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371" r:id="rId8"/>
    <p:sldId id="372" r:id="rId9"/>
    <p:sldId id="373" r:id="rId10"/>
    <p:sldId id="374" r:id="rId11"/>
    <p:sldId id="403" r:id="rId12"/>
    <p:sldId id="347" r:id="rId13"/>
    <p:sldId id="381" r:id="rId14"/>
    <p:sldId id="382" r:id="rId15"/>
    <p:sldId id="383" r:id="rId16"/>
    <p:sldId id="384" r:id="rId17"/>
    <p:sldId id="404" r:id="rId18"/>
    <p:sldId id="357" r:id="rId19"/>
    <p:sldId id="358" r:id="rId20"/>
    <p:sldId id="360" r:id="rId21"/>
    <p:sldId id="361" r:id="rId22"/>
    <p:sldId id="362" r:id="rId23"/>
    <p:sldId id="393" r:id="rId24"/>
    <p:sldId id="387" r:id="rId25"/>
    <p:sldId id="388" r:id="rId26"/>
    <p:sldId id="353" r:id="rId27"/>
    <p:sldId id="354" r:id="rId28"/>
    <p:sldId id="355" r:id="rId29"/>
    <p:sldId id="397" r:id="rId30"/>
    <p:sldId id="363" r:id="rId31"/>
    <p:sldId id="364" r:id="rId32"/>
    <p:sldId id="365" r:id="rId33"/>
    <p:sldId id="366" r:id="rId34"/>
    <p:sldId id="296" r:id="rId35"/>
    <p:sldId id="405" r:id="rId36"/>
    <p:sldId id="406" r:id="rId37"/>
    <p:sldId id="407" r:id="rId38"/>
    <p:sldId id="408" r:id="rId39"/>
    <p:sldId id="409" r:id="rId40"/>
    <p:sldId id="410" r:id="rId41"/>
    <p:sldId id="411" r:id="rId42"/>
    <p:sldId id="392" r:id="rId43"/>
    <p:sldId id="304" r:id="rId44"/>
    <p:sldId id="333"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09" autoAdjust="0"/>
    <p:restoredTop sz="95865"/>
  </p:normalViewPr>
  <p:slideViewPr>
    <p:cSldViewPr snapToGrid="0">
      <p:cViewPr>
        <p:scale>
          <a:sx n="112" d="100"/>
          <a:sy n="112" d="100"/>
        </p:scale>
        <p:origin x="68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5596920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1626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2641816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4159981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extLst>
      <p:ext uri="{BB962C8B-B14F-4D97-AF65-F5344CB8AC3E}">
        <p14:creationId xmlns:p14="http://schemas.microsoft.com/office/powerpoint/2010/main" val="2379090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cs typeface="Calibri" panose="020F0502020204030204" pitchFamily="34" charset="0"/>
              </a:rPr>
              <a:t>to resign</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(v.)</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89768" cy="72814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თანამდებობიდან გადადგომა, წასვლა</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She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resigned</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as director.</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a:t>
            </a:r>
            <a:r>
              <a:rPr lang="en-US" sz="2800" dirty="0" smtClean="0">
                <a:solidFill>
                  <a:schemeClr val="bg1"/>
                </a:solidFill>
                <a:latin typeface="Calibri" panose="020F0502020204030204" pitchFamily="34" charset="0"/>
                <a:cs typeface="Calibri" panose="020F0502020204030204" pitchFamily="34" charset="0"/>
              </a:rPr>
              <a:t>pplicant</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6462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a:solidFill>
                  <a:srgbClr val="FFFFFF"/>
                </a:solidFill>
                <a:latin typeface="Calibri" panose="020F0502020204030204" pitchFamily="34" charset="0"/>
                <a:ea typeface="Calibri"/>
                <a:cs typeface="Calibri" panose="020F0502020204030204" pitchFamily="34" charset="0"/>
                <a:sym typeface="Calibri"/>
              </a:rPr>
              <a:t>კანდიდატი, განმცხადებელი</a:t>
            </a:r>
            <a:endPar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14461"/>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How many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applicants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did you have for the job?</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1888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328E047-1F90-4CB1-8264-047021299E60}"/>
              </a:ext>
            </a:extLst>
          </p:cNvPr>
          <p:cNvSpPr txBox="1"/>
          <p:nvPr/>
        </p:nvSpPr>
        <p:spPr>
          <a:xfrm>
            <a:off x="9475674"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220355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84395-477B-5643-998F-5A55D6D879D4}"/>
              </a:ext>
            </a:extLst>
          </p:cNvPr>
          <p:cNvSpPr/>
          <p:nvPr/>
        </p:nvSpPr>
        <p:spPr>
          <a:xfrm>
            <a:off x="1295384" y="3999693"/>
            <a:ext cx="9419744" cy="1603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The process of finding people to work for a company or become a new member of an </a:t>
            </a:r>
            <a:r>
              <a:rPr lang="en-US" sz="2400" dirty="0" err="1" smtClean="0">
                <a:latin typeface="Calibri" panose="020F0502020204030204" pitchFamily="34" charset="0"/>
                <a:cs typeface="Calibri" panose="020F0502020204030204" pitchFamily="34" charset="0"/>
              </a:rPr>
              <a:t>organisation</a:t>
            </a:r>
            <a:endParaRPr lang="en-US" sz="2400"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488262" y="2095574"/>
            <a:ext cx="1810969"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headhunt</a:t>
            </a:r>
          </a:p>
        </p:txBody>
      </p:sp>
      <p:sp>
        <p:nvSpPr>
          <p:cNvPr id="18" name="Rectangle 17">
            <a:extLst>
              <a:ext uri="{FF2B5EF4-FFF2-40B4-BE49-F238E27FC236}">
                <a16:creationId xmlns:a16="http://schemas.microsoft.com/office/drawing/2014/main" id="{9F627E5A-4AF2-2946-8B8E-7F5BF220557A}"/>
              </a:ext>
            </a:extLst>
          </p:cNvPr>
          <p:cNvSpPr/>
          <p:nvPr/>
        </p:nvSpPr>
        <p:spPr>
          <a:xfrm>
            <a:off x="4496776" y="2094314"/>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leave</a:t>
            </a:r>
          </a:p>
        </p:txBody>
      </p:sp>
      <p:sp>
        <p:nvSpPr>
          <p:cNvPr id="19" name="Rectangle 18">
            <a:extLst>
              <a:ext uri="{FF2B5EF4-FFF2-40B4-BE49-F238E27FC236}">
                <a16:creationId xmlns:a16="http://schemas.microsoft.com/office/drawing/2014/main" id="{9B367E4F-EA24-D143-A51F-FA5040CB2782}"/>
              </a:ext>
            </a:extLst>
          </p:cNvPr>
          <p:cNvSpPr/>
          <p:nvPr/>
        </p:nvSpPr>
        <p:spPr>
          <a:xfrm>
            <a:off x="6461180" y="2100369"/>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appraisal</a:t>
            </a:r>
          </a:p>
        </p:txBody>
      </p:sp>
      <p:sp>
        <p:nvSpPr>
          <p:cNvPr id="20" name="Rectangle 19">
            <a:extLst>
              <a:ext uri="{FF2B5EF4-FFF2-40B4-BE49-F238E27FC236}">
                <a16:creationId xmlns:a16="http://schemas.microsoft.com/office/drawing/2014/main" id="{D86E702E-104A-D647-B1CD-0A5C18F4C340}"/>
              </a:ext>
            </a:extLst>
          </p:cNvPr>
          <p:cNvSpPr/>
          <p:nvPr/>
        </p:nvSpPr>
        <p:spPr>
          <a:xfrm>
            <a:off x="8425584" y="2095574"/>
            <a:ext cx="1579550"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resign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23858" y="2088261"/>
            <a:ext cx="1810969"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recruitment</a:t>
            </a:r>
          </a:p>
        </p:txBody>
      </p:sp>
      <p:sp>
        <p:nvSpPr>
          <p:cNvPr id="3" name="Rectangle 2">
            <a:extLst>
              <a:ext uri="{FF2B5EF4-FFF2-40B4-BE49-F238E27FC236}">
                <a16:creationId xmlns:a16="http://schemas.microsoft.com/office/drawing/2014/main" id="{9440D528-EB7A-4201-A04A-E729225AB119}"/>
              </a:ext>
            </a:extLst>
          </p:cNvPr>
          <p:cNvSpPr/>
          <p:nvPr/>
        </p:nvSpPr>
        <p:spPr>
          <a:xfrm>
            <a:off x="10253508" y="2100369"/>
            <a:ext cx="1564925" cy="1039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rPr>
              <a:t>applicant</a:t>
            </a:r>
            <a:endParaRPr lang="en-US" b="1" dirty="0">
              <a:latin typeface="Calibri" pitchFamily="34" charset="0"/>
            </a:endParaRPr>
          </a:p>
        </p:txBody>
      </p:sp>
      <p:sp>
        <p:nvSpPr>
          <p:cNvPr id="23" name="Rectangle 22">
            <a:extLst>
              <a:ext uri="{FF2B5EF4-FFF2-40B4-BE49-F238E27FC236}">
                <a16:creationId xmlns:a16="http://schemas.microsoft.com/office/drawing/2014/main" id="{748FA8E3-2CE3-3647-992D-018F0126A7B0}"/>
              </a:ext>
            </a:extLst>
          </p:cNvPr>
          <p:cNvSpPr/>
          <p:nvPr/>
        </p:nvSpPr>
        <p:spPr>
          <a:xfrm>
            <a:off x="8961230" y="262921"/>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328E047-1F90-4CB1-8264-047021299E60}"/>
              </a:ext>
            </a:extLst>
          </p:cNvPr>
          <p:cNvSpPr txBox="1"/>
          <p:nvPr/>
        </p:nvSpPr>
        <p:spPr>
          <a:xfrm>
            <a:off x="9013297" y="453028"/>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2552 0.2544 L 0.09974 0.2544 C 0.15573 0.2544 0.225 0.33704 0.225 0.4044 L 0.225 0.55463 " pathEditMode="relative" rAng="0" ptsTypes="AAAA">
                                      <p:cBhvr>
                                        <p:cTn id="6" dur="2000" fill="hold"/>
                                        <p:tgtEl>
                                          <p:spTgt spid="14"/>
                                        </p:tgtEl>
                                        <p:attrNameLst>
                                          <p:attrName>ppt_x</p:attrName>
                                          <p:attrName>ppt_y</p:attrName>
                                        </p:attrNameLst>
                                      </p:cBhvr>
                                      <p:rCtr x="12526" y="1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84395-477B-5643-998F-5A55D6D879D4}"/>
              </a:ext>
            </a:extLst>
          </p:cNvPr>
          <p:cNvSpPr/>
          <p:nvPr/>
        </p:nvSpPr>
        <p:spPr>
          <a:xfrm>
            <a:off x="1053417" y="3573192"/>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To give up a job or position by telling your employer that you are leaving</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843978" y="2103190"/>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leave</a:t>
            </a:r>
          </a:p>
        </p:txBody>
      </p:sp>
      <p:sp>
        <p:nvSpPr>
          <p:cNvPr id="18" name="Rectangle 17">
            <a:extLst>
              <a:ext uri="{FF2B5EF4-FFF2-40B4-BE49-F238E27FC236}">
                <a16:creationId xmlns:a16="http://schemas.microsoft.com/office/drawing/2014/main" id="{9F627E5A-4AF2-2946-8B8E-7F5BF220557A}"/>
              </a:ext>
            </a:extLst>
          </p:cNvPr>
          <p:cNvSpPr/>
          <p:nvPr/>
        </p:nvSpPr>
        <p:spPr>
          <a:xfrm>
            <a:off x="5150397" y="2091484"/>
            <a:ext cx="194409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appraisal</a:t>
            </a:r>
          </a:p>
        </p:txBody>
      </p:sp>
      <p:sp>
        <p:nvSpPr>
          <p:cNvPr id="19" name="Rectangle 18">
            <a:extLst>
              <a:ext uri="{FF2B5EF4-FFF2-40B4-BE49-F238E27FC236}">
                <a16:creationId xmlns:a16="http://schemas.microsoft.com/office/drawing/2014/main" id="{9B367E4F-EA24-D143-A51F-FA5040CB2782}"/>
              </a:ext>
            </a:extLst>
          </p:cNvPr>
          <p:cNvSpPr/>
          <p:nvPr/>
        </p:nvSpPr>
        <p:spPr>
          <a:xfrm>
            <a:off x="7319762" y="2103190"/>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resign</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37559" y="2103190"/>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t>
            </a:r>
            <a:r>
              <a:rPr lang="en-US" sz="2000" b="1" dirty="0" smtClean="0">
                <a:latin typeface="Calibri" panose="020F0502020204030204" pitchFamily="34" charset="0"/>
                <a:cs typeface="Calibri" panose="020F0502020204030204" pitchFamily="34" charset="0"/>
              </a:rPr>
              <a:t>eadhunt</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9440D528-EB7A-4201-A04A-E729225AB119}"/>
              </a:ext>
            </a:extLst>
          </p:cNvPr>
          <p:cNvSpPr/>
          <p:nvPr/>
        </p:nvSpPr>
        <p:spPr>
          <a:xfrm>
            <a:off x="9803124" y="2088261"/>
            <a:ext cx="1564925" cy="649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itchFamily="34" charset="0"/>
              </a:rPr>
              <a:t>applicant</a:t>
            </a:r>
            <a:endParaRPr lang="en-US" b="1" dirty="0">
              <a:latin typeface="Calibri" pitchFamily="34" charset="0"/>
            </a:endParaRPr>
          </a:p>
        </p:txBody>
      </p:sp>
      <p:sp>
        <p:nvSpPr>
          <p:cNvPr id="21" name="Rectangle 20">
            <a:extLst>
              <a:ext uri="{FF2B5EF4-FFF2-40B4-BE49-F238E27FC236}">
                <a16:creationId xmlns:a16="http://schemas.microsoft.com/office/drawing/2014/main" id="{748FA8E3-2CE3-3647-992D-018F0126A7B0}"/>
              </a:ext>
            </a:extLst>
          </p:cNvPr>
          <p:cNvSpPr/>
          <p:nvPr/>
        </p:nvSpPr>
        <p:spPr>
          <a:xfrm>
            <a:off x="9371540" y="1888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328E047-1F90-4CB1-8264-047021299E60}"/>
              </a:ext>
            </a:extLst>
          </p:cNvPr>
          <p:cNvSpPr txBox="1"/>
          <p:nvPr/>
        </p:nvSpPr>
        <p:spPr>
          <a:xfrm>
            <a:off x="9456200"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02421 0.42778 " pathEditMode="relative" rAng="0" ptsTypes="AA">
                                      <p:cBhvr>
                                        <p:cTn id="6" dur="2000" fill="hold"/>
                                        <p:tgtEl>
                                          <p:spTgt spid="19"/>
                                        </p:tgtEl>
                                        <p:attrNameLst>
                                          <p:attrName>ppt_x</p:attrName>
                                          <p:attrName>ppt_y</p:attrName>
                                        </p:attrNameLst>
                                      </p:cBhvr>
                                      <p:rCtr x="-1211" y="2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34319" y="4074288"/>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To persuade someone to leave their job by offering that person another job with more pay and a higher position</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926815" y="2466625"/>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h</a:t>
            </a:r>
            <a:r>
              <a:rPr lang="en-US" sz="2000" b="1" dirty="0" smtClean="0">
                <a:latin typeface="Calibri" panose="020F0502020204030204" pitchFamily="34" charset="0"/>
                <a:cs typeface="Calibri" panose="020F0502020204030204" pitchFamily="34" charset="0"/>
              </a:rPr>
              <a:t>eadhunt</a:t>
            </a:r>
            <a:endParaRPr lang="en-US" sz="2000" b="1"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3639048" y="2443227"/>
            <a:ext cx="182905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leave</a:t>
            </a:r>
          </a:p>
        </p:txBody>
      </p:sp>
      <p:sp>
        <p:nvSpPr>
          <p:cNvPr id="19" name="Rectangle 18">
            <a:extLst>
              <a:ext uri="{FF2B5EF4-FFF2-40B4-BE49-F238E27FC236}">
                <a16:creationId xmlns:a16="http://schemas.microsoft.com/office/drawing/2014/main" id="{9B367E4F-EA24-D143-A51F-FA5040CB2782}"/>
              </a:ext>
            </a:extLst>
          </p:cNvPr>
          <p:cNvSpPr/>
          <p:nvPr/>
        </p:nvSpPr>
        <p:spPr>
          <a:xfrm>
            <a:off x="6030810" y="2430843"/>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appraisal</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7C295DF4-D900-4FE7-A8F9-296DAEBCB74C}"/>
              </a:ext>
            </a:extLst>
          </p:cNvPr>
          <p:cNvSpPr/>
          <p:nvPr/>
        </p:nvSpPr>
        <p:spPr>
          <a:xfrm>
            <a:off x="8824404" y="2412033"/>
            <a:ext cx="2149521" cy="650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applicant</a:t>
            </a:r>
          </a:p>
        </p:txBody>
      </p:sp>
      <p:sp>
        <p:nvSpPr>
          <p:cNvPr id="15" name="Rectangle 14">
            <a:extLst>
              <a:ext uri="{FF2B5EF4-FFF2-40B4-BE49-F238E27FC236}">
                <a16:creationId xmlns:a16="http://schemas.microsoft.com/office/drawing/2014/main" id="{748FA8E3-2CE3-3647-992D-018F0126A7B0}"/>
              </a:ext>
            </a:extLst>
          </p:cNvPr>
          <p:cNvSpPr/>
          <p:nvPr/>
        </p:nvSpPr>
        <p:spPr>
          <a:xfrm>
            <a:off x="9371540" y="18882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9371540" y="372778"/>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0.16435 L -0.00248 0.43657 " pathEditMode="relative" rAng="0" ptsTypes="AA">
                                      <p:cBhvr>
                                        <p:cTn id="6" dur="2000" fill="hold"/>
                                        <p:tgtEl>
                                          <p:spTgt spid="17"/>
                                        </p:tgtEl>
                                        <p:attrNameLst>
                                          <p:attrName>ppt_x</p:attrName>
                                          <p:attrName>ppt_y</p:attrName>
                                        </p:attrNameLst>
                                      </p:cBhvr>
                                      <p:rCtr x="-130" y="1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84395-477B-5643-998F-5A55D6D879D4}"/>
              </a:ext>
            </a:extLst>
          </p:cNvPr>
          <p:cNvSpPr/>
          <p:nvPr/>
        </p:nvSpPr>
        <p:spPr>
          <a:xfrm>
            <a:off x="1524702" y="4283972"/>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Time allowed away from work for a holiday or illness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946590" y="2622705"/>
            <a:ext cx="2149521"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leave</a:t>
            </a:r>
          </a:p>
        </p:txBody>
      </p:sp>
      <p:sp>
        <p:nvSpPr>
          <p:cNvPr id="18" name="Rectangle 17">
            <a:extLst>
              <a:ext uri="{FF2B5EF4-FFF2-40B4-BE49-F238E27FC236}">
                <a16:creationId xmlns:a16="http://schemas.microsoft.com/office/drawing/2014/main" id="{9F627E5A-4AF2-2946-8B8E-7F5BF220557A}"/>
              </a:ext>
            </a:extLst>
          </p:cNvPr>
          <p:cNvSpPr/>
          <p:nvPr/>
        </p:nvSpPr>
        <p:spPr>
          <a:xfrm>
            <a:off x="5403541" y="2622705"/>
            <a:ext cx="2149521" cy="744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appraisal</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F692FC86-BD7E-4D28-8BD2-B90CF2ADB882}"/>
              </a:ext>
            </a:extLst>
          </p:cNvPr>
          <p:cNvSpPr/>
          <p:nvPr/>
        </p:nvSpPr>
        <p:spPr>
          <a:xfrm>
            <a:off x="7972148" y="2622705"/>
            <a:ext cx="1846555" cy="72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applicant</a:t>
            </a:r>
          </a:p>
        </p:txBody>
      </p:sp>
      <p:sp>
        <p:nvSpPr>
          <p:cNvPr id="15" name="Rectangle 14">
            <a:extLst>
              <a:ext uri="{FF2B5EF4-FFF2-40B4-BE49-F238E27FC236}">
                <a16:creationId xmlns:a16="http://schemas.microsoft.com/office/drawing/2014/main" id="{748FA8E3-2CE3-3647-992D-018F0126A7B0}"/>
              </a:ext>
            </a:extLst>
          </p:cNvPr>
          <p:cNvSpPr/>
          <p:nvPr/>
        </p:nvSpPr>
        <p:spPr>
          <a:xfrm>
            <a:off x="9388632" y="27628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9388632" y="455843"/>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0364 0.18264 L 0.04974 0.18264 C 0.07057 0.18264 0.09622 0.24838 0.09622 0.30232 L 0.09622 0.42223 " pathEditMode="relative" rAng="0" ptsTypes="AAAA">
                                      <p:cBhvr>
                                        <p:cTn id="6" dur="2000" fill="hold"/>
                                        <p:tgtEl>
                                          <p:spTgt spid="17"/>
                                        </p:tgtEl>
                                        <p:attrNameLst>
                                          <p:attrName>ppt_x</p:attrName>
                                          <p:attrName>ppt_y</p:attrName>
                                        </p:attrNameLst>
                                      </p:cBhvr>
                                      <p:rCtr x="4622" y="1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A meeting in which an employee discusses his or her progress, aims, and needs at work with his or her manager or employer</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352237" y="2763723"/>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appraisal</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id="{C25CC84C-5293-4B12-89FB-810DAFE44838}"/>
              </a:ext>
            </a:extLst>
          </p:cNvPr>
          <p:cNvSpPr/>
          <p:nvPr/>
        </p:nvSpPr>
        <p:spPr>
          <a:xfrm>
            <a:off x="5922129" y="2763723"/>
            <a:ext cx="2094407" cy="665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applicant</a:t>
            </a:r>
          </a:p>
        </p:txBody>
      </p:sp>
      <p:sp>
        <p:nvSpPr>
          <p:cNvPr id="15" name="Rectangle 14">
            <a:extLst>
              <a:ext uri="{FF2B5EF4-FFF2-40B4-BE49-F238E27FC236}">
                <a16:creationId xmlns:a16="http://schemas.microsoft.com/office/drawing/2014/main" id="{748FA8E3-2CE3-3647-992D-018F0126A7B0}"/>
              </a:ext>
            </a:extLst>
          </p:cNvPr>
          <p:cNvSpPr/>
          <p:nvPr/>
        </p:nvSpPr>
        <p:spPr>
          <a:xfrm>
            <a:off x="9345506"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9397573"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
        <p:nvSpPr>
          <p:cNvPr id="18" name="Rectangle 17">
            <a:extLst>
              <a:ext uri="{FF2B5EF4-FFF2-40B4-BE49-F238E27FC236}">
                <a16:creationId xmlns:a16="http://schemas.microsoft.com/office/drawing/2014/main" id="{748FA8E3-2CE3-3647-992D-018F0126A7B0}"/>
              </a:ext>
            </a:extLst>
          </p:cNvPr>
          <p:cNvSpPr/>
          <p:nvPr/>
        </p:nvSpPr>
        <p:spPr>
          <a:xfrm>
            <a:off x="9345506" y="24009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328E047-1F90-4CB1-8264-047021299E60}"/>
              </a:ext>
            </a:extLst>
          </p:cNvPr>
          <p:cNvSpPr txBox="1"/>
          <p:nvPr/>
        </p:nvSpPr>
        <p:spPr>
          <a:xfrm>
            <a:off x="9397573" y="43020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332 0.16227 L 0.06719 0.16227 C 0.11224 0.16227 0.16771 0.23935 0.16771 0.30208 L 0.16771 0.44213 " pathEditMode="relative" rAng="0" ptsTypes="AAAA">
                                      <p:cBhvr>
                                        <p:cTn id="6" dur="2000" fill="hold"/>
                                        <p:tgtEl>
                                          <p:spTgt spid="17"/>
                                        </p:tgtEl>
                                        <p:attrNameLst>
                                          <p:attrName>ppt_x</p:attrName>
                                          <p:attrName>ppt_y</p:attrName>
                                        </p:attrNameLst>
                                      </p:cBhvr>
                                      <p:rCtr x="10039" y="1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12054" y="4094277"/>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A person who formally requests something, especially a job, or to study at a college or university</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021239" y="2870255"/>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applicant</a:t>
            </a: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9345506" y="240097"/>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28E047-1F90-4CB1-8264-047021299E60}"/>
              </a:ext>
            </a:extLst>
          </p:cNvPr>
          <p:cNvSpPr txBox="1"/>
          <p:nvPr/>
        </p:nvSpPr>
        <p:spPr>
          <a:xfrm>
            <a:off x="9397573" y="43020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351776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0332 0.16227 L 0.06719 0.16227 C 0.11224 0.16227 0.16771 0.23935 0.16771 0.30208 L 0.16771 0.44213 " pathEditMode="relative" rAng="0" ptsTypes="AAAA">
                                      <p:cBhvr>
                                        <p:cTn id="6" dur="2000" fill="hold"/>
                                        <p:tgtEl>
                                          <p:spTgt spid="17"/>
                                        </p:tgtEl>
                                        <p:attrNameLst>
                                          <p:attrName>ppt_x</p:attrName>
                                          <p:attrName>ppt_y</p:attrName>
                                        </p:attrNameLst>
                                      </p:cBhvr>
                                      <p:rCtr x="10039" y="1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626079" y="487821"/>
            <a:ext cx="7079337" cy="6139046"/>
            <a:chOff x="207650" y="-381249"/>
            <a:chExt cx="6869574" cy="6403836"/>
          </a:xfrm>
        </p:grpSpPr>
        <p:sp>
          <p:nvSpPr>
            <p:cNvPr id="148" name="Google Shape;148;g8d3272b2c0_0_186"/>
            <p:cNvSpPr/>
            <p:nvPr/>
          </p:nvSpPr>
          <p:spPr>
            <a:xfrm>
              <a:off x="3785481" y="2042466"/>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charset="0"/>
                  <a:ea typeface="Calibri" charset="0"/>
                  <a:cs typeface="Calibri" charset="0"/>
                  <a:sym typeface="Calibri"/>
                </a:rPr>
                <a:t>Vocabulary</a:t>
              </a:r>
              <a:endParaRPr sz="2400"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u="none" strike="noStrike" cap="none" dirty="0">
                  <a:solidFill>
                    <a:srgbClr val="FFFFFF"/>
                  </a:solidFill>
                  <a:latin typeface="Calibri" charset="0"/>
                  <a:ea typeface="Calibri" charset="0"/>
                  <a:cs typeface="Calibri" charset="0"/>
                  <a:sym typeface="Calibri"/>
                </a:rPr>
                <a:t>ლექსიკა</a:t>
              </a:r>
              <a:endParaRPr sz="2400" dirty="0">
                <a:latin typeface="Calibri" charset="0"/>
                <a:ea typeface="Calibri" charset="0"/>
                <a:cs typeface="Calibri" charset="0"/>
              </a:endParaRPr>
            </a:p>
          </p:txBody>
        </p:sp>
        <p:sp>
          <p:nvSpPr>
            <p:cNvPr id="150" name="Google Shape;150;g8d3272b2c0_0_186"/>
            <p:cNvSpPr/>
            <p:nvPr/>
          </p:nvSpPr>
          <p:spPr>
            <a:xfrm rot="3727338" flipV="1">
              <a:off x="3544996" y="1274191"/>
              <a:ext cx="1387797" cy="52248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1955705" y="-381249"/>
              <a:ext cx="2291996" cy="194213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bg1"/>
                  </a:solidFill>
                  <a:latin typeface="Calibri" charset="0"/>
                  <a:ea typeface="Calibri" charset="0"/>
                  <a:cs typeface="Calibri" charset="0"/>
                </a:rPr>
                <a:t>to</a:t>
              </a:r>
              <a:r>
                <a:rPr lang="en-US" sz="1800" dirty="0" smtClean="0">
                  <a:solidFill>
                    <a:schemeClr val="bg1"/>
                  </a:solidFill>
                  <a:latin typeface="Calibri" charset="0"/>
                  <a:ea typeface="Calibri" charset="0"/>
                  <a:cs typeface="Calibri" charset="0"/>
                </a:rPr>
                <a:t> </a:t>
              </a:r>
              <a:r>
                <a:rPr lang="en-US" sz="2400" dirty="0">
                  <a:solidFill>
                    <a:schemeClr val="bg1"/>
                  </a:solidFill>
                  <a:latin typeface="Calibri" charset="0"/>
                  <a:ea typeface="Calibri" charset="0"/>
                  <a:cs typeface="Calibri" charset="0"/>
                </a:rPr>
                <a:t>nurture</a:t>
              </a:r>
            </a:p>
            <a:p>
              <a:pPr marL="0" lvl="0" indent="0" algn="ctr" rtl="0">
                <a:spcBef>
                  <a:spcPts val="0"/>
                </a:spcBef>
                <a:spcAft>
                  <a:spcPts val="0"/>
                </a:spcAft>
                <a:buNone/>
              </a:pPr>
              <a:r>
                <a:rPr lang="en-US" sz="2000" dirty="0" smtClean="0">
                  <a:solidFill>
                    <a:schemeClr val="bg1"/>
                  </a:solidFill>
                  <a:latin typeface="Calibri" charset="0"/>
                  <a:ea typeface="Calibri" charset="0"/>
                  <a:cs typeface="Calibri" charset="0"/>
                </a:rPr>
                <a:t>(</a:t>
              </a:r>
              <a:r>
                <a:rPr lang="en-US" sz="2000" dirty="0">
                  <a:solidFill>
                    <a:schemeClr val="bg1"/>
                  </a:solidFill>
                  <a:latin typeface="Calibri" charset="0"/>
                  <a:ea typeface="Calibri" charset="0"/>
                  <a:cs typeface="Calibri" charset="0"/>
                </a:rPr>
                <a:t>v.)</a:t>
              </a:r>
            </a:p>
            <a:p>
              <a:pPr marL="0" lvl="0" indent="0" algn="ctr" rtl="0">
                <a:spcBef>
                  <a:spcPts val="0"/>
                </a:spcBef>
                <a:spcAft>
                  <a:spcPts val="0"/>
                </a:spcAft>
                <a:buNone/>
              </a:pPr>
              <a:r>
                <a:rPr lang="ka-GE" sz="2000" dirty="0" smtClean="0">
                  <a:solidFill>
                    <a:schemeClr val="bg1"/>
                  </a:solidFill>
                  <a:latin typeface="Calibri" charset="0"/>
                  <a:ea typeface="Calibri" charset="0"/>
                  <a:cs typeface="Calibri" charset="0"/>
                </a:rPr>
                <a:t>ზრუნვა</a:t>
              </a:r>
              <a:endParaRPr lang="en-US" sz="2000" dirty="0">
                <a:solidFill>
                  <a:schemeClr val="bg1"/>
                </a:solidFill>
                <a:latin typeface="Calibri" charset="0"/>
                <a:ea typeface="Calibri" charset="0"/>
                <a:cs typeface="Calibri" charset="0"/>
              </a:endParaRPr>
            </a:p>
          </p:txBody>
        </p:sp>
        <p:sp>
          <p:nvSpPr>
            <p:cNvPr id="154" name="Google Shape;154;g8d3272b2c0_0_186"/>
            <p:cNvSpPr/>
            <p:nvPr/>
          </p:nvSpPr>
          <p:spPr>
            <a:xfrm rot="-2466682">
              <a:off x="5095496" y="1773956"/>
              <a:ext cx="1626555" cy="24666"/>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a:off x="3430060" y="3813808"/>
              <a:ext cx="947363" cy="284818"/>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207650" y="2366787"/>
              <a:ext cx="2781797" cy="179139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421594" y="2773193"/>
              <a:ext cx="2352915" cy="92115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dirty="0">
                  <a:solidFill>
                    <a:srgbClr val="FFFFFF"/>
                  </a:solidFill>
                  <a:latin typeface="Calibri" charset="0"/>
                  <a:ea typeface="Calibri" charset="0"/>
                  <a:cs typeface="Calibri" charset="0"/>
                  <a:sym typeface="Calibri"/>
                </a:rPr>
                <a:t>a</a:t>
              </a:r>
              <a:r>
                <a:rPr lang="en-US" sz="2400" dirty="0" smtClean="0">
                  <a:solidFill>
                    <a:srgbClr val="FFFFFF"/>
                  </a:solidFill>
                  <a:latin typeface="Calibri" charset="0"/>
                  <a:ea typeface="Calibri" charset="0"/>
                  <a:cs typeface="Calibri" charset="0"/>
                  <a:sym typeface="Calibri"/>
                </a:rPr>
                <a:t>mbiguity</a:t>
              </a:r>
              <a:endParaRPr lang="en-US" sz="24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dirty="0">
                  <a:solidFill>
                    <a:srgbClr val="FFFFFF"/>
                  </a:solidFill>
                  <a:latin typeface="Calibri" charset="0"/>
                  <a:ea typeface="Calibri" charset="0"/>
                  <a:cs typeface="Calibri" charset="0"/>
                  <a:sym typeface="Calibri"/>
                </a:rPr>
                <a:t>(n.)</a:t>
              </a:r>
              <a:endParaRPr lang="ka-GE" sz="24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1800" dirty="0">
                  <a:solidFill>
                    <a:srgbClr val="FFFFFF"/>
                  </a:solidFill>
                  <a:latin typeface="Calibri" charset="0"/>
                  <a:ea typeface="Calibri" charset="0"/>
                  <a:cs typeface="Calibri" charset="0"/>
                  <a:sym typeface="Calibri"/>
                </a:rPr>
                <a:t>გაურკვევლობა</a:t>
              </a:r>
              <a:endParaRPr lang="en-US" sz="1800" dirty="0">
                <a:solidFill>
                  <a:srgbClr val="FFFFFF"/>
                </a:solidFill>
                <a:latin typeface="Calibri" charset="0"/>
                <a:ea typeface="Calibri" charset="0"/>
                <a:cs typeface="Calibri" charset="0"/>
                <a:sym typeface="Calibri"/>
              </a:endParaRPr>
            </a:p>
          </p:txBody>
        </p:sp>
        <p:sp>
          <p:nvSpPr>
            <p:cNvPr id="170" name="Google Shape;170;g8d3272b2c0_0_186"/>
            <p:cNvSpPr/>
            <p:nvPr/>
          </p:nvSpPr>
          <p:spPr>
            <a:xfrm rot="11044894">
              <a:off x="1862394" y="2521210"/>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4" name="Google Shape;174;g8d3272b2c0_0_186"/>
            <p:cNvSpPr/>
            <p:nvPr/>
          </p:nvSpPr>
          <p:spPr>
            <a:xfrm rot="12278115">
              <a:off x="5423709" y="3317486"/>
              <a:ext cx="1653515" cy="2492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3171844" y="3898645"/>
              <a:ext cx="2527391" cy="2123942"/>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3506837" y="4592080"/>
              <a:ext cx="1985375" cy="87096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dirty="0">
                  <a:solidFill>
                    <a:srgbClr val="FFFFFF"/>
                  </a:solidFill>
                  <a:latin typeface="Calibri" charset="0"/>
                  <a:ea typeface="Calibri" charset="0"/>
                  <a:cs typeface="Calibri" charset="0"/>
                  <a:sym typeface="Calibri"/>
                </a:rPr>
                <a:t>c</a:t>
              </a:r>
              <a:r>
                <a:rPr lang="en-US" sz="2400" dirty="0" smtClean="0">
                  <a:solidFill>
                    <a:srgbClr val="FFFFFF"/>
                  </a:solidFill>
                  <a:latin typeface="Calibri" charset="0"/>
                  <a:ea typeface="Calibri" charset="0"/>
                  <a:cs typeface="Calibri" charset="0"/>
                  <a:sym typeface="Calibri"/>
                </a:rPr>
                <a:t>ompensation </a:t>
              </a:r>
              <a:r>
                <a:rPr lang="en-US" sz="2400" dirty="0">
                  <a:solidFill>
                    <a:srgbClr val="FFFFFF"/>
                  </a:solidFill>
                  <a:latin typeface="Calibri" charset="0"/>
                  <a:ea typeface="Calibri" charset="0"/>
                  <a:cs typeface="Calibri" charset="0"/>
                  <a:sym typeface="Calibri"/>
                </a:rPr>
                <a:t>p</a:t>
              </a:r>
              <a:r>
                <a:rPr lang="en-US" sz="2400" dirty="0" smtClean="0">
                  <a:solidFill>
                    <a:srgbClr val="FFFFFF"/>
                  </a:solidFill>
                  <a:latin typeface="Calibri" charset="0"/>
                  <a:ea typeface="Calibri" charset="0"/>
                  <a:cs typeface="Calibri" charset="0"/>
                  <a:sym typeface="Calibri"/>
                </a:rPr>
                <a:t>ackage</a:t>
              </a:r>
              <a:endParaRPr lang="en-US" sz="24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dirty="0">
                  <a:solidFill>
                    <a:srgbClr val="FFFFFF"/>
                  </a:solidFill>
                  <a:latin typeface="Calibri" charset="0"/>
                  <a:ea typeface="Calibri" charset="0"/>
                  <a:cs typeface="Calibri" charset="0"/>
                  <a:sym typeface="Calibri"/>
                </a:rPr>
                <a:t>(n</a:t>
              </a:r>
              <a:r>
                <a:rPr lang="en-US" sz="2400" dirty="0" smtClean="0">
                  <a:solidFill>
                    <a:srgbClr val="FFFFFF"/>
                  </a:solidFill>
                  <a:latin typeface="Calibri" charset="0"/>
                  <a:ea typeface="Calibri" charset="0"/>
                  <a:cs typeface="Calibri" charset="0"/>
                  <a:sym typeface="Calibri"/>
                </a:rPr>
                <a:t>.)</a:t>
              </a:r>
              <a:endParaRPr lang="en-US" sz="2400"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1800" dirty="0" smtClean="0">
                  <a:solidFill>
                    <a:srgbClr val="FFFFFF"/>
                  </a:solidFill>
                  <a:latin typeface="Calibri" charset="0"/>
                  <a:ea typeface="Calibri" charset="0"/>
                  <a:cs typeface="Calibri" charset="0"/>
                  <a:sym typeface="Calibri"/>
                </a:rPr>
                <a:t>ანაზღაურება</a:t>
              </a:r>
              <a:endParaRPr lang="ka-GE" sz="1800"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7870893" y="983832"/>
            <a:ext cx="2543635" cy="17920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a:t>
            </a:r>
            <a:r>
              <a:rPr lang="en-US" sz="2400" dirty="0" smtClean="0">
                <a:latin typeface="Calibri" panose="020F0502020204030204" pitchFamily="34" charset="0"/>
                <a:cs typeface="Calibri" panose="020F0502020204030204" pitchFamily="34" charset="0"/>
              </a:rPr>
              <a:t>ognitive </a:t>
            </a:r>
            <a:r>
              <a:rPr lang="en-US" sz="2400" dirty="0">
                <a:latin typeface="Calibri" panose="020F0502020204030204" pitchFamily="34" charset="0"/>
                <a:cs typeface="Calibri" panose="020F0502020204030204" pitchFamily="34" charset="0"/>
              </a:rPr>
              <a:t>ability</a:t>
            </a:r>
          </a:p>
          <a:p>
            <a:pPr algn="ctr"/>
            <a:r>
              <a:rPr lang="en-US" sz="2400" dirty="0">
                <a:latin typeface="Calibri" panose="020F0502020204030204" pitchFamily="34" charset="0"/>
                <a:cs typeface="Calibri" panose="020F0502020204030204" pitchFamily="34" charset="0"/>
              </a:rPr>
              <a:t>(</a:t>
            </a:r>
            <a:r>
              <a:rPr lang="en-US" sz="2400" dirty="0" err="1" smtClean="0">
                <a:latin typeface="Calibri" panose="020F0502020204030204" pitchFamily="34" charset="0"/>
                <a:cs typeface="Calibri" panose="020F0502020204030204" pitchFamily="34" charset="0"/>
              </a:rPr>
              <a:t>n.phr</a:t>
            </a:r>
            <a:r>
              <a:rPr lang="en-US" sz="2400" dirty="0" smtClean="0">
                <a:latin typeface="Calibri" panose="020F0502020204030204" pitchFamily="34" charset="0"/>
                <a:cs typeface="Calibri" panose="020F0502020204030204" pitchFamily="34" charset="0"/>
              </a:rPr>
              <a:t>.)</a:t>
            </a:r>
            <a:endParaRPr lang="ka-GE" sz="2400" dirty="0">
              <a:latin typeface="Calibri" panose="020F0502020204030204" pitchFamily="34" charset="0"/>
              <a:cs typeface="Calibri" panose="020F0502020204030204" pitchFamily="34" charset="0"/>
            </a:endParaRPr>
          </a:p>
          <a:p>
            <a:pPr algn="ctr"/>
            <a:r>
              <a:rPr lang="ka-GE" sz="1600" dirty="0">
                <a:latin typeface="Calibri" panose="020F0502020204030204" pitchFamily="34" charset="0"/>
                <a:cs typeface="Calibri" panose="020F0502020204030204" pitchFamily="34" charset="0"/>
              </a:rPr>
              <a:t>შემეცნების უნარი</a:t>
            </a:r>
          </a:p>
        </p:txBody>
      </p:sp>
      <p:cxnSp>
        <p:nvCxnSpPr>
          <p:cNvPr id="4" name="Straight Connector 3">
            <a:extLst>
              <a:ext uri="{FF2B5EF4-FFF2-40B4-BE49-F238E27FC236}">
                <a16:creationId xmlns:a16="http://schemas.microsoft.com/office/drawing/2014/main" id="{53F2663E-4617-4789-A064-F1C604AA3DFF}"/>
              </a:ext>
            </a:extLst>
          </p:cNvPr>
          <p:cNvCxnSpPr>
            <a:stCxn id="148" idx="5"/>
          </p:cNvCxnSpPr>
          <p:nvPr/>
        </p:nvCxnSpPr>
        <p:spPr>
          <a:xfrm>
            <a:off x="6874072" y="4124381"/>
            <a:ext cx="536937" cy="52155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cxnSpLocks/>
          </p:cNvCxnSpPr>
          <p:nvPr/>
        </p:nvCxnSpPr>
        <p:spPr>
          <a:xfrm>
            <a:off x="5303050" y="2217930"/>
            <a:ext cx="442468" cy="658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H="1">
            <a:off x="6783551" y="2018497"/>
            <a:ext cx="1202174" cy="1031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V="1">
            <a:off x="6047654" y="4360455"/>
            <a:ext cx="49700" cy="679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4288911" y="3843359"/>
            <a:ext cx="1014139" cy="127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7028644" y="3708092"/>
            <a:ext cx="1476457" cy="675361"/>
          </a:xfrm>
          <a:prstGeom prst="line">
            <a:avLst/>
          </a:prstGeom>
        </p:spPr>
        <p:style>
          <a:lnRef idx="1">
            <a:schemeClr val="accent1"/>
          </a:lnRef>
          <a:fillRef idx="0">
            <a:schemeClr val="accent1"/>
          </a:fillRef>
          <a:effectRef idx="0">
            <a:schemeClr val="accent1"/>
          </a:effectRef>
          <a:fontRef idx="minor">
            <a:schemeClr val="tx1"/>
          </a:fontRef>
        </p:style>
      </p:cxnSp>
      <p:sp>
        <p:nvSpPr>
          <p:cNvPr id="58" name="Google Shape;176;g8d3272b2c0_0_186"/>
          <p:cNvSpPr/>
          <p:nvPr/>
        </p:nvSpPr>
        <p:spPr>
          <a:xfrm>
            <a:off x="8181596" y="3682200"/>
            <a:ext cx="2430776" cy="203612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59" name="Google Shape;177;g8d3272b2c0_0_186"/>
          <p:cNvSpPr txBox="1"/>
          <p:nvPr/>
        </p:nvSpPr>
        <p:spPr>
          <a:xfrm>
            <a:off x="8394379" y="4208488"/>
            <a:ext cx="2101939" cy="1093848"/>
          </a:xfrm>
          <a:prstGeom prst="rect">
            <a:avLst/>
          </a:prstGeom>
          <a:noFill/>
          <a:ln>
            <a:noFill/>
          </a:ln>
        </p:spPr>
        <p:txBody>
          <a:bodyPr spcFirstLastPara="1" wrap="square" lIns="11425" tIns="11425" rIns="11425" bIns="11425" anchor="ctr" anchorCtr="0">
            <a:noAutofit/>
          </a:bodyPr>
          <a:lstStyle/>
          <a:p>
            <a:pPr lvl="0" algn="ctr"/>
            <a:r>
              <a:rPr lang="en-US" sz="2400" dirty="0">
                <a:solidFill>
                  <a:srgbClr val="FFFFFF"/>
                </a:solidFill>
                <a:latin typeface="Calibri" charset="0"/>
                <a:ea typeface="Calibri" charset="0"/>
                <a:cs typeface="Calibri" charset="0"/>
                <a:sym typeface="Calibri"/>
              </a:rPr>
              <a:t>p</a:t>
            </a:r>
            <a:r>
              <a:rPr lang="en-US" sz="2400" dirty="0" smtClean="0">
                <a:solidFill>
                  <a:srgbClr val="FFFFFF"/>
                </a:solidFill>
                <a:latin typeface="Calibri" charset="0"/>
                <a:ea typeface="Calibri" charset="0"/>
                <a:cs typeface="Calibri" charset="0"/>
                <a:sym typeface="Calibri"/>
              </a:rPr>
              <a:t>ersonality </a:t>
            </a:r>
            <a:r>
              <a:rPr lang="en-US" sz="2400" dirty="0">
                <a:solidFill>
                  <a:srgbClr val="FFFFFF"/>
                </a:solidFill>
                <a:latin typeface="Calibri" charset="0"/>
                <a:ea typeface="Calibri" charset="0"/>
                <a:cs typeface="Calibri" charset="0"/>
                <a:sym typeface="Calibri"/>
              </a:rPr>
              <a:t>trait</a:t>
            </a:r>
          </a:p>
          <a:p>
            <a:pPr lvl="0" algn="ctr"/>
            <a:r>
              <a:rPr lang="en-US" sz="2400" dirty="0">
                <a:solidFill>
                  <a:srgbClr val="FFFFFF"/>
                </a:solidFill>
                <a:latin typeface="Calibri" charset="0"/>
                <a:ea typeface="Calibri" charset="0"/>
                <a:cs typeface="Calibri" charset="0"/>
                <a:sym typeface="Calibri"/>
              </a:rPr>
              <a:t>(</a:t>
            </a:r>
            <a:r>
              <a:rPr lang="en-US" sz="2400" dirty="0" err="1" smtClean="0">
                <a:solidFill>
                  <a:srgbClr val="FFFFFF"/>
                </a:solidFill>
                <a:latin typeface="Calibri" charset="0"/>
                <a:ea typeface="Calibri" charset="0"/>
                <a:cs typeface="Calibri" charset="0"/>
                <a:sym typeface="Calibri"/>
              </a:rPr>
              <a:t>n.phr</a:t>
            </a:r>
            <a:r>
              <a:rPr lang="en-US" sz="2400" dirty="0" smtClean="0">
                <a:solidFill>
                  <a:srgbClr val="FFFFFF"/>
                </a:solidFill>
                <a:latin typeface="Calibri" charset="0"/>
                <a:ea typeface="Calibri" charset="0"/>
                <a:cs typeface="Calibri" charset="0"/>
                <a:sym typeface="Calibri"/>
              </a:rPr>
              <a:t>.)</a:t>
            </a:r>
            <a:endParaRPr lang="en-US" sz="2400" dirty="0">
              <a:solidFill>
                <a:srgbClr val="FFFFFF"/>
              </a:solidFill>
              <a:latin typeface="Calibri" charset="0"/>
              <a:ea typeface="Calibri" charset="0"/>
              <a:cs typeface="Calibri" charset="0"/>
              <a:sym typeface="Calibri"/>
            </a:endParaRPr>
          </a:p>
          <a:p>
            <a:pPr lvl="0" algn="ctr"/>
            <a:r>
              <a:rPr lang="ka-GE" sz="1600" dirty="0">
                <a:solidFill>
                  <a:srgbClr val="FFFFFF"/>
                </a:solidFill>
                <a:latin typeface="Calibri" charset="0"/>
                <a:ea typeface="Calibri" charset="0"/>
                <a:cs typeface="Calibri" charset="0"/>
                <a:sym typeface="Calibri"/>
              </a:rPr>
              <a:t>პიროვნული თვისება</a:t>
            </a:r>
            <a:endParaRPr sz="1600" dirty="0">
              <a:solidFill>
                <a:srgbClr val="FFFFFF"/>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3915295" y="1705279"/>
            <a:ext cx="3943707"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smtClean="0">
                <a:solidFill>
                  <a:schemeClr val="bg1"/>
                </a:solidFill>
                <a:latin typeface="Calibri" pitchFamily="34" charset="0"/>
              </a:rPr>
              <a:t>to </a:t>
            </a:r>
            <a:r>
              <a:rPr lang="en-US" sz="3600" dirty="0">
                <a:solidFill>
                  <a:schemeClr val="bg1"/>
                </a:solidFill>
                <a:latin typeface="Calibri" pitchFamily="34" charset="0"/>
              </a:rPr>
              <a:t>n</a:t>
            </a:r>
            <a:r>
              <a:rPr lang="en-US" sz="3600" dirty="0" smtClean="0">
                <a:solidFill>
                  <a:schemeClr val="bg1"/>
                </a:solidFill>
                <a:latin typeface="Calibri" pitchFamily="34" charset="0"/>
              </a:rPr>
              <a:t>urture</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(v.)</a:t>
            </a:r>
            <a:endParaRPr lang="ka-GE" sz="3600" dirty="0">
              <a:solidFill>
                <a:schemeClr val="bg1"/>
              </a:solidFill>
              <a:latin typeface="Calibri" pitchFamily="34" charset="0"/>
            </a:endParaRPr>
          </a:p>
        </p:txBody>
      </p:sp>
      <p:sp>
        <p:nvSpPr>
          <p:cNvPr id="190" name="Google Shape;190;g8d3272b2c0_0_231"/>
          <p:cNvSpPr/>
          <p:nvPr/>
        </p:nvSpPr>
        <p:spPr>
          <a:xfrm>
            <a:off x="4094326" y="4279853"/>
            <a:ext cx="3641844"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Regular" charset="0"/>
                <a:ea typeface="Calibri"/>
                <a:cs typeface="Calibri"/>
                <a:sym typeface="Calibri"/>
              </a:rPr>
              <a:t>ზრუნვა, განვითარებაში ხელშეწყობა</a:t>
            </a:r>
          </a:p>
        </p:txBody>
      </p:sp>
      <p:sp>
        <p:nvSpPr>
          <p:cNvPr id="3" name="Rectangle 2">
            <a:extLst>
              <a:ext uri="{FF2B5EF4-FFF2-40B4-BE49-F238E27FC236}">
                <a16:creationId xmlns:a16="http://schemas.microsoft.com/office/drawing/2014/main" id="{748FA8E3-2CE3-3647-992D-018F0126A7B0}"/>
              </a:ext>
            </a:extLst>
          </p:cNvPr>
          <p:cNvSpPr/>
          <p:nvPr/>
        </p:nvSpPr>
        <p:spPr>
          <a:xfrm>
            <a:off x="8913761" y="28180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931493" y="455843"/>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289111" y="5451118"/>
            <a:ext cx="5404514" cy="11816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As a record company executive, his job is </a:t>
            </a:r>
            <a:r>
              <a:rPr lang="en-US" sz="2600" i="1" strike="noStrike" cap="none" dirty="0">
                <a:solidFill>
                  <a:srgbClr val="FF0000"/>
                </a:solidFill>
                <a:latin typeface="Calibri" charset="0"/>
                <a:ea typeface="Calibri" charset="0"/>
                <a:cs typeface="Calibri" charset="0"/>
                <a:sym typeface="Calibri"/>
              </a:rPr>
              <a:t>to nurture </a:t>
            </a:r>
            <a:r>
              <a:rPr lang="en-US" sz="2600" i="1" strike="noStrike" cap="none" dirty="0">
                <a:solidFill>
                  <a:schemeClr val="bg1"/>
                </a:solidFill>
                <a:latin typeface="Calibri" charset="0"/>
                <a:ea typeface="Calibri" charset="0"/>
                <a:cs typeface="Calibri" charset="0"/>
                <a:sym typeface="Calibri"/>
              </a:rPr>
              <a:t>young talent.</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3600" dirty="0" smtClean="0">
                <a:solidFill>
                  <a:schemeClr val="bg1"/>
                </a:solidFill>
                <a:latin typeface="Calibri" panose="020F0502020204030204" pitchFamily="34" charset="0"/>
                <a:ea typeface="Calibri"/>
                <a:cs typeface="Calibri" panose="020F0502020204030204" pitchFamily="34" charset="0"/>
                <a:sym typeface="Calibri"/>
              </a:rPr>
              <a:t>HR Management|</a:t>
            </a:r>
            <a:r>
              <a:rPr lang="ka-GE" sz="3600" dirty="0" smtClean="0">
                <a:solidFill>
                  <a:schemeClr val="bg1"/>
                </a:solidFill>
                <a:latin typeface="Sylfaen Regular" pitchFamily="18" charset="0"/>
                <a:ea typeface="Calibri"/>
                <a:cs typeface="Calibri" panose="020F0502020204030204" pitchFamily="34" charset="0"/>
                <a:sym typeface="Calibri"/>
              </a:rPr>
              <a:t>ადამიანური რესურსების მართვა</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smtClean="0">
                <a:solidFill>
                  <a:schemeClr val="bg1"/>
                </a:solidFill>
                <a:latin typeface="Calibri" panose="020F0502020204030204" pitchFamily="34" charset="0"/>
                <a:ea typeface="Calibri"/>
                <a:cs typeface="Calibri" panose="020F0502020204030204" pitchFamily="34" charset="0"/>
                <a:sym typeface="Calibri"/>
              </a:rPr>
              <a:t>English for Specific </a:t>
            </a:r>
            <a:r>
              <a:rPr lang="en-US" sz="3600" dirty="0">
                <a:solidFill>
                  <a:schemeClr val="bg1"/>
                </a:solidFill>
                <a:latin typeface="Calibri" panose="020F0502020204030204" pitchFamily="34" charset="0"/>
                <a:ea typeface="Calibri"/>
                <a:cs typeface="Calibri" panose="020F0502020204030204" pitchFamily="34" charset="0"/>
                <a:sym typeface="Calibri"/>
              </a:rPr>
              <a:t>Purposes | 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c</a:t>
            </a:r>
            <a:r>
              <a:rPr lang="en-US" sz="3600" dirty="0" smtClean="0">
                <a:solidFill>
                  <a:schemeClr val="bg1"/>
                </a:solidFill>
                <a:latin typeface="Calibri" pitchFamily="34" charset="0"/>
              </a:rPr>
              <a:t>ognitive </a:t>
            </a:r>
            <a:r>
              <a:rPr lang="en-US" sz="3600" dirty="0">
                <a:solidFill>
                  <a:schemeClr val="bg1"/>
                </a:solidFill>
                <a:latin typeface="Calibri" pitchFamily="34" charset="0"/>
              </a:rPr>
              <a:t>a</a:t>
            </a:r>
            <a:r>
              <a:rPr lang="en-US" sz="3600" dirty="0" smtClean="0">
                <a:solidFill>
                  <a:schemeClr val="bg1"/>
                </a:solidFill>
                <a:latin typeface="Calibri" pitchFamily="34" charset="0"/>
              </a:rPr>
              <a:t>bility</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a:t>
            </a:r>
            <a:r>
              <a:rPr lang="en-US" sz="3600" dirty="0" err="1" smtClean="0">
                <a:solidFill>
                  <a:schemeClr val="bg1"/>
                </a:solidFill>
                <a:latin typeface="Calibri" pitchFamily="34" charset="0"/>
              </a:rPr>
              <a:t>n.phr</a:t>
            </a:r>
            <a:r>
              <a:rPr lang="en-US" sz="3600" dirty="0" smtClean="0">
                <a:solidFill>
                  <a:schemeClr val="bg1"/>
                </a:solidFill>
                <a:latin typeface="Calibri" pitchFamily="34" charset="0"/>
              </a:rPr>
              <a:t>.)</a:t>
            </a:r>
            <a:endParaRPr lang="ka-GE" sz="3600" dirty="0">
              <a:solidFill>
                <a:schemeClr val="bg1"/>
              </a:solidFill>
              <a:latin typeface="Calibri" pitchFamily="34" charset="0"/>
            </a:endParaRPr>
          </a:p>
        </p:txBody>
      </p:sp>
      <p:sp>
        <p:nvSpPr>
          <p:cNvPr id="190" name="Google Shape;190;g8d3272b2c0_0_231"/>
          <p:cNvSpPr/>
          <p:nvPr/>
        </p:nvSpPr>
        <p:spPr>
          <a:xfrm>
            <a:off x="4827534" y="4326339"/>
            <a:ext cx="3236559" cy="63910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Regular" charset="0"/>
                <a:ea typeface="Calibri"/>
                <a:cs typeface="Calibri"/>
                <a:sym typeface="Calibri"/>
              </a:rPr>
              <a:t>შემეცნების უნარი</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67033" y="5246159"/>
            <a:ext cx="4640239"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However, it is not just brain size that determines </a:t>
            </a:r>
            <a:r>
              <a:rPr lang="en-US" sz="2600" i="1" strike="noStrike" cap="none" dirty="0">
                <a:solidFill>
                  <a:srgbClr val="FF0000"/>
                </a:solidFill>
                <a:latin typeface="Calibri" charset="0"/>
                <a:ea typeface="Calibri" charset="0"/>
                <a:cs typeface="Calibri" charset="0"/>
                <a:sym typeface="Calibri"/>
              </a:rPr>
              <a:t>cognitive ability</a:t>
            </a:r>
            <a:r>
              <a:rPr lang="en-US" sz="2600" i="1" strike="noStrike" cap="none" dirty="0">
                <a:solidFill>
                  <a:schemeClr val="bg1"/>
                </a:solidFill>
                <a:latin typeface="Calibri" charset="0"/>
                <a:ea typeface="Calibri" charset="0"/>
                <a:cs typeface="Calibri" charset="0"/>
                <a:sym typeface="Calibri"/>
              </a:rPr>
              <a:t>.</a:t>
            </a:r>
            <a:endParaRPr sz="2600" i="1" strike="noStrike" cap="none" dirty="0">
              <a:solidFill>
                <a:schemeClr val="bg1"/>
              </a:solidFill>
              <a:latin typeface="Calibri" charset="0"/>
              <a:ea typeface="Calibri" charset="0"/>
              <a:cs typeface="Calibri"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8913761" y="28180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8931493" y="455843"/>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43021" y="1758962"/>
            <a:ext cx="3497801"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p</a:t>
            </a:r>
            <a:r>
              <a:rPr lang="en-US" sz="3600" dirty="0" smtClean="0">
                <a:solidFill>
                  <a:schemeClr val="bg1"/>
                </a:solidFill>
                <a:latin typeface="Calibri" pitchFamily="34" charset="0"/>
              </a:rPr>
              <a:t>ersonality </a:t>
            </a:r>
            <a:r>
              <a:rPr lang="en-US" sz="3600" dirty="0">
                <a:solidFill>
                  <a:schemeClr val="bg1"/>
                </a:solidFill>
                <a:latin typeface="Calibri" pitchFamily="34" charset="0"/>
              </a:rPr>
              <a:t>trait</a:t>
            </a:r>
          </a:p>
          <a:p>
            <a:pPr lvl="0" algn="ctr"/>
            <a:r>
              <a:rPr lang="en-US" sz="3600" dirty="0">
                <a:solidFill>
                  <a:schemeClr val="bg1"/>
                </a:solidFill>
                <a:latin typeface="Calibri" pitchFamily="34" charset="0"/>
              </a:rPr>
              <a:t>(</a:t>
            </a:r>
            <a:r>
              <a:rPr lang="en-US" sz="3600" dirty="0" err="1" smtClean="0">
                <a:solidFill>
                  <a:schemeClr val="bg1"/>
                </a:solidFill>
                <a:latin typeface="Calibri" pitchFamily="34" charset="0"/>
              </a:rPr>
              <a:t>n.phr</a:t>
            </a:r>
            <a:r>
              <a:rPr lang="en-US" sz="3600" dirty="0" smtClean="0">
                <a:solidFill>
                  <a:schemeClr val="bg1"/>
                </a:solidFill>
                <a:latin typeface="Calibri" pitchFamily="34" charset="0"/>
              </a:rPr>
              <a:t>.)</a:t>
            </a:r>
            <a:endParaRPr lang="ka-GE" sz="3600" dirty="0">
              <a:solidFill>
                <a:schemeClr val="bg1"/>
              </a:solidFill>
              <a:latin typeface="Calibri" pitchFamily="34" charset="0"/>
            </a:endParaRPr>
          </a:p>
        </p:txBody>
      </p:sp>
      <p:sp>
        <p:nvSpPr>
          <p:cNvPr id="190" name="Google Shape;190;g8d3272b2c0_0_231"/>
          <p:cNvSpPr/>
          <p:nvPr/>
        </p:nvSpPr>
        <p:spPr>
          <a:xfrm>
            <a:off x="4643021" y="4244451"/>
            <a:ext cx="3497802" cy="69772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a:solidFill>
                  <a:srgbClr val="FFFFFF"/>
                </a:solidFill>
                <a:latin typeface="Calibri Regular" charset="0"/>
                <a:ea typeface="Calibri"/>
                <a:cs typeface="Calibri"/>
                <a:sym typeface="Calibri"/>
              </a:rPr>
              <a:t>პიროვნული თვისება</a:t>
            </a:r>
            <a:endParaRPr lang="en-US"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218863"/>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Arrogance is a very unattractive </a:t>
            </a:r>
            <a:r>
              <a:rPr lang="en-US" sz="2600" i="1" strike="noStrike" cap="none" dirty="0">
                <a:solidFill>
                  <a:srgbClr val="FF0000"/>
                </a:solidFill>
                <a:latin typeface="Calibri" charset="0"/>
                <a:ea typeface="Calibri" charset="0"/>
                <a:cs typeface="Calibri" charset="0"/>
                <a:sym typeface="Calibri"/>
              </a:rPr>
              <a:t>personality trait.</a:t>
            </a:r>
            <a:endParaRPr sz="2600" i="1" strike="noStrike" cap="none" dirty="0">
              <a:solidFill>
                <a:srgbClr val="FF0000"/>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8913761" y="28180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328E047-1F90-4CB1-8264-047021299E60}"/>
              </a:ext>
            </a:extLst>
          </p:cNvPr>
          <p:cNvSpPr txBox="1"/>
          <p:nvPr/>
        </p:nvSpPr>
        <p:spPr>
          <a:xfrm>
            <a:off x="8931493" y="455843"/>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3939611" y="1752005"/>
            <a:ext cx="4033000" cy="221378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a:solidFill>
                  <a:schemeClr val="bg1"/>
                </a:solidFill>
                <a:latin typeface="Calibri" pitchFamily="34" charset="0"/>
              </a:rPr>
              <a:t>c</a:t>
            </a:r>
            <a:r>
              <a:rPr lang="en-US" sz="3600" dirty="0" smtClean="0">
                <a:solidFill>
                  <a:schemeClr val="bg1"/>
                </a:solidFill>
                <a:latin typeface="Calibri" pitchFamily="34" charset="0"/>
              </a:rPr>
              <a:t>ompensation </a:t>
            </a:r>
            <a:r>
              <a:rPr lang="en-US" sz="3600" dirty="0">
                <a:solidFill>
                  <a:schemeClr val="bg1"/>
                </a:solidFill>
                <a:latin typeface="Calibri" pitchFamily="34" charset="0"/>
              </a:rPr>
              <a:t>p</a:t>
            </a:r>
            <a:r>
              <a:rPr lang="en-US" sz="3600" dirty="0" smtClean="0">
                <a:solidFill>
                  <a:schemeClr val="bg1"/>
                </a:solidFill>
                <a:latin typeface="Calibri" pitchFamily="34" charset="0"/>
              </a:rPr>
              <a:t>ackage</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(n.)</a:t>
            </a:r>
            <a:endParaRPr lang="ka-GE" sz="3600" dirty="0">
              <a:solidFill>
                <a:schemeClr val="bg1"/>
              </a:solidFill>
              <a:latin typeface="Calibri" pitchFamily="34" charset="0"/>
            </a:endParaRPr>
          </a:p>
        </p:txBody>
      </p:sp>
      <p:sp>
        <p:nvSpPr>
          <p:cNvPr id="190" name="Google Shape;190;g8d3272b2c0_0_231"/>
          <p:cNvSpPr/>
          <p:nvPr/>
        </p:nvSpPr>
        <p:spPr>
          <a:xfrm>
            <a:off x="3817399" y="4114865"/>
            <a:ext cx="4155212"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dirty="0">
                <a:solidFill>
                  <a:srgbClr val="FFFFFF"/>
                </a:solidFill>
                <a:latin typeface="Calibri Regular" charset="0"/>
                <a:ea typeface="Calibri"/>
                <a:cs typeface="Calibri"/>
                <a:sym typeface="Calibri"/>
              </a:rPr>
              <a:t>ანაზღაურება</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417903" y="5210529"/>
            <a:ext cx="5257558"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Health and dental insurance might be considered a vital part of the </a:t>
            </a:r>
            <a:r>
              <a:rPr lang="en-US" sz="2800" i="1" dirty="0">
                <a:solidFill>
                  <a:srgbClr val="FF0000"/>
                </a:solidFill>
                <a:latin typeface="Calibri" charset="0"/>
                <a:ea typeface="Calibri" charset="0"/>
                <a:cs typeface="Calibri" charset="0"/>
              </a:rPr>
              <a:t>compensation </a:t>
            </a:r>
            <a:r>
              <a:rPr lang="en-US" sz="2800" i="1" dirty="0" smtClean="0">
                <a:solidFill>
                  <a:srgbClr val="FF0000"/>
                </a:solidFill>
                <a:latin typeface="Calibri" charset="0"/>
                <a:ea typeface="Calibri" charset="0"/>
                <a:cs typeface="Calibri" charset="0"/>
              </a:rPr>
              <a:t>package</a:t>
            </a:r>
            <a:r>
              <a:rPr lang="en-US" sz="2800" i="1" dirty="0" smtClean="0">
                <a:solidFill>
                  <a:schemeClr val="bg1"/>
                </a:solidFill>
                <a:latin typeface="Calibri" charset="0"/>
                <a:ea typeface="Calibri" charset="0"/>
                <a:cs typeface="Calibri" charset="0"/>
              </a:rPr>
              <a:t>.</a:t>
            </a:r>
            <a:endParaRPr lang="ka-GE" sz="28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8913761" y="28180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328E047-1F90-4CB1-8264-047021299E60}"/>
              </a:ext>
            </a:extLst>
          </p:cNvPr>
          <p:cNvSpPr txBox="1"/>
          <p:nvPr/>
        </p:nvSpPr>
        <p:spPr>
          <a:xfrm>
            <a:off x="8931493" y="455843"/>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52336" y="1833952"/>
            <a:ext cx="3151572"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3600" dirty="0" smtClean="0">
                <a:solidFill>
                  <a:schemeClr val="bg1"/>
                </a:solidFill>
                <a:latin typeface="Calibri" pitchFamily="34" charset="0"/>
              </a:rPr>
              <a:t>ambiguity</a:t>
            </a:r>
            <a:endParaRPr lang="en-US" sz="3600" dirty="0">
              <a:solidFill>
                <a:schemeClr val="bg1"/>
              </a:solidFill>
              <a:latin typeface="Calibri" pitchFamily="34" charset="0"/>
            </a:endParaRPr>
          </a:p>
          <a:p>
            <a:pPr lvl="0" algn="ctr"/>
            <a:r>
              <a:rPr lang="en-US" sz="3600" dirty="0">
                <a:solidFill>
                  <a:schemeClr val="bg1"/>
                </a:solidFill>
                <a:latin typeface="Calibri" pitchFamily="34" charset="0"/>
              </a:rPr>
              <a:t>(n</a:t>
            </a:r>
            <a:r>
              <a:rPr lang="en-US" sz="3600" dirty="0" smtClean="0">
                <a:solidFill>
                  <a:schemeClr val="bg1"/>
                </a:solidFill>
                <a:latin typeface="Calibri" pitchFamily="34" charset="0"/>
              </a:rPr>
              <a:t>.)</a:t>
            </a:r>
            <a:endParaRPr lang="en-US" sz="3600" dirty="0">
              <a:solidFill>
                <a:schemeClr val="bg1"/>
              </a:solidFill>
              <a:latin typeface="Calibri" pitchFamily="34" charset="0"/>
            </a:endParaRPr>
          </a:p>
        </p:txBody>
      </p:sp>
      <p:sp>
        <p:nvSpPr>
          <p:cNvPr id="190" name="Google Shape;190;g8d3272b2c0_0_231"/>
          <p:cNvSpPr/>
          <p:nvPr/>
        </p:nvSpPr>
        <p:spPr>
          <a:xfrm>
            <a:off x="4952336" y="4219763"/>
            <a:ext cx="3151572"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sz="2400" u="none" strike="noStrike" cap="none" dirty="0">
                <a:solidFill>
                  <a:srgbClr val="FFFFFF"/>
                </a:solidFill>
                <a:latin typeface="Calibri Regular" charset="0"/>
                <a:ea typeface="Calibri"/>
                <a:cs typeface="Calibri"/>
                <a:sym typeface="Calibri"/>
              </a:rPr>
              <a:t>გაურკვევლობა</a:t>
            </a:r>
            <a:r>
              <a:rPr lang="en-US" sz="2400" u="none" strike="noStrike" cap="none" dirty="0">
                <a:solidFill>
                  <a:srgbClr val="FFFFFF"/>
                </a:solidFill>
                <a:latin typeface="Calibri Regular" charset="0"/>
                <a:ea typeface="Calibri"/>
                <a:cs typeface="Calibri"/>
                <a:sym typeface="Calibri"/>
              </a:rPr>
              <a:t>, </a:t>
            </a:r>
            <a:r>
              <a:rPr lang="ka-GE" sz="2400" u="none" strike="noStrike" cap="none" dirty="0">
                <a:solidFill>
                  <a:srgbClr val="FFFFFF"/>
                </a:solidFill>
                <a:latin typeface="Calibri Regular" charset="0"/>
                <a:ea typeface="Calibri"/>
                <a:cs typeface="Calibri"/>
                <a:sym typeface="Calibri"/>
              </a:rPr>
              <a:t>ბუნდოვანება</a:t>
            </a:r>
            <a:endParaRPr sz="2400" u="none" strike="noStrike" cap="none"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90186"/>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a:solidFill>
                  <a:schemeClr val="bg1"/>
                </a:solidFill>
                <a:latin typeface="Calibri" charset="0"/>
                <a:ea typeface="Calibri" charset="0"/>
                <a:cs typeface="Calibri" charset="0"/>
              </a:rPr>
              <a:t>Be as precise as possible in your answer, so that there is no </a:t>
            </a:r>
            <a:r>
              <a:rPr lang="en-US" sz="2800" i="1" dirty="0">
                <a:solidFill>
                  <a:srgbClr val="FF0000"/>
                </a:solidFill>
                <a:latin typeface="Calibri" charset="0"/>
                <a:ea typeface="Calibri" charset="0"/>
                <a:cs typeface="Calibri" charset="0"/>
              </a:rPr>
              <a:t>ambiguity</a:t>
            </a:r>
            <a:r>
              <a:rPr lang="en-US" sz="2800" i="1" dirty="0">
                <a:solidFill>
                  <a:schemeClr val="bg1"/>
                </a:solidFill>
                <a:latin typeface="Calibri" charset="0"/>
                <a:ea typeface="Calibri" charset="0"/>
                <a:cs typeface="Calibri" charset="0"/>
              </a:rPr>
              <a:t>.</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8913761" y="281804"/>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328E047-1F90-4CB1-8264-047021299E60}"/>
              </a:ext>
            </a:extLst>
          </p:cNvPr>
          <p:cNvSpPr txBox="1"/>
          <p:nvPr/>
        </p:nvSpPr>
        <p:spPr>
          <a:xfrm>
            <a:off x="8931493" y="455843"/>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404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342035"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2966184" y="3095890"/>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7414952" y="328837"/>
            <a:ext cx="4401197" cy="1358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7414952" y="518944"/>
            <a:ext cx="4401198"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Reading Comprehension</a:t>
            </a:r>
          </a:p>
          <a:p>
            <a:pPr algn="ctr"/>
            <a:r>
              <a:rPr lang="ka-GE" sz="28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2800" dirty="0">
              <a:solidFill>
                <a:schemeClr val="bg1"/>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427059" y="4445129"/>
            <a:ext cx="4954038" cy="1358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t>What do you think is the most important human resource function?</a:t>
            </a:r>
          </a:p>
        </p:txBody>
      </p:sp>
      <p:pic>
        <p:nvPicPr>
          <p:cNvPr id="2" name="Picture 1">
            <a:extLst>
              <a:ext uri="{FF2B5EF4-FFF2-40B4-BE49-F238E27FC236}">
                <a16:creationId xmlns:a16="http://schemas.microsoft.com/office/drawing/2014/main" id="{8B4198B1-4062-4D57-B16C-C21CF91094D7}"/>
              </a:ext>
            </a:extLst>
          </p:cNvPr>
          <p:cNvPicPr>
            <a:picLocks noChangeAspect="1"/>
          </p:cNvPicPr>
          <p:nvPr/>
        </p:nvPicPr>
        <p:blipFill>
          <a:blip r:embed="rId5"/>
          <a:stretch>
            <a:fillRect/>
          </a:stretch>
        </p:blipFill>
        <p:spPr>
          <a:xfrm>
            <a:off x="5863739" y="1914771"/>
            <a:ext cx="6120376" cy="4614392"/>
          </a:xfrm>
          <a:prstGeom prst="rect">
            <a:avLst/>
          </a:prstGeom>
        </p:spPr>
      </p:pic>
      <p:sp>
        <p:nvSpPr>
          <p:cNvPr id="3" name="Rectangle 2">
            <a:extLst>
              <a:ext uri="{FF2B5EF4-FFF2-40B4-BE49-F238E27FC236}">
                <a16:creationId xmlns:a16="http://schemas.microsoft.com/office/drawing/2014/main" id="{02FC93A8-A794-4333-94B4-78602179CB92}"/>
              </a:ext>
            </a:extLst>
          </p:cNvPr>
          <p:cNvSpPr/>
          <p:nvPr/>
        </p:nvSpPr>
        <p:spPr>
          <a:xfrm>
            <a:off x="427059" y="2324208"/>
            <a:ext cx="4954038" cy="1378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t>What does the human resources department do?</a:t>
            </a:r>
          </a:p>
        </p:txBody>
      </p:sp>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442949"/>
            <a:ext cx="11141351" cy="3966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When </a:t>
            </a:r>
            <a:r>
              <a:rPr lang="en-US" sz="2400" dirty="0">
                <a:latin typeface="Calibri" panose="020F0502020204030204" pitchFamily="34" charset="0"/>
                <a:cs typeface="Calibri" panose="020F0502020204030204" pitchFamily="34" charset="0"/>
              </a:rPr>
              <a:t>one looks at the size of the recruitment industry around the world, it seems that practitioners</a:t>
            </a:r>
            <a:r>
              <a:rPr lang="ka-GE"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act as if recruitment and selection is the most important human resource function. </a:t>
            </a:r>
            <a:endParaRPr lang="ka-GE" sz="2400" dirty="0">
              <a:latin typeface="Calibri" panose="020F0502020204030204" pitchFamily="34" charset="0"/>
              <a:cs typeface="Calibri" panose="020F0502020204030204" pitchFamily="34" charset="0"/>
            </a:endParaRPr>
          </a:p>
          <a:p>
            <a:pPr algn="just"/>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research on</a:t>
            </a:r>
            <a:r>
              <a:rPr lang="ka-GE"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 critical role of ability in explaining performance suggests that they are right to do so. Failure to recruit workers with appropriate competencies will doom the firm to failure or, at the very least, to stunted growth. Firms need to attract and nurture people with the kind of abilities that will make the </a:t>
            </a:r>
            <a:r>
              <a:rPr lang="en-US" sz="2400" dirty="0" err="1" smtClean="0">
                <a:latin typeface="Calibri" panose="020F0502020204030204" pitchFamily="34" charset="0"/>
                <a:cs typeface="Calibri" panose="020F0502020204030204" pitchFamily="34" charset="0"/>
              </a:rPr>
              <a:t>organisation</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productive in its chosen industry.</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2088107"/>
            <a:ext cx="11011401" cy="3469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While </a:t>
            </a:r>
            <a:r>
              <a:rPr lang="en-US" sz="2400" dirty="0">
                <a:latin typeface="Calibri" panose="020F0502020204030204" pitchFamily="34" charset="0"/>
                <a:cs typeface="Calibri" panose="020F0502020204030204" pitchFamily="34" charset="0"/>
              </a:rPr>
              <a:t>firms should aim to recruit effectively at all levels of ability, the need to recruit astutely is particularly important where higher levels of discretion or </a:t>
            </a:r>
            <a:r>
              <a:rPr lang="en-US" sz="2400" dirty="0" err="1" smtClean="0">
                <a:latin typeface="Calibri" panose="020F0502020204030204" pitchFamily="34" charset="0"/>
                <a:cs typeface="Calibri" panose="020F0502020204030204" pitchFamily="34" charset="0"/>
              </a:rPr>
              <a:t>specialised</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blends of skills are required in the work. </a:t>
            </a:r>
          </a:p>
          <a:p>
            <a:pPr algn="just"/>
            <a:r>
              <a:rPr lang="en-US" sz="2400" dirty="0" smtClean="0">
                <a:latin typeface="Calibri" panose="020F0502020204030204" pitchFamily="34" charset="0"/>
                <a:cs typeface="Calibri" panose="020F0502020204030204" pitchFamily="34" charset="0"/>
              </a:rPr>
              <a:t>As </a:t>
            </a:r>
            <a:r>
              <a:rPr lang="en-US" sz="2400" dirty="0">
                <a:latin typeface="Calibri" panose="020F0502020204030204" pitchFamily="34" charset="0"/>
                <a:cs typeface="Calibri" panose="020F0502020204030204" pitchFamily="34" charset="0"/>
              </a:rPr>
              <a:t>job complexity increases, so does the range of human performance. Thus, as we move up from low complexity work to jobs where greater ambiguity is involved in decision making, differences in skills and judgement become more pronounced and are more consequential for the </a:t>
            </a:r>
            <a:r>
              <a:rPr lang="en-US" sz="2400" dirty="0" err="1" smtClean="0">
                <a:latin typeface="Calibri" panose="020F0502020204030204" pitchFamily="34" charset="0"/>
                <a:cs typeface="Calibri" panose="020F0502020204030204" pitchFamily="34" charset="0"/>
              </a:rPr>
              <a:t>organisation</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742811" y="18049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bg1"/>
                </a:solidFill>
                <a:latin typeface="Calibri" panose="020F0502020204030204" pitchFamily="34" charset="0"/>
                <a:cs typeface="Calibri" panose="020F0502020204030204" pitchFamily="34" charset="0"/>
              </a:rPr>
              <a:t>It </a:t>
            </a:r>
            <a:r>
              <a:rPr lang="en-US" sz="2400" dirty="0">
                <a:solidFill>
                  <a:schemeClr val="bg1"/>
                </a:solidFill>
                <a:latin typeface="Calibri" panose="020F0502020204030204" pitchFamily="34" charset="0"/>
                <a:cs typeface="Calibri" panose="020F0502020204030204" pitchFamily="34" charset="0"/>
              </a:rPr>
              <a:t>is quite possible for one professional, such as a lawyer or an IT consultant, to be several times better than another at the same task. The phenomenon of large performance variation is also commonly </a:t>
            </a:r>
            <a:r>
              <a:rPr lang="en-US" sz="2400" dirty="0" err="1" smtClean="0">
                <a:solidFill>
                  <a:schemeClr val="bg1"/>
                </a:solidFill>
                <a:latin typeface="Calibri" panose="020F0502020204030204" pitchFamily="34" charset="0"/>
                <a:cs typeface="Calibri" panose="020F0502020204030204" pitchFamily="34" charset="0"/>
              </a:rPr>
              <a:t>recognised</a:t>
            </a:r>
            <a:r>
              <a:rPr lang="en-US" sz="2400" dirty="0" smtClean="0">
                <a:solidFill>
                  <a:schemeClr val="bg1"/>
                </a:solidFill>
                <a:latin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cs typeface="Calibri" panose="020F0502020204030204" pitchFamily="34" charset="0"/>
              </a:rPr>
              <a:t>in sales work, such as insurance sales. Some people simply lack the blend of cognitive abilities and personality traits needed  and should not be recruited at all. Among those who do have the threshold abilities, the performance range will still be enormous. In Anglo-American countries, at least, firms commonly find they need ‘sales compensation packages’ which allow high achievers to earn a higher pay pack better linked to their personal productivity.</a:t>
            </a: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742811" y="18049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bg1"/>
                </a:solidFill>
                <a:latin typeface="Calibri" panose="020F0502020204030204" pitchFamily="34" charset="0"/>
                <a:cs typeface="Calibri" panose="020F0502020204030204" pitchFamily="34" charset="0"/>
              </a:rPr>
              <a:t>Recognising</a:t>
            </a:r>
            <a:r>
              <a:rPr lang="en-US" sz="2400" dirty="0" smtClean="0">
                <a:solidFill>
                  <a:schemeClr val="bg1"/>
                </a:solidFill>
                <a:latin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cs typeface="Calibri" panose="020F0502020204030204" pitchFamily="34" charset="0"/>
              </a:rPr>
              <a:t>the crucial role of ability in performance, the literature on recruitment and selection is vast. It is important to make a distinction between selection practices and recruitment strategies. Selection is about choosing among job candidates. It is about how to make fair and relevant assessments of the strengths and weaknesses of applicants. However, recruitment strategy is best understood as the way in which a firm tries to source or attract people among whom it will ultimately make selections. Recruitment strategies include attempts to make the organization an attractive place to work and attempts to reach better pools of candidates.</a:t>
            </a:r>
          </a:p>
        </p:txBody>
      </p:sp>
    </p:spTree>
    <p:extLst>
      <p:ext uri="{BB962C8B-B14F-4D97-AF65-F5344CB8AC3E}">
        <p14:creationId xmlns:p14="http://schemas.microsoft.com/office/powerpoint/2010/main" val="423871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54722" y="856365"/>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761787" y="3131366"/>
              <a:ext cx="396105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27" name="Google Shape;106;g8d3272b2c0_0_301"/>
          <p:cNvSpPr txBox="1">
            <a:spLocks/>
          </p:cNvSpPr>
          <p:nvPr/>
        </p:nvSpPr>
        <p:spPr>
          <a:xfrm>
            <a:off x="7666920" y="361311"/>
            <a:ext cx="3751271" cy="123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ylfaen Regular" pitchFamily="18"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500"/>
            </a:pPr>
            <a:endParaRPr lang="ka-GE" sz="3600" dirty="0">
              <a:solidFill>
                <a:schemeClr val="bg1"/>
              </a:solidFill>
              <a:latin typeface="Calibri" panose="020F0502020204030204" pitchFamily="34" charset="0"/>
              <a:cs typeface="Calibri" panose="020F0502020204030204" pitchFamily="34" charset="0"/>
            </a:endParaRPr>
          </a:p>
        </p:txBody>
      </p:sp>
      <p:pic>
        <p:nvPicPr>
          <p:cNvPr id="28"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29" name="Picture 28">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30" name="Rectangle 29">
            <a:extLst>
              <a:ext uri="{FF2B5EF4-FFF2-40B4-BE49-F238E27FC236}">
                <a16:creationId xmlns:a16="http://schemas.microsoft.com/office/drawing/2014/main" id="{F0CABC84-C1D3-48EB-9893-A38EE19A2569}"/>
              </a:ext>
            </a:extLst>
          </p:cNvPr>
          <p:cNvSpPr/>
          <p:nvPr/>
        </p:nvSpPr>
        <p:spPr>
          <a:xfrm>
            <a:off x="7555127" y="361311"/>
            <a:ext cx="3751271" cy="151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3500"/>
            </a:pPr>
            <a:r>
              <a:rPr lang="en-US" sz="3200" dirty="0">
                <a:solidFill>
                  <a:schemeClr val="bg1"/>
                </a:solidFill>
                <a:latin typeface="Calibri" panose="020F0502020204030204" pitchFamily="34" charset="0"/>
                <a:cs typeface="Calibri" panose="020F0502020204030204" pitchFamily="34" charset="0"/>
              </a:rPr>
              <a:t>Agenda                        </a:t>
            </a:r>
          </a:p>
          <a:p>
            <a:pPr algn="ctr">
              <a:buSzPts val="3500"/>
            </a:pPr>
            <a:r>
              <a:rPr lang="ka-GE" sz="3200" dirty="0">
                <a:solidFill>
                  <a:schemeClr val="bg1"/>
                </a:solidFill>
                <a:latin typeface="Calibri" panose="020F0502020204030204" pitchFamily="34" charset="0"/>
                <a:cs typeface="Calibri" panose="020F0502020204030204" pitchFamily="34" charset="0"/>
              </a:rPr>
              <a:t>გაკვეთილის გეგმა</a:t>
            </a:r>
          </a:p>
        </p:txBody>
      </p:sp>
      <p:sp>
        <p:nvSpPr>
          <p:cNvPr id="31" name="Google Shape;106;g8d3272b2c0_0_301"/>
          <p:cNvSpPr txBox="1">
            <a:spLocks/>
          </p:cNvSpPr>
          <p:nvPr/>
        </p:nvSpPr>
        <p:spPr>
          <a:xfrm>
            <a:off x="7611023" y="422604"/>
            <a:ext cx="3751271" cy="123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Sylfaen Regular" pitchFamily="18" charset="0"/>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500"/>
            </a:pPr>
            <a:endParaRPr lang="ka-GE" sz="36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smtClean="0"/>
              <a:t>‘Practitioners  </a:t>
            </a:r>
            <a:r>
              <a:rPr lang="en-US" sz="2000" i="1" dirty="0"/>
              <a:t>act as if recruitment and selection is the most important human resource function. The research on the critical role of ability in explaining performance suggests that they are right to do </a:t>
            </a:r>
            <a:r>
              <a:rPr lang="en-US" sz="2000" i="1" dirty="0" smtClean="0"/>
              <a:t>so’.</a:t>
            </a:r>
            <a:endParaRPr lang="en-US" sz="2000" i="1" dirty="0"/>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419507260"/>
              </p:ext>
            </p:extLst>
          </p:nvPr>
        </p:nvGraphicFramePr>
        <p:xfrm>
          <a:off x="674704" y="2481337"/>
          <a:ext cx="8345010" cy="1444722"/>
        </p:xfrm>
        <a:graphic>
          <a:graphicData uri="http://schemas.openxmlformats.org/drawingml/2006/table">
            <a:tbl>
              <a:tblPr>
                <a:noFill/>
                <a:tableStyleId>{B46CFEF4-99AF-46A8-A051-738FFB79779B}</a:tableStyleId>
              </a:tblPr>
              <a:tblGrid>
                <a:gridCol w="8345010">
                  <a:extLst>
                    <a:ext uri="{9D8B030D-6E8A-4147-A177-3AD203B41FA5}">
                      <a16:colId xmlns:a16="http://schemas.microsoft.com/office/drawing/2014/main" val="20000"/>
                    </a:ext>
                  </a:extLst>
                </a:gridCol>
              </a:tblGrid>
              <a:tr h="1325563">
                <a:tc>
                  <a:txBody>
                    <a:bodyPr/>
                    <a:lstStyle/>
                    <a:p>
                      <a:pPr marL="0" lvl="0" indent="0" algn="l" rtl="0">
                        <a:lnSpc>
                          <a:spcPct val="115000"/>
                        </a:lnSpc>
                        <a:spcBef>
                          <a:spcPts val="0"/>
                        </a:spcBef>
                        <a:spcAft>
                          <a:spcPts val="0"/>
                        </a:spcAft>
                        <a:buNone/>
                      </a:pPr>
                      <a:r>
                        <a:rPr lang="en-US" sz="2400" b="0" i="0" dirty="0">
                          <a:solidFill>
                            <a:schemeClr val="bg1"/>
                          </a:solidFill>
                          <a:latin typeface="Calibri" panose="020F0502020204030204" pitchFamily="34" charset="0"/>
                          <a:cs typeface="Calibri" panose="020F0502020204030204" pitchFamily="34" charset="0"/>
                        </a:rPr>
                        <a:t>People working in HR believe that recruitment and selection are the most important aspects of what they do, and this is borne out by research.</a:t>
                      </a: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019713" y="2522282"/>
            <a:ext cx="1953086" cy="1281468"/>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28790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420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030487236"/>
              </p:ext>
            </p:extLst>
          </p:nvPr>
        </p:nvGraphicFramePr>
        <p:xfrm>
          <a:off x="577303" y="2560168"/>
          <a:ext cx="9241946" cy="1444722"/>
        </p:xfrm>
        <a:graphic>
          <a:graphicData uri="http://schemas.openxmlformats.org/drawingml/2006/table">
            <a:tbl>
              <a:tblPr>
                <a:noFill/>
                <a:tableStyleId>{B46CFEF4-99AF-46A8-A051-738FFB79779B}</a:tableStyleId>
              </a:tblPr>
              <a:tblGrid>
                <a:gridCol w="9241946">
                  <a:extLst>
                    <a:ext uri="{9D8B030D-6E8A-4147-A177-3AD203B41FA5}">
                      <a16:colId xmlns:a16="http://schemas.microsoft.com/office/drawing/2014/main" val="20000"/>
                    </a:ext>
                  </a:extLst>
                </a:gridCol>
              </a:tblGrid>
              <a:tr h="1287676">
                <a:tc>
                  <a:txBody>
                    <a:bodyPr/>
                    <a:lstStyle/>
                    <a:p>
                      <a:pPr marL="0" lvl="0" indent="0" algn="l" rtl="0">
                        <a:lnSpc>
                          <a:spcPct val="115000"/>
                        </a:lnSpc>
                        <a:spcBef>
                          <a:spcPts val="0"/>
                        </a:spcBef>
                        <a:spcAft>
                          <a:spcPts val="0"/>
                        </a:spcAft>
                        <a:buNone/>
                      </a:pPr>
                      <a:r>
                        <a:rPr lang="en-US" sz="2400" b="0" i="0" dirty="0">
                          <a:solidFill>
                            <a:schemeClr val="bg1"/>
                          </a:solidFill>
                          <a:latin typeface="Calibri" panose="020F0502020204030204" pitchFamily="34" charset="0"/>
                          <a:cs typeface="Calibri" panose="020F0502020204030204" pitchFamily="34" charset="0"/>
                        </a:rPr>
                        <a:t>Candidates for ‘professional’ and </a:t>
                      </a:r>
                      <a:r>
                        <a:rPr lang="en-US" sz="2400" b="0" i="0" dirty="0" err="1" smtClean="0">
                          <a:solidFill>
                            <a:schemeClr val="bg1"/>
                          </a:solidFill>
                          <a:latin typeface="Calibri" panose="020F0502020204030204" pitchFamily="34" charset="0"/>
                          <a:cs typeface="Calibri" panose="020F0502020204030204" pitchFamily="34" charset="0"/>
                        </a:rPr>
                        <a:t>specialised</a:t>
                      </a:r>
                      <a:r>
                        <a:rPr lang="en-US" sz="2400" b="0" i="0" dirty="0" smtClean="0">
                          <a:solidFill>
                            <a:schemeClr val="bg1"/>
                          </a:solidFill>
                          <a:latin typeface="Calibri" panose="020F0502020204030204" pitchFamily="34" charset="0"/>
                          <a:cs typeface="Calibri" panose="020F0502020204030204" pitchFamily="34" charset="0"/>
                        </a:rPr>
                        <a:t> </a:t>
                      </a:r>
                      <a:r>
                        <a:rPr lang="en-US" sz="2400" b="0" i="0" dirty="0">
                          <a:solidFill>
                            <a:schemeClr val="bg1"/>
                          </a:solidFill>
                          <a:latin typeface="Calibri" panose="020F0502020204030204" pitchFamily="34" charset="0"/>
                          <a:cs typeface="Calibri" panose="020F0502020204030204" pitchFamily="34" charset="0"/>
                        </a:rPr>
                        <a:t>categories of jobs (e.g. lawyers and IT consultants) are generally better in interviews than candidates for less demanding jobs. </a:t>
                      </a: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480024650"/>
              </p:ext>
            </p:extLst>
          </p:nvPr>
        </p:nvGraphicFramePr>
        <p:xfrm>
          <a:off x="577303" y="4415524"/>
          <a:ext cx="10378223" cy="1181005"/>
        </p:xfrm>
        <a:graphic>
          <a:graphicData uri="http://schemas.openxmlformats.org/drawingml/2006/table">
            <a:tbl>
              <a:tblPr firstRow="1" bandRow="1">
                <a:tableStyleId>{B46CFEF4-99AF-46A8-A051-738FFB79779B}</a:tableStyleId>
              </a:tblPr>
              <a:tblGrid>
                <a:gridCol w="10378223">
                  <a:extLst>
                    <a:ext uri="{9D8B030D-6E8A-4147-A177-3AD203B41FA5}">
                      <a16:colId xmlns:a16="http://schemas.microsoft.com/office/drawing/2014/main" val="2862978725"/>
                    </a:ext>
                  </a:extLst>
                </a:gridCol>
              </a:tblGrid>
              <a:tr h="1181005">
                <a:tc>
                  <a:txBody>
                    <a:bodyPr/>
                    <a:lstStyle/>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 </a:t>
                      </a:r>
                      <a:r>
                        <a:rPr lang="en-US" sz="24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‘It </a:t>
                      </a:r>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is quite possible for one professional, such as a lawyer or an IT consultant, to be several times  better than another at the same task.’</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161755" y="2560167"/>
            <a:ext cx="1793771" cy="1237378"/>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852012545"/>
              </p:ext>
            </p:extLst>
          </p:nvPr>
        </p:nvGraphicFramePr>
        <p:xfrm>
          <a:off x="577302" y="2522281"/>
          <a:ext cx="9119968" cy="2251787"/>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2251787">
                <a:tc>
                  <a:txBody>
                    <a:bodyPr/>
                    <a:lstStyle/>
                    <a:p>
                      <a:pPr marL="0" lvl="0" indent="0" algn="l" rtl="0">
                        <a:lnSpc>
                          <a:spcPct val="115000"/>
                        </a:lnSpc>
                        <a:spcBef>
                          <a:spcPts val="0"/>
                        </a:spcBef>
                        <a:spcAft>
                          <a:spcPts val="0"/>
                        </a:spcAft>
                        <a:buNone/>
                      </a:pPr>
                      <a:r>
                        <a:rPr lang="en-US" sz="2400" b="0" i="0" dirty="0">
                          <a:solidFill>
                            <a:schemeClr val="bg1"/>
                          </a:solidFill>
                          <a:latin typeface="Calibri" panose="020F0502020204030204" pitchFamily="34" charset="0"/>
                          <a:cs typeface="Calibri" panose="020F0502020204030204" pitchFamily="34" charset="0"/>
                        </a:rPr>
                        <a:t>Even if people do have all the necessary skills and qualities to do a job effectively, there will still be a wide variation in individual ability.</a:t>
                      </a:r>
                    </a:p>
                    <a:p>
                      <a:pPr marL="0" lvl="0" indent="0" algn="l" rtl="0">
                        <a:lnSpc>
                          <a:spcPct val="115000"/>
                        </a:lnSpc>
                        <a:spcBef>
                          <a:spcPts val="0"/>
                        </a:spcBef>
                        <a:spcAft>
                          <a:spcPts val="0"/>
                        </a:spcAft>
                        <a:buNone/>
                      </a:pP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563179353"/>
              </p:ext>
            </p:extLst>
          </p:nvPr>
        </p:nvGraphicFramePr>
        <p:xfrm>
          <a:off x="577302" y="4426416"/>
          <a:ext cx="10395497" cy="1068297"/>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1068297">
                <a:tc>
                  <a:txBody>
                    <a:bodyPr/>
                    <a:lstStyle/>
                    <a:p>
                      <a:r>
                        <a:rPr lang="en-US" sz="24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‘Among </a:t>
                      </a:r>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those who do have the threshold abilities, the performance range will still</a:t>
                      </a:r>
                    </a:p>
                    <a:p>
                      <a:r>
                        <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rPr>
                        <a:t>be enormous’.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533494" y="2555233"/>
            <a:ext cx="1367160"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004123898"/>
              </p:ext>
            </p:extLst>
          </p:nvPr>
        </p:nvGraphicFramePr>
        <p:xfrm>
          <a:off x="699281" y="2617323"/>
          <a:ext cx="9119968" cy="1164306"/>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Only Anglo-American companies try to reflect individual differences in performance through pay </a:t>
                      </a:r>
                      <a:r>
                        <a:rPr lang="en-US" sz="2800" b="0" i="0" dirty="0" smtClean="0">
                          <a:solidFill>
                            <a:schemeClr val="bg1"/>
                          </a:solidFill>
                          <a:latin typeface="Calibri" panose="020F0502020204030204" pitchFamily="34" charset="0"/>
                          <a:cs typeface="Calibri" panose="020F0502020204030204" pitchFamily="34" charset="0"/>
                        </a:rPr>
                        <a:t>policy.</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269426187"/>
              </p:ext>
            </p:extLst>
          </p:nvPr>
        </p:nvGraphicFramePr>
        <p:xfrm>
          <a:off x="577302" y="4169151"/>
          <a:ext cx="10430041" cy="2229244"/>
        </p:xfrm>
        <a:graphic>
          <a:graphicData uri="http://schemas.openxmlformats.org/drawingml/2006/table">
            <a:tbl>
              <a:tblPr firstRow="1" bandRow="1">
                <a:tableStyleId>{B46CFEF4-99AF-46A8-A051-738FFB79779B}</a:tableStyleId>
              </a:tblPr>
              <a:tblGrid>
                <a:gridCol w="10430041">
                  <a:extLst>
                    <a:ext uri="{9D8B030D-6E8A-4147-A177-3AD203B41FA5}">
                      <a16:colId xmlns:a16="http://schemas.microsoft.com/office/drawing/2014/main" val="2862978725"/>
                    </a:ext>
                  </a:extLst>
                </a:gridCol>
              </a:tblGrid>
              <a:tr h="2229244">
                <a:tc>
                  <a:txBody>
                    <a:bodyPr/>
                    <a:lstStyle/>
                    <a:p>
                      <a:pPr algn="just"/>
                      <a:r>
                        <a:rPr lang="en-US" sz="2400" i="1" dirty="0">
                          <a:solidFill>
                            <a:schemeClr val="bg1"/>
                          </a:solidFill>
                          <a:latin typeface="Calibri" panose="020F0502020204030204" pitchFamily="34" charset="0"/>
                          <a:cs typeface="Calibri" panose="020F0502020204030204" pitchFamily="34" charset="0"/>
                        </a:rPr>
                        <a:t>‘In Anglo-American countries, at least, firms commonly find they need ‘sales compensation packages’ which allow high achievers to earn a higher pay pack better linked to their personal  productivity.’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473929" y="2522281"/>
            <a:ext cx="1498016" cy="128983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071880" y="3429000"/>
            <a:ext cx="9812430" cy="14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latin typeface="Calibri" panose="020F0502020204030204" pitchFamily="34" charset="0"/>
                <a:cs typeface="Calibri" panose="020F0502020204030204" pitchFamily="34" charset="0"/>
              </a:rPr>
              <a:t>Past </a:t>
            </a:r>
            <a:r>
              <a:rPr lang="en-US" sz="3500" dirty="0" smtClean="0">
                <a:solidFill>
                  <a:schemeClr val="bg1"/>
                </a:solidFill>
                <a:latin typeface="Calibri" panose="020F0502020204030204" pitchFamily="34" charset="0"/>
                <a:cs typeface="Calibri" panose="020F0502020204030204" pitchFamily="34" charset="0"/>
              </a:rPr>
              <a:t>Tenses</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1947553"/>
            <a:ext cx="10335153" cy="4465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7821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Rounded Corners 2">
            <a:extLst>
              <a:ext uri="{FF2B5EF4-FFF2-40B4-BE49-F238E27FC236}">
                <a16:creationId xmlns:a16="http://schemas.microsoft.com/office/drawing/2014/main" id="{C2135842-B998-4A68-BB1C-6CD8422F0F43}"/>
              </a:ext>
            </a:extLst>
          </p:cNvPr>
          <p:cNvSpPr/>
          <p:nvPr/>
        </p:nvSpPr>
        <p:spPr>
          <a:xfrm>
            <a:off x="1430384" y="2435838"/>
            <a:ext cx="1695634" cy="479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Past </a:t>
            </a:r>
            <a:r>
              <a:rPr lang="en-US" dirty="0" smtClean="0"/>
              <a:t>Simple</a:t>
            </a:r>
            <a:endParaRPr lang="en-US" dirty="0"/>
          </a:p>
        </p:txBody>
      </p:sp>
      <p:sp>
        <p:nvSpPr>
          <p:cNvPr id="4" name="Rectangle: Rounded Corners 3">
            <a:extLst>
              <a:ext uri="{FF2B5EF4-FFF2-40B4-BE49-F238E27FC236}">
                <a16:creationId xmlns:a16="http://schemas.microsoft.com/office/drawing/2014/main" id="{78A009B7-5D50-4D47-A90C-2965F5A84575}"/>
              </a:ext>
            </a:extLst>
          </p:cNvPr>
          <p:cNvSpPr/>
          <p:nvPr/>
        </p:nvSpPr>
        <p:spPr>
          <a:xfrm>
            <a:off x="1343487" y="3276971"/>
            <a:ext cx="3769219" cy="22882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Use</a:t>
            </a:r>
          </a:p>
          <a:p>
            <a:pPr algn="ctr"/>
            <a:endParaRPr lang="en-US" b="1" dirty="0"/>
          </a:p>
          <a:p>
            <a:pPr marL="285750" indent="-285750">
              <a:buClr>
                <a:schemeClr val="bg1"/>
              </a:buClr>
              <a:buFont typeface="Arial" panose="020B0604020202020204" pitchFamily="34" charset="0"/>
              <a:buChar char="•"/>
            </a:pPr>
            <a:r>
              <a:rPr lang="en-US" dirty="0"/>
              <a:t>Simple completed actions</a:t>
            </a:r>
          </a:p>
          <a:p>
            <a:pPr marL="285750" indent="-285750">
              <a:buClr>
                <a:schemeClr val="bg1"/>
              </a:buClr>
              <a:buFont typeface="Arial" panose="020B0604020202020204" pitchFamily="34" charset="0"/>
              <a:buChar char="•"/>
            </a:pPr>
            <a:r>
              <a:rPr lang="en-US" dirty="0"/>
              <a:t>Habits in the past</a:t>
            </a:r>
          </a:p>
          <a:p>
            <a:pPr marL="285750" indent="-285750">
              <a:buClr>
                <a:schemeClr val="bg1"/>
              </a:buClr>
              <a:buFont typeface="Arial" panose="020B0604020202020204" pitchFamily="34" charset="0"/>
              <a:buChar char="•"/>
            </a:pPr>
            <a:r>
              <a:rPr lang="en-US" dirty="0"/>
              <a:t>Permanent situation in the past</a:t>
            </a:r>
          </a:p>
          <a:p>
            <a:pPr marL="285750" indent="-285750">
              <a:buClr>
                <a:schemeClr val="bg1"/>
              </a:buClr>
              <a:buFont typeface="Arial" panose="020B0604020202020204" pitchFamily="34" charset="0"/>
              <a:buChar char="•"/>
            </a:pPr>
            <a:r>
              <a:rPr lang="en-US" dirty="0"/>
              <a:t>General truths and facts about past</a:t>
            </a:r>
          </a:p>
          <a:p>
            <a:pPr marL="285750" indent="-285750">
              <a:buClr>
                <a:schemeClr val="bg1"/>
              </a:buClr>
              <a:buFont typeface="Arial" panose="020B0604020202020204" pitchFamily="34" charset="0"/>
              <a:buChar char="•"/>
            </a:pPr>
            <a:r>
              <a:rPr lang="en-US" dirty="0" smtClean="0"/>
              <a:t>The </a:t>
            </a:r>
            <a:r>
              <a:rPr lang="en-US" dirty="0"/>
              <a:t>main events in the story</a:t>
            </a:r>
          </a:p>
        </p:txBody>
      </p:sp>
      <p:sp>
        <p:nvSpPr>
          <p:cNvPr id="5" name="Rectangle: Rounded Corners 4">
            <a:extLst>
              <a:ext uri="{FF2B5EF4-FFF2-40B4-BE49-F238E27FC236}">
                <a16:creationId xmlns:a16="http://schemas.microsoft.com/office/drawing/2014/main" id="{442EA1D7-2C19-4561-8670-8F445528F474}"/>
              </a:ext>
            </a:extLst>
          </p:cNvPr>
          <p:cNvSpPr/>
          <p:nvPr/>
        </p:nvSpPr>
        <p:spPr>
          <a:xfrm>
            <a:off x="6252897" y="2212386"/>
            <a:ext cx="4509857" cy="1997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Form</a:t>
            </a:r>
            <a:endParaRPr lang="en-US" b="1" dirty="0"/>
          </a:p>
          <a:p>
            <a:pPr algn="ctr"/>
            <a:endParaRPr lang="en-US" dirty="0"/>
          </a:p>
          <a:p>
            <a:r>
              <a:rPr lang="en-US" dirty="0"/>
              <a:t>Statement: I/you/he/she/it/ewe/they work</a:t>
            </a:r>
            <a:r>
              <a:rPr lang="en-US" b="1" dirty="0"/>
              <a:t>ed</a:t>
            </a:r>
          </a:p>
          <a:p>
            <a:r>
              <a:rPr lang="en-US" dirty="0"/>
              <a:t>Negative: I/you/he/she/it/we/they didn’t work.</a:t>
            </a:r>
          </a:p>
          <a:p>
            <a:r>
              <a:rPr lang="en-US" dirty="0"/>
              <a:t>Question: Did/you/he/she/it/we/they work?</a:t>
            </a:r>
          </a:p>
          <a:p>
            <a:r>
              <a:rPr lang="en-US" dirty="0"/>
              <a:t>Note: irregular verbs do not take “ed”  in the past </a:t>
            </a:r>
            <a:r>
              <a:rPr lang="en-US" dirty="0" smtClean="0"/>
              <a:t>simple</a:t>
            </a:r>
            <a:endParaRPr lang="en-US" dirty="0"/>
          </a:p>
        </p:txBody>
      </p:sp>
      <p:sp>
        <p:nvSpPr>
          <p:cNvPr id="6" name="Rectangle: Rounded Corners 5">
            <a:extLst>
              <a:ext uri="{FF2B5EF4-FFF2-40B4-BE49-F238E27FC236}">
                <a16:creationId xmlns:a16="http://schemas.microsoft.com/office/drawing/2014/main" id="{C05BB27F-E5D8-45B5-8F98-029C4916083B}"/>
              </a:ext>
            </a:extLst>
          </p:cNvPr>
          <p:cNvSpPr/>
          <p:nvPr/>
        </p:nvSpPr>
        <p:spPr>
          <a:xfrm>
            <a:off x="5805996" y="4421081"/>
            <a:ext cx="4256228" cy="1874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Examples</a:t>
            </a:r>
          </a:p>
          <a:p>
            <a:pPr algn="ctr"/>
            <a:endParaRPr lang="en-US" dirty="0"/>
          </a:p>
          <a:p>
            <a:pPr marL="285750" indent="-285750">
              <a:buClr>
                <a:schemeClr val="bg1"/>
              </a:buClr>
              <a:buFont typeface="Arial" pitchFamily="34" charset="0"/>
              <a:buChar char="•"/>
            </a:pPr>
            <a:r>
              <a:rPr lang="en-US" dirty="0"/>
              <a:t>The team completed a project last month.</a:t>
            </a:r>
          </a:p>
          <a:p>
            <a:pPr marL="285750" indent="-285750">
              <a:buClr>
                <a:schemeClr val="bg1"/>
              </a:buClr>
              <a:buFont typeface="Arial" pitchFamily="34" charset="0"/>
              <a:buChar char="•"/>
            </a:pPr>
            <a:r>
              <a:rPr lang="en-US" dirty="0"/>
              <a:t>The company always employed qualified staff.</a:t>
            </a:r>
          </a:p>
          <a:p>
            <a:pPr marL="285750" indent="-285750">
              <a:buClr>
                <a:schemeClr val="bg1"/>
              </a:buClr>
              <a:buFont typeface="Arial" pitchFamily="34" charset="0"/>
              <a:buChar char="•"/>
            </a:pPr>
            <a:r>
              <a:rPr lang="en-US" dirty="0"/>
              <a:t>The company became successful in  1930s.</a:t>
            </a:r>
          </a:p>
          <a:p>
            <a:pPr marL="285750" indent="-285750">
              <a:buClr>
                <a:schemeClr val="bg1"/>
              </a:buClr>
              <a:buFont typeface="Arial" pitchFamily="34" charset="0"/>
              <a:buChar char="•"/>
            </a:pPr>
            <a:r>
              <a:rPr lang="en-US" dirty="0"/>
              <a:t>The company managed to anticipate the risks and developed a contingency plan</a:t>
            </a:r>
            <a:r>
              <a:rPr lang="en-US" dirty="0" smtClean="0"/>
              <a:t>.</a:t>
            </a:r>
            <a:endParaRPr lang="en-US" dirty="0"/>
          </a:p>
        </p:txBody>
      </p:sp>
    </p:spTree>
    <p:extLst>
      <p:ext uri="{BB962C8B-B14F-4D97-AF65-F5344CB8AC3E}">
        <p14:creationId xmlns:p14="http://schemas.microsoft.com/office/powerpoint/2010/main" val="257332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101946" y="1496291"/>
            <a:ext cx="9978919" cy="5281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a:p>
            <a:endParaRPr lang="en-US" sz="2500"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647709" y="176179"/>
            <a:ext cx="3905768" cy="1107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444422" y="314332"/>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608504" y="314332"/>
            <a:ext cx="2376972" cy="968991"/>
          </a:xfrm>
          <a:prstGeom prst="rect">
            <a:avLst/>
          </a:prstGeom>
        </p:spPr>
      </p:pic>
      <p:sp>
        <p:nvSpPr>
          <p:cNvPr id="3" name="Rectangle: Rounded Corners 2">
            <a:extLst>
              <a:ext uri="{FF2B5EF4-FFF2-40B4-BE49-F238E27FC236}">
                <a16:creationId xmlns:a16="http://schemas.microsoft.com/office/drawing/2014/main" id="{21D973D4-A5D0-4E94-8D35-AE6143BEA953}"/>
              </a:ext>
            </a:extLst>
          </p:cNvPr>
          <p:cNvSpPr/>
          <p:nvPr/>
        </p:nvSpPr>
        <p:spPr>
          <a:xfrm>
            <a:off x="1597981" y="1784412"/>
            <a:ext cx="1899821" cy="443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Past </a:t>
            </a:r>
            <a:r>
              <a:rPr lang="en-US" dirty="0" smtClean="0"/>
              <a:t>Continuous</a:t>
            </a:r>
            <a:endParaRPr lang="en-US" dirty="0"/>
          </a:p>
        </p:txBody>
      </p:sp>
      <p:sp>
        <p:nvSpPr>
          <p:cNvPr id="4" name="Rectangle: Rounded Corners 3">
            <a:extLst>
              <a:ext uri="{FF2B5EF4-FFF2-40B4-BE49-F238E27FC236}">
                <a16:creationId xmlns:a16="http://schemas.microsoft.com/office/drawing/2014/main" id="{6D0A24E8-2D9A-4F36-B265-162783711E63}"/>
              </a:ext>
            </a:extLst>
          </p:cNvPr>
          <p:cNvSpPr/>
          <p:nvPr/>
        </p:nvSpPr>
        <p:spPr>
          <a:xfrm>
            <a:off x="1597981" y="2603435"/>
            <a:ext cx="3923930" cy="2226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a:t>
            </a:r>
          </a:p>
          <a:p>
            <a:pPr marL="285750" indent="-285750">
              <a:buClr>
                <a:schemeClr val="bg1"/>
              </a:buClr>
              <a:buFont typeface="Arial" panose="020B0604020202020204" pitchFamily="34" charset="0"/>
              <a:buChar char="•"/>
            </a:pPr>
            <a:r>
              <a:rPr lang="en-US" dirty="0"/>
              <a:t>Actions happening at a particular  moment in the past</a:t>
            </a:r>
          </a:p>
          <a:p>
            <a:pPr marL="285750" indent="-285750">
              <a:buClr>
                <a:schemeClr val="bg1"/>
              </a:buClr>
              <a:buFont typeface="Arial" panose="020B0604020202020204" pitchFamily="34" charset="0"/>
              <a:buChar char="•"/>
            </a:pPr>
            <a:r>
              <a:rPr lang="en-US" dirty="0"/>
              <a:t>Temporary situations in the past</a:t>
            </a:r>
          </a:p>
          <a:p>
            <a:pPr marL="285750" indent="-285750">
              <a:buClr>
                <a:schemeClr val="bg1"/>
              </a:buClr>
              <a:buFont typeface="Arial" panose="020B0604020202020204" pitchFamily="34" charset="0"/>
              <a:buChar char="•"/>
            </a:pPr>
            <a:r>
              <a:rPr lang="en-US" dirty="0"/>
              <a:t>Annoying past habits (usually with always)</a:t>
            </a:r>
          </a:p>
          <a:p>
            <a:pPr marL="285750" indent="-285750">
              <a:buClr>
                <a:schemeClr val="bg1"/>
              </a:buClr>
              <a:buFont typeface="Arial" panose="020B0604020202020204" pitchFamily="34" charset="0"/>
              <a:buChar char="•"/>
            </a:pPr>
            <a:r>
              <a:rPr lang="en-US" dirty="0"/>
              <a:t>Actions in progress over a period of time</a:t>
            </a:r>
          </a:p>
          <a:p>
            <a:pPr marL="285750" indent="-285750">
              <a:buClr>
                <a:schemeClr val="bg1"/>
              </a:buClr>
              <a:buFont typeface="Arial" panose="020B0604020202020204" pitchFamily="34" charset="0"/>
              <a:buChar char="•"/>
            </a:pPr>
            <a:r>
              <a:rPr lang="en-US" dirty="0"/>
              <a:t>Two actions in progress at the same time</a:t>
            </a:r>
          </a:p>
          <a:p>
            <a:pPr marL="285750" indent="-285750">
              <a:buClr>
                <a:schemeClr val="bg1"/>
              </a:buClr>
              <a:buFont typeface="Arial" panose="020B0604020202020204" pitchFamily="34" charset="0"/>
              <a:buChar char="•"/>
            </a:pPr>
            <a:r>
              <a:rPr lang="en-US" dirty="0"/>
              <a:t>Background information in a story</a:t>
            </a:r>
          </a:p>
          <a:p>
            <a:pPr marL="285750" indent="-285750" algn="ctr">
              <a:buClr>
                <a:schemeClr val="bg1"/>
              </a:buClr>
              <a:buFont typeface="Arial" panose="020B0604020202020204" pitchFamily="34" charset="0"/>
              <a:buChar char="•"/>
            </a:pPr>
            <a:endParaRPr lang="en-US" dirty="0"/>
          </a:p>
        </p:txBody>
      </p:sp>
      <p:sp>
        <p:nvSpPr>
          <p:cNvPr id="5" name="Rectangle: Rounded Corners 4">
            <a:extLst>
              <a:ext uri="{FF2B5EF4-FFF2-40B4-BE49-F238E27FC236}">
                <a16:creationId xmlns:a16="http://schemas.microsoft.com/office/drawing/2014/main" id="{883F1430-3880-4469-9168-0F0A11F4572C}"/>
              </a:ext>
            </a:extLst>
          </p:cNvPr>
          <p:cNvSpPr/>
          <p:nvPr/>
        </p:nvSpPr>
        <p:spPr>
          <a:xfrm>
            <a:off x="6968971" y="1864768"/>
            <a:ext cx="3417903" cy="1562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
            </a:r>
          </a:p>
          <a:p>
            <a:pPr algn="ctr"/>
            <a:r>
              <a:rPr lang="en-US" dirty="0"/>
              <a:t>Statement: I/he/she/it was working</a:t>
            </a:r>
          </a:p>
          <a:p>
            <a:pPr algn="ctr"/>
            <a:r>
              <a:rPr lang="en-US" dirty="0" smtClean="0"/>
              <a:t>You/we/they were </a:t>
            </a:r>
            <a:r>
              <a:rPr lang="en-US" dirty="0"/>
              <a:t>working</a:t>
            </a:r>
          </a:p>
          <a:p>
            <a:pPr algn="ctr"/>
            <a:r>
              <a:rPr lang="en-US" dirty="0"/>
              <a:t>Negative: I/he/she/it wasn’t playing</a:t>
            </a:r>
          </a:p>
          <a:p>
            <a:pPr algn="ctr"/>
            <a:r>
              <a:rPr lang="en-US" dirty="0"/>
              <a:t>You/we/they weren’t working</a:t>
            </a:r>
          </a:p>
          <a:p>
            <a:pPr algn="ctr"/>
            <a:r>
              <a:rPr lang="en-US" dirty="0"/>
              <a:t>Question: Was I/he/she/it working?</a:t>
            </a:r>
          </a:p>
          <a:p>
            <a:pPr algn="ctr"/>
            <a:r>
              <a:rPr lang="en-US" dirty="0"/>
              <a:t>Were you/we/they working?</a:t>
            </a:r>
          </a:p>
        </p:txBody>
      </p:sp>
      <p:sp>
        <p:nvSpPr>
          <p:cNvPr id="6" name="Rectangle: Rounded Corners 5">
            <a:extLst>
              <a:ext uri="{FF2B5EF4-FFF2-40B4-BE49-F238E27FC236}">
                <a16:creationId xmlns:a16="http://schemas.microsoft.com/office/drawing/2014/main" id="{8FA69C01-8B22-4E97-8BF5-53A0D798D88B}"/>
              </a:ext>
            </a:extLst>
          </p:cNvPr>
          <p:cNvSpPr/>
          <p:nvPr/>
        </p:nvSpPr>
        <p:spPr>
          <a:xfrm>
            <a:off x="6569476" y="3954246"/>
            <a:ext cx="3728621" cy="2226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Example</a:t>
            </a:r>
            <a:endParaRPr lang="en-US" dirty="0"/>
          </a:p>
          <a:p>
            <a:pPr marL="285750" indent="-285750">
              <a:buClr>
                <a:schemeClr val="bg1"/>
              </a:buClr>
              <a:buFont typeface="Arial" panose="020B0604020202020204" pitchFamily="34" charset="0"/>
              <a:buChar char="•"/>
            </a:pPr>
            <a:r>
              <a:rPr lang="en-US" dirty="0">
                <a:solidFill>
                  <a:schemeClr val="bg1"/>
                </a:solidFill>
              </a:rPr>
              <a:t>At five o’clock, the CEO was having a meeting  with the staff.</a:t>
            </a:r>
          </a:p>
          <a:p>
            <a:pPr marL="285750" indent="-285750">
              <a:buClr>
                <a:schemeClr val="bg1"/>
              </a:buClr>
              <a:buFont typeface="Arial" panose="020B0604020202020204" pitchFamily="34" charset="0"/>
              <a:buChar char="•"/>
            </a:pPr>
            <a:r>
              <a:rPr lang="en-US" dirty="0">
                <a:solidFill>
                  <a:schemeClr val="bg1"/>
                </a:solidFill>
              </a:rPr>
              <a:t>Greg was working for that company at that time.</a:t>
            </a:r>
          </a:p>
          <a:p>
            <a:pPr marL="285750" indent="-285750">
              <a:buClr>
                <a:schemeClr val="bg1"/>
              </a:buClr>
              <a:buFont typeface="Arial" panose="020B0604020202020204" pitchFamily="34" charset="0"/>
              <a:buChar char="•"/>
            </a:pPr>
            <a:r>
              <a:rPr lang="en-US" dirty="0">
                <a:solidFill>
                  <a:schemeClr val="bg1"/>
                </a:solidFill>
              </a:rPr>
              <a:t>He was always trying to avoid paying taxes.</a:t>
            </a:r>
          </a:p>
          <a:p>
            <a:pPr marL="285750" indent="-285750">
              <a:buClr>
                <a:schemeClr val="bg1"/>
              </a:buClr>
              <a:buFont typeface="Arial" panose="020B0604020202020204" pitchFamily="34" charset="0"/>
              <a:buChar char="•"/>
            </a:pPr>
            <a:r>
              <a:rPr lang="en-US" dirty="0">
                <a:solidFill>
                  <a:schemeClr val="bg1"/>
                </a:solidFill>
              </a:rPr>
              <a:t>We were negotiating with the customers, while he was preparing an action plan.</a:t>
            </a:r>
          </a:p>
          <a:p>
            <a:pPr algn="ctr"/>
            <a:endParaRPr lang="en-US" dirty="0"/>
          </a:p>
        </p:txBody>
      </p:sp>
    </p:spTree>
    <p:extLst>
      <p:ext uri="{BB962C8B-B14F-4D97-AF65-F5344CB8AC3E}">
        <p14:creationId xmlns:p14="http://schemas.microsoft.com/office/powerpoint/2010/main" val="1935716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325950"/>
            <a:ext cx="10335153" cy="3958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500" i="1" dirty="0">
              <a:solidFill>
                <a:schemeClr val="accent2"/>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id="{6042AC8F-C617-8540-A5BD-0D218871DB0D}"/>
              </a:ext>
            </a:extLst>
          </p:cNvPr>
          <p:cNvSpPr/>
          <p:nvPr/>
        </p:nvSpPr>
        <p:spPr>
          <a:xfrm>
            <a:off x="7144961" y="377769"/>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4" name="Rectangle: Rounded Corners 3">
            <a:extLst>
              <a:ext uri="{FF2B5EF4-FFF2-40B4-BE49-F238E27FC236}">
                <a16:creationId xmlns:a16="http://schemas.microsoft.com/office/drawing/2014/main" id="{C2D7D068-150B-4FB1-AC09-05635BFBC7F7}"/>
              </a:ext>
            </a:extLst>
          </p:cNvPr>
          <p:cNvSpPr/>
          <p:nvPr/>
        </p:nvSpPr>
        <p:spPr>
          <a:xfrm>
            <a:off x="1784412" y="2654423"/>
            <a:ext cx="2024108" cy="372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Past </a:t>
            </a:r>
            <a:r>
              <a:rPr lang="en-US" dirty="0" smtClean="0"/>
              <a:t>Perfect Simple</a:t>
            </a:r>
            <a:endParaRPr lang="en-US" dirty="0"/>
          </a:p>
        </p:txBody>
      </p:sp>
      <p:sp>
        <p:nvSpPr>
          <p:cNvPr id="5" name="Rectangle: Rounded Corners 4">
            <a:extLst>
              <a:ext uri="{FF2B5EF4-FFF2-40B4-BE49-F238E27FC236}">
                <a16:creationId xmlns:a16="http://schemas.microsoft.com/office/drawing/2014/main" id="{C324BD6D-D155-4BEB-9DFF-3752C08FA3C9}"/>
              </a:ext>
            </a:extLst>
          </p:cNvPr>
          <p:cNvSpPr/>
          <p:nvPr/>
        </p:nvSpPr>
        <p:spPr>
          <a:xfrm>
            <a:off x="1580225" y="3429000"/>
            <a:ext cx="4314548" cy="2181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Use</a:t>
            </a:r>
          </a:p>
          <a:p>
            <a:pPr marL="285750" indent="-285750">
              <a:buClr>
                <a:schemeClr val="bg1"/>
              </a:buClr>
              <a:buFont typeface="Arial" panose="020B0604020202020204" pitchFamily="34" charset="0"/>
              <a:buChar char="•"/>
            </a:pPr>
            <a:r>
              <a:rPr lang="en-US" dirty="0"/>
              <a:t>Situations and states before the past</a:t>
            </a:r>
          </a:p>
          <a:p>
            <a:pPr marL="285750" indent="-285750">
              <a:buClr>
                <a:schemeClr val="bg1"/>
              </a:buClr>
              <a:buFont typeface="Arial" panose="020B0604020202020204" pitchFamily="34" charset="0"/>
              <a:buChar char="•"/>
            </a:pPr>
            <a:r>
              <a:rPr lang="en-US" dirty="0"/>
              <a:t>Completed actions before a moment in the past</a:t>
            </a:r>
          </a:p>
          <a:p>
            <a:pPr marL="285750" indent="-285750">
              <a:buClr>
                <a:schemeClr val="bg1"/>
              </a:buClr>
              <a:buFont typeface="Arial" panose="020B0604020202020204" pitchFamily="34" charset="0"/>
              <a:buChar char="•"/>
            </a:pPr>
            <a:r>
              <a:rPr lang="en-US" dirty="0"/>
              <a:t>Completed actions where the important thing is the result at the moment in the past</a:t>
            </a:r>
          </a:p>
        </p:txBody>
      </p:sp>
      <p:sp>
        <p:nvSpPr>
          <p:cNvPr id="6" name="Rectangle: Rounded Corners 5">
            <a:extLst>
              <a:ext uri="{FF2B5EF4-FFF2-40B4-BE49-F238E27FC236}">
                <a16:creationId xmlns:a16="http://schemas.microsoft.com/office/drawing/2014/main" id="{0DE74DC4-A195-4536-8755-2DC9D397487D}"/>
              </a:ext>
            </a:extLst>
          </p:cNvPr>
          <p:cNvSpPr/>
          <p:nvPr/>
        </p:nvSpPr>
        <p:spPr>
          <a:xfrm>
            <a:off x="8025414" y="2840854"/>
            <a:ext cx="2743200" cy="967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Form</a:t>
            </a:r>
          </a:p>
          <a:p>
            <a:pPr algn="ctr"/>
            <a:r>
              <a:rPr lang="en-US" dirty="0" smtClean="0"/>
              <a:t>had </a:t>
            </a:r>
            <a:r>
              <a:rPr lang="en-US" dirty="0"/>
              <a:t>+ past participle</a:t>
            </a:r>
          </a:p>
        </p:txBody>
      </p:sp>
      <p:sp>
        <p:nvSpPr>
          <p:cNvPr id="8" name="Rectangle: Rounded Corners 7">
            <a:extLst>
              <a:ext uri="{FF2B5EF4-FFF2-40B4-BE49-F238E27FC236}">
                <a16:creationId xmlns:a16="http://schemas.microsoft.com/office/drawing/2014/main" id="{89BBDCBE-7B8D-4358-868C-D0EB9C99576C}"/>
              </a:ext>
            </a:extLst>
          </p:cNvPr>
          <p:cNvSpPr/>
          <p:nvPr/>
        </p:nvSpPr>
        <p:spPr>
          <a:xfrm>
            <a:off x="6853562" y="3915384"/>
            <a:ext cx="3915052" cy="193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Example</a:t>
            </a:r>
          </a:p>
          <a:p>
            <a:pPr marL="285750" indent="-285750">
              <a:buClr>
                <a:schemeClr val="bg1"/>
              </a:buClr>
              <a:buFont typeface="Arial" panose="020B0604020202020204" pitchFamily="34" charset="0"/>
              <a:buChar char="•"/>
            </a:pPr>
            <a:r>
              <a:rPr lang="en-US" dirty="0"/>
              <a:t>He had worked for Forbes before he moved to our company.</a:t>
            </a:r>
          </a:p>
          <a:p>
            <a:pPr marL="285750" indent="-285750">
              <a:buClr>
                <a:schemeClr val="bg1"/>
              </a:buClr>
              <a:buFont typeface="Arial" panose="020B0604020202020204" pitchFamily="34" charset="0"/>
              <a:buChar char="•"/>
            </a:pPr>
            <a:r>
              <a:rPr lang="en-US" dirty="0"/>
              <a:t>He had already been made redundant before the company went bankrupt. </a:t>
            </a:r>
          </a:p>
          <a:p>
            <a:pPr marL="285750" indent="-285750">
              <a:buClr>
                <a:schemeClr val="bg1"/>
              </a:buClr>
              <a:buFont typeface="Arial" panose="020B0604020202020204" pitchFamily="34" charset="0"/>
              <a:buChar char="•"/>
            </a:pPr>
            <a:r>
              <a:rPr lang="en-US" dirty="0" smtClean="0"/>
              <a:t>He </a:t>
            </a:r>
            <a:r>
              <a:rPr lang="en-US" dirty="0"/>
              <a:t>had been fired so he couldn’t make </a:t>
            </a:r>
            <a:r>
              <a:rPr lang="en-US" dirty="0" smtClean="0"/>
              <a:t>any decisions </a:t>
            </a:r>
            <a:r>
              <a:rPr lang="en-US" dirty="0"/>
              <a:t>for the company.</a:t>
            </a:r>
          </a:p>
        </p:txBody>
      </p:sp>
    </p:spTree>
    <p:extLst>
      <p:ext uri="{BB962C8B-B14F-4D97-AF65-F5344CB8AC3E}">
        <p14:creationId xmlns:p14="http://schemas.microsoft.com/office/powerpoint/2010/main" val="2446964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616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When the robbery happened, the security guard……………….</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slept                                  </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was sleeping</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had slept</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was slept</a:t>
            </a:r>
          </a:p>
        </p:txBody>
      </p:sp>
      <p:sp>
        <p:nvSpPr>
          <p:cNvPr id="10" name="Rectangle 9">
            <a:extLst>
              <a:ext uri="{FF2B5EF4-FFF2-40B4-BE49-F238E27FC236}">
                <a16:creationId xmlns:a16="http://schemas.microsoft.com/office/drawing/2014/main" id="{6042AC8F-C617-8540-A5BD-0D218871DB0D}"/>
              </a:ext>
            </a:extLst>
          </p:cNvPr>
          <p:cNvSpPr/>
          <p:nvPr/>
        </p:nvSpPr>
        <p:spPr>
          <a:xfrm>
            <a:off x="6517179" y="223970"/>
            <a:ext cx="5215163"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6"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3" name="Straight Connector 2"/>
          <p:cNvCxnSpPr/>
          <p:nvPr/>
        </p:nvCxnSpPr>
        <p:spPr>
          <a:xfrm>
            <a:off x="1452785" y="4366902"/>
            <a:ext cx="1709159" cy="170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6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25331"/>
            <a:ext cx="10944859" cy="2971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I wasn’t sure how Belinda would react because I …………… her long.</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didn’t know</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wasn’t knowing</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hadn’t been knowing</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hadn’t known</a:t>
            </a:r>
          </a:p>
        </p:txBody>
      </p:sp>
      <p:sp>
        <p:nvSpPr>
          <p:cNvPr id="11" name="Rectangle 10">
            <a:extLst>
              <a:ext uri="{FF2B5EF4-FFF2-40B4-BE49-F238E27FC236}">
                <a16:creationId xmlns:a16="http://schemas.microsoft.com/office/drawing/2014/main" id="{6042AC8F-C617-8540-A5BD-0D218871DB0D}"/>
              </a:ext>
            </a:extLst>
          </p:cNvPr>
          <p:cNvSpPr/>
          <p:nvPr/>
        </p:nvSpPr>
        <p:spPr>
          <a:xfrm>
            <a:off x="6633557" y="379217"/>
            <a:ext cx="505722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8" name="Straight Connector 7"/>
          <p:cNvCxnSpPr/>
          <p:nvPr/>
        </p:nvCxnSpPr>
        <p:spPr>
          <a:xfrm>
            <a:off x="1461331" y="5700046"/>
            <a:ext cx="1709159" cy="170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49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id="{6AD9A7B7-2E7A-4C45-8448-1D4A0B159BF3}"/>
              </a:ext>
            </a:extLst>
          </p:cNvPr>
          <p:cNvSpPr/>
          <p:nvPr/>
        </p:nvSpPr>
        <p:spPr>
          <a:xfrm>
            <a:off x="2720384" y="2628234"/>
            <a:ext cx="6219038"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How do people usually find jobs?</a:t>
            </a: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 name="Rectangle 1">
            <a:extLst>
              <a:ext uri="{FF2B5EF4-FFF2-40B4-BE49-F238E27FC236}">
                <a16:creationId xmlns:a16="http://schemas.microsoft.com/office/drawing/2014/main" id="{F0CABC84-C1D3-48EB-9893-A38EE19A2569}"/>
              </a:ext>
            </a:extLst>
          </p:cNvPr>
          <p:cNvSpPr/>
          <p:nvPr/>
        </p:nvSpPr>
        <p:spPr>
          <a:xfrm>
            <a:off x="2720384" y="4364527"/>
            <a:ext cx="6219038" cy="151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Have you ever applied for a job?</a:t>
            </a:r>
          </a:p>
          <a:p>
            <a:r>
              <a:rPr lang="en-US" sz="3200" dirty="0">
                <a:latin typeface="Calibri" panose="020F0502020204030204" pitchFamily="34" charset="0"/>
                <a:cs typeface="Calibri" panose="020F0502020204030204" pitchFamily="34" charset="0"/>
              </a:rPr>
              <a:t>Were you successful? </a:t>
            </a:r>
          </a:p>
        </p:txBody>
      </p:sp>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sp>
        <p:nvSpPr>
          <p:cNvPr id="9" name="Rectangle 8">
            <a:extLst>
              <a:ext uri="{FF2B5EF4-FFF2-40B4-BE49-F238E27FC236}">
                <a16:creationId xmlns:a16="http://schemas.microsoft.com/office/drawing/2014/main" id="{F0CABC84-C1D3-48EB-9893-A38EE19A2569}"/>
              </a:ext>
            </a:extLst>
          </p:cNvPr>
          <p:cNvSpPr/>
          <p:nvPr/>
        </p:nvSpPr>
        <p:spPr>
          <a:xfrm>
            <a:off x="9164128" y="450792"/>
            <a:ext cx="2556817" cy="151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Regular" charset="0"/>
              </a:rPr>
              <a:t>Introduction</a:t>
            </a:r>
            <a:br>
              <a:rPr lang="en-US" sz="3200" dirty="0">
                <a:solidFill>
                  <a:schemeClr val="bg1"/>
                </a:solidFill>
                <a:latin typeface="Calibri Regular" charset="0"/>
              </a:rPr>
            </a:br>
            <a:r>
              <a:rPr lang="ka-GE" sz="3200" dirty="0">
                <a:solidFill>
                  <a:schemeClr val="bg1"/>
                </a:solidFill>
                <a:latin typeface="Calibri Regular" charset="0"/>
              </a:rPr>
              <a:t>შესავალი</a:t>
            </a:r>
            <a:endParaRPr lang="en-US" sz="3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56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I ……… to the manager, when he entered the room.</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talked</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had been talking</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was talking</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had talked</a:t>
            </a:r>
          </a:p>
        </p:txBody>
      </p:sp>
      <p:sp>
        <p:nvSpPr>
          <p:cNvPr id="11" name="Rectangle 10">
            <a:extLst>
              <a:ext uri="{FF2B5EF4-FFF2-40B4-BE49-F238E27FC236}">
                <a16:creationId xmlns:a16="http://schemas.microsoft.com/office/drawing/2014/main" id="{6042AC8F-C617-8540-A5BD-0D218871DB0D}"/>
              </a:ext>
            </a:extLst>
          </p:cNvPr>
          <p:cNvSpPr/>
          <p:nvPr/>
        </p:nvSpPr>
        <p:spPr>
          <a:xfrm>
            <a:off x="6708371" y="379217"/>
            <a:ext cx="5007345"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8" name="Straight Connector 7"/>
          <p:cNvCxnSpPr/>
          <p:nvPr/>
        </p:nvCxnSpPr>
        <p:spPr>
          <a:xfrm>
            <a:off x="1368520" y="5101840"/>
            <a:ext cx="1709159" cy="170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5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54941" y="3188951"/>
            <a:ext cx="10944859" cy="2563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bg1"/>
                </a:solidFill>
                <a:latin typeface="Calibri" panose="020F0502020204030204" pitchFamily="34" charset="0"/>
                <a:cs typeface="Calibri" panose="020F0502020204030204" pitchFamily="34" charset="0"/>
              </a:rPr>
              <a:t>When we got to the airport, I </a:t>
            </a:r>
            <a:r>
              <a:rPr lang="en-US" sz="2800" i="1" dirty="0" err="1" smtClean="0">
                <a:solidFill>
                  <a:schemeClr val="bg1"/>
                </a:solidFill>
                <a:latin typeface="Calibri" panose="020F0502020204030204" pitchFamily="34" charset="0"/>
                <a:cs typeface="Calibri" panose="020F0502020204030204" pitchFamily="34" charset="0"/>
              </a:rPr>
              <a:t>realised</a:t>
            </a:r>
            <a:r>
              <a:rPr lang="en-US" sz="2800" i="1" dirty="0" smtClean="0">
                <a:solidFill>
                  <a:schemeClr val="bg1"/>
                </a:solidFill>
                <a:latin typeface="Calibri" panose="020F0502020204030204" pitchFamily="34" charset="0"/>
                <a:cs typeface="Calibri" panose="020F0502020204030204" pitchFamily="34" charset="0"/>
              </a:rPr>
              <a:t> </a:t>
            </a:r>
            <a:r>
              <a:rPr lang="en-US" sz="2800" i="1" dirty="0">
                <a:solidFill>
                  <a:schemeClr val="bg1"/>
                </a:solidFill>
                <a:latin typeface="Calibri" panose="020F0502020204030204" pitchFamily="34" charset="0"/>
                <a:cs typeface="Calibri" panose="020F0502020204030204" pitchFamily="34" charset="0"/>
              </a:rPr>
              <a:t>I…………….my passport at home!</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was left</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had left</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left</a:t>
            </a:r>
          </a:p>
          <a:p>
            <a:pPr marL="514350" indent="-514350">
              <a:buClr>
                <a:schemeClr val="bg1"/>
              </a:buClr>
              <a:buAutoNum type="alphaUcPeriod"/>
            </a:pPr>
            <a:r>
              <a:rPr lang="en-US" sz="2800" i="1" dirty="0">
                <a:solidFill>
                  <a:schemeClr val="bg1"/>
                </a:solidFill>
                <a:latin typeface="Calibri" panose="020F0502020204030204" pitchFamily="34" charset="0"/>
                <a:cs typeface="Calibri" panose="020F0502020204030204" pitchFamily="34" charset="0"/>
              </a:rPr>
              <a:t>had been leaving</a:t>
            </a:r>
          </a:p>
        </p:txBody>
      </p:sp>
      <p:sp>
        <p:nvSpPr>
          <p:cNvPr id="11" name="Rectangle 10">
            <a:extLst>
              <a:ext uri="{FF2B5EF4-FFF2-40B4-BE49-F238E27FC236}">
                <a16:creationId xmlns:a16="http://schemas.microsoft.com/office/drawing/2014/main" id="{6042AC8F-C617-8540-A5BD-0D218871DB0D}"/>
              </a:ext>
            </a:extLst>
          </p:cNvPr>
          <p:cNvSpPr/>
          <p:nvPr/>
        </p:nvSpPr>
        <p:spPr>
          <a:xfrm>
            <a:off x="6708371" y="379217"/>
            <a:ext cx="5007345"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Grammar 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8" name="Straight Connector 7"/>
          <p:cNvCxnSpPr/>
          <p:nvPr/>
        </p:nvCxnSpPr>
        <p:spPr>
          <a:xfrm>
            <a:off x="1368520" y="4683096"/>
            <a:ext cx="1082041" cy="85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2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70213"/>
              <a:ext cx="4963824" cy="366991"/>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10108" y="1400864"/>
              <a:ext cx="468767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Past tenses </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pic>
        <p:nvPicPr>
          <p:cNvPr id="14"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id="{6042AC8F-C617-8540-A5BD-0D218871DB0D}"/>
              </a:ext>
            </a:extLst>
          </p:cNvPr>
          <p:cNvSpPr/>
          <p:nvPr/>
        </p:nvSpPr>
        <p:spPr>
          <a:xfrm>
            <a:off x="7280745" y="435450"/>
            <a:ext cx="4151046" cy="121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chemeClr val="dk1"/>
              </a:buClr>
              <a:buSzPts val="3500"/>
            </a:pPr>
            <a:r>
              <a:rPr lang="en-US" sz="2800" dirty="0">
                <a:solidFill>
                  <a:schemeClr val="bg1"/>
                </a:solidFill>
                <a:latin typeface="Calibri" panose="020F0502020204030204" pitchFamily="34" charset="0"/>
                <a:cs typeface="Calibri" panose="020F0502020204030204" pitchFamily="34" charset="0"/>
              </a:rPr>
              <a:t>Summary                     </a:t>
            </a:r>
          </a:p>
          <a:p>
            <a:pPr lvl="0" algn="ctr">
              <a:lnSpc>
                <a:spcPct val="90000"/>
              </a:lnSpc>
              <a:buClr>
                <a:schemeClr val="dk1"/>
              </a:buClr>
              <a:buSzPts val="3500"/>
            </a:pPr>
            <a:r>
              <a:rPr lang="ka-GE" sz="2800" dirty="0">
                <a:solidFill>
                  <a:schemeClr val="bg1"/>
                </a:solidFill>
                <a:latin typeface="Calibri" panose="020F0502020204030204" pitchFamily="34" charset="0"/>
                <a:cs typeface="Calibri" panose="020F0502020204030204" pitchFamily="34" charset="0"/>
              </a:rPr>
              <a:t>გაკვეთილის შეჯამება</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746719" y="2744614"/>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1151768" y="2807230"/>
            <a:ext cx="9137640"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just">
              <a:buNone/>
            </a:pPr>
            <a:r>
              <a:rPr lang="en-US" dirty="0">
                <a:solidFill>
                  <a:schemeClr val="bg1"/>
                </a:solidFill>
                <a:latin typeface="Calibri" charset="0"/>
                <a:ea typeface="Calibri" charset="0"/>
                <a:cs typeface="Calibri" charset="0"/>
              </a:rPr>
              <a:t>Write a paragraph about your </a:t>
            </a:r>
            <a:r>
              <a:rPr lang="en-US" dirty="0" smtClean="0">
                <a:solidFill>
                  <a:schemeClr val="bg1"/>
                </a:solidFill>
                <a:latin typeface="Calibri" charset="0"/>
                <a:ea typeface="Calibri" charset="0"/>
                <a:cs typeface="Calibri" charset="0"/>
              </a:rPr>
              <a:t>experience </a:t>
            </a:r>
            <a:r>
              <a:rPr lang="en-US" dirty="0">
                <a:solidFill>
                  <a:schemeClr val="bg1"/>
                </a:solidFill>
                <a:latin typeface="Calibri" charset="0"/>
                <a:ea typeface="Calibri" charset="0"/>
                <a:cs typeface="Calibri" charset="0"/>
              </a:rPr>
              <a:t>applying for a job. </a:t>
            </a:r>
          </a:p>
        </p:txBody>
      </p:sp>
      <p:sp>
        <p:nvSpPr>
          <p:cNvPr id="7" name="Rectangle 6">
            <a:extLst>
              <a:ext uri="{FF2B5EF4-FFF2-40B4-BE49-F238E27FC236}">
                <a16:creationId xmlns:a16="http://schemas.microsoft.com/office/drawing/2014/main" id="{6042AC8F-C617-8540-A5BD-0D218871DB0D}"/>
              </a:ext>
            </a:extLst>
          </p:cNvPr>
          <p:cNvSpPr/>
          <p:nvPr/>
        </p:nvSpPr>
        <p:spPr>
          <a:xfrm>
            <a:off x="8005157" y="377393"/>
            <a:ext cx="3372058" cy="121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r>
              <a:rPr lang="en-US" sz="2800" dirty="0" smtClean="0">
                <a:solidFill>
                  <a:schemeClr val="bg1"/>
                </a:solidFill>
                <a:latin typeface="Calibri" panose="020F0502020204030204" pitchFamily="34" charset="0"/>
                <a:cs typeface="Calibri" panose="020F0502020204030204" pitchFamily="34" charset="0"/>
              </a:rPr>
              <a:t>Activity</a:t>
            </a:r>
            <a:endParaRPr lang="en-US" sz="2800" dirty="0">
              <a:solidFill>
                <a:schemeClr val="bg1"/>
              </a:solidFill>
              <a:latin typeface="Calibri" panose="020F0502020204030204" pitchFamily="34" charset="0"/>
              <a:cs typeface="Calibri" panose="020F0502020204030204" pitchFamily="34" charset="0"/>
            </a:endParaRP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0"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id="{A496D01A-79D0-4890-9C5F-709630ED59D2}"/>
              </a:ext>
            </a:extLst>
          </p:cNvPr>
          <p:cNvSpPr/>
          <p:nvPr/>
        </p:nvSpPr>
        <p:spPr>
          <a:xfrm>
            <a:off x="1258167" y="1937982"/>
            <a:ext cx="10218050" cy="440936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itchFamily="34" charset="0"/>
                <a:cs typeface="Calibri" panose="020F0502020204030204" pitchFamily="34" charset="0"/>
              </a:rPr>
              <a:t>I worked for a year as a student in a local Pizza restaurant.  That helped me to get confidence in talking to the public, and also showed me that this is a job where I will need to work hard.  I then worked for a short while in a kitchen, helping the chef.  That showed me the other side of working in a restaurant, so I can understand the importance of giving the chef accurate information with orders.  I also worked for a while in a </a:t>
            </a:r>
            <a:r>
              <a:rPr lang="en-US" sz="2400" dirty="0" smtClean="0">
                <a:latin typeface="Calibri" pitchFamily="34" charset="0"/>
                <a:cs typeface="Calibri" panose="020F0502020204030204" pitchFamily="34" charset="0"/>
              </a:rPr>
              <a:t>bank. That </a:t>
            </a:r>
            <a:r>
              <a:rPr lang="en-US" sz="2400" dirty="0">
                <a:latin typeface="Calibri" pitchFamily="34" charset="0"/>
                <a:cs typeface="Calibri" panose="020F0502020204030204" pitchFamily="34" charset="0"/>
              </a:rPr>
              <a:t>shows that I am confident with handling money, which will help when I take payment for meals. I also needed to develop a good understanding of the pizzas we sold so I could help customers. I learned to be polite and to keep smiling, even with some of the more challenging customers.</a:t>
            </a:r>
          </a:p>
        </p:txBody>
      </p:sp>
      <p:pic>
        <p:nvPicPr>
          <p:cNvPr id="5"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278168" y="452034"/>
            <a:ext cx="2164081" cy="968991"/>
          </a:xfrm>
          <a:prstGeom prst="rect">
            <a:avLst/>
          </a:prstGeom>
          <a:noFill/>
          <a:ln>
            <a:noFill/>
          </a:ln>
        </p:spPr>
      </p:pic>
      <p:pic>
        <p:nvPicPr>
          <p:cNvPr id="7" name="Picture 6">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442250" y="45203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638790" y="239698"/>
            <a:ext cx="8515279" cy="6522004"/>
            <a:chOff x="125941" y="-686586"/>
            <a:chExt cx="8262971" cy="6439743"/>
          </a:xfrm>
        </p:grpSpPr>
        <p:sp>
          <p:nvSpPr>
            <p:cNvPr id="148" name="Google Shape;148;g8d3272b2c0_0_186"/>
            <p:cNvSpPr/>
            <p:nvPr/>
          </p:nvSpPr>
          <p:spPr>
            <a:xfrm>
              <a:off x="3705426" y="1890952"/>
              <a:ext cx="1774539" cy="1604700"/>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895325" y="2143560"/>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400" dirty="0">
                <a:latin typeface="Calibri" panose="020F0502020204030204" pitchFamily="34" charset="0"/>
                <a:cs typeface="Calibri" panose="020F0502020204030204" pitchFamily="34"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3141267" y="-686586"/>
              <a:ext cx="2959782" cy="190931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bg1"/>
                  </a:solidFill>
                  <a:latin typeface="Calibri" panose="020F0502020204030204" pitchFamily="34" charset="0"/>
                  <a:cs typeface="Calibri" panose="020F0502020204030204" pitchFamily="34" charset="0"/>
                </a:rPr>
                <a:t>r</a:t>
              </a:r>
              <a:r>
                <a:rPr lang="en-US" sz="1800" dirty="0" smtClean="0">
                  <a:solidFill>
                    <a:schemeClr val="bg1"/>
                  </a:solidFill>
                  <a:latin typeface="Calibri" panose="020F0502020204030204" pitchFamily="34" charset="0"/>
                  <a:cs typeface="Calibri" panose="020F0502020204030204" pitchFamily="34" charset="0"/>
                </a:rPr>
                <a:t>ecruitment</a:t>
              </a:r>
              <a:endParaRPr lang="en-US" sz="1800" dirty="0">
                <a:solidFill>
                  <a:schemeClr val="bg1"/>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US" sz="1800" dirty="0" smtClean="0">
                  <a:solidFill>
                    <a:schemeClr val="bg1"/>
                  </a:solidFill>
                  <a:latin typeface="Calibri" panose="020F0502020204030204" pitchFamily="34" charset="0"/>
                  <a:cs typeface="Calibri" panose="020F0502020204030204" pitchFamily="34" charset="0"/>
                </a:rPr>
                <a:t>(n</a:t>
              </a:r>
              <a:r>
                <a:rPr lang="en-US" sz="1800" dirty="0">
                  <a:solidFill>
                    <a:schemeClr val="bg1"/>
                  </a:solidFill>
                  <a:latin typeface="Calibri" panose="020F0502020204030204" pitchFamily="34" charset="0"/>
                  <a:cs typeface="Calibri" panose="020F0502020204030204" pitchFamily="34" charset="0"/>
                </a:rPr>
                <a:t>.)</a:t>
              </a:r>
            </a:p>
            <a:p>
              <a:pPr marL="0" lvl="0" indent="0" algn="ctr" rtl="0">
                <a:spcBef>
                  <a:spcPts val="0"/>
                </a:spcBef>
                <a:spcAft>
                  <a:spcPts val="0"/>
                </a:spcAft>
                <a:buNone/>
              </a:pPr>
              <a:r>
                <a:rPr lang="ka-GE" sz="1800" dirty="0">
                  <a:solidFill>
                    <a:schemeClr val="bg1"/>
                  </a:solidFill>
                  <a:latin typeface="Sylfaen Regular" pitchFamily="18" charset="0"/>
                  <a:cs typeface="Calibri" panose="020F0502020204030204" pitchFamily="34" charset="0"/>
                </a:rPr>
                <a:t>სამსახურში აყვანა, </a:t>
              </a:r>
              <a:r>
                <a:rPr lang="ka-GE" sz="1800" dirty="0" smtClean="0">
                  <a:solidFill>
                    <a:schemeClr val="bg1"/>
                  </a:solidFill>
                  <a:latin typeface="Sylfaen Regular" pitchFamily="18" charset="0"/>
                  <a:cs typeface="Calibri" panose="020F0502020204030204" pitchFamily="34" charset="0"/>
                </a:rPr>
                <a:t>დაქირავება</a:t>
              </a:r>
              <a:endParaRPr lang="ka-GE" sz="1800" dirty="0">
                <a:solidFill>
                  <a:schemeClr val="bg1"/>
                </a:solidFill>
                <a:latin typeface="Sylfaen Regular" pitchFamily="18" charset="0"/>
                <a:cs typeface="Calibri" panose="020F0502020204030204" pitchFamily="34"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5932489" y="3371254"/>
              <a:ext cx="2456423" cy="1584381"/>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err="1">
                  <a:latin typeface="Sylfaen Regular" pitchFamily="18" charset="0"/>
                </a:rPr>
                <a:t>LeavelllLlllL</a:t>
              </a:r>
              <a:endParaRPr sz="2400" dirty="0">
                <a:latin typeface="Sylfaen Regular" pitchFamily="18" charset="0"/>
              </a:endParaRPr>
            </a:p>
          </p:txBody>
        </p:sp>
        <p:sp>
          <p:nvSpPr>
            <p:cNvPr id="157" name="Google Shape;157;g8d3272b2c0_0_186"/>
            <p:cNvSpPr txBox="1"/>
            <p:nvPr/>
          </p:nvSpPr>
          <p:spPr>
            <a:xfrm>
              <a:off x="6245261" y="3766670"/>
              <a:ext cx="1830877"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1800" dirty="0">
                  <a:solidFill>
                    <a:srgbClr val="FFFFFF"/>
                  </a:solidFill>
                  <a:latin typeface="Calibri" panose="020F0502020204030204" pitchFamily="34" charset="0"/>
                  <a:ea typeface="Calibri"/>
                  <a:cs typeface="Calibri" panose="020F0502020204030204" pitchFamily="34" charset="0"/>
                  <a:sym typeface="Calibri"/>
                </a:rPr>
                <a:t>l</a:t>
              </a:r>
              <a:r>
                <a:rPr lang="en-US" sz="1800" dirty="0" smtClean="0">
                  <a:solidFill>
                    <a:srgbClr val="FFFFFF"/>
                  </a:solidFill>
                  <a:latin typeface="Calibri" panose="020F0502020204030204" pitchFamily="34" charset="0"/>
                  <a:ea typeface="Calibri"/>
                  <a:cs typeface="Calibri" panose="020F0502020204030204" pitchFamily="34" charset="0"/>
                  <a:sym typeface="Calibri"/>
                </a:rPr>
                <a:t>eave</a:t>
              </a:r>
              <a:endParaRPr lang="en-US" sz="18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1800" dirty="0">
                  <a:solidFill>
                    <a:srgbClr val="FFFFFF"/>
                  </a:solidFill>
                  <a:latin typeface="Calibri" panose="020F0502020204030204" pitchFamily="34" charset="0"/>
                  <a:ea typeface="Calibri"/>
                  <a:cs typeface="Calibri" panose="020F0502020204030204" pitchFamily="34" charset="0"/>
                  <a:sym typeface="Calibri"/>
                </a:rPr>
                <a:t>(n.)</a:t>
              </a:r>
              <a:endParaRPr lang="ka-GE" sz="18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1800" dirty="0">
                  <a:solidFill>
                    <a:srgbClr val="FFFFFF"/>
                  </a:solidFill>
                  <a:latin typeface="Calibri" panose="020F0502020204030204" pitchFamily="34" charset="0"/>
                  <a:ea typeface="Calibri"/>
                  <a:cs typeface="Calibri" panose="020F0502020204030204" pitchFamily="34" charset="0"/>
                  <a:sym typeface="Calibri"/>
                </a:rPr>
                <a:t>შვებულება</a:t>
              </a:r>
              <a:endParaRPr sz="18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2883869" y="4041050"/>
              <a:ext cx="2418653" cy="1712107"/>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3306237" y="4232498"/>
              <a:ext cx="1675648" cy="113859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1800" dirty="0">
                  <a:solidFill>
                    <a:srgbClr val="FFFFFF"/>
                  </a:solidFill>
                  <a:latin typeface="Calibri" panose="020F0502020204030204" pitchFamily="34" charset="0"/>
                  <a:ea typeface="Calibri"/>
                  <a:cs typeface="Calibri" panose="020F0502020204030204" pitchFamily="34" charset="0"/>
                  <a:sym typeface="Calibri"/>
                </a:rPr>
                <a:t>a</a:t>
              </a:r>
              <a:r>
                <a:rPr lang="en-US" sz="1800" dirty="0" smtClean="0">
                  <a:solidFill>
                    <a:srgbClr val="FFFFFF"/>
                  </a:solidFill>
                  <a:latin typeface="Calibri" panose="020F0502020204030204" pitchFamily="34" charset="0"/>
                  <a:ea typeface="Calibri"/>
                  <a:cs typeface="Calibri" panose="020F0502020204030204" pitchFamily="34" charset="0"/>
                  <a:sym typeface="Calibri"/>
                </a:rPr>
                <a:t>ppraisal</a:t>
              </a:r>
              <a:endParaRPr lang="en-US" sz="18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1800" dirty="0" smtClean="0">
                  <a:solidFill>
                    <a:srgbClr val="FFFFFF"/>
                  </a:solidFill>
                  <a:latin typeface="Calibri" panose="020F0502020204030204" pitchFamily="34" charset="0"/>
                  <a:ea typeface="Calibri"/>
                  <a:cs typeface="Calibri" panose="020F0502020204030204" pitchFamily="34" charset="0"/>
                  <a:sym typeface="Calibri"/>
                </a:rPr>
                <a:t>(n</a:t>
              </a:r>
              <a:r>
                <a:rPr lang="en-US" sz="1800" dirty="0">
                  <a:solidFill>
                    <a:srgbClr val="FFFFFF"/>
                  </a:solidFill>
                  <a:latin typeface="Calibri" panose="020F0502020204030204" pitchFamily="34" charset="0"/>
                  <a:ea typeface="Calibri"/>
                  <a:cs typeface="Calibri" panose="020F0502020204030204" pitchFamily="34" charset="0"/>
                  <a:sym typeface="Calibri"/>
                </a:rPr>
                <a:t>.)</a:t>
              </a:r>
            </a:p>
            <a:p>
              <a:pPr marL="0" marR="0" lvl="0" indent="0" algn="ctr" rtl="0">
                <a:lnSpc>
                  <a:spcPct val="90000"/>
                </a:lnSpc>
                <a:spcBef>
                  <a:spcPts val="630"/>
                </a:spcBef>
                <a:spcAft>
                  <a:spcPts val="0"/>
                </a:spcAft>
                <a:buNone/>
              </a:pPr>
              <a:r>
                <a:rPr lang="ka-GE" sz="1800" dirty="0">
                  <a:solidFill>
                    <a:srgbClr val="FFFFFF"/>
                  </a:solidFill>
                  <a:latin typeface="Calibri" panose="020F0502020204030204" pitchFamily="34" charset="0"/>
                  <a:ea typeface="Calibri"/>
                  <a:cs typeface="Calibri" panose="020F0502020204030204" pitchFamily="34" charset="0"/>
                  <a:sym typeface="Calibri"/>
                </a:rPr>
                <a:t>შეფასება</a:t>
              </a:r>
            </a:p>
            <a:p>
              <a:pPr marL="0" marR="0" lvl="0" indent="0" algn="ctr" rtl="0">
                <a:lnSpc>
                  <a:spcPct val="90000"/>
                </a:lnSpc>
                <a:spcBef>
                  <a:spcPts val="630"/>
                </a:spcBef>
                <a:spcAft>
                  <a:spcPts val="0"/>
                </a:spcAft>
                <a:buNone/>
              </a:pPr>
              <a:r>
                <a:rPr lang="ka-GE" sz="1800" dirty="0">
                  <a:solidFill>
                    <a:srgbClr val="FFFFFF"/>
                  </a:solidFill>
                  <a:latin typeface="Calibri" panose="020F0502020204030204" pitchFamily="34" charset="0"/>
                  <a:ea typeface="Calibri"/>
                  <a:cs typeface="Calibri" panose="020F0502020204030204" pitchFamily="34" charset="0"/>
                  <a:sym typeface="Calibri"/>
                </a:rPr>
                <a:t>(თანამშრომლის </a:t>
              </a:r>
              <a:r>
                <a:rPr lang="ka-GE" sz="1800" dirty="0" smtClean="0">
                  <a:solidFill>
                    <a:srgbClr val="FFFFFF"/>
                  </a:solidFill>
                  <a:latin typeface="Calibri" panose="020F0502020204030204" pitchFamily="34" charset="0"/>
                  <a:ea typeface="Calibri"/>
                  <a:cs typeface="Calibri" panose="020F0502020204030204" pitchFamily="34" charset="0"/>
                  <a:sym typeface="Calibri"/>
                </a:rPr>
                <a:t>საქმიანობის)</a:t>
              </a:r>
              <a:endParaRPr lang="ka-GE" sz="18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0" name="Google Shape;170;g8d3272b2c0_0_186"/>
            <p:cNvSpPr/>
            <p:nvPr/>
          </p:nvSpPr>
          <p:spPr>
            <a:xfrm rot="9722507">
              <a:off x="2027857" y="3352594"/>
              <a:ext cx="1947465" cy="60164"/>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8" name="Google Shape;178;g8d3272b2c0_0_186"/>
            <p:cNvSpPr/>
            <p:nvPr/>
          </p:nvSpPr>
          <p:spPr>
            <a:xfrm rot="-8718770">
              <a:off x="2181777" y="1798872"/>
              <a:ext cx="2041661" cy="24799"/>
            </a:xfrm>
            <a:custGeom>
              <a:avLst/>
              <a:gdLst/>
              <a:ahLst/>
              <a:cxnLst/>
              <a:rect l="l" t="t" r="r" b="b"/>
              <a:pathLst>
                <a:path w="120000" h="120000" extrusionOk="0">
                  <a:moveTo>
                    <a:pt x="0" y="59998"/>
                  </a:moveTo>
                  <a:lnTo>
                    <a:pt x="120000" y="59998"/>
                  </a:lnTo>
                </a:path>
              </a:pathLst>
            </a:custGeom>
            <a:no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125941" y="687954"/>
              <a:ext cx="2652530" cy="1909314"/>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bg1"/>
                  </a:solidFill>
                  <a:latin typeface="Calibri" panose="020F0502020204030204" pitchFamily="34" charset="0"/>
                  <a:cs typeface="Calibri" panose="020F0502020204030204" pitchFamily="34" charset="0"/>
                </a:rPr>
                <a:t>a</a:t>
              </a:r>
              <a:r>
                <a:rPr lang="en-US" sz="1800" dirty="0" smtClean="0">
                  <a:solidFill>
                    <a:schemeClr val="bg1"/>
                  </a:solidFill>
                  <a:latin typeface="Calibri" panose="020F0502020204030204" pitchFamily="34" charset="0"/>
                  <a:cs typeface="Calibri" panose="020F0502020204030204" pitchFamily="34" charset="0"/>
                </a:rPr>
                <a:t>pplicant</a:t>
              </a:r>
              <a:endParaRPr lang="en-US" sz="1800" dirty="0">
                <a:solidFill>
                  <a:schemeClr val="bg1"/>
                </a:solidFill>
                <a:latin typeface="Calibri" panose="020F0502020204030204" pitchFamily="34" charset="0"/>
                <a:cs typeface="Calibri" panose="020F0502020204030204" pitchFamily="34" charset="0"/>
              </a:endParaRPr>
            </a:p>
            <a:p>
              <a:pPr marL="0" lvl="0" indent="0" algn="ctr" rtl="0">
                <a:spcBef>
                  <a:spcPts val="0"/>
                </a:spcBef>
                <a:spcAft>
                  <a:spcPts val="0"/>
                </a:spcAft>
                <a:buNone/>
              </a:pPr>
              <a:r>
                <a:rPr lang="en-US" sz="1800" dirty="0" smtClean="0">
                  <a:solidFill>
                    <a:schemeClr val="bg1"/>
                  </a:solidFill>
                  <a:latin typeface="Calibri" panose="020F0502020204030204" pitchFamily="34" charset="0"/>
                  <a:cs typeface="Calibri" panose="020F0502020204030204" pitchFamily="34" charset="0"/>
                </a:rPr>
                <a:t>(n</a:t>
              </a:r>
              <a:r>
                <a:rPr lang="en-US" sz="1800" dirty="0">
                  <a:solidFill>
                    <a:schemeClr val="bg1"/>
                  </a:solidFill>
                  <a:latin typeface="Calibri" panose="020F0502020204030204" pitchFamily="34" charset="0"/>
                  <a:cs typeface="Calibri" panose="020F0502020204030204" pitchFamily="34" charset="0"/>
                </a:rPr>
                <a:t>.) </a:t>
              </a:r>
            </a:p>
            <a:p>
              <a:pPr marL="0" lvl="0" indent="0" algn="ctr" rtl="0">
                <a:spcBef>
                  <a:spcPts val="0"/>
                </a:spcBef>
                <a:spcAft>
                  <a:spcPts val="0"/>
                </a:spcAft>
                <a:buNone/>
              </a:pPr>
              <a:r>
                <a:rPr lang="ka-GE" sz="1800" dirty="0">
                  <a:solidFill>
                    <a:schemeClr val="bg1"/>
                  </a:solidFill>
                  <a:latin typeface="Sylfaen Regular" pitchFamily="18" charset="0"/>
                </a:rPr>
                <a:t>კანდიდატი, განმცხადებელი</a:t>
              </a:r>
              <a:endParaRPr sz="1800" dirty="0">
                <a:solidFill>
                  <a:schemeClr val="bg1"/>
                </a:solidFill>
                <a:latin typeface="Calibri" pitchFamily="34" charset="0"/>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6241936" y="2850161"/>
            <a:ext cx="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D5A52FD-7E06-4697-8EF9-CB741C6CB568}"/>
              </a:ext>
            </a:extLst>
          </p:cNvPr>
          <p:cNvCxnSpPr>
            <a:cxnSpLocks/>
            <a:stCxn id="148" idx="6"/>
          </p:cNvCxnSpPr>
          <p:nvPr/>
        </p:nvCxnSpPr>
        <p:spPr>
          <a:xfrm flipV="1">
            <a:off x="7156298" y="3654709"/>
            <a:ext cx="1124857" cy="805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EFEFD1-011D-428F-BAF8-0CB92112E763}"/>
              </a:ext>
            </a:extLst>
          </p:cNvPr>
          <p:cNvCxnSpPr>
            <a:cxnSpLocks/>
            <a:stCxn id="152" idx="4"/>
          </p:cNvCxnSpPr>
          <p:nvPr/>
        </p:nvCxnSpPr>
        <p:spPr>
          <a:xfrm flipH="1">
            <a:off x="6201363" y="2173401"/>
            <a:ext cx="69904" cy="833485"/>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43F571-B4BF-4BB5-9A9B-16746047EECD}"/>
              </a:ext>
            </a:extLst>
          </p:cNvPr>
          <p:cNvCxnSpPr>
            <a:cxnSpLocks/>
          </p:cNvCxnSpPr>
          <p:nvPr/>
        </p:nvCxnSpPr>
        <p:spPr>
          <a:xfrm flipH="1" flipV="1">
            <a:off x="5161767" y="4744301"/>
            <a:ext cx="597551" cy="154875"/>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1AB0AA-2552-43C2-9A14-83D255EAE2EC}"/>
              </a:ext>
            </a:extLst>
          </p:cNvPr>
          <p:cNvCxnSpPr/>
          <p:nvPr/>
        </p:nvCxnSpPr>
        <p:spPr>
          <a:xfrm flipV="1">
            <a:off x="6643010" y="2479210"/>
            <a:ext cx="940843" cy="796974"/>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E7606E2-4734-4845-A0B7-5E5716F16EBF}"/>
              </a:ext>
            </a:extLst>
          </p:cNvPr>
          <p:cNvSpPr/>
          <p:nvPr/>
        </p:nvSpPr>
        <p:spPr>
          <a:xfrm>
            <a:off x="7796346" y="1254712"/>
            <a:ext cx="3390210" cy="17338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Calibri" panose="020F0502020204030204" pitchFamily="34" charset="0"/>
                <a:cs typeface="Calibri" panose="020F0502020204030204" pitchFamily="34" charset="0"/>
              </a:rPr>
              <a:t>t</a:t>
            </a:r>
            <a:r>
              <a:rPr lang="en-US" sz="1800" dirty="0" smtClean="0">
                <a:latin typeface="Calibri" panose="020F0502020204030204" pitchFamily="34" charset="0"/>
                <a:cs typeface="Calibri" panose="020F0502020204030204" pitchFamily="34" charset="0"/>
              </a:rPr>
              <a:t>o </a:t>
            </a:r>
            <a:r>
              <a:rPr lang="en-US" sz="1800" dirty="0">
                <a:latin typeface="Calibri" panose="020F0502020204030204" pitchFamily="34" charset="0"/>
                <a:cs typeface="Calibri" panose="020F0502020204030204" pitchFamily="34" charset="0"/>
              </a:rPr>
              <a:t>h</a:t>
            </a:r>
            <a:r>
              <a:rPr lang="en-US" sz="1800" dirty="0" smtClean="0">
                <a:latin typeface="Calibri" panose="020F0502020204030204" pitchFamily="34" charset="0"/>
                <a:cs typeface="Calibri" panose="020F0502020204030204" pitchFamily="34" charset="0"/>
              </a:rPr>
              <a:t>eadhunt</a:t>
            </a:r>
            <a:endParaRPr lang="en-US" sz="1800" dirty="0">
              <a:latin typeface="Calibri" panose="020F0502020204030204" pitchFamily="34" charset="0"/>
              <a:cs typeface="Calibri" panose="020F0502020204030204" pitchFamily="34" charset="0"/>
            </a:endParaRPr>
          </a:p>
          <a:p>
            <a:pPr algn="ctr"/>
            <a:r>
              <a:rPr lang="en-US" sz="1800" dirty="0">
                <a:latin typeface="Calibri" panose="020F0502020204030204" pitchFamily="34" charset="0"/>
                <a:cs typeface="Calibri" panose="020F0502020204030204" pitchFamily="34" charset="0"/>
              </a:rPr>
              <a:t>(v.)</a:t>
            </a:r>
          </a:p>
          <a:p>
            <a:pPr algn="ctr"/>
            <a:r>
              <a:rPr lang="ka-GE" sz="1800" dirty="0">
                <a:latin typeface="Calibri" panose="020F0502020204030204" pitchFamily="34" charset="0"/>
                <a:cs typeface="Calibri" panose="020F0502020204030204" pitchFamily="34" charset="0"/>
              </a:rPr>
              <a:t>კადრების მოზიდვა, </a:t>
            </a:r>
            <a:r>
              <a:rPr lang="ka-GE" sz="1800" dirty="0" smtClean="0">
                <a:latin typeface="Calibri" panose="020F0502020204030204" pitchFamily="34" charset="0"/>
                <a:cs typeface="Calibri" panose="020F0502020204030204" pitchFamily="34" charset="0"/>
              </a:rPr>
              <a:t>გადმობირება</a:t>
            </a:r>
            <a:endParaRPr lang="ka-GE" sz="1800" dirty="0">
              <a:latin typeface="Calibri" panose="020F0502020204030204" pitchFamily="34" charset="0"/>
              <a:cs typeface="Calibri" panose="020F0502020204030204" pitchFamily="34" charset="0"/>
            </a:endParaRPr>
          </a:p>
        </p:txBody>
      </p:sp>
      <p:cxnSp>
        <p:nvCxnSpPr>
          <p:cNvPr id="4" name="Straight Connector 3"/>
          <p:cNvCxnSpPr/>
          <p:nvPr/>
        </p:nvCxnSpPr>
        <p:spPr>
          <a:xfrm>
            <a:off x="6009656" y="2169109"/>
            <a:ext cx="158" cy="965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11" idx="3"/>
          </p:cNvCxnSpPr>
          <p:nvPr/>
        </p:nvCxnSpPr>
        <p:spPr>
          <a:xfrm flipH="1">
            <a:off x="6753341" y="2734612"/>
            <a:ext cx="1539490" cy="78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839592" y="4195599"/>
            <a:ext cx="893874" cy="77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778247" y="4476563"/>
            <a:ext cx="395711" cy="733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244309" y="3118833"/>
            <a:ext cx="1112170" cy="223742"/>
          </a:xfrm>
          <a:prstGeom prst="line">
            <a:avLst/>
          </a:prstGeom>
        </p:spPr>
        <p:style>
          <a:lnRef idx="1">
            <a:schemeClr val="accent1"/>
          </a:lnRef>
          <a:fillRef idx="0">
            <a:schemeClr val="accent1"/>
          </a:fillRef>
          <a:effectRef idx="0">
            <a:schemeClr val="accent1"/>
          </a:effectRef>
          <a:fontRef idx="minor">
            <a:schemeClr val="tx1"/>
          </a:fontRef>
        </p:style>
      </p:cxnSp>
      <p:sp>
        <p:nvSpPr>
          <p:cNvPr id="32" name="Google Shape;168;g8d3272b2c0_0_186"/>
          <p:cNvSpPr/>
          <p:nvPr/>
        </p:nvSpPr>
        <p:spPr>
          <a:xfrm>
            <a:off x="1638789" y="3984384"/>
            <a:ext cx="2905242" cy="1733977"/>
          </a:xfrm>
          <a:prstGeom prst="ellipse">
            <a:avLst/>
          </a:prstGeom>
          <a:solidFill>
            <a:srgbClr val="4372C3"/>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algn="ctr"/>
            <a:r>
              <a:rPr lang="en-US" sz="1800" dirty="0">
                <a:solidFill>
                  <a:schemeClr val="bg1"/>
                </a:solidFill>
                <a:latin typeface="Calibri" pitchFamily="34" charset="0"/>
              </a:rPr>
              <a:t>to resign</a:t>
            </a:r>
          </a:p>
          <a:p>
            <a:pPr algn="ctr"/>
            <a:r>
              <a:rPr lang="en-US" sz="1800" dirty="0">
                <a:solidFill>
                  <a:schemeClr val="bg1"/>
                </a:solidFill>
                <a:latin typeface="Calibri" pitchFamily="34" charset="0"/>
              </a:rPr>
              <a:t>(v.)</a:t>
            </a:r>
            <a:endParaRPr lang="ka-GE" sz="1800" dirty="0">
              <a:solidFill>
                <a:schemeClr val="bg1"/>
              </a:solidFill>
            </a:endParaRPr>
          </a:p>
          <a:p>
            <a:pPr algn="ctr"/>
            <a:r>
              <a:rPr lang="ka-GE" sz="1800" dirty="0">
                <a:solidFill>
                  <a:schemeClr val="bg1"/>
                </a:solidFill>
              </a:rPr>
              <a:t>თანამდებობიდან გადადგომა, წასვლა</a:t>
            </a:r>
            <a:endParaRPr lang="en-US" sz="1800" dirty="0">
              <a:solidFill>
                <a:schemeClr val="bg1"/>
              </a:solidFill>
              <a:latin typeface="Calibri" pitchFamily="34" charset="0"/>
            </a:endParaRPr>
          </a:p>
        </p:txBody>
      </p:sp>
      <p:cxnSp>
        <p:nvCxnSpPr>
          <p:cNvPr id="12" name="Straight Connector 11"/>
          <p:cNvCxnSpPr/>
          <p:nvPr/>
        </p:nvCxnSpPr>
        <p:spPr>
          <a:xfrm flipH="1">
            <a:off x="4401531" y="3984384"/>
            <a:ext cx="926043" cy="492179"/>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r</a:t>
            </a:r>
            <a:r>
              <a:rPr lang="en-US" sz="2800" dirty="0" smtClean="0">
                <a:solidFill>
                  <a:schemeClr val="bg1"/>
                </a:solidFill>
                <a:latin typeface="Calibri" panose="020F0502020204030204" pitchFamily="34" charset="0"/>
                <a:cs typeface="Calibri" panose="020F0502020204030204" pitchFamily="34" charset="0"/>
              </a:rPr>
              <a:t>ecruitment</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89768" cy="66639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სამსახურში აყვანა, დაქირავება</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397573"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258105" y="5232007"/>
            <a:ext cx="6214369"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A survey in January highlighted the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recruitment </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of people with leadership skills as one of HR directors' biggest worries.</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t</a:t>
            </a:r>
            <a:r>
              <a:rPr lang="en-US" sz="2800" dirty="0" smtClean="0">
                <a:solidFill>
                  <a:schemeClr val="bg1"/>
                </a:solidFill>
                <a:latin typeface="Calibri" panose="020F0502020204030204" pitchFamily="34" charset="0"/>
                <a:cs typeface="Calibri" panose="020F0502020204030204" pitchFamily="34" charset="0"/>
              </a:rPr>
              <a:t>o </a:t>
            </a:r>
            <a:r>
              <a:rPr lang="en-US" sz="2800" dirty="0">
                <a:solidFill>
                  <a:schemeClr val="bg1"/>
                </a:solidFill>
                <a:latin typeface="Calibri" panose="020F0502020204030204" pitchFamily="34" charset="0"/>
                <a:cs typeface="Calibri" panose="020F0502020204030204" pitchFamily="34" charset="0"/>
              </a:rPr>
              <a:t>h</a:t>
            </a:r>
            <a:r>
              <a:rPr lang="en-US" sz="2800" dirty="0" smtClean="0">
                <a:solidFill>
                  <a:schemeClr val="bg1"/>
                </a:solidFill>
                <a:latin typeface="Calibri" panose="020F0502020204030204" pitchFamily="34" charset="0"/>
                <a:cs typeface="Calibri" panose="020F0502020204030204" pitchFamily="34" charset="0"/>
              </a:rPr>
              <a:t>eadhunt</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(v.)</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74179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000" u="none" strike="noStrike" cap="none" dirty="0">
                <a:solidFill>
                  <a:srgbClr val="FFFFFF"/>
                </a:solidFill>
                <a:latin typeface="Calibri" panose="020F0502020204030204" pitchFamily="34" charset="0"/>
                <a:ea typeface="Calibri"/>
                <a:cs typeface="Calibri" panose="020F0502020204030204" pitchFamily="34" charset="0"/>
                <a:sym typeface="Calibri"/>
              </a:rPr>
              <a:t>კადრების მოზიდვა, გადმობირება</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9048" y="5303218"/>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She was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headhunted </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by a rival firm.</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2533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l</a:t>
            </a:r>
            <a:r>
              <a:rPr lang="en-US" sz="2800" dirty="0" smtClean="0">
                <a:solidFill>
                  <a:schemeClr val="bg1"/>
                </a:solidFill>
                <a:latin typeface="Calibri" panose="020F0502020204030204" pitchFamily="34" charset="0"/>
                <a:cs typeface="Calibri" panose="020F0502020204030204" pitchFamily="34" charset="0"/>
              </a:rPr>
              <a:t>eave</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7"/>
            <a:ext cx="3471074" cy="7019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a:solidFill>
                  <a:srgbClr val="FFFFFF"/>
                </a:solidFill>
                <a:latin typeface="Calibri" panose="020F0502020204030204" pitchFamily="34" charset="0"/>
                <a:ea typeface="Calibri"/>
                <a:cs typeface="Calibri" panose="020F0502020204030204" pitchFamily="34" charset="0"/>
                <a:sym typeface="Calibri"/>
              </a:rPr>
              <a:t>შვებულება</a:t>
            </a:r>
            <a:endParaRPr lang="ka-GE"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455842"/>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I've asked if I can take a week's unpaid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leave.</a:t>
            </a:r>
            <a:endParaRPr sz="2400" i="1" u="none" strike="noStrike" cap="none" dirty="0">
              <a:solidFill>
                <a:srgbClr val="FF0000"/>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40098"/>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28E047-1F90-4CB1-8264-047021299E60}"/>
              </a:ext>
            </a:extLst>
          </p:cNvPr>
          <p:cNvSpPr txBox="1"/>
          <p:nvPr/>
        </p:nvSpPr>
        <p:spPr>
          <a:xfrm>
            <a:off x="9423607" y="430205"/>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a</a:t>
            </a:r>
            <a:r>
              <a:rPr lang="en-US" sz="2800" dirty="0" smtClean="0">
                <a:solidFill>
                  <a:schemeClr val="bg1"/>
                </a:solidFill>
                <a:latin typeface="Calibri" panose="020F0502020204030204" pitchFamily="34" charset="0"/>
                <a:cs typeface="Calibri" panose="020F0502020204030204" pitchFamily="34" charset="0"/>
              </a:rPr>
              <a:t>ppraisal</a:t>
            </a:r>
            <a:endParaRPr lang="en-US" sz="2800"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cs typeface="Calibri" panose="020F0502020204030204" pitchFamily="34" charset="0"/>
              </a:rPr>
              <a:t>(n.)</a:t>
            </a:r>
            <a:endParaRPr sz="2800"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6599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1800" u="none" strike="noStrike" cap="none" dirty="0">
                <a:solidFill>
                  <a:srgbClr val="FFFFFF"/>
                </a:solidFill>
                <a:latin typeface="Calibri" panose="020F0502020204030204" pitchFamily="34" charset="0"/>
                <a:ea typeface="Calibri"/>
                <a:cs typeface="Calibri" panose="020F0502020204030204" pitchFamily="34" charset="0"/>
                <a:sym typeface="Calibri"/>
              </a:rPr>
              <a:t>შეფასება</a:t>
            </a:r>
            <a:r>
              <a:rPr lang="en-US" sz="1800" u="none" strike="noStrike" cap="none" dirty="0">
                <a:solidFill>
                  <a:srgbClr val="FFFFFF"/>
                </a:solidFill>
                <a:latin typeface="Calibri" panose="020F0502020204030204" pitchFamily="34" charset="0"/>
                <a:ea typeface="Calibri"/>
                <a:cs typeface="Calibri" panose="020F0502020204030204" pitchFamily="34" charset="0"/>
                <a:sym typeface="Calibri"/>
              </a:rPr>
              <a:t> </a:t>
            </a:r>
            <a:r>
              <a:rPr lang="ka-GE" sz="1800" u="none" strike="noStrike" cap="none" dirty="0">
                <a:solidFill>
                  <a:srgbClr val="FFFFFF"/>
                </a:solidFill>
                <a:latin typeface="Calibri" panose="020F0502020204030204" pitchFamily="34" charset="0"/>
                <a:ea typeface="Calibri"/>
                <a:cs typeface="Calibri" panose="020F0502020204030204" pitchFamily="34" charset="0"/>
                <a:sym typeface="Calibri"/>
              </a:rPr>
              <a:t>(თანამშრომლის </a:t>
            </a:r>
            <a:r>
              <a:rPr lang="ka-GE" sz="1800"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საქმიანობის</a:t>
            </a:r>
            <a:r>
              <a:rPr lang="ka-GE" sz="1800" u="none" strike="noStrike" cap="none" dirty="0">
                <a:solidFill>
                  <a:srgbClr val="FFFFFF"/>
                </a:solidFill>
                <a:latin typeface="Calibri" panose="020F0502020204030204" pitchFamily="34" charset="0"/>
                <a:ea typeface="Calibri"/>
                <a:cs typeface="Calibri" panose="020F0502020204030204" pitchFamily="34" charset="0"/>
                <a:sym typeface="Calibri"/>
              </a:rPr>
              <a:t>)</a:t>
            </a: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82860"/>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Many companies operate regular job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appraisals</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often on an annual basis.</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4606</TotalTime>
  <Words>1815</Words>
  <Application>Microsoft Office PowerPoint</Application>
  <PresentationFormat>Widescreen</PresentationFormat>
  <Paragraphs>334</Paragraphs>
  <Slides>44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Regular</vt:lpstr>
      <vt:lpstr>Sylfaen 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vt:lpstr>
      <vt:lpstr>False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361</cp:revision>
  <dcterms:created xsi:type="dcterms:W3CDTF">2020-04-09T12:21:27Z</dcterms:created>
  <dcterms:modified xsi:type="dcterms:W3CDTF">2021-02-02T10:43:29Z</dcterms:modified>
</cp:coreProperties>
</file>