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57" r:id="rId17"/>
    <p:sldId id="358" r:id="rId18"/>
    <p:sldId id="360" r:id="rId19"/>
    <p:sldId id="362" r:id="rId20"/>
    <p:sldId id="393" r:id="rId21"/>
    <p:sldId id="404" r:id="rId22"/>
    <p:sldId id="387" r:id="rId23"/>
    <p:sldId id="353" r:id="rId24"/>
    <p:sldId id="403" r:id="rId25"/>
    <p:sldId id="415" r:id="rId26"/>
    <p:sldId id="354" r:id="rId27"/>
    <p:sldId id="363" r:id="rId28"/>
    <p:sldId id="364" r:id="rId29"/>
    <p:sldId id="366" r:id="rId30"/>
    <p:sldId id="365" r:id="rId31"/>
    <p:sldId id="296" r:id="rId32"/>
    <p:sldId id="325" r:id="rId33"/>
    <p:sldId id="405" r:id="rId34"/>
    <p:sldId id="406" r:id="rId35"/>
    <p:sldId id="302" r:id="rId36"/>
    <p:sldId id="330" r:id="rId37"/>
    <p:sldId id="331" r:id="rId38"/>
    <p:sldId id="395" r:id="rId39"/>
    <p:sldId id="392" r:id="rId40"/>
    <p:sldId id="304" r:id="rId41"/>
    <p:sldId id="33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3" autoAdjust="0"/>
    <p:restoredTop sz="95865"/>
  </p:normalViewPr>
  <p:slideViewPr>
    <p:cSldViewPr snapToGrid="0">
      <p:cViewPr>
        <p:scale>
          <a:sx n="60" d="100"/>
          <a:sy n="60" d="100"/>
        </p:scale>
        <p:origin x="-978"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66211" y="1930533"/>
            <a:ext cx="3431400"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u</a:t>
            </a:r>
            <a:r>
              <a:rPr lang="en-US" sz="2800" b="1" dirty="0" smtClean="0">
                <a:solidFill>
                  <a:schemeClr val="bg1"/>
                </a:solidFill>
                <a:latin typeface="Calibri" panose="020F0502020204030204" pitchFamily="34" charset="0"/>
                <a:cs typeface="Calibri" panose="020F0502020204030204" pitchFamily="34" charset="0"/>
              </a:rPr>
              <a:t>nsightly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590411" y="46484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უშნო</a:t>
            </a:r>
            <a:r>
              <a:rPr lang="ka-GE" sz="2400" b="1" dirty="0">
                <a:solidFill>
                  <a:schemeClr val="bg1"/>
                </a:solidFill>
                <a:latin typeface="Calibri" panose="020F0502020204030204" pitchFamily="34" charset="0"/>
                <a:cs typeface="Calibri" panose="020F0502020204030204" pitchFamily="34" charset="0"/>
              </a:rPr>
              <a:t>, შეუხედავი</a:t>
            </a:r>
            <a:endParaRPr lang="en-US" sz="2400" b="1" dirty="0">
              <a:solidFill>
                <a:schemeClr val="bg1"/>
              </a:solidFill>
              <a:latin typeface="Calibri" panose="020F0502020204030204" pitchFamily="34" charset="0"/>
              <a:cs typeface="Calibri" panose="020F0502020204030204" pitchFamily="34" charset="0"/>
            </a:endParaRP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When open, the garage is an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unsightly</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storeroom.</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02943" y="3691467"/>
            <a:ext cx="9419744" cy="1344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frames on the pictures are ………………………with flowers and fruit painted in gold.</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182495" y="2380779"/>
            <a:ext cx="1696648" cy="625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eye-catching</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5367154" y="2358178"/>
            <a:ext cx="1375025" cy="6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ornate</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347727" y="2358178"/>
            <a:ext cx="1291773" cy="6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iconic</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9212239" y="2358178"/>
            <a:ext cx="1410448" cy="6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unsightly</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1202943" y="2388093"/>
            <a:ext cx="1523317" cy="6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stunning</a:t>
            </a:r>
          </a:p>
        </p:txBody>
      </p:sp>
      <p:sp>
        <p:nvSpPr>
          <p:cNvPr id="21" name="Rectangle 20">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73953E-6 L 0.04987 0.20125 " pathEditMode="relative" rAng="0" ptsTypes="AA">
                                      <p:cBhvr>
                                        <p:cTn id="6" dur="2000" fill="hold"/>
                                        <p:tgtEl>
                                          <p:spTgt spid="18"/>
                                        </p:tgtEl>
                                        <p:attrNameLst>
                                          <p:attrName>ppt_x</p:attrName>
                                          <p:attrName>ppt_y</p:attrName>
                                        </p:attrNameLst>
                                      </p:cBhvr>
                                      <p:rCtr x="2487" y="100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127590" y="3716867"/>
            <a:ext cx="9419744" cy="1235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They took pictures not only of the wall but of the …………………..houses the government had wanted to hide.</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1546604" y="2475140"/>
            <a:ext cx="1418299" cy="618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stunning</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3894641" y="2459444"/>
            <a:ext cx="1611786" cy="647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eye-catching</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6383868" y="2446784"/>
            <a:ext cx="1442538" cy="647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iconic</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8526264" y="2440729"/>
            <a:ext cx="1470415" cy="659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unsightly</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5834 -0.01873 L -0.06107 0.17697 " pathEditMode="relative" rAng="0" ptsTypes="AA">
                                      <p:cBhvr>
                                        <p:cTn id="6" dur="2000" fill="hold"/>
                                        <p:tgtEl>
                                          <p:spTgt spid="20"/>
                                        </p:tgtEl>
                                        <p:attrNameLst>
                                          <p:attrName>ppt_x</p:attrName>
                                          <p:attrName>ppt_y</p:attrName>
                                        </p:attrNameLst>
                                      </p:cBhvr>
                                      <p:rCtr x="-143" y="9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44073" y="3571539"/>
            <a:ext cx="9419744" cy="1491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These were really beautiful homes and even more</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……………………….gardens.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xmlns="" id="{9F627E5A-4AF2-2946-8B8E-7F5BF220557A}"/>
              </a:ext>
            </a:extLst>
          </p:cNvPr>
          <p:cNvSpPr/>
          <p:nvPr/>
        </p:nvSpPr>
        <p:spPr>
          <a:xfrm>
            <a:off x="3218986" y="2497698"/>
            <a:ext cx="1481230" cy="604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stunning</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5237824" y="2506465"/>
            <a:ext cx="1548645" cy="60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eye-catching</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7324077" y="2497698"/>
            <a:ext cx="1186278" cy="610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iconic</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43049E-6 L -0.03633 0.24705 " pathEditMode="relative" rAng="0" ptsTypes="AA">
                                      <p:cBhvr>
                                        <p:cTn id="6" dur="2000" fill="hold"/>
                                        <p:tgtEl>
                                          <p:spTgt spid="19"/>
                                        </p:tgtEl>
                                        <p:attrNameLst>
                                          <p:attrName>ppt_x</p:attrName>
                                          <p:attrName>ppt_y</p:attrName>
                                        </p:attrNameLst>
                                      </p:cBhvr>
                                      <p:rCtr x="-1823" y="123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02622" y="3657599"/>
            <a:ext cx="9419744" cy="1354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dust storm blankets Sydney’s ……………………Opera House at </a:t>
            </a:r>
            <a:r>
              <a:rPr lang="en-US" sz="2400" b="1" dirty="0" smtClean="0">
                <a:latin typeface="Calibri" panose="020F0502020204030204" pitchFamily="34" charset="0"/>
                <a:cs typeface="Calibri" panose="020F0502020204030204" pitchFamily="34" charset="0"/>
              </a:rPr>
              <a:t>sunrise.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xmlns="" id="{9F627E5A-4AF2-2946-8B8E-7F5BF220557A}"/>
              </a:ext>
            </a:extLst>
          </p:cNvPr>
          <p:cNvSpPr/>
          <p:nvPr/>
        </p:nvSpPr>
        <p:spPr>
          <a:xfrm>
            <a:off x="4031941" y="2423603"/>
            <a:ext cx="1372543" cy="624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stunning</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6074529" y="2423603"/>
            <a:ext cx="1276644" cy="62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iconic</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5221 -0.01203 L -0.05247 0.2216 " pathEditMode="relative" rAng="0" ptsTypes="AA">
                                      <p:cBhvr>
                                        <p:cTn id="6" dur="2000" fill="hold"/>
                                        <p:tgtEl>
                                          <p:spTgt spid="20"/>
                                        </p:tgtEl>
                                        <p:attrNameLst>
                                          <p:attrName>ppt_x</p:attrName>
                                          <p:attrName>ppt_y</p:attrName>
                                        </p:attrNameLst>
                                      </p:cBhvr>
                                      <p:rCtr x="-13" y="116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244073" y="3666066"/>
            <a:ext cx="9419744" cy="1302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Nepal is………………………., with its wild, untamed landscape.</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xmlns="" id="{D86E702E-104A-D647-B1CD-0A5C18F4C340}"/>
              </a:ext>
            </a:extLst>
          </p:cNvPr>
          <p:cNvSpPr/>
          <p:nvPr/>
        </p:nvSpPr>
        <p:spPr>
          <a:xfrm>
            <a:off x="5268559" y="2450237"/>
            <a:ext cx="1619666" cy="63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stunning</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3412 -0.02822 L -0.16094 0.2385 " pathEditMode="relative" rAng="0" ptsTypes="AA">
                                      <p:cBhvr>
                                        <p:cTn id="6" dur="2000" fill="hold"/>
                                        <p:tgtEl>
                                          <p:spTgt spid="20"/>
                                        </p:tgtEl>
                                        <p:attrNameLst>
                                          <p:attrName>ppt_x</p:attrName>
                                          <p:attrName>ppt_y</p:attrName>
                                        </p:attrNameLst>
                                      </p:cBhvr>
                                      <p:rCtr x="-6341" y="13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6" name="Google Shape;168;g8d3272b2c0_0_186"/>
          <p:cNvSpPr/>
          <p:nvPr/>
        </p:nvSpPr>
        <p:spPr>
          <a:xfrm>
            <a:off x="7920727" y="4703611"/>
            <a:ext cx="2753954" cy="148919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bg1"/>
              </a:solidFill>
              <a:latin typeface="Calibri" charset="0"/>
              <a:ea typeface="Calibri" charset="0"/>
              <a:cs typeface="Calibri" charset="0"/>
            </a:endParaRPr>
          </a:p>
        </p:txBody>
      </p:sp>
      <p:sp>
        <p:nvSpPr>
          <p:cNvPr id="35" name="Google Shape;157;g8d3272b2c0_0_186"/>
          <p:cNvSpPr txBox="1"/>
          <p:nvPr/>
        </p:nvSpPr>
        <p:spPr>
          <a:xfrm>
            <a:off x="8166933" y="5205576"/>
            <a:ext cx="2261542" cy="48526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l</a:t>
            </a:r>
            <a:r>
              <a:rPr lang="en-US" sz="2200" b="1" dirty="0" smtClean="0">
                <a:solidFill>
                  <a:srgbClr val="FFFFFF"/>
                </a:solidFill>
                <a:latin typeface="Calibri" charset="0"/>
                <a:ea typeface="Calibri" charset="0"/>
                <a:cs typeface="Calibri" charset="0"/>
                <a:sym typeface="Calibri"/>
              </a:rPr>
              <a:t>andscape</a:t>
            </a:r>
            <a:endParaRPr lang="en-US"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(n.)</a:t>
            </a:r>
            <a:endParaRPr lang="ka-GE"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ლანდშაფტი</a:t>
            </a:r>
            <a:endParaRPr sz="2200" b="1" dirty="0">
              <a:solidFill>
                <a:srgbClr val="FFFFFF"/>
              </a:solidFill>
              <a:latin typeface="Calibri" charset="0"/>
              <a:ea typeface="Calibri" charset="0"/>
              <a:cs typeface="Calibri" charset="0"/>
              <a:sym typeface="Calibri"/>
            </a:endParaRPr>
          </a:p>
        </p:txBody>
      </p:sp>
      <p:sp>
        <p:nvSpPr>
          <p:cNvPr id="45" name="Google Shape;172;g8d3272b2c0_0_186"/>
          <p:cNvSpPr/>
          <p:nvPr/>
        </p:nvSpPr>
        <p:spPr>
          <a:xfrm>
            <a:off x="8166933" y="1964279"/>
            <a:ext cx="2492671" cy="13996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grpSp>
        <p:nvGrpSpPr>
          <p:cNvPr id="147" name="Google Shape;147;g8d3272b2c0_0_186"/>
          <p:cNvGrpSpPr/>
          <p:nvPr/>
        </p:nvGrpSpPr>
        <p:grpSpPr>
          <a:xfrm>
            <a:off x="3337898" y="2345985"/>
            <a:ext cx="7090577" cy="4526176"/>
            <a:chOff x="999891" y="1339382"/>
            <a:chExt cx="6722671" cy="4721401"/>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5730144" y="1339382"/>
              <a:ext cx="1992418" cy="701422"/>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s</a:t>
              </a:r>
              <a:r>
                <a:rPr lang="en-US" sz="2200" b="1" dirty="0" smtClean="0">
                  <a:solidFill>
                    <a:srgbClr val="FFFFFF"/>
                  </a:solidFill>
                  <a:latin typeface="Calibri" charset="0"/>
                  <a:ea typeface="Calibri" charset="0"/>
                  <a:cs typeface="Calibri" charset="0"/>
                  <a:sym typeface="Calibri"/>
                </a:rPr>
                <a:t>hifting</a:t>
              </a:r>
              <a:endParaRPr lang="en-US"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200" b="1" dirty="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200" b="1" dirty="0">
                  <a:solidFill>
                    <a:srgbClr val="FFFFFF"/>
                  </a:solidFill>
                  <a:latin typeface="Calibri" charset="0"/>
                  <a:ea typeface="Calibri" charset="0"/>
                  <a:cs typeface="Calibri" charset="0"/>
                  <a:sym typeface="Calibri"/>
                </a:rPr>
                <a:t>მოძრავი</a:t>
              </a:r>
              <a:endParaRPr lang="en-US" sz="22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999891" y="3767188"/>
              <a:ext cx="2611061" cy="15534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to </a:t>
              </a:r>
              <a:r>
                <a:rPr lang="en-US" sz="2200" b="1" dirty="0" smtClean="0">
                  <a:solidFill>
                    <a:schemeClr val="bg1"/>
                  </a:solidFill>
                  <a:latin typeface="Calibri" charset="0"/>
                  <a:ea typeface="Calibri" charset="0"/>
                  <a:cs typeface="Calibri" charset="0"/>
                </a:rPr>
                <a:t>pump </a:t>
              </a:r>
              <a:endParaRPr lang="en-US" sz="22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200" b="1" dirty="0">
                  <a:solidFill>
                    <a:schemeClr val="bg1"/>
                  </a:solidFill>
                  <a:latin typeface="Calibri" charset="0"/>
                  <a:ea typeface="Calibri" charset="0"/>
                  <a:cs typeface="Calibri" charset="0"/>
                </a:rPr>
                <a:t>  </a:t>
              </a:r>
              <a:r>
                <a:rPr lang="en-US" sz="2200" b="1" dirty="0" smtClean="0">
                  <a:solidFill>
                    <a:schemeClr val="bg1"/>
                  </a:solidFill>
                  <a:latin typeface="Calibri" charset="0"/>
                  <a:ea typeface="Calibri" charset="0"/>
                  <a:cs typeface="Calibri" charset="0"/>
                </a:rPr>
                <a:t>(</a:t>
              </a:r>
              <a:r>
                <a:rPr lang="en-US" sz="2200" b="1" dirty="0">
                  <a:solidFill>
                    <a:schemeClr val="bg1"/>
                  </a:solidFill>
                  <a:latin typeface="Calibri" charset="0"/>
                  <a:ea typeface="Calibri" charset="0"/>
                  <a:cs typeface="Calibri" charset="0"/>
                </a:rPr>
                <a:t>v.)</a:t>
              </a:r>
              <a:endParaRPr lang="ka-GE" sz="22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200" b="1" dirty="0">
                  <a:solidFill>
                    <a:schemeClr val="bg1"/>
                  </a:solidFill>
                  <a:latin typeface="Calibri" charset="0"/>
                  <a:ea typeface="Calibri" charset="0"/>
                  <a:cs typeface="Calibri" charset="0"/>
                </a:rPr>
                <a:t>ამოტუმბვა</a:t>
              </a:r>
              <a:endParaRPr sz="2200" b="1" dirty="0">
                <a:solidFill>
                  <a:schemeClr val="bg1"/>
                </a:solidFill>
                <a:latin typeface="Calibri" charset="0"/>
                <a:ea typeface="Calibri" charset="0"/>
                <a:cs typeface="Calibri" charset="0"/>
              </a:endParaRPr>
            </a:p>
          </p:txBody>
        </p:sp>
        <p:sp>
          <p:nvSpPr>
            <p:cNvPr id="169" name="Google Shape;169;g8d3272b2c0_0_186"/>
            <p:cNvSpPr txBox="1"/>
            <p:nvPr/>
          </p:nvSpPr>
          <p:spPr>
            <a:xfrm>
              <a:off x="3028622" y="4969917"/>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xmlns="" id="{17DFDB4C-9792-4BAD-979A-3FB865F95A53}"/>
              </a:ext>
            </a:extLst>
          </p:cNvPr>
          <p:cNvSpPr/>
          <p:nvPr/>
        </p:nvSpPr>
        <p:spPr>
          <a:xfrm>
            <a:off x="5204516" y="607294"/>
            <a:ext cx="2927132" cy="1632851"/>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Calibri" panose="020F0502020204030204" pitchFamily="34" charset="0"/>
                <a:cs typeface="Calibri" panose="020F0502020204030204" pitchFamily="34" charset="0"/>
              </a:rPr>
              <a:t>m</a:t>
            </a:r>
            <a:r>
              <a:rPr lang="en-US" sz="2200" b="1" dirty="0" smtClean="0">
                <a:latin typeface="Calibri" panose="020F0502020204030204" pitchFamily="34" charset="0"/>
                <a:cs typeface="Calibri" panose="020F0502020204030204" pitchFamily="34" charset="0"/>
              </a:rPr>
              <a:t>asterpiece</a:t>
            </a:r>
            <a:endParaRPr lang="en-US" sz="2200" b="1" dirty="0">
              <a:latin typeface="Calibri" panose="020F0502020204030204" pitchFamily="34" charset="0"/>
              <a:cs typeface="Calibri" panose="020F0502020204030204" pitchFamily="34" charset="0"/>
            </a:endParaRPr>
          </a:p>
          <a:p>
            <a:pPr algn="ctr"/>
            <a:r>
              <a:rPr lang="en-US" sz="2200" b="1" dirty="0">
                <a:latin typeface="Calibri" panose="020F0502020204030204" pitchFamily="34" charset="0"/>
                <a:cs typeface="Calibri" panose="020F0502020204030204" pitchFamily="34" charset="0"/>
              </a:rPr>
              <a:t>(n.)</a:t>
            </a:r>
          </a:p>
          <a:p>
            <a:pPr algn="ctr"/>
            <a:r>
              <a:rPr lang="ka-GE" sz="2200" b="1" dirty="0">
                <a:latin typeface="Calibri" panose="020F0502020204030204" pitchFamily="34" charset="0"/>
                <a:cs typeface="Calibri" panose="020F0502020204030204" pitchFamily="34" charset="0"/>
              </a:rPr>
              <a:t>შედევრი</a:t>
            </a:r>
            <a:endParaRPr lang="en-US" sz="2200" b="1"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2566133" y="1982355"/>
            <a:ext cx="2492671" cy="13996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1" name="Google Shape;173;g8d3272b2c0_0_186"/>
          <p:cNvSpPr txBox="1"/>
          <p:nvPr/>
        </p:nvSpPr>
        <p:spPr>
          <a:xfrm>
            <a:off x="2566133" y="2240145"/>
            <a:ext cx="2548038" cy="77399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200" b="1" dirty="0" smtClean="0">
                <a:solidFill>
                  <a:srgbClr val="FFFFFF"/>
                </a:solidFill>
                <a:latin typeface="Calibri" charset="0"/>
                <a:ea typeface="Calibri" charset="0"/>
                <a:cs typeface="Calibri" charset="0"/>
                <a:sym typeface="Calibri"/>
              </a:rPr>
              <a:t>to overflow</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200" b="1" dirty="0">
                <a:solidFill>
                  <a:srgbClr val="FFFFFF"/>
                </a:solidFill>
                <a:latin typeface="Calibri" charset="0"/>
                <a:ea typeface="Calibri" charset="0"/>
                <a:cs typeface="Calibri" charset="0"/>
                <a:sym typeface="Calibri"/>
              </a:rPr>
              <a:t>(v.)</a:t>
            </a:r>
          </a:p>
          <a:p>
            <a:pPr marL="0" marR="0" lvl="0" indent="0" algn="ctr" rtl="0">
              <a:lnSpc>
                <a:spcPct val="90000"/>
              </a:lnSpc>
              <a:spcBef>
                <a:spcPts val="0"/>
              </a:spcBef>
              <a:spcAft>
                <a:spcPts val="0"/>
              </a:spcAft>
              <a:buNone/>
            </a:pPr>
            <a:r>
              <a:rPr lang="ka-GE" sz="2200" b="1" dirty="0">
                <a:solidFill>
                  <a:srgbClr val="FFFFFF"/>
                </a:solidFill>
                <a:latin typeface="Calibri" charset="0"/>
                <a:ea typeface="Calibri" charset="0"/>
                <a:cs typeface="Calibri" charset="0"/>
                <a:sym typeface="Calibri"/>
              </a:rPr>
              <a:t>დატბორვა</a:t>
            </a:r>
          </a:p>
        </p:txBody>
      </p:sp>
      <p:pic>
        <p:nvPicPr>
          <p:cNvPr id="39"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0" name="Picture 39">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p:cNvCxnSpPr>
            <a:stCxn id="148" idx="0"/>
          </p:cNvCxnSpPr>
          <p:nvPr/>
        </p:nvCxnSpPr>
        <p:spPr>
          <a:xfrm flipV="1">
            <a:off x="6658790" y="2052110"/>
            <a:ext cx="1571" cy="77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551081" y="2774448"/>
            <a:ext cx="836579" cy="48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10583" y="3971912"/>
            <a:ext cx="1330256" cy="795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714875" y="2895556"/>
            <a:ext cx="1106076" cy="65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4827534" y="3649844"/>
            <a:ext cx="1322552" cy="10610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42452" y="1897743"/>
            <a:ext cx="4282533" cy="26973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a:t>
            </a:r>
            <a:r>
              <a:rPr lang="en-US" sz="2800" b="1" dirty="0" smtClean="0">
                <a:solidFill>
                  <a:schemeClr val="bg1"/>
                </a:solidFill>
                <a:latin typeface="Calibri" pitchFamily="34" charset="0"/>
              </a:rPr>
              <a:t>overflow</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(v.)</a:t>
            </a:r>
          </a:p>
        </p:txBody>
      </p:sp>
      <p:sp>
        <p:nvSpPr>
          <p:cNvPr id="190" name="Google Shape;190;g8d3272b2c0_0_231"/>
          <p:cNvSpPr/>
          <p:nvPr/>
        </p:nvSpPr>
        <p:spPr>
          <a:xfrm>
            <a:off x="4097999" y="4790125"/>
            <a:ext cx="4571438" cy="64085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en-US" sz="2400" b="1" dirty="0" smtClean="0">
              <a:solidFill>
                <a:schemeClr val="bg1"/>
              </a:solidFill>
              <a:latin typeface="Calibri" pitchFamily="34" charset="0"/>
            </a:endParaRPr>
          </a:p>
          <a:p>
            <a:pPr algn="ctr">
              <a:lnSpc>
                <a:spcPct val="90000"/>
              </a:lnSpc>
              <a:spcBef>
                <a:spcPts val="630"/>
              </a:spcBef>
            </a:pPr>
            <a:r>
              <a:rPr lang="ka-GE" sz="2400" b="1" dirty="0" smtClean="0">
                <a:solidFill>
                  <a:schemeClr val="bg1"/>
                </a:solidFill>
                <a:latin typeface="Calibri" pitchFamily="34" charset="0"/>
              </a:rPr>
              <a:t>დატბორვა</a:t>
            </a:r>
            <a:endParaRPr lang="en-US" sz="2400" b="1" dirty="0">
              <a:solidFill>
                <a:schemeClr val="bg1"/>
              </a:solidFill>
              <a:latin typeface="Calibri" pitchFamily="34" charset="0"/>
            </a:endParaRP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xmlns=""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4097999" y="5603131"/>
            <a:ext cx="4571438" cy="11438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Because of the heavy rains, the river </a:t>
            </a:r>
            <a:r>
              <a:rPr lang="en-US" sz="2400" i="1" strike="noStrike" cap="none" dirty="0">
                <a:solidFill>
                  <a:srgbClr val="FF0000"/>
                </a:solidFill>
                <a:latin typeface="Calibri" charset="0"/>
                <a:ea typeface="Calibri" charset="0"/>
                <a:cs typeface="Calibri" charset="0"/>
                <a:sym typeface="Calibri"/>
              </a:rPr>
              <a:t>overflowed</a:t>
            </a:r>
            <a:r>
              <a:rPr lang="en-US" sz="2400" i="1" strike="noStrike" cap="none" dirty="0">
                <a:solidFill>
                  <a:schemeClr val="bg1"/>
                </a:solidFill>
                <a:latin typeface="Calibri" charset="0"/>
                <a:ea typeface="Calibri" charset="0"/>
                <a:cs typeface="Calibri" charset="0"/>
                <a:sym typeface="Calibri"/>
              </a:rPr>
              <a:t> its banks.</a:t>
            </a:r>
            <a:endParaRPr sz="24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9274" y="1897743"/>
            <a:ext cx="3714911" cy="26970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a:t>
            </a:r>
            <a:r>
              <a:rPr lang="en-US" sz="2800" b="1" dirty="0" smtClean="0">
                <a:solidFill>
                  <a:schemeClr val="bg1"/>
                </a:solidFill>
                <a:latin typeface="Calibri" pitchFamily="34" charset="0"/>
              </a:rPr>
              <a:t>hifting</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291495" y="4727643"/>
            <a:ext cx="4170470"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მოძრავი</a:t>
            </a:r>
            <a:endParaRPr lang="ka-G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xmlns="" id="{D1B5DCDD-794B-2846-8198-90595578A702}"/>
              </a:ext>
            </a:extLst>
          </p:cNvPr>
          <p:cNvSpPr/>
          <p:nvPr/>
        </p:nvSpPr>
        <p:spPr>
          <a:xfrm>
            <a:off x="4291495" y="5603132"/>
            <a:ext cx="4170471" cy="9630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They lost their way in the </a:t>
            </a:r>
            <a:r>
              <a:rPr lang="en-US" sz="2400" i="1" strike="noStrike" cap="none" dirty="0">
                <a:solidFill>
                  <a:srgbClr val="FF0000"/>
                </a:solidFill>
                <a:latin typeface="Calibri" charset="0"/>
                <a:ea typeface="Calibri" charset="0"/>
                <a:cs typeface="Calibri" charset="0"/>
                <a:sym typeface="Calibri"/>
              </a:rPr>
              <a:t>shifting</a:t>
            </a:r>
            <a:r>
              <a:rPr lang="en-US" sz="2400" i="1" strike="noStrike" cap="none" dirty="0">
                <a:solidFill>
                  <a:schemeClr val="bg1"/>
                </a:solidFill>
                <a:latin typeface="Calibri" charset="0"/>
                <a:ea typeface="Calibri" charset="0"/>
                <a:cs typeface="Calibri" charset="0"/>
                <a:sym typeface="Calibri"/>
              </a:rPr>
              <a:t> sands of the Sahara.</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1632" y="2226836"/>
            <a:ext cx="3738067"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l</a:t>
            </a:r>
            <a:r>
              <a:rPr lang="en-US" sz="2800" b="1" dirty="0" smtClean="0">
                <a:solidFill>
                  <a:schemeClr val="bg1"/>
                </a:solidFill>
                <a:latin typeface="Calibri" pitchFamily="34" charset="0"/>
              </a:rPr>
              <a:t>andscape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052971" y="4815191"/>
            <a:ext cx="4655388"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ლანდშაფტი</a:t>
            </a:r>
            <a:endParaRPr lang="ka-G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052972" y="5680953"/>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cathedral dominates the </a:t>
            </a:r>
            <a:r>
              <a:rPr lang="en-US" sz="2400" i="1" dirty="0">
                <a:solidFill>
                  <a:srgbClr val="FF0000"/>
                </a:solidFill>
                <a:latin typeface="Calibri" charset="0"/>
                <a:ea typeface="Calibri" charset="0"/>
                <a:cs typeface="Calibri" charset="0"/>
              </a:rPr>
              <a:t>landscape</a:t>
            </a:r>
            <a:r>
              <a:rPr lang="en-US" sz="2400" i="1" dirty="0">
                <a:solidFill>
                  <a:schemeClr val="bg1"/>
                </a:solidFill>
                <a:latin typeface="Calibri" charset="0"/>
                <a:ea typeface="Calibri" charset="0"/>
                <a:cs typeface="Calibri" charset="0"/>
              </a:rPr>
              <a:t> for miles around.</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xmlns=""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Engineering|</a:t>
            </a:r>
            <a:r>
              <a:rPr lang="ka-GE" sz="6600" dirty="0" smtClean="0">
                <a:solidFill>
                  <a:schemeClr val="bg1"/>
                </a:solidFill>
                <a:latin typeface="Calibri" panose="020F0502020204030204" pitchFamily="34" charset="0"/>
                <a:ea typeface="Calibri"/>
                <a:cs typeface="Calibri" panose="020F0502020204030204" pitchFamily="34" charset="0"/>
                <a:sym typeface="Calibri"/>
              </a:rPr>
              <a:t>ინჟინერია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8983" y="2091447"/>
            <a:ext cx="3838275" cy="24513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m</a:t>
            </a:r>
            <a:r>
              <a:rPr lang="en-US" sz="2800" b="1" dirty="0" smtClean="0">
                <a:solidFill>
                  <a:schemeClr val="bg1"/>
                </a:solidFill>
                <a:latin typeface="Calibri" pitchFamily="34" charset="0"/>
              </a:rPr>
              <a:t>asterpiece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480397" y="4669274"/>
            <a:ext cx="4095448" cy="797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შედევრი</a:t>
            </a:r>
            <a:endParaRPr lang="ka-G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480397" y="5601472"/>
            <a:ext cx="4095448" cy="88687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new opera house was a real </a:t>
            </a:r>
            <a:r>
              <a:rPr lang="en-US" sz="2400" i="1" dirty="0">
                <a:solidFill>
                  <a:srgbClr val="FF0000"/>
                </a:solidFill>
                <a:latin typeface="Calibri" charset="0"/>
                <a:ea typeface="Calibri" charset="0"/>
                <a:cs typeface="Calibri" charset="0"/>
              </a:rPr>
              <a:t>masterpiece.</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xmlns=""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8984" y="1897743"/>
            <a:ext cx="3838275" cy="24802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pump </a:t>
            </a:r>
            <a:endParaRPr lang="ka-GE" sz="2800" b="1" dirty="0">
              <a:solidFill>
                <a:schemeClr val="bg1"/>
              </a:solidFill>
              <a:latin typeface="Calibri" pitchFamily="34" charset="0"/>
            </a:endParaRPr>
          </a:p>
          <a:p>
            <a:pPr lvl="0" algn="ctr"/>
            <a:r>
              <a:rPr lang="en-US" sz="2800" b="1" dirty="0">
                <a:solidFill>
                  <a:schemeClr val="bg1"/>
                </a:solidFill>
                <a:latin typeface="Calibri" pitchFamily="34" charset="0"/>
              </a:rPr>
              <a:t>(v.)</a:t>
            </a:r>
          </a:p>
        </p:txBody>
      </p:sp>
      <p:sp>
        <p:nvSpPr>
          <p:cNvPr id="190" name="Google Shape;190;g8d3272b2c0_0_231"/>
          <p:cNvSpPr/>
          <p:nvPr/>
        </p:nvSpPr>
        <p:spPr>
          <a:xfrm>
            <a:off x="4386805" y="4552043"/>
            <a:ext cx="4282635" cy="70344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ამოტუმბვა</a:t>
            </a:r>
            <a:endParaRPr lang="ka-GE" sz="2400" b="1" dirty="0">
              <a:solidFill>
                <a:schemeClr val="bg1"/>
              </a:solidFill>
              <a:latin typeface="Calibri" pitchFamily="34" charset="0"/>
            </a:endParaRPr>
          </a:p>
          <a:p>
            <a:pPr marL="0" marR="0" lvl="0" indent="0" algn="ctr" rtl="0">
              <a:spcBef>
                <a:spcPts val="0"/>
              </a:spcBef>
              <a:spcAft>
                <a:spcPts val="0"/>
              </a:spcAft>
              <a:buNone/>
            </a:pPr>
            <a:endParaRPr lang="ka-GE"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4386805" y="5403273"/>
            <a:ext cx="4282634" cy="12126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Our latest machine can </a:t>
            </a:r>
            <a:r>
              <a:rPr lang="en-US" sz="2400" i="1" dirty="0">
                <a:solidFill>
                  <a:srgbClr val="FF0000"/>
                </a:solidFill>
                <a:latin typeface="Calibri" charset="0"/>
                <a:ea typeface="Calibri" charset="0"/>
                <a:cs typeface="Calibri" charset="0"/>
              </a:rPr>
              <a:t>pump </a:t>
            </a:r>
            <a:r>
              <a:rPr lang="en-US" sz="2400" i="1" dirty="0">
                <a:solidFill>
                  <a:schemeClr val="bg1"/>
                </a:solidFill>
                <a:latin typeface="Calibri" charset="0"/>
                <a:ea typeface="Calibri" charset="0"/>
                <a:cs typeface="Calibri" charset="0"/>
              </a:rPr>
              <a:t>a hundred gallons a minute.</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xmlns=""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itchFamily="34" charset="0"/>
                <a:cs typeface="Calibri" pitchFamily="34" charset="0"/>
              </a:rPr>
              <a:t>Vocabulary</a:t>
            </a:r>
          </a:p>
          <a:p>
            <a:pPr algn="ctr"/>
            <a:r>
              <a:rPr lang="ka-GE" sz="3600" b="1" dirty="0">
                <a:latin typeface="Calibri" pitchFamily="34" charset="0"/>
                <a:cs typeface="Calibri" pitchFamily="34" charset="0"/>
              </a:rPr>
              <a:t>ლექსიკა</a:t>
            </a:r>
            <a:endParaRPr lang="en-US" sz="3600" b="1"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xmlns="" id="{748FA8E3-2CE3-3647-992D-018F0126A7B0}"/>
              </a:ext>
            </a:extLst>
          </p:cNvPr>
          <p:cNvSpPr/>
          <p:nvPr/>
        </p:nvSpPr>
        <p:spPr>
          <a:xfrm>
            <a:off x="3930878" y="288353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328E047-1F90-4CB1-8264-047021299E60}"/>
              </a:ext>
            </a:extLst>
          </p:cNvPr>
          <p:cNvSpPr txBox="1"/>
          <p:nvPr/>
        </p:nvSpPr>
        <p:spPr>
          <a:xfrm>
            <a:off x="3555027" y="3073643"/>
            <a:ext cx="5720289" cy="1169551"/>
          </a:xfrm>
          <a:prstGeom prst="rect">
            <a:avLst/>
          </a:prstGeom>
          <a:noFill/>
        </p:spPr>
        <p:txBody>
          <a:bodyPr wrap="square" rtlCol="0">
            <a:spAutoFit/>
          </a:bodyPr>
          <a:lstStyle/>
          <a:p>
            <a:pPr algn="ctr"/>
            <a:r>
              <a:rPr lang="en-US" sz="3500" dirty="0" smtClean="0">
                <a:solidFill>
                  <a:schemeClr val="bg1"/>
                </a:solidFill>
                <a:latin typeface="Calibri" panose="020F0502020204030204" pitchFamily="34" charset="0"/>
                <a:cs typeface="Calibri" panose="020F0502020204030204" pitchFamily="34" charset="0"/>
              </a:rPr>
              <a:t>Reading Comprehension</a:t>
            </a: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Since their earliest beginnings,  humans have devised ways to improve their living conditions. Over time, we have developed incredibly clever solutions to overcome challenges of limited space and extreme climates and geography, creating stronger, more efficient buildings, and faster, more convenient forms of transportation. Today’s engineers and architects seem able to create the impossible – building higher, longer, more complex structures than ever before.</a:t>
            </a:r>
          </a:p>
          <a:p>
            <a:pPr algn="just"/>
            <a:r>
              <a:rPr lang="en-US" sz="2400" dirty="0">
                <a:latin typeface="Calibri" charset="0"/>
                <a:ea typeface="Calibri" charset="0"/>
                <a:cs typeface="Calibri" charset="0"/>
              </a:rPr>
              <a:t>Population growth, climate change, and aging urban infrastructures are some of the dilemmas affecting the world today. In some places, these concerns have brought about some of the biggest, most daring engineering projects ever attempted- project that will redesign the course of nature.</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416428" y="1943498"/>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Italian city of Venice is known as one of the most beautiful, romantic places in the world. Venice is famous for its rich cultural heritage, beautiful architecture, and Renaissance art – and famous for floods. Since written records  about Venice’s water levels began in 1872, floods have been a part of its history. The city is situated in a lagoon  in the Adriatic Sea, and experts say it has sunk as much as 23 centimeters in the last century. As a result of the shifting landscape, the city currently endures flooding about 60 times a year according to some estimates. Since 1966, when record high flood waters </a:t>
            </a:r>
            <a:r>
              <a:rPr lang="en-US" sz="2400" dirty="0" smtClean="0">
                <a:latin typeface="Calibri" panose="020F0502020204030204" pitchFamily="34" charset="0"/>
                <a:cs typeface="Calibri" panose="020F0502020204030204" pitchFamily="34" charset="0"/>
              </a:rPr>
              <a:t>caused </a:t>
            </a:r>
            <a:r>
              <a:rPr lang="en-US" sz="2400" dirty="0">
                <a:latin typeface="Calibri" panose="020F0502020204030204" pitchFamily="34" charset="0"/>
                <a:cs typeface="Calibri" panose="020F0502020204030204" pitchFamily="34" charset="0"/>
              </a:rPr>
              <a:t>the destruction of numerous historical landmarks and artistic masterpieces, Venetians have been debating what to do. </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46378" y="1921397"/>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Tide Barrier Project (also known as the MOSE project) was begun in 2003 by Silvio Berlusconi, who is Italy’s former Prime Minister. It consists of 78 underwater steel gates, each around 28 meters high, 20 meters wide, and weighing 300 tones. The gates are attached to the sea floor. When a dangerously high tide is predicted, compressed air is pumped underneath the gates, causing them to rise and stop the sea water from overflowing into the city. Many people believe the project is the only way to save Venice. Others argue that it will have negative effects on wildlife, and simply won’t stop the flooding.</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24124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816048" y="2252473"/>
            <a:ext cx="10741731" cy="36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If successful, </a:t>
            </a:r>
            <a:r>
              <a:rPr lang="en-US" sz="2400" dirty="0" smtClean="0">
                <a:latin typeface="Calibri" panose="020F0502020204030204" pitchFamily="34" charset="0"/>
                <a:cs typeface="Calibri" panose="020F0502020204030204" pitchFamily="34" charset="0"/>
              </a:rPr>
              <a:t>this project might </a:t>
            </a:r>
            <a:r>
              <a:rPr lang="en-US" sz="2400" dirty="0">
                <a:latin typeface="Calibri" panose="020F0502020204030204" pitchFamily="34" charset="0"/>
                <a:cs typeface="Calibri" panose="020F0502020204030204" pitchFamily="34" charset="0"/>
              </a:rPr>
              <a:t>have amazing positive potential. </a:t>
            </a:r>
            <a:r>
              <a:rPr lang="en-US" sz="2400" dirty="0" smtClean="0">
                <a:latin typeface="Calibri" panose="020F0502020204030204" pitchFamily="34" charset="0"/>
                <a:cs typeface="Calibri" panose="020F0502020204030204" pitchFamily="34" charset="0"/>
              </a:rPr>
              <a:t>It may </a:t>
            </a:r>
            <a:r>
              <a:rPr lang="en-US" sz="2400" dirty="0">
                <a:latin typeface="Calibri" panose="020F0502020204030204" pitchFamily="34" charset="0"/>
                <a:cs typeface="Calibri" panose="020F0502020204030204" pitchFamily="34" charset="0"/>
              </a:rPr>
              <a:t>be </a:t>
            </a:r>
            <a:r>
              <a:rPr lang="en-US" sz="2400" dirty="0" smtClean="0">
                <a:latin typeface="Calibri" panose="020F0502020204030204" pitchFamily="34" charset="0"/>
                <a:cs typeface="Calibri" panose="020F0502020204030204" pitchFamily="34" charset="0"/>
              </a:rPr>
              <a:t>an example </a:t>
            </a:r>
            <a:r>
              <a:rPr lang="en-US" sz="2400" dirty="0">
                <a:latin typeface="Calibri" panose="020F0502020204030204" pitchFamily="34" charset="0"/>
                <a:cs typeface="Calibri" panose="020F0502020204030204" pitchFamily="34" charset="0"/>
              </a:rPr>
              <a:t>of today’s “where there’s a will, there’s a way” attitude. There will be many challenges and great obstacles to overcome along the way. Will it really be possible for humans to tame the sea? Perhaps. Only time will tell. But we can hope for the best while he still have the energy to dream big.</a:t>
            </a:r>
          </a:p>
        </p:txBody>
      </p:sp>
      <p:sp>
        <p:nvSpPr>
          <p:cNvPr id="6" name="Rectangle 5">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755740167"/>
              </p:ext>
            </p:extLst>
          </p:nvPr>
        </p:nvGraphicFramePr>
        <p:xfrm>
          <a:off x="786228" y="2766049"/>
          <a:ext cx="7553730" cy="838025"/>
        </p:xfrm>
        <a:graphic>
          <a:graphicData uri="http://schemas.openxmlformats.org/drawingml/2006/table">
            <a:tbl>
              <a:tblPr>
                <a:noFill/>
                <a:tableStyleId>{B46CFEF4-99AF-46A8-A051-738FFB79779B}</a:tableStyleId>
              </a:tblPr>
              <a:tblGrid>
                <a:gridCol w="7553730">
                  <a:extLst>
                    <a:ext uri="{9D8B030D-6E8A-4147-A177-3AD203B41FA5}">
                      <a16:colId xmlns:a16="http://schemas.microsoft.com/office/drawing/2014/main" xmlns=""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Flooding was not common for Venice in the past.</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1338265776"/>
              </p:ext>
            </p:extLst>
          </p:nvPr>
        </p:nvGraphicFramePr>
        <p:xfrm>
          <a:off x="615447" y="4359491"/>
          <a:ext cx="10284662" cy="944880"/>
        </p:xfrm>
        <a:graphic>
          <a:graphicData uri="http://schemas.openxmlformats.org/drawingml/2006/table">
            <a:tbl>
              <a:tblPr firstRow="1" bandRow="1">
                <a:tableStyleId>{B46CFEF4-99AF-46A8-A051-738FFB79779B}</a:tableStyleId>
              </a:tblPr>
              <a:tblGrid>
                <a:gridCol w="10284662">
                  <a:extLst>
                    <a:ext uri="{9D8B030D-6E8A-4147-A177-3AD203B41FA5}">
                      <a16:colId xmlns:a16="http://schemas.microsoft.com/office/drawing/2014/main" xmlns="" val="2862978725"/>
                    </a:ext>
                  </a:extLst>
                </a:gridCol>
              </a:tblGrid>
              <a:tr h="466904">
                <a:tc>
                  <a:txBody>
                    <a:bodyPr/>
                    <a:lstStyle/>
                    <a:p>
                      <a:pPr algn="just"/>
                      <a:r>
                        <a:rPr lang="en-US" sz="2800" i="1" dirty="0">
                          <a:solidFill>
                            <a:schemeClr val="bg1"/>
                          </a:solidFill>
                          <a:latin typeface="Calibri" charset="0"/>
                          <a:ea typeface="Calibri" charset="0"/>
                          <a:cs typeface="Calibri" charset="0"/>
                        </a:rPr>
                        <a:t>Since written </a:t>
                      </a:r>
                      <a:r>
                        <a:rPr lang="en-US" sz="2800" i="1" dirty="0" smtClean="0">
                          <a:solidFill>
                            <a:schemeClr val="bg1"/>
                          </a:solidFill>
                          <a:latin typeface="Calibri" charset="0"/>
                          <a:ea typeface="Calibri" charset="0"/>
                          <a:cs typeface="Calibri" charset="0"/>
                        </a:rPr>
                        <a:t>records </a:t>
                      </a:r>
                      <a:r>
                        <a:rPr lang="en-US" sz="2800" i="1" dirty="0">
                          <a:solidFill>
                            <a:schemeClr val="bg1"/>
                          </a:solidFill>
                          <a:latin typeface="Calibri" charset="0"/>
                          <a:ea typeface="Calibri" charset="0"/>
                          <a:cs typeface="Calibri" charset="0"/>
                        </a:rPr>
                        <a:t>about Venice’s water levels began in 1872, floods have been a part of its history.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9" name="Title 8">
            <a:extLst>
              <a:ext uri="{FF2B5EF4-FFF2-40B4-BE49-F238E27FC236}">
                <a16:creationId xmlns:a16="http://schemas.microsoft.com/office/drawing/2014/main" xmlns="" id="{CA01B1FE-2E92-0B43-B977-A140F9C168E2}"/>
              </a:ext>
            </a:extLst>
          </p:cNvPr>
          <p:cNvSpPr>
            <a:spLocks noGrp="1"/>
          </p:cNvSpPr>
          <p:nvPr>
            <p:ph type="title"/>
          </p:nvPr>
        </p:nvSpPr>
        <p:spPr>
          <a:xfrm>
            <a:off x="8523335" y="2522281"/>
            <a:ext cx="1755303" cy="1237379"/>
          </a:xfrm>
        </p:spPr>
        <p:txBody>
          <a:bodyPr>
            <a:normAutofit/>
          </a:bodyPr>
          <a:lstStyle/>
          <a:p>
            <a:r>
              <a:rPr lang="en-US" b="1" dirty="0">
                <a:solidFill>
                  <a:srgbClr val="FFC000"/>
                </a:solidFill>
              </a:rPr>
              <a:t>False</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490592405"/>
              </p:ext>
            </p:extLst>
          </p:nvPr>
        </p:nvGraphicFramePr>
        <p:xfrm>
          <a:off x="680809" y="2602909"/>
          <a:ext cx="9119968" cy="1135477"/>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xmlns=""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Venetians are concerned about the fact that the city continues </a:t>
                      </a:r>
                      <a:r>
                        <a:rPr lang="en-US" sz="2800" b="0" i="0" dirty="0" smtClean="0">
                          <a:solidFill>
                            <a:schemeClr val="bg1"/>
                          </a:solidFill>
                          <a:latin typeface="Calibri" charset="0"/>
                          <a:ea typeface="Calibri" charset="0"/>
                          <a:cs typeface="Calibri" charset="0"/>
                        </a:rPr>
                        <a:t>to sink </a:t>
                      </a:r>
                      <a:r>
                        <a:rPr lang="en-US" sz="2800" b="0" i="0" dirty="0">
                          <a:solidFill>
                            <a:schemeClr val="bg1"/>
                          </a:solidFill>
                          <a:latin typeface="Calibri" charset="0"/>
                          <a:ea typeface="Calibri" charset="0"/>
                          <a:cs typeface="Calibri" charset="0"/>
                        </a:rPr>
                        <a:t>and want to solve the problem. </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1808638277"/>
              </p:ext>
            </p:extLst>
          </p:nvPr>
        </p:nvGraphicFramePr>
        <p:xfrm>
          <a:off x="560030" y="4117669"/>
          <a:ext cx="10395496" cy="1188720"/>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xmlns="" val="2862978725"/>
                    </a:ext>
                  </a:extLst>
                </a:gridCol>
              </a:tblGrid>
              <a:tr h="973009">
                <a:tc>
                  <a:txBody>
                    <a:bodyPr/>
                    <a:lstStyle/>
                    <a:p>
                      <a:pPr algn="just"/>
                      <a:r>
                        <a:rPr lang="en-US" sz="2400" i="1" dirty="0">
                          <a:solidFill>
                            <a:schemeClr val="bg1"/>
                          </a:solidFill>
                          <a:latin typeface="Calibri" charset="0"/>
                          <a:ea typeface="Calibri" charset="0"/>
                          <a:cs typeface="Calibri" charset="0"/>
                        </a:rPr>
                        <a:t>Since 1966, when record high flood waters </a:t>
                      </a:r>
                      <a:r>
                        <a:rPr lang="en-US" sz="2400" i="1" dirty="0" smtClean="0">
                          <a:solidFill>
                            <a:schemeClr val="bg1"/>
                          </a:solidFill>
                          <a:latin typeface="Calibri" charset="0"/>
                          <a:ea typeface="Calibri" charset="0"/>
                          <a:cs typeface="Calibri" charset="0"/>
                        </a:rPr>
                        <a:t>caused </a:t>
                      </a:r>
                      <a:r>
                        <a:rPr lang="en-US" sz="2400" i="1" dirty="0">
                          <a:solidFill>
                            <a:schemeClr val="bg1"/>
                          </a:solidFill>
                          <a:latin typeface="Calibri" charset="0"/>
                          <a:ea typeface="Calibri" charset="0"/>
                          <a:cs typeface="Calibri" charset="0"/>
                        </a:rPr>
                        <a:t>the destruction of numerous historical landmarks and artistic masterpieces, Venetians have been debating what to do.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9" name="Title 8">
            <a:extLst>
              <a:ext uri="{FF2B5EF4-FFF2-40B4-BE49-F238E27FC236}">
                <a16:creationId xmlns:a16="http://schemas.microsoft.com/office/drawing/2014/main" xmlns="" id="{CA01B1FE-2E92-0B43-B977-A140F9C168E2}"/>
              </a:ext>
            </a:extLst>
          </p:cNvPr>
          <p:cNvSpPr>
            <a:spLocks noGrp="1"/>
          </p:cNvSpPr>
          <p:nvPr>
            <p:ph type="title"/>
          </p:nvPr>
        </p:nvSpPr>
        <p:spPr>
          <a:xfrm>
            <a:off x="9321553" y="2578052"/>
            <a:ext cx="1633973" cy="1219493"/>
          </a:xfrm>
        </p:spPr>
        <p:txBody>
          <a:bodyPr>
            <a:normAutofit/>
          </a:bodyPr>
          <a:lstStyle/>
          <a:p>
            <a:r>
              <a:rPr lang="en-US" b="1" dirty="0">
                <a:solidFill>
                  <a:srgbClr val="FFC000"/>
                </a:solidFill>
              </a:rPr>
              <a:t>True</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417250" y="4400060"/>
            <a:ext cx="10555549" cy="1492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417250" y="2642354"/>
            <a:ext cx="10555549"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007498901"/>
              </p:ext>
            </p:extLst>
          </p:nvPr>
        </p:nvGraphicFramePr>
        <p:xfrm>
          <a:off x="542265" y="2803611"/>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xmlns=""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The gates attached to the sea bed will prevent the water from overflowing into the city.</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3649759046"/>
              </p:ext>
            </p:extLst>
          </p:nvPr>
        </p:nvGraphicFramePr>
        <p:xfrm>
          <a:off x="577303" y="4552070"/>
          <a:ext cx="9972165" cy="118872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xmlns=""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The gates are attached to the sea floor. When a dangerously high tide is predicted, compressed air is pumped underneath the gates, causing them to rise and stop the sea water from overflowing into the city.</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9" name="Title 8">
            <a:extLst>
              <a:ext uri="{FF2B5EF4-FFF2-40B4-BE49-F238E27FC236}">
                <a16:creationId xmlns:a16="http://schemas.microsoft.com/office/drawing/2014/main" xmlns="" id="{CA01B1FE-2E92-0B43-B977-A140F9C168E2}"/>
              </a:ext>
            </a:extLst>
          </p:cNvPr>
          <p:cNvSpPr>
            <a:spLocks noGrp="1"/>
          </p:cNvSpPr>
          <p:nvPr>
            <p:ph type="title"/>
          </p:nvPr>
        </p:nvSpPr>
        <p:spPr>
          <a:xfrm>
            <a:off x="9302550" y="2540142"/>
            <a:ext cx="1498016" cy="1289839"/>
          </a:xfrm>
        </p:spPr>
        <p:txBody>
          <a:bodyPr>
            <a:normAutofit/>
          </a:bodyPr>
          <a:lstStyle/>
          <a:p>
            <a:r>
              <a:rPr lang="en-US" b="1" dirty="0">
                <a:solidFill>
                  <a:srgbClr val="FFC000"/>
                </a:solidFill>
              </a:rPr>
              <a:t>True</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5968539" y="2189151"/>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Engineering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ინჟინერია</a:t>
            </a:r>
          </a:p>
        </p:txBody>
      </p:sp>
      <p:pic>
        <p:nvPicPr>
          <p:cNvPr id="26"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17923" y="556123"/>
            <a:ext cx="460118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21066" y="38849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132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250705922"/>
              </p:ext>
            </p:extLst>
          </p:nvPr>
        </p:nvGraphicFramePr>
        <p:xfrm>
          <a:off x="706053" y="2751460"/>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xmlns=""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Everyone is sure that Tide Barrier project will save the city.</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1135004264"/>
              </p:ext>
            </p:extLst>
          </p:nvPr>
        </p:nvGraphicFramePr>
        <p:xfrm>
          <a:off x="629302" y="4261514"/>
          <a:ext cx="10256952" cy="1522848"/>
        </p:xfrm>
        <a:graphic>
          <a:graphicData uri="http://schemas.openxmlformats.org/drawingml/2006/table">
            <a:tbl>
              <a:tblPr firstRow="1" bandRow="1">
                <a:tableStyleId>{B46CFEF4-99AF-46A8-A051-738FFB79779B}</a:tableStyleId>
              </a:tblPr>
              <a:tblGrid>
                <a:gridCol w="10256952">
                  <a:extLst>
                    <a:ext uri="{9D8B030D-6E8A-4147-A177-3AD203B41FA5}">
                      <a16:colId xmlns:a16="http://schemas.microsoft.com/office/drawing/2014/main" xmlns="" val="2862978725"/>
                    </a:ext>
                  </a:extLst>
                </a:gridCol>
              </a:tblGrid>
              <a:tr h="1522848">
                <a:tc>
                  <a:txBody>
                    <a:bodyPr/>
                    <a:lstStyle/>
                    <a:p>
                      <a:pPr algn="just"/>
                      <a:r>
                        <a:rPr lang="en-US" sz="2400" i="1" dirty="0">
                          <a:solidFill>
                            <a:schemeClr val="bg1"/>
                          </a:solidFill>
                          <a:latin typeface="Calibri" charset="0"/>
                          <a:ea typeface="Calibri" charset="0"/>
                          <a:cs typeface="Calibri" charset="0"/>
                        </a:rPr>
                        <a:t>Many people believe the project is the only way to save Venice. Others argue that it will have negative effects on wildlife, and simply won’t stop the flooding.</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9" name="Title 8">
            <a:extLst>
              <a:ext uri="{FF2B5EF4-FFF2-40B4-BE49-F238E27FC236}">
                <a16:creationId xmlns:a16="http://schemas.microsoft.com/office/drawing/2014/main" xmlns="" id="{CA01B1FE-2E92-0B43-B977-A140F9C168E2}"/>
              </a:ext>
            </a:extLst>
          </p:cNvPr>
          <p:cNvSpPr>
            <a:spLocks noGrp="1"/>
          </p:cNvSpPr>
          <p:nvPr>
            <p:ph type="title"/>
          </p:nvPr>
        </p:nvSpPr>
        <p:spPr>
          <a:xfrm>
            <a:off x="9504747" y="2566372"/>
            <a:ext cx="1565329" cy="1237379"/>
          </a:xfrm>
        </p:spPr>
        <p:txBody>
          <a:bodyPr>
            <a:normAutofit/>
          </a:bodyPr>
          <a:lstStyle/>
          <a:p>
            <a:r>
              <a:rPr lang="en-US" b="1" dirty="0">
                <a:solidFill>
                  <a:srgbClr val="FFC000"/>
                </a:solidFill>
              </a:rPr>
              <a:t>False</a:t>
            </a: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xmlns=""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xmlns="" id="{AD0E387F-F56A-0545-BA44-601E3311587C}"/>
              </a:ext>
            </a:extLst>
          </p:cNvPr>
          <p:cNvSpPr/>
          <p:nvPr/>
        </p:nvSpPr>
        <p:spPr>
          <a:xfrm>
            <a:off x="1694128" y="2695027"/>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Relative clauses </a:t>
            </a:r>
          </a:p>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They give us extra information about something/someone or identify which particular thing/ person we are talking about. They are often introduced by the following words.</a:t>
            </a: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471054" y="2235200"/>
            <a:ext cx="10317019" cy="425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alibri" charset="0"/>
                <a:ea typeface="Calibri" charset="0"/>
                <a:cs typeface="Calibri" charset="0"/>
              </a:rPr>
              <a:t> </a:t>
            </a: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graphicFrame>
        <p:nvGraphicFramePr>
          <p:cNvPr id="4" name="Table 4">
            <a:extLst>
              <a:ext uri="{FF2B5EF4-FFF2-40B4-BE49-F238E27FC236}">
                <a16:creationId xmlns:a16="http://schemas.microsoft.com/office/drawing/2014/main" xmlns="" id="{3EA93B27-6D00-4226-BDBD-44DA04043786}"/>
              </a:ext>
            </a:extLst>
          </p:cNvPr>
          <p:cNvGraphicFramePr>
            <a:graphicFrameLocks noGrp="1"/>
          </p:cNvGraphicFramePr>
          <p:nvPr>
            <p:extLst>
              <p:ext uri="{D42A27DB-BD31-4B8C-83A1-F6EECF244321}">
                <p14:modId xmlns:p14="http://schemas.microsoft.com/office/powerpoint/2010/main" val="2122842182"/>
              </p:ext>
            </p:extLst>
          </p:nvPr>
        </p:nvGraphicFramePr>
        <p:xfrm>
          <a:off x="711201" y="2438400"/>
          <a:ext cx="9713722" cy="3758833"/>
        </p:xfrm>
        <a:graphic>
          <a:graphicData uri="http://schemas.openxmlformats.org/drawingml/2006/table">
            <a:tbl>
              <a:tblPr firstRow="1" bandRow="1">
                <a:tableStyleId>{B46CFEF4-99AF-46A8-A051-738FFB79779B}</a:tableStyleId>
              </a:tblPr>
              <a:tblGrid>
                <a:gridCol w="4856861">
                  <a:extLst>
                    <a:ext uri="{9D8B030D-6E8A-4147-A177-3AD203B41FA5}">
                      <a16:colId xmlns:a16="http://schemas.microsoft.com/office/drawing/2014/main" xmlns="" val="2577872627"/>
                    </a:ext>
                  </a:extLst>
                </a:gridCol>
                <a:gridCol w="4856861">
                  <a:extLst>
                    <a:ext uri="{9D8B030D-6E8A-4147-A177-3AD203B41FA5}">
                      <a16:colId xmlns:a16="http://schemas.microsoft.com/office/drawing/2014/main" xmlns="" val="981041546"/>
                    </a:ext>
                  </a:extLst>
                </a:gridCol>
              </a:tblGrid>
              <a:tr h="498355">
                <a:tc>
                  <a:txBody>
                    <a:bodyPr/>
                    <a:lstStyle/>
                    <a:p>
                      <a:r>
                        <a:rPr lang="en-US" b="1" dirty="0">
                          <a:solidFill>
                            <a:schemeClr val="bg1"/>
                          </a:solidFill>
                        </a:rPr>
                        <a:t>Which (for things and animals)</a:t>
                      </a:r>
                    </a:p>
                  </a:txBody>
                  <a:tcPr/>
                </a:tc>
                <a:tc>
                  <a:txBody>
                    <a:bodyPr/>
                    <a:lstStyle/>
                    <a:p>
                      <a:r>
                        <a:rPr lang="en-US" i="1" dirty="0">
                          <a:solidFill>
                            <a:schemeClr val="bg1"/>
                          </a:solidFill>
                        </a:rPr>
                        <a:t>Did you see the film </a:t>
                      </a:r>
                      <a:r>
                        <a:rPr lang="en-US" i="1" dirty="0">
                          <a:solidFill>
                            <a:srgbClr val="FF0000"/>
                          </a:solidFill>
                        </a:rPr>
                        <a:t>which</a:t>
                      </a:r>
                      <a:r>
                        <a:rPr lang="en-US" i="1" dirty="0">
                          <a:solidFill>
                            <a:schemeClr val="bg1"/>
                          </a:solidFill>
                        </a:rPr>
                        <a:t> was on TV last night?</a:t>
                      </a:r>
                    </a:p>
                  </a:txBody>
                  <a:tcPr/>
                </a:tc>
                <a:extLst>
                  <a:ext uri="{0D108BD9-81ED-4DB2-BD59-A6C34878D82A}">
                    <a16:rowId xmlns:a16="http://schemas.microsoft.com/office/drawing/2014/main" xmlns="" val="774845272"/>
                  </a:ext>
                </a:extLst>
              </a:tr>
              <a:tr h="588471">
                <a:tc>
                  <a:txBody>
                    <a:bodyPr/>
                    <a:lstStyle/>
                    <a:p>
                      <a:r>
                        <a:rPr lang="en-US" b="1" dirty="0">
                          <a:solidFill>
                            <a:schemeClr val="bg1"/>
                          </a:solidFill>
                        </a:rPr>
                        <a:t>Who (for people)</a:t>
                      </a:r>
                    </a:p>
                  </a:txBody>
                  <a:tcPr/>
                </a:tc>
                <a:tc>
                  <a:txBody>
                    <a:bodyPr/>
                    <a:lstStyle/>
                    <a:p>
                      <a:r>
                        <a:rPr lang="en-US" i="1" dirty="0">
                          <a:solidFill>
                            <a:schemeClr val="bg1"/>
                          </a:solidFill>
                        </a:rPr>
                        <a:t>Tom Davis, </a:t>
                      </a:r>
                      <a:r>
                        <a:rPr lang="en-US" i="1" dirty="0">
                          <a:solidFill>
                            <a:srgbClr val="FF0000"/>
                          </a:solidFill>
                        </a:rPr>
                        <a:t>who</a:t>
                      </a:r>
                      <a:r>
                        <a:rPr lang="en-US" i="1" dirty="0">
                          <a:solidFill>
                            <a:schemeClr val="bg1"/>
                          </a:solidFill>
                        </a:rPr>
                        <a:t> is appearing in concert in Reading this week, is  with me in the studio.</a:t>
                      </a:r>
                    </a:p>
                  </a:txBody>
                  <a:tcPr/>
                </a:tc>
                <a:extLst>
                  <a:ext uri="{0D108BD9-81ED-4DB2-BD59-A6C34878D82A}">
                    <a16:rowId xmlns:a16="http://schemas.microsoft.com/office/drawing/2014/main" xmlns="" val="4194558667"/>
                  </a:ext>
                </a:extLst>
              </a:tr>
              <a:tr h="498355">
                <a:tc>
                  <a:txBody>
                    <a:bodyPr/>
                    <a:lstStyle/>
                    <a:p>
                      <a:r>
                        <a:rPr lang="en-US" b="1" dirty="0">
                          <a:solidFill>
                            <a:schemeClr val="bg1"/>
                          </a:solidFill>
                        </a:rPr>
                        <a:t>When (for time)</a:t>
                      </a:r>
                    </a:p>
                  </a:txBody>
                  <a:tcPr/>
                </a:tc>
                <a:tc>
                  <a:txBody>
                    <a:bodyPr/>
                    <a:lstStyle/>
                    <a:p>
                      <a:r>
                        <a:rPr lang="en-US" i="1" dirty="0">
                          <a:solidFill>
                            <a:schemeClr val="bg1"/>
                          </a:solidFill>
                        </a:rPr>
                        <a:t>Do you remember the day </a:t>
                      </a:r>
                      <a:r>
                        <a:rPr lang="en-US" i="1" dirty="0">
                          <a:solidFill>
                            <a:srgbClr val="FF0000"/>
                          </a:solidFill>
                        </a:rPr>
                        <a:t>when</a:t>
                      </a:r>
                      <a:r>
                        <a:rPr lang="en-US" i="1" dirty="0">
                          <a:solidFill>
                            <a:schemeClr val="bg1"/>
                          </a:solidFill>
                        </a:rPr>
                        <a:t> we met?</a:t>
                      </a:r>
                    </a:p>
                  </a:txBody>
                  <a:tcPr/>
                </a:tc>
                <a:extLst>
                  <a:ext uri="{0D108BD9-81ED-4DB2-BD59-A6C34878D82A}">
                    <a16:rowId xmlns:a16="http://schemas.microsoft.com/office/drawing/2014/main" xmlns="" val="2729296121"/>
                  </a:ext>
                </a:extLst>
              </a:tr>
              <a:tr h="498355">
                <a:tc>
                  <a:txBody>
                    <a:bodyPr/>
                    <a:lstStyle/>
                    <a:p>
                      <a:r>
                        <a:rPr lang="en-US" b="1" dirty="0">
                          <a:solidFill>
                            <a:schemeClr val="bg1"/>
                          </a:solidFill>
                        </a:rPr>
                        <a:t>Where (for places)</a:t>
                      </a:r>
                    </a:p>
                  </a:txBody>
                  <a:tcPr/>
                </a:tc>
                <a:tc>
                  <a:txBody>
                    <a:bodyPr/>
                    <a:lstStyle/>
                    <a:p>
                      <a:r>
                        <a:rPr lang="en-US" i="1" dirty="0">
                          <a:solidFill>
                            <a:schemeClr val="bg1"/>
                          </a:solidFill>
                        </a:rPr>
                        <a:t>This is the place </a:t>
                      </a:r>
                      <a:r>
                        <a:rPr lang="en-US" i="1" dirty="0">
                          <a:solidFill>
                            <a:srgbClr val="FF0000"/>
                          </a:solidFill>
                        </a:rPr>
                        <a:t>where </a:t>
                      </a:r>
                      <a:r>
                        <a:rPr lang="en-US" i="1" dirty="0">
                          <a:solidFill>
                            <a:schemeClr val="bg1"/>
                          </a:solidFill>
                        </a:rPr>
                        <a:t>they filmed Citizen Kane. </a:t>
                      </a:r>
                    </a:p>
                  </a:txBody>
                  <a:tcPr/>
                </a:tc>
                <a:extLst>
                  <a:ext uri="{0D108BD9-81ED-4DB2-BD59-A6C34878D82A}">
                    <a16:rowId xmlns:a16="http://schemas.microsoft.com/office/drawing/2014/main" xmlns="" val="1386672056"/>
                  </a:ext>
                </a:extLst>
              </a:tr>
              <a:tr h="498355">
                <a:tc>
                  <a:txBody>
                    <a:bodyPr/>
                    <a:lstStyle/>
                    <a:p>
                      <a:r>
                        <a:rPr lang="en-US" b="1" dirty="0">
                          <a:solidFill>
                            <a:schemeClr val="bg1"/>
                          </a:solidFill>
                        </a:rPr>
                        <a:t>Why (for reasons)</a:t>
                      </a:r>
                    </a:p>
                  </a:txBody>
                  <a:tcPr/>
                </a:tc>
                <a:tc>
                  <a:txBody>
                    <a:bodyPr/>
                    <a:lstStyle/>
                    <a:p>
                      <a:r>
                        <a:rPr lang="en-US" i="1" dirty="0">
                          <a:solidFill>
                            <a:schemeClr val="bg1"/>
                          </a:solidFill>
                        </a:rPr>
                        <a:t>That’s the reason </a:t>
                      </a:r>
                      <a:r>
                        <a:rPr lang="en-US" i="1" dirty="0">
                          <a:solidFill>
                            <a:srgbClr val="FF0000"/>
                          </a:solidFill>
                        </a:rPr>
                        <a:t>why</a:t>
                      </a:r>
                      <a:r>
                        <a:rPr lang="en-US" i="1" dirty="0">
                          <a:solidFill>
                            <a:schemeClr val="bg1"/>
                          </a:solidFill>
                        </a:rPr>
                        <a:t> he’s so popular.</a:t>
                      </a:r>
                    </a:p>
                  </a:txBody>
                  <a:tcPr/>
                </a:tc>
                <a:extLst>
                  <a:ext uri="{0D108BD9-81ED-4DB2-BD59-A6C34878D82A}">
                    <a16:rowId xmlns:a16="http://schemas.microsoft.com/office/drawing/2014/main" xmlns="" val="4039220633"/>
                  </a:ext>
                </a:extLst>
              </a:tr>
              <a:tr h="588471">
                <a:tc>
                  <a:txBody>
                    <a:bodyPr/>
                    <a:lstStyle/>
                    <a:p>
                      <a:r>
                        <a:rPr lang="en-US" b="1" dirty="0">
                          <a:solidFill>
                            <a:schemeClr val="bg1"/>
                          </a:solidFill>
                        </a:rPr>
                        <a:t>Whom (for people as the object of the relative clause)</a:t>
                      </a:r>
                    </a:p>
                  </a:txBody>
                  <a:tcPr/>
                </a:tc>
                <a:tc>
                  <a:txBody>
                    <a:bodyPr/>
                    <a:lstStyle/>
                    <a:p>
                      <a:r>
                        <a:rPr lang="en-US" i="1" dirty="0">
                          <a:solidFill>
                            <a:schemeClr val="bg1"/>
                          </a:solidFill>
                        </a:rPr>
                        <a:t>Is that the man </a:t>
                      </a:r>
                      <a:r>
                        <a:rPr lang="en-US" i="1" dirty="0">
                          <a:solidFill>
                            <a:srgbClr val="FF0000"/>
                          </a:solidFill>
                        </a:rPr>
                        <a:t>whom</a:t>
                      </a:r>
                      <a:r>
                        <a:rPr lang="en-US" i="1" dirty="0">
                          <a:solidFill>
                            <a:schemeClr val="bg1"/>
                          </a:solidFill>
                        </a:rPr>
                        <a:t> we saw at the cinema yesterday!</a:t>
                      </a:r>
                    </a:p>
                  </a:txBody>
                  <a:tcPr/>
                </a:tc>
                <a:extLst>
                  <a:ext uri="{0D108BD9-81ED-4DB2-BD59-A6C34878D82A}">
                    <a16:rowId xmlns:a16="http://schemas.microsoft.com/office/drawing/2014/main" xmlns="" val="406808818"/>
                  </a:ext>
                </a:extLst>
              </a:tr>
              <a:tr h="588471">
                <a:tc>
                  <a:txBody>
                    <a:bodyPr/>
                    <a:lstStyle/>
                    <a:p>
                      <a:r>
                        <a:rPr lang="en-US" b="1" dirty="0">
                          <a:solidFill>
                            <a:schemeClr val="bg1"/>
                          </a:solidFill>
                        </a:rPr>
                        <a:t>Whose (for possession)</a:t>
                      </a:r>
                    </a:p>
                  </a:txBody>
                  <a:tcPr/>
                </a:tc>
                <a:tc>
                  <a:txBody>
                    <a:bodyPr/>
                    <a:lstStyle/>
                    <a:p>
                      <a:r>
                        <a:rPr lang="en-US" i="1" dirty="0">
                          <a:solidFill>
                            <a:schemeClr val="bg1"/>
                          </a:solidFill>
                        </a:rPr>
                        <a:t>My next guest on the show is John, </a:t>
                      </a:r>
                      <a:r>
                        <a:rPr lang="en-US" i="1" dirty="0">
                          <a:solidFill>
                            <a:srgbClr val="FF0000"/>
                          </a:solidFill>
                        </a:rPr>
                        <a:t>whose</a:t>
                      </a:r>
                      <a:r>
                        <a:rPr lang="en-US" i="1" dirty="0">
                          <a:solidFill>
                            <a:schemeClr val="bg1"/>
                          </a:solidFill>
                        </a:rPr>
                        <a:t> career goes back to the early seventies.</a:t>
                      </a:r>
                    </a:p>
                  </a:txBody>
                  <a:tcPr/>
                </a:tc>
                <a:extLst>
                  <a:ext uri="{0D108BD9-81ED-4DB2-BD59-A6C34878D82A}">
                    <a16:rowId xmlns:a16="http://schemas.microsoft.com/office/drawing/2014/main" xmlns="" val="1140774544"/>
                  </a:ext>
                </a:extLst>
              </a:tr>
            </a:tbl>
          </a:graphicData>
        </a:graphic>
      </p:graphicFrame>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4" name="Rectangle: Rounded Corners 3">
            <a:extLst>
              <a:ext uri="{FF2B5EF4-FFF2-40B4-BE49-F238E27FC236}">
                <a16:creationId xmlns:a16="http://schemas.microsoft.com/office/drawing/2014/main" xmlns="" id="{E1A533E4-89F4-4F75-80F9-894FD6C14EF5}"/>
              </a:ext>
            </a:extLst>
          </p:cNvPr>
          <p:cNvSpPr/>
          <p:nvPr/>
        </p:nvSpPr>
        <p:spPr>
          <a:xfrm>
            <a:off x="3639048" y="2286672"/>
            <a:ext cx="4211861" cy="807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cs typeface="Calibri" pitchFamily="34" charset="0"/>
              </a:rPr>
              <a:t>Non - </a:t>
            </a:r>
            <a:r>
              <a:rPr lang="en-US" sz="2400" b="1" dirty="0">
                <a:latin typeface="Calibri" pitchFamily="34" charset="0"/>
                <a:cs typeface="Calibri" pitchFamily="34" charset="0"/>
              </a:rPr>
              <a:t>Defining Relative Clauses</a:t>
            </a:r>
          </a:p>
        </p:txBody>
      </p:sp>
      <p:sp>
        <p:nvSpPr>
          <p:cNvPr id="5" name="Rectangle: Rounded Corners 4">
            <a:extLst>
              <a:ext uri="{FF2B5EF4-FFF2-40B4-BE49-F238E27FC236}">
                <a16:creationId xmlns:a16="http://schemas.microsoft.com/office/drawing/2014/main" xmlns="" id="{E1C7B1F9-CA67-43C6-AE18-33BF3B52F36B}"/>
              </a:ext>
            </a:extLst>
          </p:cNvPr>
          <p:cNvSpPr/>
          <p:nvPr/>
        </p:nvSpPr>
        <p:spPr>
          <a:xfrm>
            <a:off x="1062183" y="3546763"/>
            <a:ext cx="9067238" cy="1644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	</a:t>
            </a:r>
            <a:r>
              <a:rPr lang="en-US" sz="2400" dirty="0" smtClean="0">
                <a:latin typeface="Calibri" pitchFamily="34" charset="0"/>
                <a:cs typeface="Calibri" pitchFamily="34" charset="0"/>
              </a:rPr>
              <a:t>Non-defining </a:t>
            </a:r>
            <a:r>
              <a:rPr lang="en-US" sz="2400" dirty="0">
                <a:latin typeface="Calibri" pitchFamily="34" charset="0"/>
                <a:cs typeface="Calibri" pitchFamily="34" charset="0"/>
              </a:rPr>
              <a:t>relative </a:t>
            </a:r>
            <a:r>
              <a:rPr lang="en-US" sz="2400" dirty="0" smtClean="0">
                <a:latin typeface="Calibri" pitchFamily="34" charset="0"/>
                <a:cs typeface="Calibri" pitchFamily="34" charset="0"/>
              </a:rPr>
              <a:t>clause </a:t>
            </a:r>
            <a:r>
              <a:rPr lang="en-US" sz="2400" dirty="0">
                <a:latin typeface="Calibri" pitchFamily="34" charset="0"/>
                <a:cs typeface="Calibri" pitchFamily="34" charset="0"/>
              </a:rPr>
              <a:t>simply </a:t>
            </a:r>
            <a:r>
              <a:rPr lang="en-US" sz="2400" dirty="0" smtClean="0">
                <a:latin typeface="Calibri" pitchFamily="34" charset="0"/>
                <a:cs typeface="Calibri" pitchFamily="34" charset="0"/>
              </a:rPr>
              <a:t>gives </a:t>
            </a:r>
            <a:r>
              <a:rPr lang="en-US" sz="2400" dirty="0">
                <a:latin typeface="Calibri" pitchFamily="34" charset="0"/>
                <a:cs typeface="Calibri" pitchFamily="34" charset="0"/>
              </a:rPr>
              <a:t>us more information about something/someone. The sentence makes complete sense without the relative clause.</a:t>
            </a:r>
          </a:p>
        </p:txBody>
      </p:sp>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90113" y="1322773"/>
            <a:ext cx="9767398" cy="5355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0000"/>
              </a:solidFill>
              <a:latin typeface="Calibri" charset="0"/>
              <a:ea typeface="Calibri" charset="0"/>
              <a:cs typeface="Calibri" charset="0"/>
            </a:endParaRP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Non – defining relative clauses are separated from the rest of the sentence by commas.</a:t>
            </a:r>
          </a:p>
          <a:p>
            <a:r>
              <a:rPr lang="en-US" sz="2800" i="1" dirty="0">
                <a:solidFill>
                  <a:schemeClr val="bg1"/>
                </a:solidFill>
                <a:latin typeface="Calibri" charset="0"/>
                <a:ea typeface="Calibri" charset="0"/>
                <a:cs typeface="Calibri" charset="0"/>
              </a:rPr>
              <a:t>     This building, which was built in the 19</a:t>
            </a:r>
            <a:r>
              <a:rPr lang="en-US" sz="2800" i="1" baseline="30000" dirty="0">
                <a:solidFill>
                  <a:schemeClr val="bg1"/>
                </a:solidFill>
                <a:latin typeface="Calibri" charset="0"/>
                <a:ea typeface="Calibri" charset="0"/>
                <a:cs typeface="Calibri" charset="0"/>
              </a:rPr>
              <a:t>th</a:t>
            </a:r>
            <a:r>
              <a:rPr lang="en-US" sz="2800" i="1" dirty="0">
                <a:solidFill>
                  <a:schemeClr val="bg1"/>
                </a:solidFill>
                <a:latin typeface="Calibri" charset="0"/>
                <a:ea typeface="Calibri" charset="0"/>
                <a:cs typeface="Calibri" charset="0"/>
              </a:rPr>
              <a:t> century, is a masterpiece.</a:t>
            </a: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We cannot leave out the word which introduced the relative clause and we cannot use the word “</a:t>
            </a:r>
            <a:r>
              <a:rPr lang="en-US" sz="2800" dirty="0" smtClean="0">
                <a:solidFill>
                  <a:schemeClr val="bg1"/>
                </a:solidFill>
                <a:latin typeface="Calibri" charset="0"/>
                <a:ea typeface="Calibri" charset="0"/>
                <a:cs typeface="Calibri" charset="0"/>
              </a:rPr>
              <a:t>that“ instead</a:t>
            </a:r>
            <a:r>
              <a:rPr lang="en-US" sz="2800" dirty="0">
                <a:solidFill>
                  <a:schemeClr val="bg1"/>
                </a:solidFill>
                <a:latin typeface="Calibri" charset="0"/>
                <a:ea typeface="Calibri" charset="0"/>
                <a:cs typeface="Calibri" charset="0"/>
              </a:rPr>
              <a:t>.</a:t>
            </a:r>
          </a:p>
          <a:p>
            <a:r>
              <a:rPr lang="en-US" sz="2800" i="1" dirty="0">
                <a:solidFill>
                  <a:schemeClr val="bg1"/>
                </a:solidFill>
                <a:latin typeface="Calibri" charset="0"/>
                <a:ea typeface="Calibri" charset="0"/>
                <a:cs typeface="Calibri" charset="0"/>
              </a:rPr>
              <a:t>     </a:t>
            </a:r>
            <a:r>
              <a:rPr lang="en-US" sz="2800" i="1" strike="sngStrike" dirty="0">
                <a:solidFill>
                  <a:schemeClr val="bg1"/>
                </a:solidFill>
                <a:latin typeface="Calibri" charset="0"/>
                <a:ea typeface="Calibri" charset="0"/>
                <a:cs typeface="Calibri" charset="0"/>
              </a:rPr>
              <a:t>This building, was built in the 19</a:t>
            </a:r>
            <a:r>
              <a:rPr lang="en-US" sz="2800" i="1" strike="sngStrike" baseline="30000" dirty="0">
                <a:solidFill>
                  <a:schemeClr val="bg1"/>
                </a:solidFill>
                <a:latin typeface="Calibri" charset="0"/>
                <a:ea typeface="Calibri" charset="0"/>
                <a:cs typeface="Calibri" charset="0"/>
              </a:rPr>
              <a:t>th</a:t>
            </a:r>
            <a:r>
              <a:rPr lang="en-US" sz="2800" i="1" strike="sngStrike" dirty="0">
                <a:solidFill>
                  <a:schemeClr val="bg1"/>
                </a:solidFill>
                <a:latin typeface="Calibri" charset="0"/>
                <a:ea typeface="Calibri" charset="0"/>
                <a:cs typeface="Calibri" charset="0"/>
              </a:rPr>
              <a:t> century, is a masterpiece.</a:t>
            </a:r>
          </a:p>
          <a:p>
            <a:r>
              <a:rPr lang="en-US" sz="2800" i="1" strike="sngStrike" dirty="0">
                <a:solidFill>
                  <a:schemeClr val="bg1"/>
                </a:solidFill>
                <a:latin typeface="Calibri" charset="0"/>
                <a:ea typeface="Calibri" charset="0"/>
                <a:cs typeface="Calibri" charset="0"/>
              </a:rPr>
              <a:t>This building, that was built in the 19</a:t>
            </a:r>
            <a:r>
              <a:rPr lang="en-US" sz="2800" i="1" strike="sngStrike" baseline="30000" dirty="0">
                <a:solidFill>
                  <a:schemeClr val="bg1"/>
                </a:solidFill>
                <a:latin typeface="Calibri" charset="0"/>
                <a:ea typeface="Calibri" charset="0"/>
                <a:cs typeface="Calibri" charset="0"/>
              </a:rPr>
              <a:t>th</a:t>
            </a:r>
            <a:r>
              <a:rPr lang="en-US" sz="2800" i="1" strike="sngStrike" dirty="0">
                <a:solidFill>
                  <a:schemeClr val="bg1"/>
                </a:solidFill>
                <a:latin typeface="Calibri" charset="0"/>
                <a:ea typeface="Calibri" charset="0"/>
                <a:cs typeface="Calibri" charset="0"/>
              </a:rPr>
              <a:t> century, is a masterpiece.</a:t>
            </a: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Which can refer back to the whole of the sentence.</a:t>
            </a:r>
          </a:p>
          <a:p>
            <a:r>
              <a:rPr lang="en-US" sz="2800" i="1" dirty="0">
                <a:solidFill>
                  <a:schemeClr val="bg1"/>
                </a:solidFill>
                <a:latin typeface="Calibri" charset="0"/>
                <a:ea typeface="Calibri" charset="0"/>
                <a:cs typeface="Calibri" charset="0"/>
              </a:rPr>
              <a:t>We finally finished the construction, which made us all happy.</a:t>
            </a:r>
          </a:p>
          <a:p>
            <a:endParaRPr lang="en-US" sz="2800" i="1" strike="sngStrike" dirty="0">
              <a:solidFill>
                <a:schemeClr val="bg1"/>
              </a:solidFill>
              <a:latin typeface="Calibri" charset="0"/>
              <a:ea typeface="Calibri" charset="0"/>
              <a:cs typeface="Calibri" charset="0"/>
            </a:endParaRPr>
          </a:p>
          <a:p>
            <a:endParaRPr lang="en-US" sz="2800" i="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1" y="290762"/>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290762"/>
            <a:ext cx="2376972" cy="968991"/>
          </a:xfrm>
          <a:prstGeom prst="rect">
            <a:avLst/>
          </a:prstGeom>
        </p:spPr>
      </p:pic>
      <p:sp>
        <p:nvSpPr>
          <p:cNvPr id="6" name="Rectangle 5">
            <a:extLst>
              <a:ext uri="{FF2B5EF4-FFF2-40B4-BE49-F238E27FC236}">
                <a16:creationId xmlns:a16="http://schemas.microsoft.com/office/drawing/2014/main" xmlns="" id="{6042AC8F-C617-8540-A5BD-0D218871DB0D}"/>
              </a:ext>
            </a:extLst>
          </p:cNvPr>
          <p:cNvSpPr/>
          <p:nvPr/>
        </p:nvSpPr>
        <p:spPr>
          <a:xfrm>
            <a:off x="7692563" y="0"/>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33778"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Microsoft has a lot of power in the world of computers. That annoys some people.</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Microsoft has a lot of power in the world of computers, which annoys some people.</a:t>
            </a:r>
          </a:p>
        </p:txBody>
      </p:sp>
      <p:sp>
        <p:nvSpPr>
          <p:cNvPr id="6" name="Rectangle 5">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b="1"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The euro replaced a number of national currencies. It was introduced in January 2002.</a:t>
            </a:r>
          </a:p>
          <a:p>
            <a:endParaRPr lang="en-US" sz="2800" i="1"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The euro, which was introduced in January 2002, replaced  a number of national currencies.</a:t>
            </a: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panose="020F0502020204030204" pitchFamily="34" charset="0"/>
                <a:cs typeface="Calibri" panose="020F0502020204030204" pitchFamily="34" charset="0"/>
              </a:rPr>
              <a:t>Prince Charles is heir to </a:t>
            </a:r>
            <a:r>
              <a:rPr lang="en-US" sz="2800" dirty="0">
                <a:latin typeface="Calibri" panose="020F0502020204030204" pitchFamily="34" charset="0"/>
                <a:cs typeface="Calibri" panose="020F0502020204030204" pitchFamily="34" charset="0"/>
              </a:rPr>
              <a:t>the throne of </a:t>
            </a:r>
            <a:r>
              <a:rPr lang="en-US" sz="2800" dirty="0" smtClean="0">
                <a:latin typeface="Calibri" panose="020F0502020204030204" pitchFamily="34" charset="0"/>
                <a:cs typeface="Calibri" panose="020F0502020204030204" pitchFamily="34" charset="0"/>
              </a:rPr>
              <a:t>England. </a:t>
            </a:r>
            <a:r>
              <a:rPr lang="en-US" sz="2800" dirty="0" smtClean="0">
                <a:latin typeface="Calibri" panose="020F0502020204030204" pitchFamily="34" charset="0"/>
                <a:cs typeface="Calibri" panose="020F0502020204030204" pitchFamily="34" charset="0"/>
              </a:rPr>
              <a:t>His wife was Princess Diana.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Prince Charles, whose wife was Princess Diana, is heir to the </a:t>
            </a:r>
            <a:r>
              <a:rPr lang="en-US" sz="2800" dirty="0" smtClean="0">
                <a:latin typeface="Calibri" panose="020F0502020204030204" pitchFamily="34" charset="0"/>
                <a:cs typeface="Calibri" panose="020F0502020204030204" pitchFamily="34" charset="0"/>
              </a:rPr>
              <a:t>throne of England.</a:t>
            </a:r>
            <a:endParaRPr lang="en-US" sz="2800" dirty="0">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441885" y="2720303"/>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Parts of Buckingham Palace are open to the public. It is where the queen lives</a:t>
            </a:r>
            <a:r>
              <a:rPr lang="en-US" sz="2800" dirty="0" smtClean="0">
                <a:solidFill>
                  <a:schemeClr val="bg1"/>
                </a:solidFill>
                <a:latin typeface="Calibri" panose="020F0502020204030204" pitchFamily="34" charset="0"/>
                <a:cs typeface="Calibri" panose="020F0502020204030204" pitchFamily="34" charset="0"/>
              </a:rPr>
              <a:t>.</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Parts of Buckingham Palace, where the queen lives, are open to the public.</a:t>
            </a: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512521" y="2441811"/>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535566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Non-Defining </a:t>
              </a:r>
              <a:r>
                <a:rPr lang="en-US" sz="2400" dirty="0">
                  <a:solidFill>
                    <a:schemeClr val="lt1"/>
                  </a:solidFill>
                  <a:latin typeface="Calibri" panose="020F0502020204030204" pitchFamily="34" charset="0"/>
                  <a:ea typeface="Calibri"/>
                  <a:cs typeface="Calibri" panose="020F0502020204030204" pitchFamily="34" charset="0"/>
                  <a:sym typeface="Calibri"/>
                </a:rPr>
                <a:t>R</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elative </a:t>
              </a:r>
              <a:r>
                <a:rPr lang="en-US" sz="2400" dirty="0">
                  <a:solidFill>
                    <a:schemeClr val="lt1"/>
                  </a:solidFill>
                  <a:latin typeface="Calibri" panose="020F0502020204030204" pitchFamily="34" charset="0"/>
                  <a:ea typeface="Calibri"/>
                  <a:cs typeface="Calibri" panose="020F0502020204030204" pitchFamily="34" charset="0"/>
                  <a:sym typeface="Calibri"/>
                </a:rPr>
                <a:t>C</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lauses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806502" y="2316533"/>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Engineering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ინჟინერია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227650" y="556123"/>
            <a:ext cx="442608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507802" y="489746"/>
            <a:ext cx="5865779"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err="1">
                <a:solidFill>
                  <a:schemeClr val="bg1"/>
                </a:solidFill>
                <a:latin typeface="Calibri" panose="020F0502020204030204" pitchFamily="34" charset="0"/>
                <a:cs typeface="Calibri" panose="020F0502020204030204" pitchFamily="34" charset="0"/>
              </a:rPr>
              <a:t>გაკვეთილის</a:t>
            </a:r>
            <a:r>
              <a:rPr lang="en-US" sz="3400" dirty="0">
                <a:solidFill>
                  <a:schemeClr val="bg1"/>
                </a:solidFill>
                <a:latin typeface="Calibri" panose="020F0502020204030204" pitchFamily="34" charset="0"/>
                <a:cs typeface="Calibri" panose="020F0502020204030204" pitchFamily="34" charset="0"/>
              </a:rPr>
              <a:t>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115852" y="556124"/>
            <a:ext cx="418768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44495"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xmlns="" id="{6AD9A7B7-2E7A-4C45-8448-1D4A0B159BF3}"/>
              </a:ext>
            </a:extLst>
          </p:cNvPr>
          <p:cNvSpPr/>
          <p:nvPr/>
        </p:nvSpPr>
        <p:spPr>
          <a:xfrm>
            <a:off x="2004468" y="2133382"/>
            <a:ext cx="8145034" cy="972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Which of the buildings </a:t>
            </a:r>
            <a:r>
              <a:rPr lang="en-US" sz="3200" dirty="0" smtClean="0">
                <a:solidFill>
                  <a:schemeClr val="bg1"/>
                </a:solidFill>
                <a:latin typeface="Calibri" panose="020F0502020204030204" pitchFamily="34" charset="0"/>
                <a:cs typeface="Calibri" panose="020F0502020204030204" pitchFamily="34" charset="0"/>
              </a:rPr>
              <a:t>is your </a:t>
            </a:r>
            <a:r>
              <a:rPr lang="en-US" sz="3200" dirty="0" err="1" smtClean="0">
                <a:solidFill>
                  <a:schemeClr val="bg1"/>
                </a:solidFill>
                <a:latin typeface="Calibri" panose="020F0502020204030204" pitchFamily="34" charset="0"/>
                <a:cs typeface="Calibri" panose="020F0502020204030204" pitchFamily="34" charset="0"/>
              </a:rPr>
              <a:t>favourite</a:t>
            </a:r>
            <a:r>
              <a:rPr lang="en-US" sz="3200" dirty="0" smtClean="0">
                <a:solidFill>
                  <a:schemeClr val="bg1"/>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Why?</a:t>
            </a:r>
          </a:p>
        </p:txBody>
      </p:sp>
      <p:sp>
        <p:nvSpPr>
          <p:cNvPr id="10" name="TextBox 9">
            <a:extLst>
              <a:ext uri="{FF2B5EF4-FFF2-40B4-BE49-F238E27FC236}">
                <a16:creationId xmlns:a16="http://schemas.microsoft.com/office/drawing/2014/main" xmlns="" id="{8C2E7F58-4064-4093-B88E-84B88085630F}"/>
              </a:ext>
            </a:extLst>
          </p:cNvPr>
          <p:cNvSpPr txBox="1"/>
          <p:nvPr/>
        </p:nvSpPr>
        <p:spPr>
          <a:xfrm>
            <a:off x="7911483" y="2274826"/>
            <a:ext cx="3071674" cy="307777"/>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3" name="Picture 2">
            <a:extLst>
              <a:ext uri="{FF2B5EF4-FFF2-40B4-BE49-F238E27FC236}">
                <a16:creationId xmlns:a16="http://schemas.microsoft.com/office/drawing/2014/main" xmlns="" id="{F68090AC-B552-4E0A-9384-E1FCADC9CF2F}"/>
              </a:ext>
            </a:extLst>
          </p:cNvPr>
          <p:cNvPicPr>
            <a:picLocks noChangeAspect="1"/>
          </p:cNvPicPr>
          <p:nvPr/>
        </p:nvPicPr>
        <p:blipFill>
          <a:blip r:embed="rId5"/>
          <a:stretch>
            <a:fillRect/>
          </a:stretch>
        </p:blipFill>
        <p:spPr>
          <a:xfrm>
            <a:off x="4604382" y="3630836"/>
            <a:ext cx="2945207" cy="2683820"/>
          </a:xfrm>
          <a:prstGeom prst="rect">
            <a:avLst/>
          </a:prstGeom>
        </p:spPr>
      </p:pic>
      <p:pic>
        <p:nvPicPr>
          <p:cNvPr id="7" name="Picture 6">
            <a:extLst>
              <a:ext uri="{FF2B5EF4-FFF2-40B4-BE49-F238E27FC236}">
                <a16:creationId xmlns:a16="http://schemas.microsoft.com/office/drawing/2014/main" xmlns="" id="{BD6BA988-7B13-4417-91F1-71E618AEB146}"/>
              </a:ext>
            </a:extLst>
          </p:cNvPr>
          <p:cNvPicPr>
            <a:picLocks noChangeAspect="1"/>
          </p:cNvPicPr>
          <p:nvPr/>
        </p:nvPicPr>
        <p:blipFill>
          <a:blip r:embed="rId6"/>
          <a:stretch>
            <a:fillRect/>
          </a:stretch>
        </p:blipFill>
        <p:spPr>
          <a:xfrm>
            <a:off x="879077" y="3630836"/>
            <a:ext cx="2945207" cy="2683820"/>
          </a:xfrm>
          <a:prstGeom prst="rect">
            <a:avLst/>
          </a:prstGeom>
        </p:spPr>
      </p:pic>
      <p:pic>
        <p:nvPicPr>
          <p:cNvPr id="12" name="Picture 11">
            <a:extLst>
              <a:ext uri="{FF2B5EF4-FFF2-40B4-BE49-F238E27FC236}">
                <a16:creationId xmlns:a16="http://schemas.microsoft.com/office/drawing/2014/main" xmlns="" id="{DA650C2E-174F-4A4D-8E6A-B28B85DA39C6}"/>
              </a:ext>
            </a:extLst>
          </p:cNvPr>
          <p:cNvPicPr>
            <a:picLocks noChangeAspect="1"/>
          </p:cNvPicPr>
          <p:nvPr/>
        </p:nvPicPr>
        <p:blipFill>
          <a:blip r:embed="rId7"/>
          <a:stretch>
            <a:fillRect/>
          </a:stretch>
        </p:blipFill>
        <p:spPr>
          <a:xfrm>
            <a:off x="8329688" y="3630836"/>
            <a:ext cx="2945207" cy="26838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692262" y="2716845"/>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692262" y="2920753"/>
            <a:ext cx="10148205" cy="152889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paragraph describing an innovative project. </a:t>
            </a:r>
          </a:p>
        </p:txBody>
      </p:sp>
      <p:sp>
        <p:nvSpPr>
          <p:cNvPr id="7" name="Rectangle 6">
            <a:extLst>
              <a:ext uri="{FF2B5EF4-FFF2-40B4-BE49-F238E27FC236}">
                <a16:creationId xmlns:a16="http://schemas.microsoft.com/office/drawing/2014/main" xmlns=""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smtClean="0">
                <a:solidFill>
                  <a:schemeClr val="bg1"/>
                </a:solidFill>
                <a:latin typeface="Calibri" panose="020F0502020204030204" pitchFamily="34" charset="0"/>
                <a:cs typeface="Calibri" panose="020F0502020204030204" pitchFamily="34" charset="0"/>
              </a:rPr>
              <a:t>საშინაო</a:t>
            </a:r>
            <a:r>
              <a:rPr lang="en-US" sz="2800" dirty="0" smtClean="0">
                <a:solidFill>
                  <a:schemeClr val="bg1"/>
                </a:solidFill>
                <a:latin typeface="Calibri" panose="020F0502020204030204" pitchFamily="34" charset="0"/>
                <a:cs typeface="Calibri" panose="020F0502020204030204" pitchFamily="34" charset="0"/>
              </a:rPr>
              <a:t> </a:t>
            </a:r>
            <a:r>
              <a:rPr lang="ka-GE" sz="2800" dirty="0" smtClean="0">
                <a:solidFill>
                  <a:schemeClr val="bg1"/>
                </a:solidFill>
                <a:latin typeface="Calibri" panose="020F0502020204030204" pitchFamily="34" charset="0"/>
                <a:cs typeface="Calibri" panose="020F0502020204030204" pitchFamily="34" charset="0"/>
              </a:rPr>
              <a:t> </a:t>
            </a:r>
            <a:r>
              <a:rPr lang="ka-GE" sz="2800" dirty="0">
                <a:solidFill>
                  <a:schemeClr val="bg1"/>
                </a:solidFill>
                <a:latin typeface="Calibri" panose="020F0502020204030204" pitchFamily="34" charset="0"/>
                <a:cs typeface="Calibri" panose="020F0502020204030204" pitchFamily="34" charset="0"/>
              </a:rPr>
              <a:t>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xmlns=""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499340" y="1947050"/>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Calibri" charset="0"/>
                <a:ea typeface="Calibri" charset="0"/>
                <a:cs typeface="Calibri" charset="0"/>
              </a:rPr>
              <a:t>Hywind</a:t>
            </a:r>
            <a:r>
              <a:rPr lang="en-US" sz="2800" dirty="0">
                <a:latin typeface="Calibri" charset="0"/>
                <a:ea typeface="Calibri" charset="0"/>
                <a:cs typeface="Calibri" charset="0"/>
              </a:rPr>
              <a:t> Scotland is the world’s first floating wind farm. Five turbines bob in the nearly 400-foot-deep waters off the coast of Scotland, generating enough power to meet the needs of around 20,000 homes. This floating-wind-farm project is close to shore, but the design means that turbines could one day live farther out to sea, where the winds are stronger—and the farms are less visible from land. That’s a win-win for people who like clean energy but want to keep their sweet ocean view.</a:t>
            </a: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xmlns=""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186138" y="2431350"/>
            <a:ext cx="364889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en-US" sz="2200" b="1" dirty="0" smtClean="0">
              <a:solidFill>
                <a:schemeClr val="bg1"/>
              </a:solidFill>
              <a:latin typeface="Calibri" charset="0"/>
              <a:ea typeface="Calibri" charset="0"/>
              <a:cs typeface="Calibri" charset="0"/>
            </a:endParaRPr>
          </a:p>
          <a:p>
            <a:pPr lvl="0" algn="ctr"/>
            <a:r>
              <a:rPr lang="en-US" sz="2100" b="1" dirty="0" smtClean="0">
                <a:solidFill>
                  <a:schemeClr val="bg1"/>
                </a:solidFill>
                <a:latin typeface="Calibri" charset="0"/>
                <a:ea typeface="Calibri" charset="0"/>
                <a:cs typeface="Calibri" charset="0"/>
              </a:rPr>
              <a:t>ornate</a:t>
            </a:r>
            <a:endParaRPr lang="en-US" sz="2100" b="1" dirty="0">
              <a:solidFill>
                <a:schemeClr val="bg1"/>
              </a:solidFill>
              <a:latin typeface="Calibri" charset="0"/>
              <a:ea typeface="Calibri" charset="0"/>
              <a:cs typeface="Calibri" charset="0"/>
            </a:endParaRPr>
          </a:p>
          <a:p>
            <a:pPr lvl="0" algn="ctr"/>
            <a:r>
              <a:rPr lang="en-US" sz="2100" b="1" dirty="0">
                <a:solidFill>
                  <a:schemeClr val="bg1"/>
                </a:solidFill>
                <a:latin typeface="Calibri" charset="0"/>
                <a:ea typeface="Calibri" charset="0"/>
                <a:cs typeface="Calibri" charset="0"/>
              </a:rPr>
              <a:t>(adj.)</a:t>
            </a:r>
          </a:p>
          <a:p>
            <a:pPr lvl="0" algn="ctr"/>
            <a:r>
              <a:rPr lang="ka-GE" sz="2100" b="1" dirty="0">
                <a:solidFill>
                  <a:schemeClr val="bg1"/>
                </a:solidFill>
                <a:latin typeface="Calibri" charset="0"/>
                <a:ea typeface="Calibri" charset="0"/>
                <a:cs typeface="Calibri" charset="0"/>
              </a:rPr>
              <a:t>მორთული (მრავალი, ნატიფი ორნამენტით)</a:t>
            </a:r>
          </a:p>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1441183" y="2511092"/>
            <a:ext cx="364889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200" b="1" dirty="0">
                <a:solidFill>
                  <a:schemeClr val="bg1"/>
                </a:solidFill>
                <a:latin typeface="Calibri" charset="0"/>
                <a:ea typeface="Calibri" charset="0"/>
                <a:cs typeface="Calibri" charset="0"/>
              </a:rPr>
              <a:t>s</a:t>
            </a:r>
            <a:r>
              <a:rPr lang="en-US" sz="2200" b="1" dirty="0" smtClean="0">
                <a:solidFill>
                  <a:schemeClr val="bg1"/>
                </a:solidFill>
                <a:latin typeface="Calibri" charset="0"/>
                <a:ea typeface="Calibri" charset="0"/>
                <a:cs typeface="Calibri" charset="0"/>
              </a:rPr>
              <a:t>tunning</a:t>
            </a:r>
            <a:endParaRPr lang="en-US" sz="2200" b="1" dirty="0">
              <a:solidFill>
                <a:schemeClr val="bg1"/>
              </a:solidFill>
              <a:latin typeface="Calibri" charset="0"/>
              <a:ea typeface="Calibri" charset="0"/>
              <a:cs typeface="Calibri" charset="0"/>
            </a:endParaRPr>
          </a:p>
          <a:p>
            <a:pPr lvl="0" algn="ctr"/>
            <a:r>
              <a:rPr lang="en-US" sz="2200" b="1" dirty="0">
                <a:solidFill>
                  <a:schemeClr val="bg1"/>
                </a:solidFill>
                <a:latin typeface="Calibri" charset="0"/>
                <a:ea typeface="Calibri" charset="0"/>
                <a:cs typeface="Calibri" charset="0"/>
              </a:rPr>
              <a:t>(adj.)</a:t>
            </a:r>
          </a:p>
          <a:p>
            <a:pPr lvl="0" algn="ctr"/>
            <a:r>
              <a:rPr lang="ka-GE" sz="2200" b="1" dirty="0">
                <a:solidFill>
                  <a:schemeClr val="bg1"/>
                </a:solidFill>
                <a:latin typeface="Calibri" charset="0"/>
                <a:ea typeface="Calibri" charset="0"/>
                <a:cs typeface="Calibri" charset="0"/>
              </a:rPr>
              <a:t>მომხიბვლელი</a:t>
            </a:r>
            <a:endParaRPr lang="en-US" sz="22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4837594" y="443397"/>
            <a:ext cx="5839600" cy="6203244"/>
            <a:chOff x="3037428" y="-588307"/>
            <a:chExt cx="5408613" cy="6256166"/>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199164" y="-588307"/>
              <a:ext cx="2978899"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449613" y="-81843"/>
              <a:ext cx="2579423"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e</a:t>
              </a:r>
              <a:r>
                <a:rPr lang="en-US" sz="2200" b="1" dirty="0" smtClean="0">
                  <a:solidFill>
                    <a:srgbClr val="FFFFFF"/>
                  </a:solidFill>
                  <a:latin typeface="Calibri" charset="0"/>
                  <a:ea typeface="Calibri" charset="0"/>
                  <a:cs typeface="Calibri" charset="0"/>
                  <a:sym typeface="Calibri"/>
                </a:rPr>
                <a:t>ye-catching</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a:solidFill>
                    <a:srgbClr val="FFFFFF"/>
                  </a:solidFill>
                  <a:latin typeface="Calibri" charset="0"/>
                  <a:ea typeface="Calibri" charset="0"/>
                  <a:cs typeface="Calibri" charset="0"/>
                  <a:sym typeface="Calibri"/>
                </a:rPr>
                <a:t>(adj.)</a:t>
              </a:r>
              <a:endParaRPr lang="ka-GE"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200" b="1" dirty="0">
                  <a:solidFill>
                    <a:srgbClr val="FFFFFF"/>
                  </a:solidFill>
                  <a:latin typeface="Calibri" charset="0"/>
                  <a:ea typeface="Calibri" charset="0"/>
                  <a:cs typeface="Calibri" charset="0"/>
                  <a:sym typeface="Calibri"/>
                </a:rPr>
                <a:t>მიმზიდველი, თვალშისაცემი</a:t>
              </a:r>
              <a:endParaRPr sz="22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066449" y="3694032"/>
              <a:ext cx="3379592" cy="19738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charset="0"/>
                  <a:ea typeface="Calibri" charset="0"/>
                  <a:cs typeface="Calibri" charset="0"/>
                </a:rPr>
                <a:t>             </a:t>
              </a:r>
              <a:r>
                <a:rPr lang="en-US" sz="2200" b="1" dirty="0" smtClean="0">
                  <a:solidFill>
                    <a:schemeClr val="bg1"/>
                  </a:solidFill>
                  <a:latin typeface="Calibri" charset="0"/>
                  <a:ea typeface="Calibri" charset="0"/>
                  <a:cs typeface="Calibri" charset="0"/>
                </a:rPr>
                <a:t>iconic</a:t>
              </a:r>
              <a:endParaRPr lang="en-US" sz="2200" b="1"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200" b="1" dirty="0">
                  <a:solidFill>
                    <a:schemeClr val="bg1"/>
                  </a:solidFill>
                  <a:latin typeface="Calibri" charset="0"/>
                  <a:ea typeface="Calibri" charset="0"/>
                  <a:cs typeface="Calibri" charset="0"/>
                </a:rPr>
                <a:t>             (adj.)</a:t>
              </a:r>
            </a:p>
            <a:p>
              <a:pPr marL="0" lvl="0" indent="0" algn="l" rtl="0">
                <a:spcBef>
                  <a:spcPts val="0"/>
                </a:spcBef>
                <a:spcAft>
                  <a:spcPts val="0"/>
                </a:spcAft>
                <a:buNone/>
              </a:pPr>
              <a:r>
                <a:rPr lang="ka-GE" sz="2200" dirty="0">
                  <a:solidFill>
                    <a:schemeClr val="bg1"/>
                  </a:solidFill>
                  <a:latin typeface="Calibri" charset="0"/>
                  <a:ea typeface="Calibri" charset="0"/>
                  <a:cs typeface="Calibri" charset="0"/>
                </a:rPr>
                <a:t>        </a:t>
              </a:r>
              <a:r>
                <a:rPr lang="ka-GE" sz="2200" b="1" dirty="0">
                  <a:solidFill>
                    <a:schemeClr val="bg1"/>
                  </a:solidFill>
                  <a:latin typeface="Calibri" charset="0"/>
                  <a:ea typeface="Calibri" charset="0"/>
                  <a:cs typeface="Calibri" charset="0"/>
                </a:rPr>
                <a:t>საკულტო</a:t>
              </a:r>
            </a:p>
            <a:p>
              <a:pPr marL="0" lvl="0" indent="0" algn="l" rtl="0">
                <a:spcBef>
                  <a:spcPts val="0"/>
                </a:spcBef>
                <a:spcAft>
                  <a:spcPts val="0"/>
                </a:spcAft>
                <a:buNone/>
              </a:pPr>
              <a:endParaRPr sz="2400"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xmlns="" id="{9CE2E9F6-ECFC-4E79-9334-E45B6F63DD91}"/>
              </a:ext>
            </a:extLst>
          </p:cNvPr>
          <p:cNvCxnSpPr>
            <a:cxnSpLocks/>
            <a:stCxn id="148" idx="0"/>
            <a:endCxn id="148" idx="0"/>
          </p:cNvCxnSpPr>
          <p:nvPr/>
        </p:nvCxnSpPr>
        <p:spPr>
          <a:xfrm>
            <a:off x="6603228" y="30519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2203485" y="4741992"/>
            <a:ext cx="364889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200" b="1" dirty="0">
                <a:solidFill>
                  <a:schemeClr val="bg1"/>
                </a:solidFill>
                <a:latin typeface="Calibri" charset="0"/>
                <a:ea typeface="Calibri" charset="0"/>
                <a:cs typeface="Calibri" charset="0"/>
              </a:rPr>
              <a:t>u</a:t>
            </a:r>
            <a:r>
              <a:rPr lang="en-US" sz="2200" b="1" dirty="0" smtClean="0">
                <a:solidFill>
                  <a:schemeClr val="bg1"/>
                </a:solidFill>
                <a:latin typeface="Calibri" charset="0"/>
                <a:ea typeface="Calibri" charset="0"/>
                <a:cs typeface="Calibri" charset="0"/>
              </a:rPr>
              <a:t>nsightly</a:t>
            </a:r>
            <a:endParaRPr lang="en-US" sz="2200" b="1" dirty="0">
              <a:solidFill>
                <a:schemeClr val="bg1"/>
              </a:solidFill>
              <a:latin typeface="Calibri" charset="0"/>
              <a:ea typeface="Calibri" charset="0"/>
              <a:cs typeface="Calibri" charset="0"/>
            </a:endParaRPr>
          </a:p>
          <a:p>
            <a:pPr lvl="0" algn="ctr"/>
            <a:r>
              <a:rPr lang="en-US" sz="2200" b="1" dirty="0">
                <a:solidFill>
                  <a:schemeClr val="bg1"/>
                </a:solidFill>
                <a:latin typeface="Calibri" charset="0"/>
                <a:ea typeface="Calibri" charset="0"/>
                <a:cs typeface="Calibri" charset="0"/>
              </a:rPr>
              <a:t>(adj.)</a:t>
            </a:r>
          </a:p>
          <a:p>
            <a:pPr lvl="0" algn="ctr"/>
            <a:r>
              <a:rPr lang="ka-GE" sz="2200" b="1" dirty="0">
                <a:solidFill>
                  <a:schemeClr val="bg1"/>
                </a:solidFill>
                <a:latin typeface="Calibri" charset="0"/>
                <a:ea typeface="Calibri" charset="0"/>
                <a:cs typeface="Calibri" charset="0"/>
              </a:rPr>
              <a:t>უშნო, შეუხედავი</a:t>
            </a:r>
          </a:p>
        </p:txBody>
      </p:sp>
      <p:pic>
        <p:nvPicPr>
          <p:cNvPr id="42"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a:stCxn id="148" idx="0"/>
            <a:endCxn id="152" idx="4"/>
          </p:cNvCxnSpPr>
          <p:nvPr/>
        </p:nvCxnSpPr>
        <p:spPr>
          <a:xfrm flipV="1">
            <a:off x="6603229" y="2511092"/>
            <a:ext cx="17127" cy="540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7561201" y="3847479"/>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8" idx="2"/>
          </p:cNvCxnSpPr>
          <p:nvPr/>
        </p:nvCxnSpPr>
        <p:spPr>
          <a:xfrm flipH="1" flipV="1">
            <a:off x="4941676" y="3817465"/>
            <a:ext cx="703581" cy="30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57217" y="4542817"/>
            <a:ext cx="651753" cy="54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38545" y="4643042"/>
            <a:ext cx="418289" cy="6390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1639" y="2024255"/>
            <a:ext cx="3431400"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s</a:t>
            </a:r>
            <a:r>
              <a:rPr lang="en-US" sz="2800" b="1" dirty="0" smtClean="0">
                <a:solidFill>
                  <a:schemeClr val="bg1"/>
                </a:solidFill>
                <a:latin typeface="Calibri" panose="020F0502020204030204" pitchFamily="34" charset="0"/>
                <a:cs typeface="Calibri" panose="020F0502020204030204" pitchFamily="34" charset="0"/>
              </a:rPr>
              <a:t>tunning</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648021" y="4469251"/>
            <a:ext cx="5138637"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მომხიბვლელი</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I've never seen a more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stunning</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view in my life.</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9046"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e</a:t>
            </a:r>
            <a:r>
              <a:rPr lang="en-US" sz="2800" b="1" dirty="0" smtClean="0">
                <a:solidFill>
                  <a:schemeClr val="bg1"/>
                </a:solidFill>
                <a:latin typeface="Calibri" panose="020F0502020204030204" pitchFamily="34" charset="0"/>
                <a:cs typeface="Calibri" panose="020F0502020204030204" pitchFamily="34" charset="0"/>
              </a:rPr>
              <a:t>ye-catching</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715427" y="4464996"/>
            <a:ext cx="5138637"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მიმზიდველი</a:t>
            </a:r>
            <a:r>
              <a:rPr lang="ka-GE" sz="2400" b="1" dirty="0">
                <a:solidFill>
                  <a:schemeClr val="bg1"/>
                </a:solidFill>
                <a:latin typeface="Calibri" panose="020F0502020204030204" pitchFamily="34" charset="0"/>
                <a:cs typeface="Calibri" panose="020F0502020204030204" pitchFamily="34" charset="0"/>
              </a:rPr>
              <a:t>, თვალშისაცემი</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With your advice we now have an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eye-catching</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and comfortable home.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1"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o</a:t>
            </a:r>
            <a:r>
              <a:rPr lang="en-US" sz="2800" b="1" dirty="0" smtClean="0">
                <a:solidFill>
                  <a:schemeClr val="bg1"/>
                </a:solidFill>
                <a:latin typeface="Calibri" panose="020F0502020204030204" pitchFamily="34" charset="0"/>
                <a:cs typeface="Calibri" panose="020F0502020204030204" pitchFamily="34" charset="0"/>
              </a:rPr>
              <a:t>rnate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(adj.)</a:t>
            </a:r>
          </a:p>
        </p:txBody>
      </p:sp>
      <p:sp>
        <p:nvSpPr>
          <p:cNvPr id="190" name="Google Shape;190;g8d3272b2c0_0_231"/>
          <p:cNvSpPr/>
          <p:nvPr/>
        </p:nvSpPr>
        <p:spPr>
          <a:xfrm>
            <a:off x="3590413" y="4458123"/>
            <a:ext cx="5138637" cy="84104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ka-GE" sz="2400" b="1" dirty="0">
                <a:solidFill>
                  <a:schemeClr val="bg1"/>
                </a:solidFill>
                <a:latin typeface="Calibri" panose="020F0502020204030204" pitchFamily="34" charset="0"/>
                <a:cs typeface="Calibri" panose="020F0502020204030204" pitchFamily="34" charset="0"/>
              </a:rPr>
              <a:t>მორთული (მრავალი, ნატიფი ორნამენტით)</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2" y="5450655"/>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It was a room with an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ornate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ceiling and gold </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mirrors.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815501"/>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r>
              <a:rPr lang="en-US" sz="2800" b="1" dirty="0" smtClean="0">
                <a:solidFill>
                  <a:schemeClr val="bg1"/>
                </a:solidFill>
                <a:latin typeface="Calibri" panose="020F0502020204030204" pitchFamily="34" charset="0"/>
                <a:cs typeface="Calibri" panose="020F0502020204030204" pitchFamily="34" charset="0"/>
              </a:rPr>
              <a:t>iconic</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(adj.)</a:t>
            </a:r>
          </a:p>
        </p:txBody>
      </p:sp>
      <p:sp>
        <p:nvSpPr>
          <p:cNvPr id="190" name="Google Shape;190;g8d3272b2c0_0_231"/>
          <p:cNvSpPr/>
          <p:nvPr/>
        </p:nvSpPr>
        <p:spPr>
          <a:xfrm>
            <a:off x="3590413" y="4542817"/>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en-US" sz="2400" b="1" dirty="0">
                <a:solidFill>
                  <a:schemeClr val="bg1"/>
                </a:solidFill>
                <a:latin typeface="Calibri" panose="020F0502020204030204" pitchFamily="34" charset="0"/>
                <a:cs typeface="Calibri" panose="020F0502020204030204" pitchFamily="34" charset="0"/>
              </a:rPr>
              <a:t> </a:t>
            </a:r>
            <a:r>
              <a:rPr lang="ka-GE" sz="2400" b="1" dirty="0">
                <a:solidFill>
                  <a:schemeClr val="bg1"/>
                </a:solidFill>
                <a:latin typeface="Calibri" panose="020F0502020204030204" pitchFamily="34" charset="0"/>
                <a:cs typeface="Calibri" panose="020F0502020204030204" pitchFamily="34" charset="0"/>
              </a:rPr>
              <a:t>საკულტო</a:t>
            </a: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These smoke-filled rooms are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iconic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images of Turkey.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4489</TotalTime>
  <Words>1659</Words>
  <Application>Microsoft Office PowerPoint</Application>
  <PresentationFormat>Custom</PresentationFormat>
  <Paragraphs>288</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375</cp:revision>
  <dcterms:created xsi:type="dcterms:W3CDTF">2020-04-09T12:21:27Z</dcterms:created>
  <dcterms:modified xsi:type="dcterms:W3CDTF">2021-04-08T14:53:31Z</dcterms:modified>
</cp:coreProperties>
</file>