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7"/>
  </p:notesMasterIdLst>
  <p:sldIdLst>
    <p:sldId id="256" r:id="rId2"/>
    <p:sldId id="257" r:id="rId3"/>
    <p:sldId id="258" r:id="rId4"/>
    <p:sldId id="259" r:id="rId5"/>
    <p:sldId id="346" r:id="rId6"/>
    <p:sldId id="261" r:id="rId7"/>
    <p:sldId id="262" r:id="rId8"/>
    <p:sldId id="263" r:id="rId9"/>
    <p:sldId id="264" r:id="rId10"/>
    <p:sldId id="267" r:id="rId11"/>
    <p:sldId id="268" r:id="rId12"/>
    <p:sldId id="303" r:id="rId13"/>
    <p:sldId id="311" r:id="rId14"/>
    <p:sldId id="312" r:id="rId15"/>
    <p:sldId id="313" r:id="rId16"/>
    <p:sldId id="314" r:id="rId17"/>
    <p:sldId id="315" r:id="rId18"/>
    <p:sldId id="361" r:id="rId19"/>
    <p:sldId id="345" r:id="rId20"/>
    <p:sldId id="271" r:id="rId21"/>
    <p:sldId id="336" r:id="rId22"/>
    <p:sldId id="335" r:id="rId23"/>
    <p:sldId id="337" r:id="rId24"/>
    <p:sldId id="350" r:id="rId25"/>
    <p:sldId id="344" r:id="rId26"/>
    <p:sldId id="362" r:id="rId27"/>
    <p:sldId id="348" r:id="rId28"/>
    <p:sldId id="349" r:id="rId29"/>
    <p:sldId id="368" r:id="rId30"/>
    <p:sldId id="339" r:id="rId31"/>
    <p:sldId id="356" r:id="rId32"/>
    <p:sldId id="357" r:id="rId33"/>
    <p:sldId id="358" r:id="rId34"/>
    <p:sldId id="297" r:id="rId35"/>
    <p:sldId id="360" r:id="rId36"/>
    <p:sldId id="366" r:id="rId37"/>
    <p:sldId id="367" r:id="rId38"/>
    <p:sldId id="369" r:id="rId39"/>
    <p:sldId id="330" r:id="rId40"/>
    <p:sldId id="331" r:id="rId41"/>
    <p:sldId id="332" r:id="rId42"/>
    <p:sldId id="363" r:id="rId43"/>
    <p:sldId id="343" r:id="rId44"/>
    <p:sldId id="304" r:id="rId45"/>
    <p:sldId id="333" r:id="rId4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6341"/>
  </p:normalViewPr>
  <p:slideViewPr>
    <p:cSldViewPr snapToGrid="0">
      <p:cViewPr varScale="1">
        <p:scale>
          <a:sx n="74" d="100"/>
          <a:sy n="74" d="100"/>
        </p:scale>
        <p:origin x="-648" y="-90"/>
      </p:cViewPr>
      <p:guideLst>
        <p:guide orient="horz" pos="2160"/>
        <p:guide pos="3840"/>
      </p:guideLst>
    </p:cSldViewPr>
  </p:slideViewPr>
  <p:outlineViewPr>
    <p:cViewPr>
      <p:scale>
        <a:sx n="33" d="100"/>
        <a:sy n="33" d="100"/>
      </p:scale>
      <p:origin x="0" y="-8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Calibri Regular"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219797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ea typeface="Calisto MT Regular" charset="0"/>
                <a:cs typeface="Calisto MT Regular" charset="0"/>
              </a:rPr>
              <a:pPr marL="0" lvl="0" indent="0" algn="r" rtl="0">
                <a:spcBef>
                  <a:spcPts val="0"/>
                </a:spcBef>
                <a:spcAft>
                  <a:spcPts val="0"/>
                </a:spcAft>
                <a:buNone/>
              </a:pPr>
              <a:t>1</a:t>
            </a:fld>
            <a:endParaRPr dirty="0">
              <a:ea typeface="Calisto MT Regular" charset="0"/>
              <a:cs typeface="Calisto MT Regular"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d3272b2c0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d3272b2c0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39" name="Google Shape;239;g8d3272b2c0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10</a:t>
            </a:fld>
            <a:endParaRPr dirty="0">
              <a:ea typeface="Calisto MT Regular" charset="0"/>
              <a:cs typeface="Calisto MT Regular"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d3272b2c0_0_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8d3272b2c0_0_2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48" name="Google Shape;248;g8d3272b2c0_0_2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11</a:t>
            </a:fld>
            <a:endParaRPr dirty="0">
              <a:ea typeface="Calisto MT Regular" charset="0"/>
              <a:cs typeface="Calisto MT Regular"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ea typeface="Calibri"/>
                <a:cs typeface="Calibri"/>
                <a:sym typeface="Calibri"/>
              </a:rPr>
              <a:pPr algn="r"/>
              <a:t>16</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297893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20</a:t>
            </a:fld>
            <a:endParaRPr dirty="0">
              <a:ea typeface="Calisto MT Regular" charset="0"/>
              <a:cs typeface="Calisto MT Regular"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21</a:t>
            </a:fld>
            <a:endParaRPr dirty="0">
              <a:ea typeface="Calisto MT Regular" charset="0"/>
              <a:cs typeface="Calisto MT Regular" charset="0"/>
            </a:endParaRPr>
          </a:p>
        </p:txBody>
      </p:sp>
    </p:spTree>
    <p:extLst>
      <p:ext uri="{BB962C8B-B14F-4D97-AF65-F5344CB8AC3E}">
        <p14:creationId xmlns:p14="http://schemas.microsoft.com/office/powerpoint/2010/main" val="19327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22</a:t>
            </a:fld>
            <a:endParaRPr dirty="0">
              <a:ea typeface="Calisto MT Regular" charset="0"/>
              <a:cs typeface="Calisto MT Regular" charset="0"/>
            </a:endParaRPr>
          </a:p>
        </p:txBody>
      </p:sp>
    </p:spTree>
    <p:extLst>
      <p:ext uri="{BB962C8B-B14F-4D97-AF65-F5344CB8AC3E}">
        <p14:creationId xmlns:p14="http://schemas.microsoft.com/office/powerpoint/2010/main" val="112453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23</a:t>
            </a:fld>
            <a:endParaRPr dirty="0">
              <a:ea typeface="Calisto MT Regular" charset="0"/>
              <a:cs typeface="Calisto MT Regular" charset="0"/>
            </a:endParaRPr>
          </a:p>
        </p:txBody>
      </p:sp>
    </p:spTree>
    <p:extLst>
      <p:ext uri="{BB962C8B-B14F-4D97-AF65-F5344CB8AC3E}">
        <p14:creationId xmlns:p14="http://schemas.microsoft.com/office/powerpoint/2010/main" val="1047658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d3272b2c0_0_4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d3272b2c0_0_4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301" name="Google Shape;301;g8d3272b2c0_0_4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24</a:t>
            </a:fld>
            <a:endParaRPr dirty="0">
              <a:ea typeface="Calisto MT Regular" charset="0"/>
              <a:cs typeface="Calisto MT Regular" charset="0"/>
            </a:endParaRPr>
          </a:p>
        </p:txBody>
      </p:sp>
    </p:spTree>
    <p:extLst>
      <p:ext uri="{BB962C8B-B14F-4D97-AF65-F5344CB8AC3E}">
        <p14:creationId xmlns:p14="http://schemas.microsoft.com/office/powerpoint/2010/main" val="220415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30</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622590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31</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197888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32</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295855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n-US" baseline="0" dirty="0"/>
              <a:t>Tip 1. </a:t>
            </a:r>
          </a:p>
          <a:p>
            <a:pPr>
              <a:buAutoNum type="arabicPeriod"/>
            </a:pPr>
            <a:r>
              <a:rPr lang="en-US" baseline="0" dirty="0"/>
              <a:t>open-minded</a:t>
            </a:r>
          </a:p>
          <a:p>
            <a:pPr>
              <a:buAutoNum type="arabicPeriod"/>
            </a:pPr>
            <a:r>
              <a:rPr lang="en-US" baseline="0" dirty="0"/>
              <a:t>Confident</a:t>
            </a:r>
          </a:p>
          <a:p>
            <a:pPr>
              <a:buAutoNum type="arabicPeriod"/>
            </a:pPr>
            <a:r>
              <a:rPr lang="en-US" baseline="0" dirty="0"/>
              <a:t>Honest </a:t>
            </a:r>
          </a:p>
          <a:p>
            <a:pPr>
              <a:buAutoNum type="arabicPeriod"/>
            </a:pPr>
            <a:r>
              <a:rPr lang="en-US" baseline="0" dirty="0"/>
              <a:t>Listening</a:t>
            </a:r>
          </a:p>
          <a:p>
            <a:pPr>
              <a:buAutoNum type="arabicPeriod"/>
            </a:pPr>
            <a:endParaRPr lang="en-US" baseline="0" dirty="0"/>
          </a:p>
          <a:p>
            <a:pPr marL="228600" indent="0">
              <a:buNone/>
            </a:pPr>
            <a:r>
              <a:rPr lang="en-US" baseline="0" dirty="0"/>
              <a:t>Tip 2.</a:t>
            </a:r>
          </a:p>
          <a:p>
            <a:pPr marL="228600" indent="0">
              <a:buNone/>
            </a:pPr>
            <a:endParaRPr lang="en-US" baseline="0" dirty="0"/>
          </a:p>
          <a:p>
            <a:pPr marL="457200" indent="-228600">
              <a:buFont typeface="+mj-lt"/>
              <a:buAutoNum type="arabicPeriod"/>
            </a:pPr>
            <a:r>
              <a:rPr lang="en-US" baseline="0" dirty="0" err="1"/>
              <a:t>Coragous</a:t>
            </a:r>
            <a:endParaRPr lang="en-US" baseline="0" dirty="0"/>
          </a:p>
          <a:p>
            <a:pPr marL="457200" indent="-228600">
              <a:buFont typeface="+mj-lt"/>
              <a:buAutoNum type="arabicPeriod"/>
            </a:pPr>
            <a:r>
              <a:rPr lang="en-US" baseline="0" dirty="0"/>
              <a:t>Not being scared</a:t>
            </a:r>
          </a:p>
          <a:p>
            <a:pPr marL="457200" indent="-228600">
              <a:buFont typeface="+mj-lt"/>
              <a:buAutoNum type="arabicPeriod"/>
            </a:pPr>
            <a:r>
              <a:rPr lang="en-US" baseline="0" dirty="0"/>
              <a:t>Never give up </a:t>
            </a:r>
          </a:p>
          <a:p>
            <a:pPr marL="457200" indent="-228600">
              <a:buFont typeface="+mj-lt"/>
              <a:buAutoNum type="arabicPeriod"/>
            </a:pPr>
            <a:r>
              <a:rPr lang="en-US" baseline="0" dirty="0"/>
              <a:t>Strong willed </a:t>
            </a:r>
          </a:p>
          <a:p>
            <a:pPr marL="457200" indent="-228600">
              <a:buFont typeface="+mj-lt"/>
              <a:buAutoNum type="arabicPeriod"/>
            </a:pPr>
            <a:endParaRPr lang="en-US" baseline="0" dirty="0"/>
          </a:p>
          <a:p>
            <a:pPr marL="228600" indent="0" algn="l">
              <a:buFont typeface="+mj-lt"/>
              <a:buNone/>
            </a:pPr>
            <a:r>
              <a:rPr lang="en-US" baseline="0" dirty="0"/>
              <a:t>Tip 3</a:t>
            </a:r>
          </a:p>
          <a:p>
            <a:pPr marL="228600" indent="0" algn="l">
              <a:buFont typeface="+mj-lt"/>
              <a:buNone/>
            </a:pPr>
            <a:endParaRPr lang="en-US" baseline="0" dirty="0"/>
          </a:p>
          <a:p>
            <a:pPr marL="457200" indent="-228600" algn="l">
              <a:buFont typeface="+mj-lt"/>
              <a:buAutoNum type="arabicPeriod"/>
            </a:pPr>
            <a:r>
              <a:rPr lang="en-US" baseline="0" dirty="0"/>
              <a:t>Responsible </a:t>
            </a:r>
          </a:p>
          <a:p>
            <a:pPr marL="457200" indent="-228600" algn="l">
              <a:buFont typeface="+mj-lt"/>
              <a:buAutoNum type="arabicPeriod"/>
            </a:pPr>
            <a:r>
              <a:rPr lang="en-US" baseline="0" dirty="0"/>
              <a:t>Thoughtful</a:t>
            </a:r>
          </a:p>
          <a:p>
            <a:pPr marL="457200" indent="-228600" algn="l">
              <a:buFont typeface="+mj-lt"/>
              <a:buAutoNum type="arabicPeriod"/>
            </a:pPr>
            <a:r>
              <a:rPr lang="en-US" baseline="0" dirty="0"/>
              <a:t>High spirited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ea typeface="Calibri"/>
                <a:cs typeface="Calibri"/>
                <a:sym typeface="Calibri"/>
              </a:rPr>
              <a:pPr algn="r"/>
              <a:t>33</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419057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34</a:t>
            </a:fld>
            <a:endParaRPr dirty="0">
              <a:ea typeface="Calisto MT Regular" charset="0"/>
              <a:cs typeface="Calisto MT Regular"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35</a:t>
            </a:fld>
            <a:endParaRPr dirty="0">
              <a:ea typeface="Calisto MT Regular" charset="0"/>
              <a:cs typeface="Calisto MT Regular" charset="0"/>
            </a:endParaRPr>
          </a:p>
        </p:txBody>
      </p:sp>
    </p:spTree>
    <p:extLst>
      <p:ext uri="{BB962C8B-B14F-4D97-AF65-F5344CB8AC3E}">
        <p14:creationId xmlns:p14="http://schemas.microsoft.com/office/powerpoint/2010/main" val="2858307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36</a:t>
            </a:fld>
            <a:endParaRPr dirty="0">
              <a:ea typeface="Calisto MT Regular" charset="0"/>
              <a:cs typeface="Calisto MT Regular" charset="0"/>
            </a:endParaRPr>
          </a:p>
        </p:txBody>
      </p:sp>
    </p:spTree>
    <p:extLst>
      <p:ext uri="{BB962C8B-B14F-4D97-AF65-F5344CB8AC3E}">
        <p14:creationId xmlns:p14="http://schemas.microsoft.com/office/powerpoint/2010/main" val="2995918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37</a:t>
            </a:fld>
            <a:endParaRPr dirty="0">
              <a:ea typeface="Calisto MT Regular" charset="0"/>
              <a:cs typeface="Calisto MT Regular" charset="0"/>
            </a:endParaRPr>
          </a:p>
        </p:txBody>
      </p:sp>
    </p:spTree>
    <p:extLst>
      <p:ext uri="{BB962C8B-B14F-4D97-AF65-F5344CB8AC3E}">
        <p14:creationId xmlns:p14="http://schemas.microsoft.com/office/powerpoint/2010/main" val="311743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8d3272b2c0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8d3272b2c0_1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572" name="Google Shape;572;g8d3272b2c0_1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38</a:t>
            </a:fld>
            <a:endParaRPr dirty="0">
              <a:ea typeface="Calisto MT Regular" charset="0"/>
              <a:cs typeface="Calisto MT Regular" charset="0"/>
            </a:endParaRPr>
          </a:p>
        </p:txBody>
      </p:sp>
    </p:spTree>
    <p:extLst>
      <p:ext uri="{BB962C8B-B14F-4D97-AF65-F5344CB8AC3E}">
        <p14:creationId xmlns:p14="http://schemas.microsoft.com/office/powerpoint/2010/main" val="3457435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39</a:t>
            </a:fld>
            <a:endParaRPr dirty="0">
              <a:ea typeface="Calisto MT Regular" charset="0"/>
              <a:cs typeface="Calisto MT Regular" charset="0"/>
            </a:endParaRPr>
          </a:p>
        </p:txBody>
      </p:sp>
    </p:spTree>
    <p:extLst>
      <p:ext uri="{BB962C8B-B14F-4D97-AF65-F5344CB8AC3E}">
        <p14:creationId xmlns:p14="http://schemas.microsoft.com/office/powerpoint/2010/main" val="47614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40</a:t>
            </a:fld>
            <a:endParaRPr dirty="0">
              <a:ea typeface="Calisto MT Regular" charset="0"/>
              <a:cs typeface="Calisto MT Regular" charset="0"/>
            </a:endParaRPr>
          </a:p>
        </p:txBody>
      </p:sp>
    </p:spTree>
    <p:extLst>
      <p:ext uri="{BB962C8B-B14F-4D97-AF65-F5344CB8AC3E}">
        <p14:creationId xmlns:p14="http://schemas.microsoft.com/office/powerpoint/2010/main" val="1285877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41</a:t>
            </a:fld>
            <a:endParaRPr dirty="0">
              <a:ea typeface="Calisto MT Regular" charset="0"/>
              <a:cs typeface="Calisto MT Regular" charset="0"/>
            </a:endParaRPr>
          </a:p>
        </p:txBody>
      </p:sp>
    </p:spTree>
    <p:extLst>
      <p:ext uri="{BB962C8B-B14F-4D97-AF65-F5344CB8AC3E}">
        <p14:creationId xmlns:p14="http://schemas.microsoft.com/office/powerpoint/2010/main" val="4274741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42</a:t>
            </a:fld>
            <a:endParaRPr dirty="0">
              <a:ea typeface="Calisto MT Regular" charset="0"/>
              <a:cs typeface="Calisto MT Regular" charset="0"/>
            </a:endParaRPr>
          </a:p>
        </p:txBody>
      </p:sp>
    </p:spTree>
    <p:extLst>
      <p:ext uri="{BB962C8B-B14F-4D97-AF65-F5344CB8AC3E}">
        <p14:creationId xmlns:p14="http://schemas.microsoft.com/office/powerpoint/2010/main" val="1833740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905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d3272b2c0_1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8d3272b2c0_1_1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612" name="Google Shape;612;g8d3272b2c0_1_10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45</a:t>
            </a:fld>
            <a:endParaRPr dirty="0">
              <a:ea typeface="Calisto MT Regular" charset="0"/>
              <a:cs typeface="Calisto MT Regular" charset="0"/>
            </a:endParaRPr>
          </a:p>
        </p:txBody>
      </p:sp>
    </p:spTree>
    <p:extLst>
      <p:ext uri="{BB962C8B-B14F-4D97-AF65-F5344CB8AC3E}">
        <p14:creationId xmlns:p14="http://schemas.microsoft.com/office/powerpoint/2010/main" val="399357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6</a:t>
            </a:fld>
            <a:endParaRPr dirty="0">
              <a:ea typeface="Calisto MT Regular" charset="0"/>
              <a:cs typeface="Calisto MT Regular"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d3272b2c0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d3272b2c0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194" name="Google Shape;194;g8d3272b2c0_0_2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7</a:t>
            </a:fld>
            <a:endParaRPr dirty="0">
              <a:ea typeface="Calisto MT Regular" charset="0"/>
              <a:cs typeface="Calisto MT Regular"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d3272b2c0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d3272b2c0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03" name="Google Shape;203;g8d3272b2c0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8</a:t>
            </a:fld>
            <a:endParaRPr dirty="0">
              <a:ea typeface="Calisto MT Regular" charset="0"/>
              <a:cs typeface="Calisto MT Regular"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d3272b2c0_0_2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d3272b2c0_0_2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alibri Regular" charset="0"/>
            </a:endParaRPr>
          </a:p>
        </p:txBody>
      </p:sp>
      <p:sp>
        <p:nvSpPr>
          <p:cNvPr id="212" name="Google Shape;212;g8d3272b2c0_0_25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ea typeface="Calisto MT Regular" charset="0"/>
                <a:cs typeface="Calisto MT Regular" charset="0"/>
              </a:rPr>
              <a:pPr marL="0" lvl="0" indent="0" algn="r" rtl="0">
                <a:spcBef>
                  <a:spcPts val="0"/>
                </a:spcBef>
                <a:spcAft>
                  <a:spcPts val="0"/>
                </a:spcAft>
                <a:buClr>
                  <a:srgbClr val="000000"/>
                </a:buClr>
                <a:buFont typeface="Arial"/>
                <a:buNone/>
              </a:pPr>
              <a:t>9</a:t>
            </a:fld>
            <a:endParaRPr dirty="0">
              <a:ea typeface="Calisto MT Regular" charset="0"/>
              <a:cs typeface="Calisto MT Regular"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Calibri Regular"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Calibri Regular"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Calibri Regular"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Calibri Regular"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Calibri Regular"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Calibri Regular"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Regular" charset="0"/>
                <a:ea typeface="Calibri Regular"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Calibri Regular"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Regular" charset="0"/>
                <a:ea typeface="Calibri Regular"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Regular" charset="0"/>
                <a:ea typeface="Calibri Regular"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g8d3272b2c0_0_279"/>
          <p:cNvSpPr/>
          <p:nvPr/>
        </p:nvSpPr>
        <p:spPr>
          <a:xfrm>
            <a:off x="4410390" y="2318674"/>
            <a:ext cx="3329125" cy="219607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lt1"/>
                </a:solidFill>
                <a:latin typeface="Calibri" panose="020F0502020204030204" pitchFamily="34" charset="0"/>
                <a:ea typeface="Calisto MT Regular" charset="0"/>
                <a:cs typeface="Calibri" panose="020F0502020204030204" pitchFamily="34" charset="0"/>
              </a:rPr>
              <a:t>stereotype</a:t>
            </a:r>
          </a:p>
          <a:p>
            <a:pPr marL="0" marR="0" lvl="0" indent="0" algn="ctr" rtl="0">
              <a:spcBef>
                <a:spcPts val="0"/>
              </a:spcBef>
              <a:spcAft>
                <a:spcPts val="0"/>
              </a:spcAft>
              <a:buNone/>
            </a:pPr>
            <a:r>
              <a:rPr lang="en-US" sz="2800" dirty="0">
                <a:solidFill>
                  <a:schemeClr val="lt1"/>
                </a:solidFill>
                <a:latin typeface="Calibri" panose="020F0502020204030204" pitchFamily="34" charset="0"/>
                <a:ea typeface="Calisto MT Regular" charset="0"/>
                <a:cs typeface="Calibri" panose="020F0502020204030204" pitchFamily="34" charset="0"/>
              </a:rPr>
              <a:t> (n.)</a:t>
            </a:r>
          </a:p>
        </p:txBody>
      </p:sp>
      <p:sp>
        <p:nvSpPr>
          <p:cNvPr id="244" name="Google Shape;244;g8d3272b2c0_0_279"/>
          <p:cNvSpPr/>
          <p:nvPr/>
        </p:nvSpPr>
        <p:spPr>
          <a:xfrm>
            <a:off x="4667626" y="4720874"/>
            <a:ext cx="2814658" cy="73359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a:spcAft>
                <a:spcPts val="1200"/>
              </a:spcAft>
            </a:pPr>
            <a:r>
              <a:rPr lang="ka-GE" sz="2400" dirty="0" smtClean="0">
                <a:solidFill>
                  <a:schemeClr val="lt1"/>
                </a:solidFill>
                <a:latin typeface="Calibri" panose="020F0502020204030204" pitchFamily="34" charset="0"/>
                <a:ea typeface="Calisto MT Regular" charset="0"/>
                <a:cs typeface="Calibri" panose="020F0502020204030204" pitchFamily="34" charset="0"/>
              </a:rPr>
              <a:t>სტერეოტიპი</a:t>
            </a:r>
            <a:endParaRPr lang="ka-GE" sz="2400" dirty="0">
              <a:solidFill>
                <a:schemeClr val="lt1"/>
              </a:solidFill>
              <a:latin typeface="Calibri" panose="020F0502020204030204" pitchFamily="34" charset="0"/>
              <a:ea typeface="Calisto MT Regular"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xmlns="" id="{D0861218-79F7-C745-AA83-9E87ECA0A1A5}"/>
              </a:ext>
            </a:extLst>
          </p:cNvPr>
          <p:cNvSpPr/>
          <p:nvPr/>
        </p:nvSpPr>
        <p:spPr>
          <a:xfrm>
            <a:off x="2949263" y="5628067"/>
            <a:ext cx="6251384" cy="81282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characters in the book are just </a:t>
            </a:r>
            <a:r>
              <a:rPr lang="en-US" sz="2400" i="1" dirty="0">
                <a:solidFill>
                  <a:srgbClr val="FF0000"/>
                </a:solidFill>
                <a:latin typeface="Calibri" panose="020F0502020204030204" pitchFamily="34" charset="0"/>
                <a:ea typeface="Calisto MT Regular" charset="0"/>
                <a:cs typeface="Calibri" panose="020F0502020204030204" pitchFamily="34" charset="0"/>
              </a:rPr>
              <a:t>stereotypes.</a:t>
            </a:r>
          </a:p>
        </p:txBody>
      </p:sp>
      <p:pic>
        <p:nvPicPr>
          <p:cNvPr id="8" name="Google Shape;90;p1">
            <a:extLst>
              <a:ext uri="{FF2B5EF4-FFF2-40B4-BE49-F238E27FC236}">
                <a16:creationId xmlns:a16="http://schemas.microsoft.com/office/drawing/2014/main" xmlns="" id="{732EE9D5-350F-EB41-A182-BAF1FC76FE5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63204DEA-A936-B94B-B90D-59E90181150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g8d3272b2c0_0_287"/>
          <p:cNvSpPr/>
          <p:nvPr/>
        </p:nvSpPr>
        <p:spPr>
          <a:xfrm>
            <a:off x="4613323" y="1886541"/>
            <a:ext cx="3141500" cy="2299093"/>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rgbClr val="FFFFFF"/>
                </a:solidFill>
                <a:latin typeface="Calibri" pitchFamily="34" charset="0"/>
                <a:ea typeface="Calibri"/>
                <a:cs typeface="Calibri"/>
                <a:sym typeface="Calibri"/>
              </a:rPr>
              <a:t>c</a:t>
            </a:r>
            <a:r>
              <a:rPr lang="en-US" sz="2800" dirty="0" smtClean="0">
                <a:solidFill>
                  <a:srgbClr val="FFFFFF"/>
                </a:solidFill>
                <a:latin typeface="Calibri" pitchFamily="34" charset="0"/>
                <a:ea typeface="Calibri"/>
                <a:cs typeface="Calibri"/>
                <a:sym typeface="Calibri"/>
              </a:rPr>
              <a:t>ontroversy</a:t>
            </a:r>
            <a:endParaRPr lang="en-US" sz="2800" dirty="0">
              <a:solidFill>
                <a:srgbClr val="FFFFFF"/>
              </a:solidFill>
              <a:latin typeface="Calibri" pitchFamily="34" charset="0"/>
              <a:ea typeface="Calibri"/>
              <a:cs typeface="Calibri"/>
              <a:sym typeface="Calibri"/>
            </a:endParaRPr>
          </a:p>
          <a:p>
            <a:pPr marL="0" marR="0" lvl="0" indent="0" algn="ctr" rtl="0">
              <a:spcBef>
                <a:spcPts val="0"/>
              </a:spcBef>
              <a:spcAft>
                <a:spcPts val="0"/>
              </a:spcAft>
              <a:buNone/>
            </a:pPr>
            <a:r>
              <a:rPr lang="en-US" sz="2800" dirty="0">
                <a:solidFill>
                  <a:srgbClr val="FFFFFF"/>
                </a:solidFill>
                <a:latin typeface="Calibri" pitchFamily="34" charset="0"/>
                <a:ea typeface="Calibri"/>
                <a:cs typeface="Calibri"/>
                <a:sym typeface="Calibri"/>
              </a:rPr>
              <a:t>(n.)</a:t>
            </a:r>
          </a:p>
        </p:txBody>
      </p:sp>
      <p:sp>
        <p:nvSpPr>
          <p:cNvPr id="253" name="Google Shape;253;g8d3272b2c0_0_287"/>
          <p:cNvSpPr/>
          <p:nvPr/>
        </p:nvSpPr>
        <p:spPr>
          <a:xfrm>
            <a:off x="4174968" y="4185634"/>
            <a:ext cx="4018208" cy="94015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57200" algn="ctr">
              <a:spcBef>
                <a:spcPts val="1200"/>
              </a:spcBef>
            </a:pPr>
            <a:r>
              <a:rPr lang="ka-GE" sz="2400" dirty="0" smtClean="0">
                <a:solidFill>
                  <a:srgbClr val="FFFFFF"/>
                </a:solidFill>
                <a:latin typeface="Calibri Regular" charset="0"/>
                <a:ea typeface="Calibri"/>
                <a:cs typeface="Calibri"/>
                <a:sym typeface="Calibri"/>
              </a:rPr>
              <a:t>დავა</a:t>
            </a:r>
            <a:r>
              <a:rPr lang="ka-GE" sz="2400" dirty="0">
                <a:solidFill>
                  <a:srgbClr val="FFFFFF"/>
                </a:solidFill>
                <a:latin typeface="Calibri Regular" charset="0"/>
                <a:ea typeface="Calibri"/>
                <a:cs typeface="Calibri"/>
                <a:sym typeface="Calibri"/>
              </a:rPr>
              <a:t>, პოლემიკა, აზრთა </a:t>
            </a:r>
            <a:r>
              <a:rPr lang="ka-GE" sz="2400" dirty="0" smtClean="0">
                <a:solidFill>
                  <a:srgbClr val="FFFFFF"/>
                </a:solidFill>
                <a:latin typeface="Calibri Regular" charset="0"/>
                <a:ea typeface="Calibri"/>
                <a:cs typeface="Calibri"/>
                <a:sym typeface="Calibri"/>
              </a:rPr>
              <a:t>სხვადასხვაობა</a:t>
            </a:r>
            <a:endParaRPr lang="ka-GE" sz="2400" dirty="0">
              <a:solidFill>
                <a:srgbClr val="FFFFFF"/>
              </a:solidFill>
              <a:latin typeface="Calibri Regular" charset="0"/>
              <a:ea typeface="Calibri"/>
              <a:cs typeface="Calibri"/>
              <a:sym typeface="Calibri"/>
            </a:endParaRPr>
          </a:p>
        </p:txBody>
      </p:sp>
      <p:sp>
        <p:nvSpPr>
          <p:cNvPr id="7" name="Google Shape;190;g8d3272b2c0_0_231">
            <a:extLst>
              <a:ext uri="{FF2B5EF4-FFF2-40B4-BE49-F238E27FC236}">
                <a16:creationId xmlns:a16="http://schemas.microsoft.com/office/drawing/2014/main" xmlns="" id="{239F01CF-9F24-B541-9847-F5B5F2B8F8AB}"/>
              </a:ext>
            </a:extLst>
          </p:cNvPr>
          <p:cNvSpPr/>
          <p:nvPr/>
        </p:nvSpPr>
        <p:spPr>
          <a:xfrm>
            <a:off x="3241250" y="5240546"/>
            <a:ext cx="5885645"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dirty="0">
                <a:solidFill>
                  <a:schemeClr val="bg1"/>
                </a:solidFill>
                <a:latin typeface="Calibri" panose="020F0502020204030204" pitchFamily="34" charset="0"/>
                <a:ea typeface="Calisto MT Regular" charset="0"/>
                <a:cs typeface="Calibri" panose="020F0502020204030204" pitchFamily="34" charset="0"/>
              </a:rPr>
              <a:t>The president’s decisions stirred up a lot </a:t>
            </a:r>
            <a:r>
              <a:rPr lang="en-US" sz="2400" i="1" dirty="0">
                <a:solidFill>
                  <a:srgbClr val="FF0000"/>
                </a:solidFill>
                <a:latin typeface="Calibri" panose="020F0502020204030204" pitchFamily="34" charset="0"/>
                <a:ea typeface="Calisto MT Regular" charset="0"/>
                <a:cs typeface="Calibri" panose="020F0502020204030204" pitchFamily="34" charset="0"/>
              </a:rPr>
              <a:t>controversy</a:t>
            </a:r>
            <a:r>
              <a:rPr lang="en-US" sz="2400" i="1" dirty="0">
                <a:solidFill>
                  <a:schemeClr val="bg1"/>
                </a:solidFill>
                <a:latin typeface="Calibri" panose="020F0502020204030204" pitchFamily="34" charset="0"/>
                <a:ea typeface="Calisto MT Regular" charset="0"/>
                <a:cs typeface="Calibri" panose="020F0502020204030204" pitchFamily="34" charset="0"/>
              </a:rPr>
              <a:t>.</a:t>
            </a:r>
          </a:p>
        </p:txBody>
      </p:sp>
      <p:pic>
        <p:nvPicPr>
          <p:cNvPr id="8" name="Google Shape;90;p1">
            <a:extLst>
              <a:ext uri="{FF2B5EF4-FFF2-40B4-BE49-F238E27FC236}">
                <a16:creationId xmlns:a16="http://schemas.microsoft.com/office/drawing/2014/main" xmlns="" id="{473C5727-9AB1-AA49-9644-87C94876FADF}"/>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004365E6-6CAF-A048-8693-857B4A60AFD2}"/>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784680" y="3556125"/>
            <a:ext cx="84047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a:latin typeface="Calibri" panose="020F0502020204030204" pitchFamily="34" charset="0"/>
                <a:cs typeface="Calibri" panose="020F0502020204030204" pitchFamily="34" charset="0"/>
              </a:rPr>
              <a:t>Several polls show that one of the biggest issues on people's minds is economic………………</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3" name="Rectangle 2">
            <a:extLst>
              <a:ext uri="{FF2B5EF4-FFF2-40B4-BE49-F238E27FC236}">
                <a16:creationId xmlns:a16="http://schemas.microsoft.com/office/drawing/2014/main" xmlns="" id="{7B248CA7-93A4-1A4B-AD8E-13329B2E3006}"/>
              </a:ext>
            </a:extLst>
          </p:cNvPr>
          <p:cNvSpPr/>
          <p:nvPr/>
        </p:nvSpPr>
        <p:spPr>
          <a:xfrm>
            <a:off x="717890" y="2510817"/>
            <a:ext cx="1500458" cy="45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Calibri" pitchFamily="34" charset="0"/>
                <a:cs typeface="Calibri" panose="020F0502020204030204" pitchFamily="34" charset="0"/>
              </a:rPr>
              <a:t>solidarity</a:t>
            </a:r>
            <a:endParaRPr lang="en-US" sz="2000"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xmlns="" id="{CFC47528-8DA9-514A-ABB5-DF08268F46B6}"/>
              </a:ext>
            </a:extLst>
          </p:cNvPr>
          <p:cNvSpPr/>
          <p:nvPr/>
        </p:nvSpPr>
        <p:spPr>
          <a:xfrm>
            <a:off x="2472357" y="2503503"/>
            <a:ext cx="1500458" cy="459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inequality</a:t>
            </a:r>
          </a:p>
        </p:txBody>
      </p:sp>
      <p:sp>
        <p:nvSpPr>
          <p:cNvPr id="17" name="Rectangle 16">
            <a:extLst>
              <a:ext uri="{FF2B5EF4-FFF2-40B4-BE49-F238E27FC236}">
                <a16:creationId xmlns:a16="http://schemas.microsoft.com/office/drawing/2014/main" xmlns="" id="{C3F1E415-546D-2C48-A6C3-AC6D34F9BA7B}"/>
              </a:ext>
            </a:extLst>
          </p:cNvPr>
          <p:cNvSpPr/>
          <p:nvPr/>
        </p:nvSpPr>
        <p:spPr>
          <a:xfrm>
            <a:off x="4230136" y="2503503"/>
            <a:ext cx="1250782" cy="471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rapport</a:t>
            </a:r>
          </a:p>
        </p:txBody>
      </p:sp>
      <p:sp>
        <p:nvSpPr>
          <p:cNvPr id="18" name="Rectangle 17">
            <a:extLst>
              <a:ext uri="{FF2B5EF4-FFF2-40B4-BE49-F238E27FC236}">
                <a16:creationId xmlns:a16="http://schemas.microsoft.com/office/drawing/2014/main" xmlns="" id="{9F627E5A-4AF2-2946-8B8E-7F5BF220557A}"/>
              </a:ext>
            </a:extLst>
          </p:cNvPr>
          <p:cNvSpPr/>
          <p:nvPr/>
        </p:nvSpPr>
        <p:spPr>
          <a:xfrm>
            <a:off x="5738239" y="2503504"/>
            <a:ext cx="1127464" cy="45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bias</a:t>
            </a:r>
          </a:p>
        </p:txBody>
      </p:sp>
      <p:sp>
        <p:nvSpPr>
          <p:cNvPr id="19" name="Rectangle 18">
            <a:extLst>
              <a:ext uri="{FF2B5EF4-FFF2-40B4-BE49-F238E27FC236}">
                <a16:creationId xmlns:a16="http://schemas.microsoft.com/office/drawing/2014/main" xmlns="" id="{9B367E4F-EA24-D143-A51F-FA5040CB2782}"/>
              </a:ext>
            </a:extLst>
          </p:cNvPr>
          <p:cNvSpPr/>
          <p:nvPr/>
        </p:nvSpPr>
        <p:spPr>
          <a:xfrm>
            <a:off x="7123024" y="2480411"/>
            <a:ext cx="1672705" cy="490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stereotype</a:t>
            </a:r>
          </a:p>
        </p:txBody>
      </p:sp>
      <p:sp>
        <p:nvSpPr>
          <p:cNvPr id="20" name="Rectangle 19">
            <a:extLst>
              <a:ext uri="{FF2B5EF4-FFF2-40B4-BE49-F238E27FC236}">
                <a16:creationId xmlns:a16="http://schemas.microsoft.com/office/drawing/2014/main" xmlns="" id="{D86E702E-104A-D647-B1CD-0A5C18F4C340}"/>
              </a:ext>
            </a:extLst>
          </p:cNvPr>
          <p:cNvSpPr/>
          <p:nvPr/>
        </p:nvSpPr>
        <p:spPr>
          <a:xfrm>
            <a:off x="9000809" y="2469473"/>
            <a:ext cx="1785560" cy="490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controversy</a:t>
            </a:r>
          </a:p>
        </p:txBody>
      </p:sp>
      <p:sp>
        <p:nvSpPr>
          <p:cNvPr id="14" name="Rectangle 13">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1" name="TextBox 20">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218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1.11111E-6 L 0.40196 0.28357 " pathEditMode="relative" rAng="0" ptsTypes="AA">
                                      <p:cBhvr>
                                        <p:cTn id="6" dur="2000" fill="hold"/>
                                        <p:tgtEl>
                                          <p:spTgt spid="16"/>
                                        </p:tgtEl>
                                        <p:attrNameLst>
                                          <p:attrName>ppt_x</p:attrName>
                                          <p:attrName>ppt_y</p:attrName>
                                        </p:attrNameLst>
                                      </p:cBhvr>
                                      <p:rCtr x="20091" y="1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2219937" y="3432709"/>
            <a:ext cx="734857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A fierce ……………………..has broken out over the issue.</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6" name="Rectangle 15">
            <a:extLst>
              <a:ext uri="{FF2B5EF4-FFF2-40B4-BE49-F238E27FC236}">
                <a16:creationId xmlns:a16="http://schemas.microsoft.com/office/drawing/2014/main" xmlns="" id="{37C75B55-7989-8648-AD44-3E426651A547}"/>
              </a:ext>
            </a:extLst>
          </p:cNvPr>
          <p:cNvSpPr/>
          <p:nvPr/>
        </p:nvSpPr>
        <p:spPr>
          <a:xfrm>
            <a:off x="2849732" y="2405848"/>
            <a:ext cx="1493866" cy="49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rapport</a:t>
            </a:r>
          </a:p>
        </p:txBody>
      </p:sp>
      <p:sp>
        <p:nvSpPr>
          <p:cNvPr id="17" name="Rectangle 16">
            <a:extLst>
              <a:ext uri="{FF2B5EF4-FFF2-40B4-BE49-F238E27FC236}">
                <a16:creationId xmlns:a16="http://schemas.microsoft.com/office/drawing/2014/main" xmlns="" id="{2D1FFD4F-87C7-AF4D-A172-F5757015C8A3}"/>
              </a:ext>
            </a:extLst>
          </p:cNvPr>
          <p:cNvSpPr/>
          <p:nvPr/>
        </p:nvSpPr>
        <p:spPr>
          <a:xfrm>
            <a:off x="1008950" y="2405848"/>
            <a:ext cx="1574108" cy="518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solidarity</a:t>
            </a:r>
          </a:p>
        </p:txBody>
      </p:sp>
      <p:sp>
        <p:nvSpPr>
          <p:cNvPr id="18" name="Rectangle 17">
            <a:extLst>
              <a:ext uri="{FF2B5EF4-FFF2-40B4-BE49-F238E27FC236}">
                <a16:creationId xmlns:a16="http://schemas.microsoft.com/office/drawing/2014/main" xmlns="" id="{E1263BD4-41EB-F140-B14D-92CDFFA0F291}"/>
              </a:ext>
            </a:extLst>
          </p:cNvPr>
          <p:cNvSpPr/>
          <p:nvPr/>
        </p:nvSpPr>
        <p:spPr>
          <a:xfrm>
            <a:off x="4669108" y="2405848"/>
            <a:ext cx="1225118" cy="4904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bias</a:t>
            </a:r>
          </a:p>
        </p:txBody>
      </p:sp>
      <p:sp>
        <p:nvSpPr>
          <p:cNvPr id="19" name="Rectangle 18">
            <a:extLst>
              <a:ext uri="{FF2B5EF4-FFF2-40B4-BE49-F238E27FC236}">
                <a16:creationId xmlns:a16="http://schemas.microsoft.com/office/drawing/2014/main" xmlns="" id="{4F00EBF1-1BB5-A648-8DE1-A0671CA6C62A}"/>
              </a:ext>
            </a:extLst>
          </p:cNvPr>
          <p:cNvSpPr/>
          <p:nvPr/>
        </p:nvSpPr>
        <p:spPr>
          <a:xfrm>
            <a:off x="6224456" y="2400610"/>
            <a:ext cx="1647451" cy="49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stereotype</a:t>
            </a:r>
          </a:p>
        </p:txBody>
      </p:sp>
      <p:sp>
        <p:nvSpPr>
          <p:cNvPr id="20" name="Rectangle 19">
            <a:extLst>
              <a:ext uri="{FF2B5EF4-FFF2-40B4-BE49-F238E27FC236}">
                <a16:creationId xmlns:a16="http://schemas.microsoft.com/office/drawing/2014/main" xmlns="" id="{FA90D152-4A5C-4E41-8151-C27BEF0D827B}"/>
              </a:ext>
            </a:extLst>
          </p:cNvPr>
          <p:cNvSpPr/>
          <p:nvPr/>
        </p:nvSpPr>
        <p:spPr>
          <a:xfrm>
            <a:off x="8126916" y="2400609"/>
            <a:ext cx="1851585" cy="467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controversy</a:t>
            </a:r>
          </a:p>
        </p:txBody>
      </p:sp>
      <p:sp>
        <p:nvSpPr>
          <p:cNvPr id="21" name="Rectangle 20">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2" name="TextBox 21">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2111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6 2.22222E-6 L -0.33763 0.20625 " pathEditMode="relative" rAng="0" ptsTypes="AA">
                                      <p:cBhvr>
                                        <p:cTn id="6" dur="2000" fill="hold"/>
                                        <p:tgtEl>
                                          <p:spTgt spid="20"/>
                                        </p:tgtEl>
                                        <p:attrNameLst>
                                          <p:attrName>ppt_x</p:attrName>
                                          <p:attrName>ppt_y</p:attrName>
                                        </p:attrNameLst>
                                      </p:cBhvr>
                                      <p:rCtr x="-16888" y="10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061412" y="3630811"/>
            <a:ext cx="10026798"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We'd worked together for years and developed a good……………….</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xmlns="" id="{AB51ACFF-F310-5647-8BC6-7F2F693EB2A1}"/>
              </a:ext>
            </a:extLst>
          </p:cNvPr>
          <p:cNvSpPr/>
          <p:nvPr/>
        </p:nvSpPr>
        <p:spPr>
          <a:xfrm>
            <a:off x="6096000" y="2462867"/>
            <a:ext cx="1162463" cy="50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bias</a:t>
            </a:r>
          </a:p>
        </p:txBody>
      </p:sp>
      <p:sp>
        <p:nvSpPr>
          <p:cNvPr id="24" name="Rectangle 23">
            <a:extLst>
              <a:ext uri="{FF2B5EF4-FFF2-40B4-BE49-F238E27FC236}">
                <a16:creationId xmlns:a16="http://schemas.microsoft.com/office/drawing/2014/main" xmlns="" id="{3A21CBDB-B86B-274B-AEE2-502A98736C66}"/>
              </a:ext>
            </a:extLst>
          </p:cNvPr>
          <p:cNvSpPr/>
          <p:nvPr/>
        </p:nvSpPr>
        <p:spPr>
          <a:xfrm>
            <a:off x="3977990" y="2445418"/>
            <a:ext cx="1711290" cy="51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rapport</a:t>
            </a:r>
          </a:p>
        </p:txBody>
      </p:sp>
      <p:sp>
        <p:nvSpPr>
          <p:cNvPr id="25" name="Rectangle 24">
            <a:extLst>
              <a:ext uri="{FF2B5EF4-FFF2-40B4-BE49-F238E27FC236}">
                <a16:creationId xmlns:a16="http://schemas.microsoft.com/office/drawing/2014/main" xmlns="" id="{2D0CC33F-1376-2247-AB87-401035E60839}"/>
              </a:ext>
            </a:extLst>
          </p:cNvPr>
          <p:cNvSpPr/>
          <p:nvPr/>
        </p:nvSpPr>
        <p:spPr>
          <a:xfrm>
            <a:off x="7665183" y="2462867"/>
            <a:ext cx="1603104" cy="50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stereotype</a:t>
            </a:r>
          </a:p>
        </p:txBody>
      </p:sp>
      <p:sp>
        <p:nvSpPr>
          <p:cNvPr id="26" name="Rectangle 25">
            <a:extLst>
              <a:ext uri="{FF2B5EF4-FFF2-40B4-BE49-F238E27FC236}">
                <a16:creationId xmlns:a16="http://schemas.microsoft.com/office/drawing/2014/main" xmlns="" id="{D79AFC14-AF30-1F4E-8F17-110DD69DEAAF}"/>
              </a:ext>
            </a:extLst>
          </p:cNvPr>
          <p:cNvSpPr/>
          <p:nvPr/>
        </p:nvSpPr>
        <p:spPr>
          <a:xfrm>
            <a:off x="1978151" y="2445418"/>
            <a:ext cx="1711290" cy="517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itchFamily="34" charset="0"/>
              </a:rPr>
              <a:t>solidarity</a:t>
            </a:r>
          </a:p>
        </p:txBody>
      </p:sp>
      <p:sp>
        <p:nvSpPr>
          <p:cNvPr id="13" name="Rectangle 12">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2837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59846E-6 3.05273E-7 L 0.12014 0.29741 " pathEditMode="relative" rAng="0" ptsTypes="AA">
                                      <p:cBhvr>
                                        <p:cTn id="6" dur="2000" fill="hold"/>
                                        <p:tgtEl>
                                          <p:spTgt spid="24"/>
                                        </p:tgtEl>
                                        <p:attrNameLst>
                                          <p:attrName>ppt_x</p:attrName>
                                          <p:attrName>ppt_y</p:attrName>
                                        </p:attrNameLst>
                                      </p:cBhvr>
                                      <p:rCtr x="6000" y="14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932155" y="3641384"/>
            <a:ext cx="9632272"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Reporters must be impartial and not show political……………..</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xmlns="" id="{9D5A5EAA-CD06-4D4F-B2E6-B132E6FC0D9C}"/>
              </a:ext>
            </a:extLst>
          </p:cNvPr>
          <p:cNvSpPr/>
          <p:nvPr/>
        </p:nvSpPr>
        <p:spPr>
          <a:xfrm>
            <a:off x="2627790" y="2494624"/>
            <a:ext cx="1580226" cy="448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solidarity</a:t>
            </a:r>
          </a:p>
        </p:txBody>
      </p:sp>
      <p:sp>
        <p:nvSpPr>
          <p:cNvPr id="24" name="Rectangle 23">
            <a:extLst>
              <a:ext uri="{FF2B5EF4-FFF2-40B4-BE49-F238E27FC236}">
                <a16:creationId xmlns:a16="http://schemas.microsoft.com/office/drawing/2014/main" xmlns="" id="{7B60A6A8-0AE2-9545-91DC-51583EAD8D7B}"/>
              </a:ext>
            </a:extLst>
          </p:cNvPr>
          <p:cNvSpPr/>
          <p:nvPr/>
        </p:nvSpPr>
        <p:spPr>
          <a:xfrm>
            <a:off x="4891596" y="2484689"/>
            <a:ext cx="1204404" cy="457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bias</a:t>
            </a:r>
          </a:p>
        </p:txBody>
      </p:sp>
      <p:sp>
        <p:nvSpPr>
          <p:cNvPr id="25" name="Rectangle 24">
            <a:extLst>
              <a:ext uri="{FF2B5EF4-FFF2-40B4-BE49-F238E27FC236}">
                <a16:creationId xmlns:a16="http://schemas.microsoft.com/office/drawing/2014/main" xmlns="" id="{9BC8510C-2B83-394C-99F2-DA4CDABB0620}"/>
              </a:ext>
            </a:extLst>
          </p:cNvPr>
          <p:cNvSpPr/>
          <p:nvPr/>
        </p:nvSpPr>
        <p:spPr>
          <a:xfrm>
            <a:off x="6454868" y="2494624"/>
            <a:ext cx="1746474" cy="457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stereotype</a:t>
            </a:r>
          </a:p>
        </p:txBody>
      </p:sp>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10296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8.33333E-7 -1.85185E-6 L 0.06576 0.30093 " pathEditMode="relative" rAng="0" ptsTypes="AA">
                                      <p:cBhvr>
                                        <p:cTn id="6" dur="2000" fill="hold"/>
                                        <p:tgtEl>
                                          <p:spTgt spid="24"/>
                                        </p:tgtEl>
                                        <p:attrNameLst>
                                          <p:attrName>ppt_x</p:attrName>
                                          <p:attrName>ppt_y</p:attrName>
                                        </p:attrNameLst>
                                      </p:cBhvr>
                                      <p:rCtr x="3281" y="1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514474" y="3534792"/>
            <a:ext cx="8045161"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The purpose of the speech was to show </a:t>
            </a:r>
            <a:r>
              <a:rPr lang="en-US" sz="2800" dirty="0" smtClean="0">
                <a:latin typeface="Calibri" panose="020F0502020204030204" pitchFamily="34" charset="0"/>
                <a:cs typeface="Calibri" panose="020F0502020204030204" pitchFamily="34" charset="0"/>
              </a:rPr>
              <a:t>………………… with </a:t>
            </a:r>
            <a:r>
              <a:rPr lang="en-US" sz="2800" dirty="0">
                <a:latin typeface="Calibri" panose="020F0502020204030204" pitchFamily="34" charset="0"/>
                <a:cs typeface="Calibri" panose="020F0502020204030204" pitchFamily="34" charset="0"/>
              </a:rPr>
              <a:t>the country's leaders.</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3" name="Rectangle 22">
            <a:extLst>
              <a:ext uri="{FF2B5EF4-FFF2-40B4-BE49-F238E27FC236}">
                <a16:creationId xmlns:a16="http://schemas.microsoft.com/office/drawing/2014/main" xmlns="" id="{56AC6B3F-A560-A742-9BDC-512FF4445514}"/>
              </a:ext>
            </a:extLst>
          </p:cNvPr>
          <p:cNvSpPr/>
          <p:nvPr/>
        </p:nvSpPr>
        <p:spPr>
          <a:xfrm>
            <a:off x="3453414" y="2512381"/>
            <a:ext cx="1722268" cy="515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solidarity</a:t>
            </a:r>
          </a:p>
        </p:txBody>
      </p:sp>
      <p:sp>
        <p:nvSpPr>
          <p:cNvPr id="24" name="Rectangle 23">
            <a:extLst>
              <a:ext uri="{FF2B5EF4-FFF2-40B4-BE49-F238E27FC236}">
                <a16:creationId xmlns:a16="http://schemas.microsoft.com/office/drawing/2014/main" xmlns="" id="{53A942B7-6B83-6B4C-BBF8-D1111EB748D1}"/>
              </a:ext>
            </a:extLst>
          </p:cNvPr>
          <p:cNvSpPr/>
          <p:nvPr/>
        </p:nvSpPr>
        <p:spPr>
          <a:xfrm>
            <a:off x="6365289" y="2512381"/>
            <a:ext cx="1722268" cy="515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stereotype</a:t>
            </a:r>
          </a:p>
        </p:txBody>
      </p:sp>
      <p:sp>
        <p:nvSpPr>
          <p:cNvPr id="10" name="Rectangle 9">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2" name="TextBox 11">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3940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9814E-6 -1.51711E-6 L 0.31602 0.19403 " pathEditMode="relative" rAng="0" ptsTypes="AA">
                                      <p:cBhvr>
                                        <p:cTn id="6" dur="2000" fill="hold"/>
                                        <p:tgtEl>
                                          <p:spTgt spid="23"/>
                                        </p:tgtEl>
                                        <p:attrNameLst>
                                          <p:attrName>ppt_x</p:attrName>
                                          <p:attrName>ppt_y</p:attrName>
                                        </p:attrNameLst>
                                      </p:cBhvr>
                                      <p:rCtr x="15801" y="9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351411" y="224002"/>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sp>
        <p:nvSpPr>
          <p:cNvPr id="2" name="Rectangle 1">
            <a:extLst>
              <a:ext uri="{FF2B5EF4-FFF2-40B4-BE49-F238E27FC236}">
                <a16:creationId xmlns:a16="http://schemas.microsoft.com/office/drawing/2014/main" xmlns="" id="{97D84395-477B-5643-998F-5A55D6D879D4}"/>
              </a:ext>
            </a:extLst>
          </p:cNvPr>
          <p:cNvSpPr/>
          <p:nvPr/>
        </p:nvSpPr>
        <p:spPr>
          <a:xfrm>
            <a:off x="1402673" y="3268912"/>
            <a:ext cx="853144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He doesn't conform to the usual ………………..of the businessman with a dark suit and briefcase.</a:t>
            </a:r>
          </a:p>
        </p:txBody>
      </p:sp>
      <p:pic>
        <p:nvPicPr>
          <p:cNvPr id="11"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5" name="Picture 14">
            <a:extLst>
              <a:ext uri="{FF2B5EF4-FFF2-40B4-BE49-F238E27FC236}">
                <a16:creationId xmlns:a16="http://schemas.microsoft.com/office/drawing/2014/main" xmlns=""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24" name="Rectangle 23">
            <a:extLst>
              <a:ext uri="{FF2B5EF4-FFF2-40B4-BE49-F238E27FC236}">
                <a16:creationId xmlns:a16="http://schemas.microsoft.com/office/drawing/2014/main" xmlns="" id="{A867B969-0030-7D4B-A1EF-C41480F48F1C}"/>
              </a:ext>
            </a:extLst>
          </p:cNvPr>
          <p:cNvSpPr/>
          <p:nvPr/>
        </p:nvSpPr>
        <p:spPr>
          <a:xfrm>
            <a:off x="4909350" y="2029593"/>
            <a:ext cx="1669003"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stereotype</a:t>
            </a:r>
          </a:p>
        </p:txBody>
      </p:sp>
      <p:sp>
        <p:nvSpPr>
          <p:cNvPr id="9" name="Rectangle 8">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0" name="TextBox 9">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305851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75E-6 3.7037E-7 L 0.18204 0.2287 " pathEditMode="relative" rAng="0" ptsTypes="AA">
                                      <p:cBhvr>
                                        <p:cTn id="6" dur="2000" fill="hold"/>
                                        <p:tgtEl>
                                          <p:spTgt spid="24"/>
                                        </p:tgtEl>
                                        <p:attrNameLst>
                                          <p:attrName>ppt_x</p:attrName>
                                          <p:attrName>ppt_y</p:attrName>
                                        </p:attrNameLst>
                                      </p:cBhvr>
                                      <p:rCtr x="9102" y="1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8B65114-9489-4075-A9BD-011C3B83F480}"/>
              </a:ext>
            </a:extLst>
          </p:cNvPr>
          <p:cNvSpPr/>
          <p:nvPr/>
        </p:nvSpPr>
        <p:spPr>
          <a:xfrm>
            <a:off x="566692" y="3015656"/>
            <a:ext cx="7453544" cy="10978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libri" panose="020F0502020204030204" pitchFamily="34" charset="0"/>
                <a:cs typeface="Calibri" panose="020F0502020204030204" pitchFamily="34" charset="0"/>
              </a:rPr>
              <a:t>Do you have a </a:t>
            </a:r>
            <a:r>
              <a:rPr lang="en-US" sz="2800" dirty="0" err="1" smtClean="0">
                <a:latin typeface="Calibri" panose="020F0502020204030204" pitchFamily="34" charset="0"/>
                <a:cs typeface="Calibri" panose="020F0502020204030204" pitchFamily="34" charset="0"/>
              </a:rPr>
              <a:t>favourite</a:t>
            </a:r>
            <a:r>
              <a:rPr lang="en-US" sz="28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sports team?</a:t>
            </a:r>
          </a:p>
        </p:txBody>
      </p:sp>
      <p:pic>
        <p:nvPicPr>
          <p:cNvPr id="3" name="Picture 2">
            <a:extLst>
              <a:ext uri="{FF2B5EF4-FFF2-40B4-BE49-F238E27FC236}">
                <a16:creationId xmlns:a16="http://schemas.microsoft.com/office/drawing/2014/main" xmlns="" id="{9EA73FFB-CF5D-4157-A225-DE11425232A2}"/>
              </a:ext>
            </a:extLst>
          </p:cNvPr>
          <p:cNvPicPr>
            <a:picLocks noChangeAspect="1"/>
          </p:cNvPicPr>
          <p:nvPr/>
        </p:nvPicPr>
        <p:blipFill>
          <a:blip r:embed="rId2"/>
          <a:stretch>
            <a:fillRect/>
          </a:stretch>
        </p:blipFill>
        <p:spPr>
          <a:xfrm>
            <a:off x="8416030" y="2250677"/>
            <a:ext cx="3209277" cy="2627789"/>
          </a:xfrm>
          <a:prstGeom prst="rect">
            <a:avLst/>
          </a:prstGeom>
        </p:spPr>
      </p:pic>
      <p:pic>
        <p:nvPicPr>
          <p:cNvPr id="7" name="Google Shape;90;p1">
            <a:extLst>
              <a:ext uri="{FF2B5EF4-FFF2-40B4-BE49-F238E27FC236}">
                <a16:creationId xmlns:a16="http://schemas.microsoft.com/office/drawing/2014/main" xmlns="" id="{C0F02F15-F1A3-BE4E-8F9E-010F27EC343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xmlns="" id="{CBFB4AD6-5147-B841-97E3-D3DBF2870DA4}"/>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3188569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xmlns="" id="{1DAC6726-0665-CE42-843C-081700985CF1}"/>
              </a:ext>
            </a:extLst>
          </p:cNvPr>
          <p:cNvSpPr txBox="1">
            <a:spLocks/>
          </p:cNvSpPr>
          <p:nvPr/>
        </p:nvSpPr>
        <p:spPr>
          <a:xfrm>
            <a:off x="459192" y="-400123"/>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Calibri Regular" charset="0"/>
            </a:endParaRPr>
          </a:p>
        </p:txBody>
      </p:sp>
      <p:grpSp>
        <p:nvGrpSpPr>
          <p:cNvPr id="9" name="Google Shape;147;g8d3272b2c0_0_186"/>
          <p:cNvGrpSpPr/>
          <p:nvPr/>
        </p:nvGrpSpPr>
        <p:grpSpPr>
          <a:xfrm>
            <a:off x="1822001" y="1694512"/>
            <a:ext cx="8974763" cy="4943535"/>
            <a:chOff x="441" y="430890"/>
            <a:chExt cx="10017257" cy="6345089"/>
          </a:xfrm>
        </p:grpSpPr>
        <p:sp>
          <p:nvSpPr>
            <p:cNvPr id="10" name="Google Shape;148;g8d3272b2c0_0_186"/>
            <p:cNvSpPr/>
            <p:nvPr/>
          </p:nvSpPr>
          <p:spPr>
            <a:xfrm>
              <a:off x="3785481" y="1786325"/>
              <a:ext cx="1996698" cy="186084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161474"/>
              <a:ext cx="1655046" cy="1250592"/>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1533740" flipV="1">
              <a:off x="2797769" y="1594114"/>
              <a:ext cx="1235165" cy="970353"/>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6" name="Google Shape;152;g8d3272b2c0_0_186"/>
            <p:cNvSpPr/>
            <p:nvPr/>
          </p:nvSpPr>
          <p:spPr>
            <a:xfrm>
              <a:off x="441" y="430890"/>
              <a:ext cx="3078282" cy="22519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a:solidFill>
                    <a:schemeClr val="bg1"/>
                  </a:solidFill>
                  <a:latin typeface="Calibri" pitchFamily="34" charset="0"/>
                  <a:ea typeface="Calisto MT Regular" charset="0"/>
                  <a:cs typeface="Calisto MT Regular" charset="0"/>
                </a:rPr>
                <a:t>s</a:t>
              </a:r>
              <a:r>
                <a:rPr lang="en-US" sz="2000" dirty="0" smtClean="0">
                  <a:solidFill>
                    <a:schemeClr val="bg1"/>
                  </a:solidFill>
                  <a:latin typeface="Calibri" pitchFamily="34" charset="0"/>
                  <a:ea typeface="Calisto MT Regular" charset="0"/>
                  <a:cs typeface="Calisto MT Regular" charset="0"/>
                </a:rPr>
                <a:t>ense</a:t>
              </a:r>
            </a:p>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(n</a:t>
              </a:r>
              <a:r>
                <a:rPr lang="en-US" sz="2000" dirty="0">
                  <a:solidFill>
                    <a:schemeClr val="bg1"/>
                  </a:solidFill>
                  <a:latin typeface="Calibri" pitchFamily="34" charset="0"/>
                  <a:ea typeface="Calisto MT Regular" charset="0"/>
                  <a:cs typeface="Calisto MT Regular" charset="0"/>
                </a:rPr>
                <a:t>.)</a:t>
              </a:r>
            </a:p>
            <a:p>
              <a:pPr marL="0" lvl="0" indent="0" algn="ctr" rtl="0">
                <a:spcBef>
                  <a:spcPts val="0"/>
                </a:spcBef>
                <a:spcAft>
                  <a:spcPts val="0"/>
                </a:spcAft>
                <a:buNone/>
              </a:pPr>
              <a:r>
                <a:rPr lang="ka-GE" sz="2000" dirty="0" smtClean="0">
                  <a:solidFill>
                    <a:schemeClr val="bg1"/>
                  </a:solidFill>
                  <a:latin typeface="Calibri Regular" charset="0"/>
                  <a:ea typeface="Calisto MT Regular" charset="0"/>
                  <a:cs typeface="Calisto MT Regular" charset="0"/>
                </a:rPr>
                <a:t>შეგრძნება</a:t>
              </a:r>
              <a:r>
                <a:rPr lang="en-US" sz="2000" dirty="0" smtClean="0">
                  <a:solidFill>
                    <a:schemeClr val="bg1"/>
                  </a:solidFill>
                  <a:latin typeface="Calibri Regular" charset="0"/>
                  <a:ea typeface="Calisto MT Regular" charset="0"/>
                  <a:cs typeface="Calisto MT Regular" charset="0"/>
                </a:rPr>
                <a:t>, </a:t>
              </a:r>
              <a:r>
                <a:rPr lang="ka-GE" sz="2000" dirty="0" smtClean="0">
                  <a:solidFill>
                    <a:schemeClr val="bg1"/>
                  </a:solidFill>
                  <a:latin typeface="Calibri Regular" charset="0"/>
                  <a:ea typeface="Calisto MT Regular" charset="0"/>
                  <a:cs typeface="Calisto MT Regular" charset="0"/>
                </a:rPr>
                <a:t>გრძნობა</a:t>
              </a:r>
              <a:endParaRPr sz="1600" dirty="0">
                <a:solidFill>
                  <a:schemeClr val="bg1"/>
                </a:solidFill>
                <a:latin typeface="Calibri" pitchFamily="34" charset="0"/>
                <a:ea typeface="Calisto MT Regular" charset="0"/>
                <a:cs typeface="Calisto MT Regular" charset="0"/>
              </a:endParaRPr>
            </a:p>
          </p:txBody>
        </p:sp>
        <p:sp>
          <p:nvSpPr>
            <p:cNvPr id="18" name="Google Shape;154;g8d3272b2c0_0_186"/>
            <p:cNvSpPr/>
            <p:nvPr/>
          </p:nvSpPr>
          <p:spPr>
            <a:xfrm rot="20844418">
              <a:off x="5704119" y="1952518"/>
              <a:ext cx="1586429" cy="95819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9"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0" name="Google Shape;156;g8d3272b2c0_0_186"/>
            <p:cNvSpPr/>
            <p:nvPr/>
          </p:nvSpPr>
          <p:spPr>
            <a:xfrm>
              <a:off x="6980335" y="1012544"/>
              <a:ext cx="3037363" cy="212345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latin typeface="Calibri Regular" charset="0"/>
                  <a:ea typeface="Calisto MT Regular" charset="0"/>
                  <a:cs typeface="Calisto MT Regular" charset="0"/>
                </a:rPr>
                <a:t>         </a:t>
              </a:r>
              <a:endParaRPr lang="en-US" sz="2400" dirty="0">
                <a:solidFill>
                  <a:schemeClr val="bg1"/>
                </a:solidFill>
                <a:latin typeface="Calibri Regular" charset="0"/>
                <a:ea typeface="Calisto MT Regular" charset="0"/>
                <a:cs typeface="Calisto MT Regular" charset="0"/>
              </a:endParaRPr>
            </a:p>
            <a:p>
              <a:pPr marL="0" lvl="0" indent="0" algn="l" rtl="0">
                <a:spcBef>
                  <a:spcPts val="0"/>
                </a:spcBef>
                <a:spcAft>
                  <a:spcPts val="0"/>
                </a:spcAft>
                <a:buNone/>
              </a:pPr>
              <a:endParaRPr sz="2400" dirty="0">
                <a:solidFill>
                  <a:schemeClr val="bg1"/>
                </a:solidFill>
                <a:latin typeface="Calibri Regular" charset="0"/>
                <a:ea typeface="Calisto MT Regular" charset="0"/>
                <a:cs typeface="Calisto MT Regular" charset="0"/>
              </a:endParaRPr>
            </a:p>
          </p:txBody>
        </p:sp>
        <p:sp>
          <p:nvSpPr>
            <p:cNvPr id="21" name="Google Shape;157;g8d3272b2c0_0_186"/>
            <p:cNvSpPr txBox="1"/>
            <p:nvPr/>
          </p:nvSpPr>
          <p:spPr>
            <a:xfrm>
              <a:off x="7267333" y="1622453"/>
              <a:ext cx="2463365" cy="913676"/>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t</a:t>
              </a:r>
              <a:r>
                <a:rPr lang="en-US" sz="2000" dirty="0" smtClean="0">
                  <a:solidFill>
                    <a:srgbClr val="FFFFFF"/>
                  </a:solidFill>
                  <a:latin typeface="Calibri" panose="020F0502020204030204" pitchFamily="34" charset="0"/>
                  <a:ea typeface="Calibri"/>
                  <a:cs typeface="Calibri" panose="020F0502020204030204" pitchFamily="34" charset="0"/>
                  <a:sym typeface="Calibri"/>
                </a:rPr>
                <a:t>o devalue</a:t>
              </a:r>
              <a:endParaRPr lang="en-US" sz="20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(v.)</a:t>
              </a:r>
              <a:endParaRPr lang="ka-GE" sz="2000"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panose="020F0502020204030204" pitchFamily="34" charset="0"/>
                  <a:ea typeface="Calibri"/>
                  <a:cs typeface="Calibri" panose="020F0502020204030204" pitchFamily="34" charset="0"/>
                  <a:sym typeface="Calibri"/>
                </a:rPr>
                <a:t>გაუფასურება</a:t>
              </a:r>
              <a:endParaRPr sz="20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6"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0;g8d3272b2c0_0_186"/>
            <p:cNvSpPr/>
            <p:nvPr/>
          </p:nvSpPr>
          <p:spPr>
            <a:xfrm rot="8391700">
              <a:off x="2658263" y="3790763"/>
              <a:ext cx="1514178" cy="13197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1" name="Google Shape;172;g8d3272b2c0_0_186"/>
            <p:cNvSpPr/>
            <p:nvPr/>
          </p:nvSpPr>
          <p:spPr>
            <a:xfrm>
              <a:off x="827858" y="4319866"/>
              <a:ext cx="2957623" cy="225775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3;g8d3272b2c0_0_186"/>
            <p:cNvSpPr txBox="1"/>
            <p:nvPr/>
          </p:nvSpPr>
          <p:spPr>
            <a:xfrm>
              <a:off x="790042" y="4994841"/>
              <a:ext cx="3033255" cy="9078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o</a:t>
              </a:r>
              <a:r>
                <a:rPr lang="en-US" sz="2000" dirty="0" smtClean="0">
                  <a:solidFill>
                    <a:srgbClr val="FFFFFF"/>
                  </a:solidFill>
                  <a:latin typeface="Calibri" panose="020F0502020204030204" pitchFamily="34" charset="0"/>
                  <a:ea typeface="Calibri"/>
                  <a:cs typeface="Calibri" panose="020F0502020204030204" pitchFamily="34" charset="0"/>
                  <a:sym typeface="Calibri"/>
                </a:rPr>
                <a:t>pposing</a:t>
              </a:r>
              <a:endParaRPr lang="en-US" sz="20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(adj.)</a:t>
              </a:r>
              <a:endParaRPr lang="ka-GE" sz="20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ka-GE" sz="2000" dirty="0">
                  <a:solidFill>
                    <a:srgbClr val="FFFFFF"/>
                  </a:solidFill>
                  <a:latin typeface="Calibri" panose="020F0502020204030204" pitchFamily="34" charset="0"/>
                  <a:ea typeface="Calibri"/>
                  <a:cs typeface="Calibri" panose="020F0502020204030204" pitchFamily="34" charset="0"/>
                  <a:sym typeface="Calibri"/>
                </a:rPr>
                <a:t>მოწინააღმდეგე</a:t>
              </a:r>
            </a:p>
          </p:txBody>
        </p:sp>
        <p:sp>
          <p:nvSpPr>
            <p:cNvPr id="33" name="Google Shape;174;g8d3272b2c0_0_186"/>
            <p:cNvSpPr/>
            <p:nvPr/>
          </p:nvSpPr>
          <p:spPr>
            <a:xfrm rot="13413387">
              <a:off x="5291316" y="3494819"/>
              <a:ext cx="1579207" cy="110325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4"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5" name="Google Shape;176;g8d3272b2c0_0_186"/>
            <p:cNvSpPr/>
            <p:nvPr/>
          </p:nvSpPr>
          <p:spPr>
            <a:xfrm>
              <a:off x="5843636" y="4565887"/>
              <a:ext cx="2923680" cy="221009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victory</a:t>
              </a:r>
              <a:endParaRPr lang="en-US" sz="2000"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000" dirty="0">
                  <a:solidFill>
                    <a:schemeClr val="bg1"/>
                  </a:solidFill>
                  <a:latin typeface="Calibri" pitchFamily="34" charset="0"/>
                  <a:ea typeface="Calisto MT Regular" charset="0"/>
                  <a:cs typeface="Calisto MT Regular" charset="0"/>
                </a:rPr>
                <a:t> </a:t>
              </a:r>
              <a:r>
                <a:rPr lang="en-US" sz="2000" dirty="0" smtClean="0">
                  <a:solidFill>
                    <a:schemeClr val="bg1"/>
                  </a:solidFill>
                  <a:latin typeface="Calibri" pitchFamily="34" charset="0"/>
                  <a:ea typeface="Calisto MT Regular" charset="0"/>
                  <a:cs typeface="Calisto MT Regular" charset="0"/>
                </a:rPr>
                <a:t>(</a:t>
              </a:r>
              <a:r>
                <a:rPr lang="en-US" sz="2000" dirty="0">
                  <a:solidFill>
                    <a:schemeClr val="bg1"/>
                  </a:solidFill>
                  <a:latin typeface="Calibri" pitchFamily="34" charset="0"/>
                  <a:ea typeface="Calisto MT Regular" charset="0"/>
                  <a:cs typeface="Calisto MT Regular" charset="0"/>
                </a:rPr>
                <a:t>n.)</a:t>
              </a:r>
              <a:endParaRPr lang="ka-GE" sz="2000" dirty="0">
                <a:solidFill>
                  <a:schemeClr val="bg1"/>
                </a:solidFill>
                <a:latin typeface="Calibri Regular" charset="0"/>
                <a:ea typeface="Calisto MT Regular" charset="0"/>
                <a:cs typeface="Calisto MT Regular" charset="0"/>
              </a:endParaRPr>
            </a:p>
            <a:p>
              <a:pPr marL="0" lvl="0" indent="0" algn="ctr" rtl="0">
                <a:spcBef>
                  <a:spcPts val="0"/>
                </a:spcBef>
                <a:spcAft>
                  <a:spcPts val="0"/>
                </a:spcAft>
                <a:buNone/>
              </a:pPr>
              <a:r>
                <a:rPr lang="ka-GE" sz="2000" dirty="0">
                  <a:solidFill>
                    <a:schemeClr val="bg1"/>
                  </a:solidFill>
                  <a:latin typeface="Calibri Regular" charset="0"/>
                  <a:ea typeface="Calisto MT Regular" charset="0"/>
                  <a:cs typeface="Calisto MT Regular" charset="0"/>
                </a:rPr>
                <a:t>გამარჯვება</a:t>
              </a:r>
              <a:endParaRPr lang="en-US" sz="2000" dirty="0">
                <a:solidFill>
                  <a:schemeClr val="bg1"/>
                </a:solidFill>
                <a:latin typeface="Calibri" pitchFamily="34" charset="0"/>
                <a:ea typeface="Calisto MT Regular" charset="0"/>
                <a:cs typeface="Calisto MT Regular" charset="0"/>
              </a:endParaRPr>
            </a:p>
          </p:txBody>
        </p:sp>
        <p:sp>
          <p:nvSpPr>
            <p:cNvPr id="37"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grpSp>
      <p:cxnSp>
        <p:nvCxnSpPr>
          <p:cNvPr id="3" name="Straight Arrow Connector 2">
            <a:extLst>
              <a:ext uri="{FF2B5EF4-FFF2-40B4-BE49-F238E27FC236}">
                <a16:creationId xmlns:a16="http://schemas.microsoft.com/office/drawing/2014/main" xmlns="" id="{4DBF6365-0156-47E2-A6F0-3F48BDFA596C}"/>
              </a:ext>
            </a:extLst>
          </p:cNvPr>
          <p:cNvCxnSpPr>
            <a:cxnSpLocks/>
          </p:cNvCxnSpPr>
          <p:nvPr/>
        </p:nvCxnSpPr>
        <p:spPr>
          <a:xfrm flipV="1">
            <a:off x="6181304" y="1896946"/>
            <a:ext cx="64776" cy="819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xmlns="" id="{B034F6F6-E50A-41E7-A744-CF70F1F4389A}"/>
              </a:ext>
            </a:extLst>
          </p:cNvPr>
          <p:cNvSpPr/>
          <p:nvPr/>
        </p:nvSpPr>
        <p:spPr>
          <a:xfrm>
            <a:off x="5095120" y="366097"/>
            <a:ext cx="2731033" cy="1700985"/>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itchFamily="34" charset="0"/>
              </a:rPr>
              <a:t>p</a:t>
            </a:r>
            <a:r>
              <a:rPr lang="en-US" sz="2000" dirty="0" smtClean="0">
                <a:latin typeface="Calibri" pitchFamily="34" charset="0"/>
              </a:rPr>
              <a:t>assion</a:t>
            </a:r>
            <a:endParaRPr lang="en-US" sz="2000" dirty="0">
              <a:latin typeface="Calibri" pitchFamily="34" charset="0"/>
            </a:endParaRPr>
          </a:p>
          <a:p>
            <a:pPr algn="ctr"/>
            <a:r>
              <a:rPr lang="en-US" sz="2000" dirty="0">
                <a:latin typeface="Calibri" pitchFamily="34" charset="0"/>
              </a:rPr>
              <a:t>(n.)</a:t>
            </a:r>
            <a:endParaRPr lang="ka-GE" sz="2000" dirty="0"/>
          </a:p>
          <a:p>
            <a:pPr algn="ctr"/>
            <a:r>
              <a:rPr lang="ka-GE" sz="2000" dirty="0"/>
              <a:t>ვნება</a:t>
            </a:r>
            <a:endParaRPr lang="en-US" sz="2000" dirty="0">
              <a:latin typeface="Calibri" pitchFamily="34" charset="0"/>
            </a:endParaRPr>
          </a:p>
        </p:txBody>
      </p:sp>
    </p:spTree>
    <p:extLst>
      <p:ext uri="{BB962C8B-B14F-4D97-AF65-F5344CB8AC3E}">
        <p14:creationId xmlns:p14="http://schemas.microsoft.com/office/powerpoint/2010/main" val="116007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Regular" charset="0"/>
                <a:ea typeface="Calibri"/>
                <a:cs typeface="Calibri"/>
                <a:sym typeface="Calibri"/>
              </a:rPr>
              <a:t>Sociology | </a:t>
            </a:r>
            <a:r>
              <a:rPr lang="ka-GE" sz="6600" dirty="0" smtClean="0">
                <a:solidFill>
                  <a:schemeClr val="bg1"/>
                </a:solidFill>
                <a:latin typeface="Calibri Regular" charset="0"/>
                <a:ea typeface="Calibri"/>
                <a:cs typeface="Calibri"/>
                <a:sym typeface="Calibri"/>
              </a:rPr>
              <a:t>სოციოლოგია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xmlns=""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Calibri Regular" charset="0"/>
              <a:ea typeface="Calibri"/>
              <a:cs typeface="Calibri"/>
              <a:sym typeface="Calibri"/>
            </a:endParaRPr>
          </a:p>
          <a:p>
            <a:pPr marL="0" marR="0" lvl="0" indent="0" algn="ctr" rtl="0">
              <a:lnSpc>
                <a:spcPct val="90000"/>
              </a:lnSpc>
              <a:spcBef>
                <a:spcPts val="1000"/>
              </a:spcBef>
              <a:spcAft>
                <a:spcPts val="0"/>
              </a:spcAft>
              <a:buClr>
                <a:schemeClr val="dk1"/>
              </a:buClr>
              <a:buSzPts val="3600"/>
              <a:buFont typeface="Arial"/>
              <a:buNone/>
            </a:pPr>
            <a:r>
              <a:rPr lang="en-US" sz="3600" u="none" strike="noStrike" cap="none" dirty="0">
                <a:solidFill>
                  <a:schemeClr val="bg1"/>
                </a:solidFill>
                <a:latin typeface="Calibri Regular"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Calibri Regular" charset="0"/>
                <a:ea typeface="Calibri"/>
                <a:cs typeface="Calibri"/>
                <a:sym typeface="Calibri"/>
              </a:rPr>
              <a:t>| Level B2</a:t>
            </a:r>
            <a:endParaRPr sz="3600" u="none" strike="noStrike" cap="none" dirty="0">
              <a:solidFill>
                <a:schemeClr val="bg1"/>
              </a:solidFill>
              <a:latin typeface="Calibri Regular" charset="0"/>
              <a:ea typeface="Calibri"/>
              <a:cs typeface="Calibri"/>
              <a:sym typeface="Calibri"/>
            </a:endParaRPr>
          </a:p>
        </p:txBody>
      </p:sp>
      <p:pic>
        <p:nvPicPr>
          <p:cNvPr id="7"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818774" y="4489601"/>
            <a:ext cx="4456591" cy="96899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lt1"/>
                </a:solidFill>
                <a:latin typeface="Calibri" panose="020F0502020204030204" pitchFamily="34" charset="0"/>
                <a:ea typeface="Merriweather"/>
                <a:cs typeface="Calibri" panose="020F0502020204030204" pitchFamily="34" charset="0"/>
                <a:sym typeface="Merriweather Light"/>
              </a:rPr>
              <a:t>შეგრძნება</a:t>
            </a:r>
            <a:r>
              <a:rPr lang="en-US" sz="2400" dirty="0">
                <a:solidFill>
                  <a:schemeClr val="lt1"/>
                </a:solidFill>
                <a:latin typeface="Calibri" panose="020F0502020204030204" pitchFamily="34" charset="0"/>
                <a:ea typeface="Merriweather"/>
                <a:cs typeface="Calibri" panose="020F0502020204030204" pitchFamily="34" charset="0"/>
                <a:sym typeface="Merriweather Light"/>
              </a:rPr>
              <a:t>, </a:t>
            </a: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გრძნობა</a:t>
            </a:r>
            <a:endParaRPr lang="ka-GE" sz="2400"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074487" y="1725771"/>
            <a:ext cx="3945163" cy="267426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s</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ense</a:t>
            </a:r>
            <a:endParaRPr lang="en-US" sz="2800"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346307CE-BC9D-4DD1-856A-707B236085F7}"/>
              </a:ext>
            </a:extLst>
          </p:cNvPr>
          <p:cNvSpPr/>
          <p:nvPr/>
        </p:nvSpPr>
        <p:spPr>
          <a:xfrm>
            <a:off x="2929631" y="5699464"/>
            <a:ext cx="661386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dirty="0">
                <a:latin typeface="Calibri" panose="020F0502020204030204" pitchFamily="34" charset="0"/>
                <a:cs typeface="Calibri" panose="020F0502020204030204" pitchFamily="34" charset="0"/>
              </a:rPr>
              <a:t>She has a really good </a:t>
            </a:r>
            <a:r>
              <a:rPr lang="en-US" sz="2800" i="1" dirty="0">
                <a:solidFill>
                  <a:srgbClr val="FF0000"/>
                </a:solidFill>
                <a:latin typeface="Calibri" panose="020F0502020204030204" pitchFamily="34" charset="0"/>
                <a:cs typeface="Calibri" panose="020F0502020204030204" pitchFamily="34" charset="0"/>
              </a:rPr>
              <a:t>sense </a:t>
            </a:r>
            <a:r>
              <a:rPr lang="en-US" sz="2800" i="1" dirty="0">
                <a:latin typeface="Calibri" panose="020F0502020204030204" pitchFamily="34" charset="0"/>
                <a:cs typeface="Calibri" panose="020F0502020204030204" pitchFamily="34" charset="0"/>
              </a:rPr>
              <a:t>of </a:t>
            </a:r>
            <a:r>
              <a:rPr lang="en-GB" sz="2800" i="1" dirty="0" smtClean="0">
                <a:latin typeface="Calibri" panose="020F0502020204030204" pitchFamily="34" charset="0"/>
                <a:cs typeface="Calibri" panose="020F0502020204030204" pitchFamily="34" charset="0"/>
              </a:rPr>
              <a:t>humour</a:t>
            </a:r>
            <a:r>
              <a:rPr lang="en-US" sz="2800" i="1" dirty="0" smtClean="0">
                <a:latin typeface="Calibri" panose="020F0502020204030204" pitchFamily="34" charset="0"/>
                <a:cs typeface="Calibri" panose="020F0502020204030204" pitchFamily="34" charset="0"/>
              </a:rPr>
              <a:t>.</a:t>
            </a:r>
            <a:endParaRPr lang="en-US" sz="2800" i="1"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846770" y="4662149"/>
            <a:ext cx="2717442" cy="617739"/>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lt1"/>
                </a:solidFill>
                <a:latin typeface="Calibri" panose="020F0502020204030204" pitchFamily="34" charset="0"/>
                <a:ea typeface="Merriweather"/>
                <a:cs typeface="Calibri" panose="020F0502020204030204" pitchFamily="34" charset="0"/>
                <a:sym typeface="Merriweather Light"/>
              </a:rPr>
              <a:t>ვნება</a:t>
            </a:r>
            <a:endParaRPr lang="ka-GE" sz="2400" dirty="0">
              <a:solidFill>
                <a:schemeClr val="lt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356814" y="2009104"/>
            <a:ext cx="3658882" cy="239350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p</a:t>
            </a:r>
            <a:r>
              <a:rPr lang="en-US" sz="2800" dirty="0" smtClean="0">
                <a:solidFill>
                  <a:schemeClr val="lt1"/>
                </a:solidFill>
                <a:latin typeface="Calibri" panose="020F0502020204030204" pitchFamily="34" charset="0"/>
                <a:ea typeface="Merriweather"/>
                <a:cs typeface="Calibri" panose="020F0502020204030204" pitchFamily="34" charset="0"/>
                <a:sym typeface="Merriweather Light"/>
              </a:rPr>
              <a:t>assion</a:t>
            </a:r>
            <a:endParaRPr lang="en-US" sz="2800" dirty="0">
              <a:solidFill>
                <a:schemeClr val="lt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lt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4ACEDBCE-3075-43EA-89A4-A660715B448F}"/>
              </a:ext>
            </a:extLst>
          </p:cNvPr>
          <p:cNvSpPr/>
          <p:nvPr/>
        </p:nvSpPr>
        <p:spPr>
          <a:xfrm>
            <a:off x="3165578" y="5538665"/>
            <a:ext cx="6090081" cy="834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Football arouses a good deal of </a:t>
            </a:r>
            <a:r>
              <a:rPr lang="en-US" sz="2400" i="1" dirty="0">
                <a:solidFill>
                  <a:srgbClr val="FF0000"/>
                </a:solidFill>
                <a:latin typeface="Calibri" panose="020F0502020204030204" pitchFamily="34" charset="0"/>
                <a:cs typeface="Calibri" panose="020F0502020204030204" pitchFamily="34" charset="0"/>
              </a:rPr>
              <a:t>passion</a:t>
            </a:r>
            <a:r>
              <a:rPr lang="en-US" sz="2400" i="1" dirty="0">
                <a:latin typeface="Calibri" panose="020F0502020204030204" pitchFamily="34" charset="0"/>
                <a:cs typeface="Calibri" panose="020F0502020204030204" pitchFamily="34" charset="0"/>
              </a:rPr>
              <a:t> among its fans.</a:t>
            </a:r>
          </a:p>
        </p:txBody>
      </p:sp>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1174684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3940254" y="4700789"/>
            <a:ext cx="3935670" cy="80690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dirty="0">
                <a:solidFill>
                  <a:schemeClr val="lt1"/>
                </a:solidFill>
                <a:latin typeface="Merriweather Light"/>
                <a:ea typeface="Merriweather Light"/>
                <a:cs typeface="Merriweather Light"/>
                <a:sym typeface="Merriweather Light"/>
              </a:rPr>
              <a:t> </a:t>
            </a:r>
            <a:r>
              <a:rPr lang="ka-GE" sz="2400" dirty="0" smtClean="0">
                <a:solidFill>
                  <a:schemeClr val="bg1"/>
                </a:solidFill>
                <a:latin typeface="Calibri" panose="020F0502020204030204" pitchFamily="34" charset="0"/>
                <a:ea typeface="Merriweather"/>
                <a:cs typeface="Calibri" panose="020F0502020204030204" pitchFamily="34" charset="0"/>
                <a:sym typeface="Merriweather Light"/>
              </a:rPr>
              <a:t>გაუფასურება</a:t>
            </a:r>
            <a:endParaRPr lang="ka-GE" sz="24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097731" y="2163652"/>
            <a:ext cx="3620713" cy="2421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itchFamily="34" charset="0"/>
                <a:ea typeface="Merriweather"/>
                <a:cs typeface="Calibri" panose="020F0502020204030204" pitchFamily="34" charset="0"/>
                <a:sym typeface="Merriweather Light"/>
              </a:rPr>
              <a:t>t</a:t>
            </a:r>
            <a:r>
              <a:rPr lang="en-US" sz="2800" dirty="0" smtClean="0">
                <a:solidFill>
                  <a:schemeClr val="bg1"/>
                </a:solidFill>
                <a:latin typeface="Calibri" pitchFamily="34" charset="0"/>
                <a:ea typeface="Merriweather"/>
                <a:cs typeface="Calibri" panose="020F0502020204030204" pitchFamily="34" charset="0"/>
                <a:sym typeface="Merriweather Light"/>
              </a:rPr>
              <a:t>o devalue</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(v.)</a:t>
            </a:r>
          </a:p>
        </p:txBody>
      </p:sp>
      <p:sp>
        <p:nvSpPr>
          <p:cNvPr id="2" name="Rectangle 1">
            <a:extLst>
              <a:ext uri="{FF2B5EF4-FFF2-40B4-BE49-F238E27FC236}">
                <a16:creationId xmlns:a16="http://schemas.microsoft.com/office/drawing/2014/main" xmlns="" id="{8A673F4B-A0C2-48B6-A049-C658D78476DE}"/>
              </a:ext>
            </a:extLst>
          </p:cNvPr>
          <p:cNvSpPr/>
          <p:nvPr/>
        </p:nvSpPr>
        <p:spPr>
          <a:xfrm>
            <a:off x="3116062" y="5609362"/>
            <a:ext cx="5690587" cy="1084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I don't want to </a:t>
            </a:r>
            <a:r>
              <a:rPr lang="en-US" sz="2400" i="1" dirty="0">
                <a:solidFill>
                  <a:srgbClr val="FF0000"/>
                </a:solidFill>
                <a:latin typeface="Calibri" panose="020F0502020204030204" pitchFamily="34" charset="0"/>
                <a:cs typeface="Calibri" panose="020F0502020204030204" pitchFamily="34" charset="0"/>
              </a:rPr>
              <a:t>devalue</a:t>
            </a:r>
            <a:r>
              <a:rPr lang="en-US" sz="2400" i="1" dirty="0">
                <a:latin typeface="Calibri" panose="020F0502020204030204" pitchFamily="34" charset="0"/>
                <a:cs typeface="Calibri" panose="020F0502020204030204" pitchFamily="34" charset="0"/>
              </a:rPr>
              <a:t> his achievement, but he managed to get a promotion without working very hard.</a:t>
            </a:r>
          </a:p>
        </p:txBody>
      </p:sp>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49327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430835" y="4639719"/>
            <a:ext cx="3936310" cy="77841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Merriweather"/>
                <a:cs typeface="Calibri" panose="020F0502020204030204" pitchFamily="34" charset="0"/>
                <a:sym typeface="Merriweather Light"/>
              </a:rPr>
              <a:t>გამარჯვება</a:t>
            </a:r>
            <a:endParaRPr lang="en-US" sz="24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430835" y="2163652"/>
            <a:ext cx="3494141" cy="233742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 </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victory</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a:t>
            </a: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n.)</a:t>
            </a:r>
          </a:p>
        </p:txBody>
      </p:sp>
      <p:sp>
        <p:nvSpPr>
          <p:cNvPr id="2" name="Rectangle 1">
            <a:extLst>
              <a:ext uri="{FF2B5EF4-FFF2-40B4-BE49-F238E27FC236}">
                <a16:creationId xmlns:a16="http://schemas.microsoft.com/office/drawing/2014/main" xmlns="" id="{0EF9BE1E-2F23-4238-BE7A-3266217FED8C}"/>
              </a:ext>
            </a:extLst>
          </p:cNvPr>
          <p:cNvSpPr/>
          <p:nvPr/>
        </p:nvSpPr>
        <p:spPr>
          <a:xfrm>
            <a:off x="3364637" y="5680384"/>
            <a:ext cx="6090081"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Calibri" panose="020F0502020204030204" pitchFamily="34" charset="0"/>
                <a:cs typeface="Calibri" panose="020F0502020204030204" pitchFamily="34" charset="0"/>
              </a:rPr>
              <a:t>This result is a triumphant </a:t>
            </a:r>
            <a:r>
              <a:rPr lang="en-US" sz="2400" i="1" dirty="0">
                <a:solidFill>
                  <a:srgbClr val="FF0000"/>
                </a:solidFill>
                <a:latin typeface="Calibri" panose="020F0502020204030204" pitchFamily="34" charset="0"/>
                <a:cs typeface="Calibri" panose="020F0502020204030204" pitchFamily="34" charset="0"/>
              </a:rPr>
              <a:t>victory</a:t>
            </a:r>
            <a:r>
              <a:rPr lang="en-US" sz="2400" i="1" dirty="0">
                <a:latin typeface="Calibri" panose="020F0502020204030204" pitchFamily="34" charset="0"/>
                <a:cs typeface="Calibri" panose="020F0502020204030204" pitchFamily="34" charset="0"/>
              </a:rPr>
              <a:t> for democracy.</a:t>
            </a:r>
          </a:p>
        </p:txBody>
      </p:sp>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1675296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8"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Google Shape;306;g8d3272b2c0_0_467"/>
          <p:cNvSpPr/>
          <p:nvPr/>
        </p:nvSpPr>
        <p:spPr>
          <a:xfrm>
            <a:off x="4147441" y="4881219"/>
            <a:ext cx="4219704" cy="6824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Merriweather"/>
                <a:cs typeface="Calibri" panose="020F0502020204030204" pitchFamily="34" charset="0"/>
                <a:sym typeface="Merriweather Light"/>
              </a:rPr>
              <a:t>მოწინააღმდეგე</a:t>
            </a:r>
            <a:endParaRPr lang="ka-GE" sz="2400" dirty="0">
              <a:solidFill>
                <a:schemeClr val="bg1"/>
              </a:solidFill>
              <a:latin typeface="Calibri" panose="020F0502020204030204" pitchFamily="34" charset="0"/>
              <a:ea typeface="Merriweather"/>
              <a:cs typeface="Calibri" panose="020F0502020204030204" pitchFamily="34" charset="0"/>
              <a:sym typeface="Merriweather Light"/>
            </a:endParaRPr>
          </a:p>
        </p:txBody>
      </p:sp>
      <p:sp>
        <p:nvSpPr>
          <p:cNvPr id="15" name="Google Shape;305;g8d3272b2c0_0_467"/>
          <p:cNvSpPr/>
          <p:nvPr/>
        </p:nvSpPr>
        <p:spPr>
          <a:xfrm>
            <a:off x="4361910" y="2194605"/>
            <a:ext cx="3790765" cy="2396586"/>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o</a:t>
            </a:r>
            <a:r>
              <a:rPr lang="en-US" sz="2800" dirty="0" smtClean="0">
                <a:solidFill>
                  <a:schemeClr val="bg1"/>
                </a:solidFill>
                <a:latin typeface="Calibri" panose="020F0502020204030204" pitchFamily="34" charset="0"/>
                <a:ea typeface="Merriweather"/>
                <a:cs typeface="Calibri" panose="020F0502020204030204" pitchFamily="34" charset="0"/>
                <a:sym typeface="Merriweather Light"/>
              </a:rPr>
              <a:t>pposing</a:t>
            </a:r>
            <a:endParaRPr lang="en-US" sz="2800" dirty="0">
              <a:solidFill>
                <a:schemeClr val="bg1"/>
              </a:solidFill>
              <a:latin typeface="Calibri" panose="020F0502020204030204" pitchFamily="34" charset="0"/>
              <a:ea typeface="Merriweather"/>
              <a:cs typeface="Calibri" panose="020F0502020204030204" pitchFamily="34" charset="0"/>
              <a:sym typeface="Merriweather Light"/>
            </a:endParaRPr>
          </a:p>
          <a:p>
            <a:pPr lvl="0" algn="ctr"/>
            <a:r>
              <a:rPr lang="en-US" sz="2800" dirty="0">
                <a:solidFill>
                  <a:schemeClr val="bg1"/>
                </a:solidFill>
                <a:latin typeface="Calibri" panose="020F0502020204030204" pitchFamily="34" charset="0"/>
                <a:ea typeface="Merriweather"/>
                <a:cs typeface="Calibri" panose="020F0502020204030204" pitchFamily="34" charset="0"/>
                <a:sym typeface="Merriweather Light"/>
              </a:rPr>
              <a:t>(adj.)</a:t>
            </a:r>
          </a:p>
        </p:txBody>
      </p:sp>
      <p:sp>
        <p:nvSpPr>
          <p:cNvPr id="2" name="Rectangle 1">
            <a:extLst>
              <a:ext uri="{FF2B5EF4-FFF2-40B4-BE49-F238E27FC236}">
                <a16:creationId xmlns:a16="http://schemas.microsoft.com/office/drawing/2014/main" xmlns="" id="{1E161817-8FF1-4901-BB34-E8705ADEC0DA}"/>
              </a:ext>
            </a:extLst>
          </p:cNvPr>
          <p:cNvSpPr/>
          <p:nvPr/>
        </p:nvSpPr>
        <p:spPr>
          <a:xfrm>
            <a:off x="3726561" y="5749232"/>
            <a:ext cx="5381928" cy="900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solidFill>
                  <a:schemeClr val="bg1"/>
                </a:solidFill>
                <a:latin typeface="Calibri" panose="020F0502020204030204" pitchFamily="34" charset="0"/>
                <a:cs typeface="Calibri" panose="020F0502020204030204" pitchFamily="34" charset="0"/>
              </a:rPr>
              <a:t>The </a:t>
            </a:r>
            <a:r>
              <a:rPr lang="en-US" sz="2400" i="1" dirty="0">
                <a:solidFill>
                  <a:srgbClr val="FF0000"/>
                </a:solidFill>
                <a:latin typeface="Calibri" panose="020F0502020204030204" pitchFamily="34" charset="0"/>
                <a:cs typeface="Calibri" panose="020F0502020204030204" pitchFamily="34" charset="0"/>
              </a:rPr>
              <a:t>opposing</a:t>
            </a:r>
            <a:r>
              <a:rPr lang="en-US" sz="2400" i="1" dirty="0">
                <a:solidFill>
                  <a:schemeClr val="bg1"/>
                </a:solidFill>
                <a:latin typeface="Calibri" panose="020F0502020204030204" pitchFamily="34" charset="0"/>
                <a:cs typeface="Calibri" panose="020F0502020204030204" pitchFamily="34" charset="0"/>
              </a:rPr>
              <a:t> team was hard to beat.</a:t>
            </a:r>
          </a:p>
        </p:txBody>
      </p:sp>
      <p:sp>
        <p:nvSpPr>
          <p:cNvPr id="12" name="Rectangle 11">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extLst>
      <p:ext uri="{BB962C8B-B14F-4D97-AF65-F5344CB8AC3E}">
        <p14:creationId xmlns:p14="http://schemas.microsoft.com/office/powerpoint/2010/main" val="2758342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97F9B12-969A-408D-9A80-DB3D56BB645E}"/>
              </a:ext>
            </a:extLst>
          </p:cNvPr>
          <p:cNvSpPr/>
          <p:nvPr/>
        </p:nvSpPr>
        <p:spPr>
          <a:xfrm>
            <a:off x="3078760" y="3073400"/>
            <a:ext cx="5906988"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panose="020F0502020204030204" pitchFamily="34" charset="0"/>
                <a:cs typeface="Calibri" panose="020F0502020204030204" pitchFamily="34" charset="0"/>
              </a:rPr>
              <a:t>Reading </a:t>
            </a:r>
            <a:r>
              <a:rPr lang="en-US" sz="3200" dirty="0">
                <a:latin typeface="Calibri" panose="020F0502020204030204" pitchFamily="34" charset="0"/>
                <a:cs typeface="Calibri" panose="020F0502020204030204" pitchFamily="34" charset="0"/>
              </a:rPr>
              <a:t>Comprehension</a:t>
            </a:r>
          </a:p>
          <a:p>
            <a:pPr algn="ctr"/>
            <a:r>
              <a:rPr lang="ka-GE" sz="3200" dirty="0" smtClean="0">
                <a:latin typeface="Calibri" panose="020F0502020204030204" pitchFamily="34" charset="0"/>
                <a:cs typeface="Calibri" panose="020F0502020204030204" pitchFamily="34" charset="0"/>
              </a:rPr>
              <a:t>წაკითხულის </a:t>
            </a:r>
            <a:r>
              <a:rPr lang="ka-GE" sz="3200" dirty="0">
                <a:latin typeface="Calibri" panose="020F0502020204030204" pitchFamily="34" charset="0"/>
                <a:cs typeface="Calibri" panose="020F0502020204030204" pitchFamily="34" charset="0"/>
              </a:rPr>
              <a:t>გააზრება</a:t>
            </a:r>
            <a:endParaRPr lang="en-US" sz="3200" dirty="0">
              <a:latin typeface="Calibri" panose="020F0502020204030204" pitchFamily="34" charset="0"/>
              <a:cs typeface="Calibri" panose="020F0502020204030204" pitchFamily="34" charset="0"/>
            </a:endParaRPr>
          </a:p>
          <a:p>
            <a:pPr algn="just"/>
            <a:endParaRPr lang="en-US" dirty="0">
              <a:latin typeface="Calibri Regular" charset="0"/>
            </a:endParaRPr>
          </a:p>
        </p:txBody>
      </p:sp>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018164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xmlns="" id="{C633668A-C180-4A05-AB4F-6AAFDE5258A4}"/>
              </a:ext>
            </a:extLst>
          </p:cNvPr>
          <p:cNvSpPr/>
          <p:nvPr/>
        </p:nvSpPr>
        <p:spPr>
          <a:xfrm>
            <a:off x="839659" y="2252443"/>
            <a:ext cx="10352082" cy="3942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Each of us knows someone who is crazy about a particular sports team. Perhaps we are sports fans, too. Sports attract fans from all walks of life: students, senior citizens, truck drivers, and bankers. Being a sports fan instantly connects you to a very large community of people who have a common passion. Sports fans seem to connect their own identity to their chosen team and feel connected with the team and players.</a:t>
            </a:r>
          </a:p>
        </p:txBody>
      </p:sp>
    </p:spTree>
    <p:extLst>
      <p:ext uri="{BB962C8B-B14F-4D97-AF65-F5344CB8AC3E}">
        <p14:creationId xmlns:p14="http://schemas.microsoft.com/office/powerpoint/2010/main" val="3314969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4">
            <a:extLst>
              <a:ext uri="{FF2B5EF4-FFF2-40B4-BE49-F238E27FC236}">
                <a16:creationId xmlns:a16="http://schemas.microsoft.com/office/drawing/2014/main" xmlns="" id="{BA6CCF4A-DD7B-412B-ADB1-7004BC600AD1}"/>
              </a:ext>
            </a:extLst>
          </p:cNvPr>
          <p:cNvSpPr/>
          <p:nvPr/>
        </p:nvSpPr>
        <p:spPr>
          <a:xfrm>
            <a:off x="842838" y="2265028"/>
            <a:ext cx="10386291" cy="4429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Our individual identity consists of many things, including our gender, personality, abilities, and social groups. The groups we choose to belong to, from community groups to groups of sports fans, shape our identity. Related to this is the social identity theory, developed in 1979 by Henri Tajfel and John Turner. They suggested that we naturally </a:t>
            </a:r>
            <a:r>
              <a:rPr lang="en-US" sz="2400" dirty="0" err="1" smtClean="0">
                <a:latin typeface="Calibri" panose="020F0502020204030204" pitchFamily="34" charset="0"/>
                <a:cs typeface="Calibri" panose="020F0502020204030204" pitchFamily="34" charset="0"/>
              </a:rPr>
              <a:t>categori</a:t>
            </a:r>
            <a:r>
              <a:rPr lang="en-US" sz="2400" dirty="0" err="1">
                <a:latin typeface="Calibri" panose="020F0502020204030204" pitchFamily="34" charset="0"/>
                <a:cs typeface="Calibri" panose="020F0502020204030204" pitchFamily="34" charset="0"/>
              </a:rPr>
              <a:t>s</a:t>
            </a:r>
            <a:r>
              <a:rPr lang="en-US" sz="2400" dirty="0" err="1" smtClean="0">
                <a:latin typeface="Calibri" panose="020F0502020204030204" pitchFamily="34" charset="0"/>
                <a:cs typeface="Calibri" panose="020F0502020204030204" pitchFamily="34" charset="0"/>
              </a:rPr>
              <a:t>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people into groups. For example, we </a:t>
            </a:r>
            <a:r>
              <a:rPr lang="en-US" sz="2400" dirty="0" err="1" smtClean="0">
                <a:latin typeface="Calibri" panose="020F0502020204030204" pitchFamily="34" charset="0"/>
                <a:cs typeface="Calibri" panose="020F0502020204030204" pitchFamily="34" charset="0"/>
              </a:rPr>
              <a:t>categorise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by gender, by profession, or by nationality. In defining who we are, we may more closely identify with our professional group (I am a doctor) </a:t>
            </a:r>
            <a:r>
              <a:rPr lang="en-US" sz="2400" dirty="0" smtClean="0">
                <a:latin typeface="Calibri" panose="020F0502020204030204" pitchFamily="34" charset="0"/>
                <a:cs typeface="Calibri" panose="020F0502020204030204" pitchFamily="34" charset="0"/>
              </a:rPr>
              <a:t>than our </a:t>
            </a:r>
            <a:r>
              <a:rPr lang="en-US" sz="2400" dirty="0">
                <a:latin typeface="Calibri" panose="020F0502020204030204" pitchFamily="34" charset="0"/>
                <a:cs typeface="Calibri" panose="020F0502020204030204" pitchFamily="34" charset="0"/>
              </a:rPr>
              <a:t>gender group (I am a man or woman). We also decide which group we belong to, based on different aspects of our identity. According to social identity theory, our </a:t>
            </a:r>
            <a:r>
              <a:rPr lang="en-US" sz="2400" dirty="0" smtClean="0">
                <a:latin typeface="Calibri" panose="020F0502020204030204" pitchFamily="34" charset="0"/>
                <a:cs typeface="Calibri" panose="020F0502020204030204" pitchFamily="34" charset="0"/>
              </a:rPr>
              <a:t>self-esteem </a:t>
            </a:r>
            <a:r>
              <a:rPr lang="en-US" sz="2400" dirty="0">
                <a:latin typeface="Calibri" panose="020F0502020204030204" pitchFamily="34" charset="0"/>
                <a:cs typeface="Calibri" panose="020F0502020204030204" pitchFamily="34" charset="0"/>
              </a:rPr>
              <a:t>– how we feel about ourselves – is reflected in the groups we choose to belong to. </a:t>
            </a:r>
          </a:p>
        </p:txBody>
      </p:sp>
    </p:spTree>
    <p:extLst>
      <p:ext uri="{BB962C8B-B14F-4D97-AF65-F5344CB8AC3E}">
        <p14:creationId xmlns:p14="http://schemas.microsoft.com/office/powerpoint/2010/main" val="32755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xmlns="" id="{C633668A-C180-4A05-AB4F-6AAFDE5258A4}"/>
              </a:ext>
            </a:extLst>
          </p:cNvPr>
          <p:cNvSpPr/>
          <p:nvPr/>
        </p:nvSpPr>
        <p:spPr>
          <a:xfrm>
            <a:off x="981326" y="1868811"/>
            <a:ext cx="10274809" cy="4506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This theory says that since our self-esteem is related to belonging to certain groups, we want our group to be seen more positively than other groups. For instance, if you identify strongly with your </a:t>
            </a:r>
            <a:r>
              <a:rPr lang="en-US" sz="2400" dirty="0" err="1" smtClean="0">
                <a:latin typeface="Calibri" panose="020F0502020204030204" pitchFamily="34" charset="0"/>
                <a:cs typeface="Calibri" panose="020F0502020204030204" pitchFamily="34" charset="0"/>
              </a:rPr>
              <a:t>favourite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sports team, you want to believe that your team is better than other teams.  According to social identity theory, we naturally protect the groups that we identify with and belong to, while devaluing other groups. We speak well and think highly of the team we support, while we may make negative comments about an opposing team. </a:t>
            </a:r>
          </a:p>
        </p:txBody>
      </p:sp>
    </p:spTree>
    <p:extLst>
      <p:ext uri="{BB962C8B-B14F-4D97-AF65-F5344CB8AC3E}">
        <p14:creationId xmlns:p14="http://schemas.microsoft.com/office/powerpoint/2010/main" val="2833273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5" name="Picture 4">
            <a:extLst>
              <a:ext uri="{FF2B5EF4-FFF2-40B4-BE49-F238E27FC236}">
                <a16:creationId xmlns:a16="http://schemas.microsoft.com/office/drawing/2014/main" xmlns="" id="{31B01E0D-5D22-BC46-90F5-CBC637C05C5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4" name="Rectangle: Rounded Corners 5">
            <a:extLst>
              <a:ext uri="{FF2B5EF4-FFF2-40B4-BE49-F238E27FC236}">
                <a16:creationId xmlns:a16="http://schemas.microsoft.com/office/drawing/2014/main" xmlns="" id="{C633668A-C180-4A05-AB4F-6AAFDE5258A4}"/>
              </a:ext>
            </a:extLst>
          </p:cNvPr>
          <p:cNvSpPr/>
          <p:nvPr/>
        </p:nvSpPr>
        <p:spPr>
          <a:xfrm>
            <a:off x="1019964" y="2036237"/>
            <a:ext cx="10055868" cy="4338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Social scientists have also studied the effect of winning a national football championship in the U.S. on the fans of the winning team. They have found that fans have more self-confidence and feel more competent, probably because team victories reflect well on their personal sense of identity. When people feel more competent, they perform better at work, and are likely to earn and spend more money. Experts say that for these reasons, it is likely that a winning team may have influence on the economy of city.</a:t>
            </a:r>
          </a:p>
        </p:txBody>
      </p:sp>
    </p:spTree>
    <p:extLst>
      <p:ext uri="{BB962C8B-B14F-4D97-AF65-F5344CB8AC3E}">
        <p14:creationId xmlns:p14="http://schemas.microsoft.com/office/powerpoint/2010/main" val="150227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635304" y="883231"/>
            <a:ext cx="10666988" cy="7238968"/>
            <a:chOff x="-4943656" y="-757771"/>
            <a:chExt cx="10073010"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შესავალი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Reading  Comprehension - </a:t>
              </a:r>
              <a:r>
                <a:rPr lang="ka-GE" sz="1500" b="1" dirty="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7" name="Google Shape;127;g8d3272b2c0_0_301"/>
            <p:cNvSpPr/>
            <p:nvPr/>
          </p:nvSpPr>
          <p:spPr>
            <a:xfrm>
              <a:off x="666798" y="3121606"/>
              <a:ext cx="4462426"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sp>
          <p:nvSpPr>
            <p:cNvPr id="128" name="Google Shape;128;g8d3272b2c0_0_301"/>
            <p:cNvSpPr txBox="1"/>
            <p:nvPr/>
          </p:nvSpPr>
          <p:spPr>
            <a:xfrm>
              <a:off x="895987" y="313136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r>
                <a:rPr lang="ka-GE"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დავალება</a:t>
              </a:r>
              <a:r>
                <a:rPr lang="en-US" sz="1500" b="1" u="none" strike="noStrike" cap="none" dirty="0" smtClean="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Regular" charset="0"/>
                <a:ea typeface="Calisto MT Regular" charset="0"/>
                <a:cs typeface="Calisto MT Regular" charset="0"/>
              </a:endParaRPr>
            </a:p>
          </p:txBody>
        </p:sp>
      </p:grpSp>
      <p:sp>
        <p:nvSpPr>
          <p:cNvPr id="130" name="Google Shape;130;g8d3272b2c0_0_301"/>
          <p:cNvSpPr txBox="1"/>
          <p:nvPr/>
        </p:nvSpPr>
        <p:spPr>
          <a:xfrm>
            <a:off x="6843945" y="2698764"/>
            <a:ext cx="5141592" cy="2751600"/>
          </a:xfrm>
          <a:prstGeom prst="rect">
            <a:avLst/>
          </a:prstGeom>
          <a:noFill/>
          <a:ln>
            <a:noFill/>
          </a:ln>
        </p:spPr>
        <p:txBody>
          <a:bodyPr spcFirstLastPara="1" wrap="square" lIns="91425" tIns="91425" rIns="91425" bIns="91425" anchor="ctr" anchorCtr="0">
            <a:noAutofit/>
          </a:bodyPr>
          <a:lstStyle/>
          <a:p>
            <a:pPr lvl="0" algn="ctr"/>
            <a:r>
              <a:rPr lang="en-US" sz="3600" dirty="0">
                <a:solidFill>
                  <a:schemeClr val="bg1"/>
                </a:solidFill>
                <a:latin typeface="Calibri" panose="020F0502020204030204" pitchFamily="34" charset="0"/>
                <a:ea typeface="Calibri"/>
                <a:cs typeface="Calibri" panose="020F0502020204030204" pitchFamily="34" charset="0"/>
                <a:sym typeface="Calibri"/>
              </a:rPr>
              <a:t>Community </a:t>
            </a:r>
            <a:r>
              <a:rPr lang="en-US" sz="3600" dirty="0">
                <a:solidFill>
                  <a:schemeClr val="bg1"/>
                </a:solidFill>
                <a:latin typeface="Calibri" panose="020F0502020204030204" pitchFamily="34" charset="0"/>
                <a:ea typeface="Calibri"/>
                <a:cs typeface="Calibri" panose="020F0502020204030204" pitchFamily="34" charset="0"/>
                <a:sym typeface="Calibri"/>
              </a:rPr>
              <a:t> </a:t>
            </a:r>
            <a:r>
              <a:rPr lang="ka-GE" sz="3600" smtClean="0">
                <a:solidFill>
                  <a:schemeClr val="bg1"/>
                </a:solidFill>
                <a:latin typeface="Calibri" panose="020F0502020204030204" pitchFamily="34" charset="0"/>
                <a:ea typeface="Calibri"/>
                <a:cs typeface="Calibri" panose="020F0502020204030204" pitchFamily="34" charset="0"/>
                <a:sym typeface="Calibri"/>
              </a:rPr>
              <a:t>თანა</a:t>
            </a:r>
            <a:r>
              <a:rPr lang="ka-GE" sz="3600" smtClean="0">
                <a:solidFill>
                  <a:schemeClr val="bg1"/>
                </a:solidFill>
                <a:latin typeface="Calibri" panose="020F0502020204030204" pitchFamily="34" charset="0"/>
                <a:ea typeface="Calibri"/>
                <a:cs typeface="Calibri" panose="020F0502020204030204" pitchFamily="34" charset="0"/>
                <a:sym typeface="Calibri"/>
              </a:rPr>
              <a:t>საზოგადოება</a:t>
            </a:r>
            <a:endParaRPr lang="en-US" sz="36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p:cNvSpPr/>
          <p:nvPr/>
        </p:nvSpPr>
        <p:spPr>
          <a:xfrm>
            <a:off x="6727971" y="453789"/>
            <a:ext cx="4714614" cy="1156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5899329" y="384052"/>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გაკვეთილის 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62602" y="538515"/>
            <a:ext cx="2164081" cy="968991"/>
          </a:xfrm>
          <a:prstGeom prst="rect">
            <a:avLst/>
          </a:prstGeom>
          <a:noFill/>
          <a:ln>
            <a:noFill/>
          </a:ln>
        </p:spPr>
      </p:pic>
      <p:pic>
        <p:nvPicPr>
          <p:cNvPr id="26" name="Picture 25">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26684" y="538515"/>
            <a:ext cx="2376972" cy="96899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4" name="Rectangle 13"/>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
        <p:nvSpPr>
          <p:cNvPr id="2" name="Rectangle: Rounded Corners 1">
            <a:extLst>
              <a:ext uri="{FF2B5EF4-FFF2-40B4-BE49-F238E27FC236}">
                <a16:creationId xmlns:a16="http://schemas.microsoft.com/office/drawing/2014/main" xmlns="" id="{89532C94-481D-4FEF-8434-AC58F2B681E0}"/>
              </a:ext>
            </a:extLst>
          </p:cNvPr>
          <p:cNvSpPr/>
          <p:nvPr/>
        </p:nvSpPr>
        <p:spPr>
          <a:xfrm>
            <a:off x="883640" y="2497220"/>
            <a:ext cx="10022890" cy="14267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When you are a fan of a particular team, at a game or event, you instantly </a:t>
            </a:r>
          </a:p>
          <a:p>
            <a:r>
              <a:rPr lang="en-US" sz="2400" dirty="0">
                <a:latin typeface="Calibri" panose="020F0502020204030204" pitchFamily="34" charset="0"/>
                <a:cs typeface="Calibri" panose="020F0502020204030204" pitchFamily="34" charset="0"/>
              </a:rPr>
              <a:t>feel that you have thousands of </a:t>
            </a:r>
            <a:r>
              <a:rPr lang="en-US" sz="2400" dirty="0" smtClean="0">
                <a:latin typeface="Calibri" panose="020F0502020204030204" pitchFamily="34" charset="0"/>
                <a:cs typeface="Calibri" panose="020F0502020204030204" pitchFamily="34" charset="0"/>
              </a:rPr>
              <a:t>friends.</a:t>
            </a:r>
            <a:endParaRPr lang="en-US" sz="2400" dirty="0">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88364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Being a sports fan instantly connects you to a very large community of people who have a common passion. </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10364992" y="265794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Tree>
    <p:extLst>
      <p:ext uri="{BB962C8B-B14F-4D97-AF65-F5344CB8AC3E}">
        <p14:creationId xmlns:p14="http://schemas.microsoft.com/office/powerpoint/2010/main" val="18550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In defining who we are, we may more closely identify with our gender </a:t>
            </a:r>
          </a:p>
          <a:p>
            <a:r>
              <a:rPr lang="en-US" sz="2400" dirty="0">
                <a:latin typeface="Calibri" panose="020F0502020204030204" pitchFamily="34" charset="0"/>
                <a:cs typeface="Calibri" panose="020F0502020204030204" pitchFamily="34" charset="0"/>
              </a:rPr>
              <a:t>group than with our professional group. </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In defining who we are, we may more closely identify with our professional group (I am </a:t>
            </a:r>
            <a:r>
              <a:rPr lang="en-US" sz="2400" dirty="0" smtClean="0">
                <a:latin typeface="Calibri" panose="020F0502020204030204" pitchFamily="34" charset="0"/>
                <a:cs typeface="Calibri" panose="020F0502020204030204" pitchFamily="34" charset="0"/>
              </a:rPr>
              <a:t>a doctor</a:t>
            </a:r>
            <a:r>
              <a:rPr lang="en-US" sz="2400" dirty="0">
                <a:latin typeface="Calibri" panose="020F0502020204030204" pitchFamily="34" charset="0"/>
                <a:cs typeface="Calibri" panose="020F0502020204030204" pitchFamily="34" charset="0"/>
              </a:rPr>
              <a:t>) than </a:t>
            </a:r>
            <a:r>
              <a:rPr lang="en-US" sz="2400" dirty="0" smtClean="0">
                <a:latin typeface="Calibri" panose="020F0502020204030204" pitchFamily="34" charset="0"/>
                <a:cs typeface="Calibri" panose="020F0502020204030204" pitchFamily="34" charset="0"/>
              </a:rPr>
              <a:t>with </a:t>
            </a:r>
            <a:r>
              <a:rPr lang="en-US" sz="2400" dirty="0">
                <a:latin typeface="Calibri" panose="020F0502020204030204" pitchFamily="34" charset="0"/>
                <a:cs typeface="Calibri" panose="020F0502020204030204" pitchFamily="34" charset="0"/>
              </a:rPr>
              <a:t>our gender group (I am a man or woman). </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9883806" y="274320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False</a:t>
            </a:r>
          </a:p>
        </p:txBody>
      </p:sp>
      <p:sp>
        <p:nvSpPr>
          <p:cNvPr id="8" name="Rectangle 7"/>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162959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If a sports team is </a:t>
            </a:r>
            <a:r>
              <a:rPr lang="en-US" sz="2400" dirty="0" smtClean="0">
                <a:latin typeface="Calibri" panose="020F0502020204030204" pitchFamily="34" charset="0"/>
                <a:cs typeface="Calibri" panose="020F0502020204030204" pitchFamily="34" charset="0"/>
              </a:rPr>
              <a:t>a very </a:t>
            </a:r>
            <a:r>
              <a:rPr lang="en-US" sz="2400" dirty="0">
                <a:latin typeface="Calibri" panose="020F0502020204030204" pitchFamily="34" charset="0"/>
                <a:cs typeface="Calibri" panose="020F0502020204030204" pitchFamily="34" charset="0"/>
              </a:rPr>
              <a:t>important part of a fan’s identity, winning is extremely important.</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798990" y="4802819"/>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For instance, if you identify strongly with your </a:t>
            </a:r>
            <a:r>
              <a:rPr lang="en-US" sz="2400" dirty="0" err="1" smtClean="0">
                <a:latin typeface="Calibri" panose="020F0502020204030204" pitchFamily="34" charset="0"/>
                <a:cs typeface="Calibri" panose="020F0502020204030204" pitchFamily="34" charset="0"/>
              </a:rPr>
              <a:t>favourite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sports team, you want to believe that your team is better than other teams.</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10340694" y="2818660"/>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True</a:t>
            </a:r>
          </a:p>
        </p:txBody>
      </p:sp>
      <p:sp>
        <p:nvSpPr>
          <p:cNvPr id="8" name="Rectangle 7"/>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119382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90;p1">
            <a:extLst>
              <a:ext uri="{FF2B5EF4-FFF2-40B4-BE49-F238E27FC236}">
                <a16:creationId xmlns:a16="http://schemas.microsoft.com/office/drawing/2014/main" xmlns="" id="{3B690BF3-20A3-B447-B658-EDAB29B4583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xmlns="" id="{31B01E0D-5D22-BC46-90F5-CBC637C05C54}"/>
              </a:ext>
            </a:extLst>
          </p:cNvPr>
          <p:cNvPicPr>
            <a:picLocks noChangeAspect="1"/>
          </p:cNvPicPr>
          <p:nvPr/>
        </p:nvPicPr>
        <p:blipFill>
          <a:blip r:embed="rId4"/>
          <a:stretch>
            <a:fillRect/>
          </a:stretch>
        </p:blipFill>
        <p:spPr>
          <a:xfrm>
            <a:off x="2450562" y="556124"/>
            <a:ext cx="2376972" cy="968991"/>
          </a:xfrm>
          <a:prstGeom prst="rect">
            <a:avLst/>
          </a:prstGeom>
        </p:spPr>
      </p:pic>
      <p:sp>
        <p:nvSpPr>
          <p:cNvPr id="2" name="Rectangle: Rounded Corners 1">
            <a:extLst>
              <a:ext uri="{FF2B5EF4-FFF2-40B4-BE49-F238E27FC236}">
                <a16:creationId xmlns:a16="http://schemas.microsoft.com/office/drawing/2014/main" xmlns="" id="{89532C94-481D-4FEF-8434-AC58F2B681E0}"/>
              </a:ext>
            </a:extLst>
          </p:cNvPr>
          <p:cNvSpPr/>
          <p:nvPr/>
        </p:nvSpPr>
        <p:spPr>
          <a:xfrm>
            <a:off x="798990" y="2725445"/>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anose="020F0502020204030204" pitchFamily="34" charset="0"/>
                <a:cs typeface="Calibri" panose="020F0502020204030204" pitchFamily="34" charset="0"/>
              </a:rPr>
              <a:t>Winning a championship does not change the way the fans feel about themselves.</a:t>
            </a:r>
          </a:p>
        </p:txBody>
      </p:sp>
      <p:sp>
        <p:nvSpPr>
          <p:cNvPr id="3" name="Rectangle: Rounded Corners 2">
            <a:extLst>
              <a:ext uri="{FF2B5EF4-FFF2-40B4-BE49-F238E27FC236}">
                <a16:creationId xmlns:a16="http://schemas.microsoft.com/office/drawing/2014/main" xmlns="" id="{60517039-3C69-4F8B-A2C5-D9FEFE4C926D}"/>
              </a:ext>
            </a:extLst>
          </p:cNvPr>
          <p:cNvSpPr/>
          <p:nvPr/>
        </p:nvSpPr>
        <p:spPr>
          <a:xfrm>
            <a:off x="896644" y="4793941"/>
            <a:ext cx="10022890" cy="119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latin typeface="Calibri" panose="020F0502020204030204" pitchFamily="34" charset="0"/>
                <a:cs typeface="Calibri" panose="020F0502020204030204" pitchFamily="34" charset="0"/>
              </a:rPr>
              <a:t>They have found that fans have more self-confidence and feel more competent, probably because team victories reflect well on their personal sense of identity. </a:t>
            </a:r>
          </a:p>
        </p:txBody>
      </p:sp>
      <p:sp>
        <p:nvSpPr>
          <p:cNvPr id="6" name="Rectangle: Rounded Corners 5">
            <a:extLst>
              <a:ext uri="{FF2B5EF4-FFF2-40B4-BE49-F238E27FC236}">
                <a16:creationId xmlns:a16="http://schemas.microsoft.com/office/drawing/2014/main" xmlns="" id="{0CE6A92E-F780-4EF2-AC72-01F19FAA54D4}"/>
              </a:ext>
            </a:extLst>
          </p:cNvPr>
          <p:cNvSpPr/>
          <p:nvPr/>
        </p:nvSpPr>
        <p:spPr>
          <a:xfrm>
            <a:off x="10234162" y="2840855"/>
            <a:ext cx="1509204" cy="1012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2"/>
                </a:solidFill>
              </a:rPr>
              <a:t>False</a:t>
            </a:r>
          </a:p>
        </p:txBody>
      </p:sp>
      <p:sp>
        <p:nvSpPr>
          <p:cNvPr id="8" name="Rectangle 7"/>
          <p:cNvSpPr/>
          <p:nvPr/>
        </p:nvSpPr>
        <p:spPr>
          <a:xfrm>
            <a:off x="6400800" y="556124"/>
            <a:ext cx="4907560" cy="10666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itchFamily="34" charset="0"/>
              </a:rPr>
              <a:t>Reading Comprehension</a:t>
            </a:r>
          </a:p>
          <a:p>
            <a:pPr algn="ctr"/>
            <a:r>
              <a:rPr lang="ka-GE" sz="3000" dirty="0"/>
              <a:t>წაკითხულის გააზრება</a:t>
            </a:r>
            <a:endParaRPr lang="en-US" sz="3000" dirty="0">
              <a:latin typeface="Calibri" pitchFamily="34" charset="0"/>
            </a:endParaRPr>
          </a:p>
        </p:txBody>
      </p:sp>
    </p:spTree>
    <p:extLst>
      <p:ext uri="{BB962C8B-B14F-4D97-AF65-F5344CB8AC3E}">
        <p14:creationId xmlns:p14="http://schemas.microsoft.com/office/powerpoint/2010/main" val="28243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1890944"/>
            <a:ext cx="10212917" cy="2938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bg1"/>
                </a:solidFill>
                <a:latin typeface="Calibri" pitchFamily="34" charset="0"/>
                <a:ea typeface="Calibri" charset="0"/>
                <a:cs typeface="Calibri" charset="0"/>
              </a:rPr>
              <a:t>A </a:t>
            </a:r>
            <a:r>
              <a:rPr lang="en-US" sz="3200" dirty="0">
                <a:solidFill>
                  <a:srgbClr val="FF0000"/>
                </a:solidFill>
                <a:latin typeface="Calibri" pitchFamily="34" charset="0"/>
                <a:ea typeface="Calibri" charset="0"/>
                <a:cs typeface="Calibri" charset="0"/>
              </a:rPr>
              <a:t>subordinating conjunction </a:t>
            </a:r>
            <a:r>
              <a:rPr lang="en-US" sz="3200" dirty="0">
                <a:solidFill>
                  <a:schemeClr val="bg1"/>
                </a:solidFill>
                <a:latin typeface="Calibri" pitchFamily="34" charset="0"/>
                <a:ea typeface="Calibri" charset="0"/>
                <a:cs typeface="Calibri" charset="0"/>
              </a:rPr>
              <a:t>is a word or phrase that links a </a:t>
            </a:r>
            <a:r>
              <a:rPr lang="en-US" sz="3200" dirty="0">
                <a:solidFill>
                  <a:srgbClr val="FF0000"/>
                </a:solidFill>
                <a:latin typeface="Calibri" pitchFamily="34" charset="0"/>
                <a:ea typeface="Calibri" charset="0"/>
                <a:cs typeface="Calibri" charset="0"/>
              </a:rPr>
              <a:t>dependent clause </a:t>
            </a:r>
            <a:r>
              <a:rPr lang="en-US" sz="3200" dirty="0">
                <a:solidFill>
                  <a:schemeClr val="bg1"/>
                </a:solidFill>
                <a:latin typeface="Calibri" pitchFamily="34" charset="0"/>
                <a:ea typeface="Calibri" charset="0"/>
                <a:cs typeface="Calibri" charset="0"/>
              </a:rPr>
              <a:t>to an </a:t>
            </a:r>
            <a:r>
              <a:rPr lang="en-US" sz="3200" dirty="0">
                <a:solidFill>
                  <a:srgbClr val="FF0000"/>
                </a:solidFill>
                <a:latin typeface="Calibri" pitchFamily="34" charset="0"/>
                <a:ea typeface="Calibri" charset="0"/>
                <a:cs typeface="Calibri" charset="0"/>
              </a:rPr>
              <a:t>independent clause</a:t>
            </a:r>
            <a:r>
              <a:rPr lang="en-US" sz="3200" dirty="0">
                <a:solidFill>
                  <a:schemeClr val="bg1"/>
                </a:solidFill>
                <a:latin typeface="Calibri" pitchFamily="34" charset="0"/>
                <a:ea typeface="Calibri" charset="0"/>
                <a:cs typeface="Calibri" charset="0"/>
              </a:rPr>
              <a:t>. This word or phrase indicates that a clause has informative value to add to the sentence’s main idea, signaling a cause-and-effect relationship or a shift in time and place between the two clauses.</a:t>
            </a:r>
          </a:p>
        </p:txBody>
      </p:sp>
      <p:pic>
        <p:nvPicPr>
          <p:cNvPr id="9"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0" name="Picture 9">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Rounded Corners 2">
            <a:extLst>
              <a:ext uri="{FF2B5EF4-FFF2-40B4-BE49-F238E27FC236}">
                <a16:creationId xmlns:a16="http://schemas.microsoft.com/office/drawing/2014/main" xmlns="" id="{A41D4993-0AA5-4A51-ADB5-3FAFDEF55205}"/>
              </a:ext>
            </a:extLst>
          </p:cNvPr>
          <p:cNvSpPr/>
          <p:nvPr/>
        </p:nvSpPr>
        <p:spPr>
          <a:xfrm>
            <a:off x="869085" y="5078027"/>
            <a:ext cx="10225271" cy="1315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 feels frustrated </a:t>
            </a:r>
            <a:r>
              <a:rPr lang="en-US" sz="2400" dirty="0">
                <a:solidFill>
                  <a:srgbClr val="FF0000"/>
                </a:solidFill>
              </a:rPr>
              <a:t>because</a:t>
            </a:r>
            <a:r>
              <a:rPr lang="en-US" sz="2400" dirty="0"/>
              <a:t> his favorite team has lost the match.</a:t>
            </a:r>
          </a:p>
        </p:txBody>
      </p:sp>
      <p:cxnSp>
        <p:nvCxnSpPr>
          <p:cNvPr id="13" name="Straight Connector 12">
            <a:extLst>
              <a:ext uri="{FF2B5EF4-FFF2-40B4-BE49-F238E27FC236}">
                <a16:creationId xmlns:a16="http://schemas.microsoft.com/office/drawing/2014/main" xmlns="" id="{5B924447-E2CD-487A-9248-65700AF72D9F}"/>
              </a:ext>
            </a:extLst>
          </p:cNvPr>
          <p:cNvCxnSpPr/>
          <p:nvPr/>
        </p:nvCxnSpPr>
        <p:spPr>
          <a:xfrm>
            <a:off x="133165" y="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Double Bracket 13">
            <a:extLst>
              <a:ext uri="{FF2B5EF4-FFF2-40B4-BE49-F238E27FC236}">
                <a16:creationId xmlns:a16="http://schemas.microsoft.com/office/drawing/2014/main" xmlns="" id="{01EF901C-2F9C-48D8-B383-1D3788E50FD6}"/>
              </a:ext>
            </a:extLst>
          </p:cNvPr>
          <p:cNvSpPr/>
          <p:nvPr/>
        </p:nvSpPr>
        <p:spPr>
          <a:xfrm>
            <a:off x="1491449" y="5868140"/>
            <a:ext cx="2618912" cy="7102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xmlns="" id="{9ECC4A93-5E25-4370-91F8-ADB82D0B5E37}"/>
              </a:ext>
            </a:extLst>
          </p:cNvPr>
          <p:cNvCxnSpPr/>
          <p:nvPr/>
        </p:nvCxnSpPr>
        <p:spPr>
          <a:xfrm>
            <a:off x="1491449" y="6116715"/>
            <a:ext cx="255676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xmlns="" id="{D6B3B671-4DD4-4FB3-8876-C7CB72F01732}"/>
              </a:ext>
            </a:extLst>
          </p:cNvPr>
          <p:cNvCxnSpPr/>
          <p:nvPr/>
        </p:nvCxnSpPr>
        <p:spPr>
          <a:xfrm>
            <a:off x="4243526" y="6107837"/>
            <a:ext cx="5965794"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1" name="Rectangle 10">
            <a:extLst>
              <a:ext uri="{FF2B5EF4-FFF2-40B4-BE49-F238E27FC236}">
                <a16:creationId xmlns:a16="http://schemas.microsoft.com/office/drawing/2014/main" xmlns="" id="{6042AC8F-C617-8540-A5BD-0D218871DB0D}"/>
              </a:ext>
            </a:extLst>
          </p:cNvPr>
          <p:cNvSpPr/>
          <p:nvPr/>
        </p:nvSpPr>
        <p:spPr>
          <a:xfrm>
            <a:off x="7237446" y="408928"/>
            <a:ext cx="3371370" cy="108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1871020"/>
            <a:ext cx="10220640" cy="31626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i="1" dirty="0">
                <a:latin typeface="Calibri" panose="020F0502020204030204" pitchFamily="34" charset="0"/>
                <a:cs typeface="Calibri" panose="020F0502020204030204" pitchFamily="34" charset="0"/>
              </a:rPr>
              <a:t>A dependent clause, also known as a subordinate clause, is a clause with two specific qualities. </a:t>
            </a:r>
          </a:p>
          <a:p>
            <a:pPr algn="just"/>
            <a:r>
              <a:rPr lang="en-US" sz="2800" i="1" dirty="0">
                <a:latin typeface="Calibri" panose="020F0502020204030204" pitchFamily="34" charset="0"/>
                <a:cs typeface="Calibri" panose="020F0502020204030204" pitchFamily="34" charset="0"/>
              </a:rPr>
              <a:t>Firstly, it does not express a complete unit of thought on its own; it cannot stand as its own sentence.</a:t>
            </a:r>
          </a:p>
          <a:p>
            <a:pPr algn="just"/>
            <a:r>
              <a:rPr lang="en-US" sz="2800" i="1" dirty="0">
                <a:latin typeface="Calibri" panose="020F0502020204030204" pitchFamily="34" charset="0"/>
                <a:cs typeface="Calibri" panose="020F0502020204030204" pitchFamily="34" charset="0"/>
              </a:rPr>
              <a:t> Secondly, it depends upon an independent clause—one that can stand on its own as a complete sentence—to form a complete idea</a:t>
            </a:r>
            <a:r>
              <a:rPr lang="en-US" sz="2800" i="1" dirty="0" smtClean="0">
                <a:latin typeface="Calibri" panose="020F0502020204030204" pitchFamily="34" charset="0"/>
                <a:cs typeface="Calibri" panose="020F0502020204030204" pitchFamily="34" charset="0"/>
              </a:rPr>
              <a:t>.</a:t>
            </a:r>
            <a:endParaRPr lang="en-US" sz="2800" i="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9" name="Rectangle 8">
            <a:extLst>
              <a:ext uri="{FF2B5EF4-FFF2-40B4-BE49-F238E27FC236}">
                <a16:creationId xmlns:a16="http://schemas.microsoft.com/office/drawing/2014/main" xmlns="" id="{6042AC8F-C617-8540-A5BD-0D218871DB0D}"/>
              </a:ext>
            </a:extLst>
          </p:cNvPr>
          <p:cNvSpPr/>
          <p:nvPr/>
        </p:nvSpPr>
        <p:spPr>
          <a:xfrm>
            <a:off x="7237446" y="408928"/>
            <a:ext cx="3371370" cy="108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latin typeface="Calibri" pitchFamily="34" charset="0"/>
                <a:cs typeface="Calibri" pitchFamily="34" charset="0"/>
              </a:rPr>
              <a:t>Grammar</a:t>
            </a:r>
          </a:p>
          <a:p>
            <a:pPr algn="ctr"/>
            <a:r>
              <a:rPr lang="ka-GE" sz="3200" dirty="0">
                <a:latin typeface="Calibri" pitchFamily="34" charset="0"/>
                <a:cs typeface="Calibri" pitchFamily="34" charset="0"/>
              </a:rPr>
              <a:t>გრამატიკა</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195768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1871567"/>
            <a:ext cx="10220640" cy="4773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Calibri" pitchFamily="34" charset="0"/>
                <a:cs typeface="Calibri" panose="020F0502020204030204" pitchFamily="34" charset="0"/>
              </a:rPr>
              <a:t>Subordinating Conjunctions Showing </a:t>
            </a:r>
            <a:r>
              <a:rPr lang="en-US" sz="2400" dirty="0">
                <a:solidFill>
                  <a:srgbClr val="FF0000"/>
                </a:solidFill>
                <a:latin typeface="Calibri" panose="020F0502020204030204" pitchFamily="34" charset="0"/>
                <a:cs typeface="Calibri" panose="020F0502020204030204" pitchFamily="34" charset="0"/>
              </a:rPr>
              <a:t>Cause and Effect</a:t>
            </a:r>
          </a:p>
          <a:p>
            <a:r>
              <a:rPr lang="en-US" sz="2400" dirty="0">
                <a:latin typeface="Calibri" panose="020F0502020204030204" pitchFamily="34" charset="0"/>
                <a:cs typeface="Calibri" panose="020F0502020204030204" pitchFamily="34" charset="0"/>
              </a:rPr>
              <a:t>The subordinating conjunction that is simplest to explain is </a:t>
            </a:r>
            <a:r>
              <a:rPr lang="en-US" sz="2400" i="1" dirty="0">
                <a:solidFill>
                  <a:srgbClr val="FF0000"/>
                </a:solidFill>
                <a:latin typeface="Calibri" panose="020F0502020204030204" pitchFamily="34" charset="0"/>
                <a:cs typeface="Calibri" panose="020F0502020204030204" pitchFamily="34" charset="0"/>
              </a:rPr>
              <a:t>because</a:t>
            </a:r>
            <a:r>
              <a:rPr lang="en-US" sz="2400" dirty="0">
                <a:latin typeface="Calibri" panose="020F0502020204030204" pitchFamily="34" charset="0"/>
                <a:cs typeface="Calibri" panose="020F0502020204030204" pitchFamily="34" charset="0"/>
              </a:rPr>
              <a:t>. </a:t>
            </a:r>
            <a:r>
              <a:rPr lang="en-US" sz="2400" i="1" dirty="0">
                <a:solidFill>
                  <a:srgbClr val="FF0000"/>
                </a:solidFill>
                <a:latin typeface="Calibri" panose="020F0502020204030204" pitchFamily="34" charset="0"/>
                <a:cs typeface="Calibri" panose="020F0502020204030204" pitchFamily="34" charset="0"/>
              </a:rPr>
              <a:t>Because</a:t>
            </a:r>
            <a:r>
              <a:rPr lang="en-US" sz="2400" dirty="0">
                <a:latin typeface="Calibri" panose="020F0502020204030204" pitchFamily="34" charset="0"/>
                <a:cs typeface="Calibri" panose="020F0502020204030204" pitchFamily="34" charset="0"/>
              </a:rPr>
              <a:t> is a conjunction with just one purpose: to show a cause-and-effect relationship between a subordinate clause and a main clause. On its own, a clause beginning with </a:t>
            </a:r>
            <a:r>
              <a:rPr lang="en-US" sz="2400" dirty="0">
                <a:solidFill>
                  <a:srgbClr val="FF0000"/>
                </a:solidFill>
                <a:latin typeface="Calibri" panose="020F0502020204030204" pitchFamily="34" charset="0"/>
                <a:cs typeface="Calibri" panose="020F0502020204030204" pitchFamily="34" charset="0"/>
              </a:rPr>
              <a:t>because</a:t>
            </a:r>
            <a:r>
              <a:rPr lang="en-US" sz="2400" dirty="0">
                <a:latin typeface="Calibri" panose="020F0502020204030204" pitchFamily="34" charset="0"/>
                <a:cs typeface="Calibri" panose="020F0502020204030204" pitchFamily="34" charset="0"/>
              </a:rPr>
              <a:t> is incomplete.</a:t>
            </a:r>
          </a:p>
          <a:p>
            <a:r>
              <a:rPr lang="en-US" sz="2400" i="1" strike="sngStrike" dirty="0">
                <a:latin typeface="Calibri" panose="020F0502020204030204" pitchFamily="34" charset="0"/>
                <a:cs typeface="Calibri" panose="020F0502020204030204" pitchFamily="34" charset="0"/>
              </a:rPr>
              <a:t>Because he wouldn’t wear a seat belt.</a:t>
            </a:r>
          </a:p>
          <a:p>
            <a:pPr marL="342900" indent="-342900">
              <a:buFont typeface="Wingdings" panose="05000000000000000000" pitchFamily="2" charset="2"/>
              <a:buChar char="ü"/>
            </a:pPr>
            <a:r>
              <a:rPr lang="en-US" sz="2400" i="1" dirty="0">
                <a:latin typeface="Calibri" panose="020F0502020204030204" pitchFamily="34" charset="0"/>
                <a:cs typeface="Calibri" panose="020F0502020204030204" pitchFamily="34" charset="0"/>
              </a:rPr>
              <a:t>Robin wasn’t allowed in the Batmobile any longer.</a:t>
            </a:r>
          </a:p>
          <a:p>
            <a:pPr marL="342900" indent="-342900">
              <a:buFont typeface="Wingdings" panose="05000000000000000000" pitchFamily="2" charset="2"/>
              <a:buChar char="ü"/>
            </a:pPr>
            <a:endParaRPr lang="en-US" sz="2400" i="1" dirty="0">
              <a:latin typeface="Calibri" panose="020F0502020204030204" pitchFamily="34" charset="0"/>
              <a:cs typeface="Calibri" panose="020F0502020204030204" pitchFamily="34" charset="0"/>
            </a:endParaRPr>
          </a:p>
          <a:p>
            <a:r>
              <a:rPr lang="en-US" sz="2800" i="1" dirty="0">
                <a:latin typeface="Calibri" pitchFamily="34" charset="0"/>
              </a:rPr>
              <a:t>Robin wasn’t allowed in the Batmobile any longer because he wouldn’t wear a seatbelt.</a:t>
            </a:r>
          </a:p>
        </p:txBody>
      </p:sp>
      <p:pic>
        <p:nvPicPr>
          <p:cNvPr id="11"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984107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latin typeface="Calibri" pitchFamily="34" charset="0"/>
                <a:cs typeface="Calibri" panose="020F0502020204030204" pitchFamily="34" charset="0"/>
              </a:rPr>
              <a:t>Other subordinating conjunctions that can show cause-and-effect relationships and function in the same way are </a:t>
            </a:r>
            <a:r>
              <a:rPr lang="en-US" sz="3200" i="1" dirty="0">
                <a:solidFill>
                  <a:srgbClr val="FF0000"/>
                </a:solidFill>
                <a:latin typeface="Calibri" panose="020F0502020204030204" pitchFamily="34" charset="0"/>
                <a:cs typeface="Calibri" panose="020F0502020204030204" pitchFamily="34" charset="0"/>
              </a:rPr>
              <a:t>for, as, since, therefore, hence, as a result, consequently, though, due to, provided that, because of, unless, as a result of, and so/so that.</a:t>
            </a:r>
          </a:p>
        </p:txBody>
      </p:sp>
      <p:pic>
        <p:nvPicPr>
          <p:cNvPr id="11"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322666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2" name="Rectangle 1">
            <a:extLst>
              <a:ext uri="{FF2B5EF4-FFF2-40B4-BE49-F238E27FC236}">
                <a16:creationId xmlns:a16="http://schemas.microsoft.com/office/drawing/2014/main" xmlns="" id="{EBCEA2AB-4EC0-894F-9C48-DF6E44FE0776}"/>
              </a:ext>
            </a:extLst>
          </p:cNvPr>
          <p:cNvSpPr/>
          <p:nvPr/>
        </p:nvSpPr>
        <p:spPr>
          <a:xfrm>
            <a:off x="778933" y="1871019"/>
            <a:ext cx="10220640" cy="4267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libri" panose="020F0502020204030204" pitchFamily="34" charset="0"/>
                <a:cs typeface="Calibri" panose="020F0502020204030204" pitchFamily="34" charset="0"/>
              </a:rPr>
              <a:t>Subordinating Conjunctions Signaling Relationships of Time or Place</a:t>
            </a:r>
          </a:p>
          <a:p>
            <a:pPr algn="just"/>
            <a:r>
              <a:rPr lang="en-US" sz="3200" dirty="0">
                <a:solidFill>
                  <a:schemeClr val="bg1"/>
                </a:solidFill>
                <a:latin typeface="Calibri" panose="020F0502020204030204" pitchFamily="34" charset="0"/>
                <a:cs typeface="Calibri" panose="020F0502020204030204" pitchFamily="34" charset="0"/>
              </a:rPr>
              <a:t>Another function of subordinating conjunctions is to show a relationship between two clauses involving a transition of time or place. Some examples of such subordinating conjunctions are </a:t>
            </a:r>
            <a:r>
              <a:rPr lang="en-US" sz="3200" dirty="0">
                <a:solidFill>
                  <a:srgbClr val="FF0000"/>
                </a:solidFill>
                <a:latin typeface="Calibri" panose="020F0502020204030204" pitchFamily="34" charset="0"/>
                <a:cs typeface="Calibri" panose="020F0502020204030204" pitchFamily="34" charset="0"/>
              </a:rPr>
              <a:t>once, while, when, whenever, where, wherever, before, and after.</a:t>
            </a:r>
          </a:p>
          <a:p>
            <a:pPr algn="just"/>
            <a:r>
              <a:rPr lang="en-US" sz="3200" i="1" dirty="0">
                <a:solidFill>
                  <a:schemeClr val="bg1"/>
                </a:solidFill>
                <a:latin typeface="Calibri" panose="020F0502020204030204" pitchFamily="34" charset="0"/>
                <a:cs typeface="Calibri" panose="020F0502020204030204" pitchFamily="34" charset="0"/>
              </a:rPr>
              <a:t>I’ll come whenever you ask.</a:t>
            </a:r>
          </a:p>
        </p:txBody>
      </p:sp>
      <p:pic>
        <p:nvPicPr>
          <p:cNvPr id="11"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2" name="Picture 11">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7" name="Rectangle 6">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8" name="TextBox 7">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250781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479394" y="2137021"/>
            <a:ext cx="10899519" cy="40834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latin typeface="Calibri" panose="020F0502020204030204" pitchFamily="34" charset="0"/>
                <a:cs typeface="Calibri" panose="020F0502020204030204" pitchFamily="34" charset="0"/>
              </a:rPr>
              <a:t>_________ the basement flooded, we spent all day cleaning up.</a:t>
            </a:r>
          </a:p>
          <a:p>
            <a:endParaRPr lang="en-US" sz="3500" dirty="0">
              <a:latin typeface="Calibri" panose="020F0502020204030204" pitchFamily="34" charset="0"/>
              <a:cs typeface="Calibri" panose="020F0502020204030204" pitchFamily="34" charset="0"/>
            </a:endParaRPr>
          </a:p>
          <a:p>
            <a:r>
              <a:rPr lang="en-US" sz="3500" dirty="0">
                <a:latin typeface="Calibri" panose="020F0502020204030204" pitchFamily="34" charset="0"/>
                <a:cs typeface="Calibri" panose="020F0502020204030204" pitchFamily="34" charset="0"/>
              </a:rPr>
              <a:t>A. After</a:t>
            </a:r>
          </a:p>
          <a:p>
            <a:r>
              <a:rPr lang="en-US" sz="3500" dirty="0">
                <a:latin typeface="Calibri" panose="020F0502020204030204" pitchFamily="34" charset="0"/>
                <a:cs typeface="Calibri" panose="020F0502020204030204" pitchFamily="34" charset="0"/>
              </a:rPr>
              <a:t>B. Although</a:t>
            </a:r>
          </a:p>
          <a:p>
            <a:r>
              <a:rPr lang="en-US" sz="3500" dirty="0">
                <a:latin typeface="Calibri" panose="020F0502020204030204" pitchFamily="34" charset="0"/>
                <a:cs typeface="Calibri" panose="020F0502020204030204" pitchFamily="34" charset="0"/>
              </a:rPr>
              <a:t>C. Before</a:t>
            </a:r>
          </a:p>
          <a:p>
            <a:r>
              <a:rPr lang="en-US" sz="3500" dirty="0">
                <a:latin typeface="Calibri" panose="020F0502020204030204" pitchFamily="34" charset="0"/>
                <a:cs typeface="Calibri" panose="020F0502020204030204" pitchFamily="34" charset="0"/>
              </a:rPr>
              <a:t>D. Even if</a:t>
            </a: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a16="http://schemas.microsoft.com/office/drawing/2014/main" xmlns="" id="{C4D5BA04-1D8B-4E56-9562-DA7D04B72F5C}"/>
              </a:ext>
            </a:extLst>
          </p:cNvPr>
          <p:cNvCxnSpPr>
            <a:cxnSpLocks/>
          </p:cNvCxnSpPr>
          <p:nvPr/>
        </p:nvCxnSpPr>
        <p:spPr>
          <a:xfrm>
            <a:off x="883125" y="4048217"/>
            <a:ext cx="15316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28FE009D-F62F-4751-BA2A-E143FAEFA13C}"/>
              </a:ext>
            </a:extLst>
          </p:cNvPr>
          <p:cNvCxnSpPr>
            <a:cxnSpLocks/>
          </p:cNvCxnSpPr>
          <p:nvPr/>
        </p:nvCxnSpPr>
        <p:spPr>
          <a:xfrm>
            <a:off x="778933" y="4447466"/>
            <a:ext cx="1378341" cy="1"/>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10" name="Rectangle 9">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7599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5" name="Rectangle 4"/>
          <p:cNvSpPr/>
          <p:nvPr/>
        </p:nvSpPr>
        <p:spPr>
          <a:xfrm>
            <a:off x="7547020" y="711678"/>
            <a:ext cx="3849503" cy="1103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547019" y="866720"/>
            <a:ext cx="3849503" cy="763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pitchFamily="34" charset="0"/>
                <a:cs typeface="Calibri" pitchFamily="34" charset="0"/>
              </a:rPr>
              <a:t>შესავალი</a:t>
            </a:r>
            <a:endParaRPr sz="3600" dirty="0">
              <a:solidFill>
                <a:schemeClr val="bg1"/>
              </a:solidFill>
              <a:latin typeface="Calibri" pitchFamily="34" charset="0"/>
              <a:cs typeface="Calibri" pitchFamily="34" charset="0"/>
            </a:endParaRPr>
          </a:p>
        </p:txBody>
      </p:sp>
      <p:sp>
        <p:nvSpPr>
          <p:cNvPr id="4" name="Rectangle 3">
            <a:extLst>
              <a:ext uri="{FF2B5EF4-FFF2-40B4-BE49-F238E27FC236}">
                <a16:creationId xmlns:a16="http://schemas.microsoft.com/office/drawing/2014/main" xmlns="" id="{6AD9A7B7-2E7A-4C45-8448-1D4A0B159BF3}"/>
              </a:ext>
            </a:extLst>
          </p:cNvPr>
          <p:cNvSpPr/>
          <p:nvPr/>
        </p:nvSpPr>
        <p:spPr>
          <a:xfrm>
            <a:off x="979207" y="2509626"/>
            <a:ext cx="6774974" cy="153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gn="ctr">
              <a:lnSpc>
                <a:spcPct val="115000"/>
              </a:lnSpc>
              <a:buClr>
                <a:srgbClr val="1C4587"/>
              </a:buClr>
              <a:buSzPts val="2900"/>
            </a:pPr>
            <a:r>
              <a:rPr lang="en-US" sz="2800" dirty="0">
                <a:solidFill>
                  <a:schemeClr val="bg1"/>
                </a:solidFill>
                <a:latin typeface="Calibri" panose="020F0502020204030204" pitchFamily="34" charset="0"/>
                <a:ea typeface="Times New Roman"/>
                <a:cs typeface="Calibri" panose="020F0502020204030204" pitchFamily="34" charset="0"/>
                <a:sym typeface="Times New Roman"/>
              </a:rPr>
              <a:t>What is a community?</a:t>
            </a:r>
          </a:p>
        </p:txBody>
      </p:sp>
      <p:pic>
        <p:nvPicPr>
          <p:cNvPr id="7" name="Google Shape;90;p1">
            <a:extLst>
              <a:ext uri="{FF2B5EF4-FFF2-40B4-BE49-F238E27FC236}">
                <a16:creationId xmlns:a16="http://schemas.microsoft.com/office/drawing/2014/main" xmlns=""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xmlns=""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sp>
        <p:nvSpPr>
          <p:cNvPr id="2" name="Rectangle 1">
            <a:extLst>
              <a:ext uri="{FF2B5EF4-FFF2-40B4-BE49-F238E27FC236}">
                <a16:creationId xmlns:a16="http://schemas.microsoft.com/office/drawing/2014/main" xmlns="" id="{C421A7B7-FB97-4BE9-AB1A-43D3812AF3D1}"/>
              </a:ext>
            </a:extLst>
          </p:cNvPr>
          <p:cNvSpPr/>
          <p:nvPr/>
        </p:nvSpPr>
        <p:spPr>
          <a:xfrm>
            <a:off x="979207" y="4421080"/>
            <a:ext cx="6774974" cy="1855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panose="020F0502020204030204" pitchFamily="34" charset="0"/>
                <a:cs typeface="Calibri" panose="020F0502020204030204" pitchFamily="34" charset="0"/>
              </a:rPr>
              <a:t>Communities share </a:t>
            </a:r>
            <a:r>
              <a:rPr lang="en-US" sz="2400" dirty="0" smtClean="0">
                <a:latin typeface="Calibri" panose="020F0502020204030204" pitchFamily="34" charset="0"/>
                <a:cs typeface="Calibri" panose="020F0502020204030204" pitchFamily="34" charset="0"/>
              </a:rPr>
              <a:t>common interests, </a:t>
            </a:r>
            <a:r>
              <a:rPr lang="en-US" sz="2400" dirty="0">
                <a:latin typeface="Calibri" panose="020F0502020204030204" pitchFamily="34" charset="0"/>
                <a:cs typeface="Calibri" panose="020F0502020204030204" pitchFamily="34" charset="0"/>
              </a:rPr>
              <a:t>background, or </a:t>
            </a:r>
            <a:r>
              <a:rPr lang="en-US" sz="2400" dirty="0" smtClean="0">
                <a:latin typeface="Calibri" panose="020F0502020204030204" pitchFamily="34" charset="0"/>
                <a:cs typeface="Calibri" panose="020F0502020204030204" pitchFamily="34" charset="0"/>
              </a:rPr>
              <a:t>common goals </a:t>
            </a:r>
            <a:r>
              <a:rPr lang="en-US" sz="2400" dirty="0">
                <a:latin typeface="Calibri" panose="020F0502020204030204" pitchFamily="34" charset="0"/>
                <a:cs typeface="Calibri" panose="020F0502020204030204" pitchFamily="34" charset="0"/>
              </a:rPr>
              <a:t>that gives them a sense of cohesion.</a:t>
            </a:r>
          </a:p>
        </p:txBody>
      </p:sp>
      <p:pic>
        <p:nvPicPr>
          <p:cNvPr id="3" name="Picture 2">
            <a:extLst>
              <a:ext uri="{FF2B5EF4-FFF2-40B4-BE49-F238E27FC236}">
                <a16:creationId xmlns:a16="http://schemas.microsoft.com/office/drawing/2014/main" xmlns="" id="{5841BF88-1EFE-43B9-993B-031553858548}"/>
              </a:ext>
            </a:extLst>
          </p:cNvPr>
          <p:cNvPicPr>
            <a:picLocks noChangeAspect="1"/>
          </p:cNvPicPr>
          <p:nvPr/>
        </p:nvPicPr>
        <p:blipFill>
          <a:blip r:embed="rId5"/>
          <a:stretch>
            <a:fillRect/>
          </a:stretch>
        </p:blipFill>
        <p:spPr>
          <a:xfrm>
            <a:off x="8451542" y="2934070"/>
            <a:ext cx="2944981" cy="24147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434053" y="2157274"/>
            <a:ext cx="10944859" cy="3934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I don’t want to go to the movies ­­­_____________ I hate the smell of popcorn.</a:t>
            </a:r>
          </a:p>
          <a:p>
            <a:endParaRPr lang="en-US" sz="3500" dirty="0">
              <a:solidFill>
                <a:schemeClr val="bg1"/>
              </a:solidFill>
              <a:latin typeface="Calibri" panose="020F0502020204030204" pitchFamily="34" charset="0"/>
              <a:cs typeface="Calibri" panose="020F0502020204030204" pitchFamily="34" charset="0"/>
            </a:endParaRPr>
          </a:p>
          <a:p>
            <a:r>
              <a:rPr lang="en-US" sz="3500" dirty="0">
                <a:solidFill>
                  <a:schemeClr val="bg1"/>
                </a:solidFill>
                <a:latin typeface="Calibri" panose="020F0502020204030204" pitchFamily="34" charset="0"/>
                <a:cs typeface="Calibri" panose="020F0502020204030204" pitchFamily="34" charset="0"/>
              </a:rPr>
              <a:t>A. Although</a:t>
            </a:r>
          </a:p>
          <a:p>
            <a:r>
              <a:rPr lang="en-US" sz="3500" dirty="0">
                <a:solidFill>
                  <a:schemeClr val="bg1"/>
                </a:solidFill>
                <a:latin typeface="Calibri" panose="020F0502020204030204" pitchFamily="34" charset="0"/>
                <a:cs typeface="Calibri" panose="020F0502020204030204" pitchFamily="34" charset="0"/>
              </a:rPr>
              <a:t>B. Because</a:t>
            </a:r>
          </a:p>
          <a:p>
            <a:r>
              <a:rPr lang="en-US" sz="3500" dirty="0">
                <a:solidFill>
                  <a:schemeClr val="bg1"/>
                </a:solidFill>
                <a:latin typeface="Calibri" panose="020F0502020204030204" pitchFamily="34" charset="0"/>
                <a:cs typeface="Calibri" panose="020F0502020204030204" pitchFamily="34" charset="0"/>
              </a:rPr>
              <a:t>C. Whenever</a:t>
            </a:r>
          </a:p>
          <a:p>
            <a:r>
              <a:rPr lang="en-US" sz="3500" dirty="0">
                <a:solidFill>
                  <a:schemeClr val="bg1"/>
                </a:solidFill>
                <a:latin typeface="Calibri" panose="020F0502020204030204" pitchFamily="34" charset="0"/>
                <a:cs typeface="Calibri" panose="020F0502020204030204" pitchFamily="34" charset="0"/>
              </a:rPr>
              <a:t>D. So that</a:t>
            </a:r>
          </a:p>
        </p:txBody>
      </p:sp>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a16="http://schemas.microsoft.com/office/drawing/2014/main" xmlns="" id="{F6489AB2-9A22-4DF5-9CC3-50F7C1EB9B66}"/>
              </a:ext>
            </a:extLst>
          </p:cNvPr>
          <p:cNvCxnSpPr/>
          <p:nvPr/>
        </p:nvCxnSpPr>
        <p:spPr>
          <a:xfrm>
            <a:off x="1125162" y="4884970"/>
            <a:ext cx="154701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7993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23571" y="2446986"/>
            <a:ext cx="10755342" cy="3963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___________ spring arrives, we have to be prepared for more snow.</a:t>
            </a:r>
          </a:p>
          <a:p>
            <a:endParaRPr lang="en-US" sz="3500" dirty="0">
              <a:solidFill>
                <a:schemeClr val="bg1"/>
              </a:solidFill>
              <a:latin typeface="Calibri" panose="020F0502020204030204" pitchFamily="34" charset="0"/>
              <a:cs typeface="Calibri" panose="020F0502020204030204" pitchFamily="34" charset="0"/>
            </a:endParaRPr>
          </a:p>
          <a:p>
            <a:r>
              <a:rPr lang="en-US" sz="3500" dirty="0">
                <a:solidFill>
                  <a:schemeClr val="bg1"/>
                </a:solidFill>
                <a:latin typeface="Calibri" panose="020F0502020204030204" pitchFamily="34" charset="0"/>
                <a:cs typeface="Calibri" panose="020F0502020204030204" pitchFamily="34" charset="0"/>
              </a:rPr>
              <a:t>A. Because</a:t>
            </a:r>
          </a:p>
          <a:p>
            <a:r>
              <a:rPr lang="en-US" sz="3500" dirty="0">
                <a:solidFill>
                  <a:schemeClr val="bg1"/>
                </a:solidFill>
                <a:latin typeface="Calibri" panose="020F0502020204030204" pitchFamily="34" charset="0"/>
                <a:cs typeface="Calibri" panose="020F0502020204030204" pitchFamily="34" charset="0"/>
              </a:rPr>
              <a:t>B. Until</a:t>
            </a:r>
          </a:p>
          <a:p>
            <a:r>
              <a:rPr lang="en-US" sz="3500" dirty="0">
                <a:solidFill>
                  <a:schemeClr val="bg1"/>
                </a:solidFill>
                <a:latin typeface="Calibri" panose="020F0502020204030204" pitchFamily="34" charset="0"/>
                <a:cs typeface="Calibri" panose="020F0502020204030204" pitchFamily="34" charset="0"/>
              </a:rPr>
              <a:t>C. Although</a:t>
            </a:r>
          </a:p>
          <a:p>
            <a:r>
              <a:rPr lang="en-US" sz="3500" dirty="0">
                <a:solidFill>
                  <a:schemeClr val="bg1"/>
                </a:solidFill>
                <a:latin typeface="Calibri" panose="020F0502020204030204" pitchFamily="34" charset="0"/>
                <a:cs typeface="Calibri" panose="020F0502020204030204" pitchFamily="34" charset="0"/>
              </a:rPr>
              <a:t>D. Now that</a:t>
            </a:r>
          </a:p>
        </p:txBody>
      </p:sp>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a16="http://schemas.microsoft.com/office/drawing/2014/main" xmlns="" id="{4A6057B9-D2BB-4644-B45F-1B424FDD7135}"/>
              </a:ext>
            </a:extLst>
          </p:cNvPr>
          <p:cNvCxnSpPr/>
          <p:nvPr/>
        </p:nvCxnSpPr>
        <p:spPr>
          <a:xfrm>
            <a:off x="976544" y="5255581"/>
            <a:ext cx="157134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213135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883125" y="469150"/>
            <a:ext cx="10707900" cy="587820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7" name="Rectangle: Rounded Corners 5">
            <a:extLst>
              <a:ext uri="{FF2B5EF4-FFF2-40B4-BE49-F238E27FC236}">
                <a16:creationId xmlns:a16="http://schemas.microsoft.com/office/drawing/2014/main" xmlns="" id="{C633668A-C180-4A05-AB4F-6AAFDE5258A4}"/>
              </a:ext>
            </a:extLst>
          </p:cNvPr>
          <p:cNvSpPr/>
          <p:nvPr/>
        </p:nvSpPr>
        <p:spPr>
          <a:xfrm>
            <a:off x="623571" y="2369713"/>
            <a:ext cx="10755342" cy="4019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a:solidFill>
                  <a:schemeClr val="bg1"/>
                </a:solidFill>
                <a:latin typeface="Calibri" panose="020F0502020204030204" pitchFamily="34" charset="0"/>
                <a:cs typeface="Calibri" panose="020F0502020204030204" pitchFamily="34" charset="0"/>
              </a:rPr>
              <a:t>_____________ the alarm goes off, I hit the snooze button.</a:t>
            </a:r>
          </a:p>
          <a:p>
            <a:endParaRPr lang="en-US" sz="3500" dirty="0">
              <a:solidFill>
                <a:schemeClr val="bg1"/>
              </a:solidFill>
              <a:latin typeface="Calibri" panose="020F0502020204030204" pitchFamily="34" charset="0"/>
              <a:cs typeface="Calibri" panose="020F0502020204030204" pitchFamily="34" charset="0"/>
            </a:endParaRPr>
          </a:p>
          <a:p>
            <a:r>
              <a:rPr lang="en-US" sz="3500" dirty="0">
                <a:solidFill>
                  <a:schemeClr val="bg1"/>
                </a:solidFill>
                <a:latin typeface="Calibri" panose="020F0502020204030204" pitchFamily="34" charset="0"/>
                <a:cs typeface="Calibri" panose="020F0502020204030204" pitchFamily="34" charset="0"/>
              </a:rPr>
              <a:t>A. As soon as</a:t>
            </a:r>
          </a:p>
          <a:p>
            <a:r>
              <a:rPr lang="en-US" sz="3500" dirty="0">
                <a:solidFill>
                  <a:schemeClr val="bg1"/>
                </a:solidFill>
                <a:latin typeface="Calibri" panose="020F0502020204030204" pitchFamily="34" charset="0"/>
                <a:cs typeface="Calibri" panose="020F0502020204030204" pitchFamily="34" charset="0"/>
              </a:rPr>
              <a:t>B. Because</a:t>
            </a:r>
          </a:p>
          <a:p>
            <a:r>
              <a:rPr lang="en-US" sz="3500" dirty="0">
                <a:solidFill>
                  <a:schemeClr val="bg1"/>
                </a:solidFill>
                <a:latin typeface="Calibri" panose="020F0502020204030204" pitchFamily="34" charset="0"/>
                <a:cs typeface="Calibri" panose="020F0502020204030204" pitchFamily="34" charset="0"/>
              </a:rPr>
              <a:t>C. Before</a:t>
            </a:r>
          </a:p>
          <a:p>
            <a:r>
              <a:rPr lang="en-US" sz="3500" dirty="0">
                <a:solidFill>
                  <a:schemeClr val="bg1"/>
                </a:solidFill>
                <a:latin typeface="Calibri" panose="020F0502020204030204" pitchFamily="34" charset="0"/>
                <a:cs typeface="Calibri" panose="020F0502020204030204" pitchFamily="34" charset="0"/>
              </a:rPr>
              <a:t>D. Now that</a:t>
            </a:r>
          </a:p>
        </p:txBody>
      </p:sp>
      <p:sp>
        <p:nvSpPr>
          <p:cNvPr id="13" name="Rectangle 12">
            <a:extLst>
              <a:ext uri="{FF2B5EF4-FFF2-40B4-BE49-F238E27FC236}">
                <a16:creationId xmlns:a16="http://schemas.microsoft.com/office/drawing/2014/main" xmlns="" id="{29A71C1E-DAAB-A148-ACE1-5513F96BC64F}"/>
              </a:ext>
            </a:extLst>
          </p:cNvPr>
          <p:cNvSpPr/>
          <p:nvPr/>
        </p:nvSpPr>
        <p:spPr>
          <a:xfrm>
            <a:off x="7153275" y="531838"/>
            <a:ext cx="4225637" cy="1090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4" name="TextBox 13">
            <a:extLst>
              <a:ext uri="{FF2B5EF4-FFF2-40B4-BE49-F238E27FC236}">
                <a16:creationId xmlns:a16="http://schemas.microsoft.com/office/drawing/2014/main" xmlns="" id="{0EDC11AA-0F7F-2940-8C05-F555C4D6FD04}"/>
              </a:ext>
            </a:extLst>
          </p:cNvPr>
          <p:cNvSpPr txBox="1"/>
          <p:nvPr/>
        </p:nvSpPr>
        <p:spPr>
          <a:xfrm>
            <a:off x="6118595" y="553764"/>
            <a:ext cx="6372466" cy="954107"/>
          </a:xfrm>
          <a:prstGeom prst="rect">
            <a:avLst/>
          </a:prstGeom>
          <a:noFill/>
        </p:spPr>
        <p:txBody>
          <a:bodyPr wrap="square" rtlCol="0">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Grammar Activity</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გრამატიკის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pic>
        <p:nvPicPr>
          <p:cNvPr id="10"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cxnSp>
        <p:nvCxnSpPr>
          <p:cNvPr id="4" name="Straight Connector 3">
            <a:extLst>
              <a:ext uri="{FF2B5EF4-FFF2-40B4-BE49-F238E27FC236}">
                <a16:creationId xmlns:a16="http://schemas.microsoft.com/office/drawing/2014/main" xmlns="" id="{D2475779-0342-41BB-A752-2053894CFD82}"/>
              </a:ext>
            </a:extLst>
          </p:cNvPr>
          <p:cNvCxnSpPr/>
          <p:nvPr/>
        </p:nvCxnSpPr>
        <p:spPr>
          <a:xfrm>
            <a:off x="1012054" y="4637644"/>
            <a:ext cx="2299317"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107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2" name="Google Shape;107;g8d3272b2c0_0_301"/>
          <p:cNvGrpSpPr/>
          <p:nvPr/>
        </p:nvGrpSpPr>
        <p:grpSpPr>
          <a:xfrm>
            <a:off x="333487" y="2323650"/>
            <a:ext cx="5600088" cy="3151716"/>
            <a:chOff x="-404278" y="239928"/>
            <a:chExt cx="6453168" cy="1588520"/>
          </a:xfrm>
        </p:grpSpPr>
        <p:sp>
          <p:nvSpPr>
            <p:cNvPr id="109"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14512" y="299483"/>
              <a:ext cx="5734378"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dirty="0">
                  <a:solidFill>
                    <a:schemeClr val="lt1"/>
                  </a:solidFill>
                  <a:latin typeface="Calibri" panose="020F0502020204030204" pitchFamily="34" charset="0"/>
                  <a:ea typeface="Calibri"/>
                  <a:cs typeface="Calibri" panose="020F0502020204030204" pitchFamily="34" charset="0"/>
                  <a:sym typeface="Calibri"/>
                </a:rPr>
                <a:t>Vocabulary </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36445" y="870213"/>
              <a:ext cx="5635590"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314511" y="839704"/>
              <a:ext cx="4712158"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Reading</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322782" y="1430948"/>
              <a:ext cx="501905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2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Grammar: Subordinate Conjunctions</a:t>
              </a:r>
              <a:endParaRPr sz="22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195344" y="2137840"/>
            <a:ext cx="5996656"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Sociology</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სოციოლოგია</a:t>
            </a:r>
            <a:endParaRPr sz="4000"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464777"/>
            <a:ext cx="2376972" cy="968991"/>
          </a:xfrm>
          <a:prstGeom prst="rect">
            <a:avLst/>
          </a:prstGeom>
        </p:spPr>
      </p:pic>
      <p:sp>
        <p:nvSpPr>
          <p:cNvPr id="3" name="Rectangle 2"/>
          <p:cNvSpPr/>
          <p:nvPr/>
        </p:nvSpPr>
        <p:spPr>
          <a:xfrm>
            <a:off x="7340367" y="464777"/>
            <a:ext cx="4412610" cy="1119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7340367" y="464777"/>
            <a:ext cx="4412011" cy="11193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Summary                     </a:t>
            </a:r>
            <a:endParaRPr sz="32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en-US" sz="3200" dirty="0">
                <a:solidFill>
                  <a:schemeClr val="bg1"/>
                </a:solidFill>
                <a:latin typeface="Calibri" panose="020F0502020204030204" pitchFamily="34" charset="0"/>
                <a:cs typeface="Calibri" panose="020F0502020204030204" pitchFamily="34" charset="0"/>
              </a:rPr>
              <a:t> </a:t>
            </a:r>
            <a:r>
              <a:rPr lang="ka-GE" sz="3200" dirty="0">
                <a:solidFill>
                  <a:schemeClr val="bg1"/>
                </a:solidFill>
                <a:latin typeface="Calibri" panose="020F0502020204030204" pitchFamily="34" charset="0"/>
                <a:cs typeface="Calibri" panose="020F0502020204030204" pitchFamily="34" charset="0"/>
              </a:rPr>
              <a:t>შეჯამება</a:t>
            </a:r>
            <a:endParaRPr sz="3200" dirty="0">
              <a:solidFill>
                <a:schemeClr val="bg1"/>
              </a:solidFill>
              <a:latin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623134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5">
            <a:extLst>
              <a:ext uri="{FF2B5EF4-FFF2-40B4-BE49-F238E27FC236}">
                <a16:creationId xmlns:a16="http://schemas.microsoft.com/office/drawing/2014/main" xmlns="" id="{C633668A-C180-4A05-AB4F-6AAFDE5258A4}"/>
              </a:ext>
            </a:extLst>
          </p:cNvPr>
          <p:cNvSpPr/>
          <p:nvPr/>
        </p:nvSpPr>
        <p:spPr>
          <a:xfrm>
            <a:off x="778933" y="2366527"/>
            <a:ext cx="10199231" cy="1291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9" name="Text Placeholder 2">
            <a:extLst>
              <a:ext uri="{FF2B5EF4-FFF2-40B4-BE49-F238E27FC236}">
                <a16:creationId xmlns:a16="http://schemas.microsoft.com/office/drawing/2014/main" xmlns="" id="{20BD67DF-B55F-3B41-8E9D-D3A0EFBDB28E}"/>
              </a:ext>
            </a:extLst>
          </p:cNvPr>
          <p:cNvSpPr txBox="1">
            <a:spLocks/>
          </p:cNvSpPr>
          <p:nvPr/>
        </p:nvSpPr>
        <p:spPr>
          <a:xfrm>
            <a:off x="669324" y="2584323"/>
            <a:ext cx="10308840" cy="142389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gn="ctr">
              <a:buNone/>
            </a:pPr>
            <a:r>
              <a:rPr lang="en-US" b="1" dirty="0">
                <a:solidFill>
                  <a:schemeClr val="bg1"/>
                </a:solidFill>
                <a:latin typeface="Calibri" charset="0"/>
                <a:ea typeface="Calibri" charset="0"/>
                <a:cs typeface="Calibri" charset="0"/>
              </a:rPr>
              <a:t>Write about your </a:t>
            </a:r>
            <a:r>
              <a:rPr lang="en-US" b="1" dirty="0" err="1" smtClean="0">
                <a:solidFill>
                  <a:schemeClr val="bg1"/>
                </a:solidFill>
                <a:latin typeface="Calibri" charset="0"/>
                <a:ea typeface="Calibri" charset="0"/>
                <a:cs typeface="Calibri" charset="0"/>
              </a:rPr>
              <a:t>favourite</a:t>
            </a:r>
            <a:r>
              <a:rPr lang="en-US" b="1" dirty="0" smtClean="0">
                <a:solidFill>
                  <a:schemeClr val="bg1"/>
                </a:solidFill>
                <a:latin typeface="Calibri" charset="0"/>
                <a:ea typeface="Calibri" charset="0"/>
                <a:cs typeface="Calibri" charset="0"/>
              </a:rPr>
              <a:t> </a:t>
            </a:r>
            <a:r>
              <a:rPr lang="en-US" b="1" dirty="0">
                <a:solidFill>
                  <a:schemeClr val="bg1"/>
                </a:solidFill>
                <a:latin typeface="Calibri" charset="0"/>
                <a:ea typeface="Calibri" charset="0"/>
                <a:cs typeface="Calibri" charset="0"/>
              </a:rPr>
              <a:t>sports team and your feelings connected to it. </a:t>
            </a:r>
            <a:endParaRPr lang="en-US" b="1" dirty="0">
              <a:solidFill>
                <a:schemeClr val="accent2"/>
              </a:solidFill>
              <a:latin typeface="Calibri" charset="0"/>
              <a:ea typeface="Calibri" charset="0"/>
              <a:cs typeface="Calibri" charset="0"/>
            </a:endParaRPr>
          </a:p>
        </p:txBody>
      </p:sp>
      <p:pic>
        <p:nvPicPr>
          <p:cNvPr id="14"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2">
            <a:alphaModFix/>
          </a:blip>
          <a:srcRect/>
          <a:stretch/>
        </p:blipFill>
        <p:spPr>
          <a:xfrm>
            <a:off x="778933" y="464777"/>
            <a:ext cx="2164081" cy="968991"/>
          </a:xfrm>
          <a:prstGeom prst="rect">
            <a:avLst/>
          </a:prstGeom>
          <a:noFill/>
          <a:ln>
            <a:noFill/>
          </a:ln>
        </p:spPr>
      </p:pic>
      <p:pic>
        <p:nvPicPr>
          <p:cNvPr id="15" name="Picture 14">
            <a:extLst>
              <a:ext uri="{FF2B5EF4-FFF2-40B4-BE49-F238E27FC236}">
                <a16:creationId xmlns:a16="http://schemas.microsoft.com/office/drawing/2014/main" xmlns="" id="{7E98D3A2-DB0F-424E-8C42-C2DFC8EC764D}"/>
              </a:ext>
            </a:extLst>
          </p:cNvPr>
          <p:cNvPicPr>
            <a:picLocks noChangeAspect="1"/>
          </p:cNvPicPr>
          <p:nvPr/>
        </p:nvPicPr>
        <p:blipFill>
          <a:blip r:embed="rId3"/>
          <a:stretch>
            <a:fillRect/>
          </a:stretch>
        </p:blipFill>
        <p:spPr>
          <a:xfrm>
            <a:off x="2943015" y="464777"/>
            <a:ext cx="2376972" cy="968991"/>
          </a:xfrm>
          <a:prstGeom prst="rect">
            <a:avLst/>
          </a:prstGeom>
        </p:spPr>
      </p:pic>
      <p:sp>
        <p:nvSpPr>
          <p:cNvPr id="11" name="Rectangle 10">
            <a:extLst>
              <a:ext uri="{FF2B5EF4-FFF2-40B4-BE49-F238E27FC236}">
                <a16:creationId xmlns:a16="http://schemas.microsoft.com/office/drawing/2014/main" xmlns="" id="{29A71C1E-DAAB-A148-ACE1-5513F96BC64F}"/>
              </a:ext>
            </a:extLst>
          </p:cNvPr>
          <p:cNvSpPr/>
          <p:nvPr/>
        </p:nvSpPr>
        <p:spPr>
          <a:xfrm>
            <a:off x="7037307" y="330922"/>
            <a:ext cx="4024746" cy="1059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6" name="Rectangle 15"/>
          <p:cNvSpPr/>
          <p:nvPr/>
        </p:nvSpPr>
        <p:spPr>
          <a:xfrm>
            <a:off x="6096000" y="363756"/>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40692537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6" name="Google Shape;616;g8d3272b2c0_1_109"/>
          <p:cNvSpPr txBox="1"/>
          <p:nvPr/>
        </p:nvSpPr>
        <p:spPr>
          <a:xfrm>
            <a:off x="628650" y="304800"/>
            <a:ext cx="10962375" cy="6042550"/>
          </a:xfrm>
          <a:prstGeom prst="rect">
            <a:avLst/>
          </a:prstGeom>
          <a:noFill/>
          <a:ln>
            <a:noFill/>
          </a:ln>
        </p:spPr>
        <p:txBody>
          <a:bodyPr spcFirstLastPara="1" wrap="square" lIns="91425" tIns="91425" rIns="91425" bIns="91425" anchor="t" anchorCtr="0">
            <a:noAutofit/>
          </a:bodyPr>
          <a:lstStyle/>
          <a:p>
            <a:pPr lvl="0" algn="just"/>
            <a:endParaRPr lang="en-US" sz="6000" dirty="0">
              <a:latin typeface="Calibri Regular" charset="0"/>
              <a:ea typeface="Times New Roman"/>
              <a:cs typeface="Times New Roman"/>
              <a:sym typeface="Times New Roman"/>
            </a:endParaRPr>
          </a:p>
        </p:txBody>
      </p:sp>
      <p:sp>
        <p:nvSpPr>
          <p:cNvPr id="4" name="TextBox 3">
            <a:extLst>
              <a:ext uri="{FF2B5EF4-FFF2-40B4-BE49-F238E27FC236}">
                <a16:creationId xmlns:a16="http://schemas.microsoft.com/office/drawing/2014/main" xmlns="" id="{C3A0B8F0-ED81-4886-BAD3-624878320317}"/>
              </a:ext>
            </a:extLst>
          </p:cNvPr>
          <p:cNvSpPr txBox="1"/>
          <p:nvPr/>
        </p:nvSpPr>
        <p:spPr>
          <a:xfrm>
            <a:off x="1590675" y="2343150"/>
            <a:ext cx="8915400" cy="584775"/>
          </a:xfrm>
          <a:prstGeom prst="rect">
            <a:avLst/>
          </a:prstGeom>
          <a:noFill/>
        </p:spPr>
        <p:txBody>
          <a:bodyPr wrap="square" rtlCol="0">
            <a:spAutoFit/>
          </a:bodyPr>
          <a:lstStyle/>
          <a:p>
            <a:r>
              <a:rPr lang="en-US" sz="3200" dirty="0">
                <a:solidFill>
                  <a:schemeClr val="bg1"/>
                </a:solidFill>
                <a:latin typeface="Calibri" panose="020F0502020204030204" pitchFamily="34" charset="0"/>
                <a:ea typeface="Calisto MT Regular" charset="0"/>
                <a:cs typeface="Calibri" panose="020F0502020204030204" pitchFamily="34" charset="0"/>
              </a:rPr>
              <a:t>  </a:t>
            </a:r>
          </a:p>
        </p:txBody>
      </p:sp>
      <p:sp>
        <p:nvSpPr>
          <p:cNvPr id="6" name="Flowchart: Alternate Process 5">
            <a:extLst>
              <a:ext uri="{FF2B5EF4-FFF2-40B4-BE49-F238E27FC236}">
                <a16:creationId xmlns:a16="http://schemas.microsoft.com/office/drawing/2014/main" xmlns="" id="{A496D01A-79D0-4890-9C5F-709630ED59D2}"/>
              </a:ext>
            </a:extLst>
          </p:cNvPr>
          <p:cNvSpPr/>
          <p:nvPr/>
        </p:nvSpPr>
        <p:spPr>
          <a:xfrm>
            <a:off x="628650" y="1803042"/>
            <a:ext cx="10790861" cy="489664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latin typeface="Calibri" panose="020F0502020204030204" pitchFamily="34" charset="0"/>
                <a:cs typeface="Calibri" panose="020F0502020204030204" pitchFamily="34" charset="0"/>
              </a:rPr>
              <a:t>My </a:t>
            </a:r>
            <a:r>
              <a:rPr lang="en-GB" sz="2400" dirty="0" smtClean="0">
                <a:latin typeface="Calibri" panose="020F0502020204030204" pitchFamily="34" charset="0"/>
                <a:cs typeface="Calibri" panose="020F0502020204030204" pitchFamily="34" charset="0"/>
              </a:rPr>
              <a:t>favourite</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football team is Liverpool FC, of the English Premier League.  It is a football team with a long and impressive history. They have very dedicated supporters, and play all their home games at Anfield Stadium.  Their team </a:t>
            </a:r>
            <a:r>
              <a:rPr lang="en-GB" sz="2400" dirty="0" smtClean="0">
                <a:latin typeface="Calibri" panose="020F0502020204030204" pitchFamily="34" charset="0"/>
                <a:cs typeface="Calibri" panose="020F0502020204030204" pitchFamily="34" charset="0"/>
              </a:rPr>
              <a:t>colour</a:t>
            </a:r>
            <a:r>
              <a:rPr lang="en-US" sz="2400" dirty="0" smtClean="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is generally red, with white used as a highlight. Liverpool also </a:t>
            </a:r>
            <a:r>
              <a:rPr lang="en-US" sz="2400" dirty="0" smtClean="0">
                <a:latin typeface="Calibri" panose="020F0502020204030204" pitchFamily="34" charset="0"/>
                <a:cs typeface="Calibri" panose="020F0502020204030204" pitchFamily="34" charset="0"/>
              </a:rPr>
              <a:t>has </a:t>
            </a:r>
            <a:r>
              <a:rPr lang="en-US" sz="2400" dirty="0">
                <a:latin typeface="Calibri" panose="020F0502020204030204" pitchFamily="34" charset="0"/>
                <a:cs typeface="Calibri" panose="020F0502020204030204" pitchFamily="34" charset="0"/>
              </a:rPr>
              <a:t>a theme song, which was once used by the rock band Pink Floyd in one of their songs. The current manager of Liverpool is the German manager Jurgen Klopp. He has brought a lot of success to the team, including a Premier League title for the first time in thirty years. He also recently took them to a Champions League cup for the first time since 2005. I think this is a team with a lot of heart and soul, and they deserve all the success they can get!</a:t>
            </a:r>
          </a:p>
        </p:txBody>
      </p:sp>
      <p:pic>
        <p:nvPicPr>
          <p:cNvPr id="5" name="Google Shape;90;p1">
            <a:extLst>
              <a:ext uri="{FF2B5EF4-FFF2-40B4-BE49-F238E27FC236}">
                <a16:creationId xmlns:a16="http://schemas.microsoft.com/office/drawing/2014/main" xmlns="" id="{B3777C88-76AA-3242-8985-AD7899327453}"/>
              </a:ext>
            </a:extLst>
          </p:cNvPr>
          <p:cNvPicPr preferRelativeResize="0"/>
          <p:nvPr/>
        </p:nvPicPr>
        <p:blipFill rotWithShape="1">
          <a:blip r:embed="rId3">
            <a:alphaModFix/>
          </a:blip>
          <a:srcRect/>
          <a:stretch/>
        </p:blipFill>
        <p:spPr>
          <a:xfrm>
            <a:off x="778933" y="304800"/>
            <a:ext cx="2164081" cy="968991"/>
          </a:xfrm>
          <a:prstGeom prst="rect">
            <a:avLst/>
          </a:prstGeom>
          <a:noFill/>
          <a:ln>
            <a:noFill/>
          </a:ln>
        </p:spPr>
      </p:pic>
      <p:pic>
        <p:nvPicPr>
          <p:cNvPr id="7" name="Picture 6">
            <a:extLst>
              <a:ext uri="{FF2B5EF4-FFF2-40B4-BE49-F238E27FC236}">
                <a16:creationId xmlns:a16="http://schemas.microsoft.com/office/drawing/2014/main" xmlns="" id="{7E98D3A2-DB0F-424E-8C42-C2DFC8EC764D}"/>
              </a:ext>
            </a:extLst>
          </p:cNvPr>
          <p:cNvPicPr>
            <a:picLocks noChangeAspect="1"/>
          </p:cNvPicPr>
          <p:nvPr/>
        </p:nvPicPr>
        <p:blipFill>
          <a:blip r:embed="rId4"/>
          <a:stretch>
            <a:fillRect/>
          </a:stretch>
        </p:blipFill>
        <p:spPr>
          <a:xfrm>
            <a:off x="2943015" y="304800"/>
            <a:ext cx="2376972" cy="968991"/>
          </a:xfrm>
          <a:prstGeom prst="rect">
            <a:avLst/>
          </a:prstGeom>
        </p:spPr>
      </p:pic>
      <p:sp>
        <p:nvSpPr>
          <p:cNvPr id="8" name="Rectangle 7">
            <a:extLst>
              <a:ext uri="{FF2B5EF4-FFF2-40B4-BE49-F238E27FC236}">
                <a16:creationId xmlns:a16="http://schemas.microsoft.com/office/drawing/2014/main" xmlns="" id="{29A71C1E-DAAB-A148-ACE1-5513F96BC64F}"/>
              </a:ext>
            </a:extLst>
          </p:cNvPr>
          <p:cNvSpPr/>
          <p:nvPr/>
        </p:nvSpPr>
        <p:spPr>
          <a:xfrm>
            <a:off x="7037307" y="330922"/>
            <a:ext cx="4024746" cy="1059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Rectangle 1"/>
          <p:cNvSpPr/>
          <p:nvPr/>
        </p:nvSpPr>
        <p:spPr>
          <a:xfrm>
            <a:off x="6096000" y="363756"/>
            <a:ext cx="6096000" cy="954107"/>
          </a:xfrm>
          <a:prstGeom prst="rect">
            <a:avLst/>
          </a:prstGeom>
        </p:spPr>
        <p:txBody>
          <a:bodyPr>
            <a:spAutoFit/>
          </a:bodyPr>
          <a:lstStyle/>
          <a:p>
            <a:pPr algn="ctr"/>
            <a:r>
              <a:rPr lang="en-US" sz="2800" dirty="0">
                <a:solidFill>
                  <a:schemeClr val="bg1"/>
                </a:solidFill>
                <a:latin typeface="Calibri" panose="020F0502020204030204" pitchFamily="34" charset="0"/>
                <a:ea typeface="Calisto MT Regular" charset="0"/>
                <a:cs typeface="Calibri" panose="020F0502020204030204" pitchFamily="34" charset="0"/>
              </a:rPr>
              <a:t>Homework </a:t>
            </a:r>
          </a:p>
          <a:p>
            <a:pPr algn="ctr"/>
            <a:r>
              <a:rPr lang="ka-GE" sz="2800" dirty="0">
                <a:solidFill>
                  <a:schemeClr val="bg1"/>
                </a:solidFill>
                <a:latin typeface="Calibri" panose="020F0502020204030204" pitchFamily="34" charset="0"/>
                <a:ea typeface="Calisto MT Regular" charset="0"/>
                <a:cs typeface="Calibri" panose="020F0502020204030204" pitchFamily="34" charset="0"/>
              </a:rPr>
              <a:t>საშინაო დავალება</a:t>
            </a:r>
            <a:endParaRPr lang="en-US" sz="2800" dirty="0">
              <a:solidFill>
                <a:schemeClr val="bg1"/>
              </a:solidFill>
              <a:latin typeface="Calibri" panose="020F0502020204030204" pitchFamily="34" charset="0"/>
              <a:ea typeface="Calisto MT Regular" charset="0"/>
              <a:cs typeface="Calibri" panose="020F0502020204030204" pitchFamily="34" charset="0"/>
            </a:endParaRPr>
          </a:p>
        </p:txBody>
      </p:sp>
    </p:spTree>
    <p:extLst>
      <p:ext uri="{BB962C8B-B14F-4D97-AF65-F5344CB8AC3E}">
        <p14:creationId xmlns:p14="http://schemas.microsoft.com/office/powerpoint/2010/main" val="1204659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0" name="Google Shape;147;g8d3272b2c0_0_186"/>
          <p:cNvGrpSpPr/>
          <p:nvPr/>
        </p:nvGrpSpPr>
        <p:grpSpPr>
          <a:xfrm>
            <a:off x="1261252" y="496523"/>
            <a:ext cx="9778497" cy="6074268"/>
            <a:chOff x="-733117" y="-826284"/>
            <a:chExt cx="10782644" cy="7359634"/>
          </a:xfrm>
        </p:grpSpPr>
        <p:sp>
          <p:nvSpPr>
            <p:cNvPr id="11" name="Google Shape;148;g8d3272b2c0_0_186"/>
            <p:cNvSpPr/>
            <p:nvPr/>
          </p:nvSpPr>
          <p:spPr>
            <a:xfrm>
              <a:off x="3785481" y="1959900"/>
              <a:ext cx="1919179" cy="168726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2" name="Google Shape;149;g8d3272b2c0_0_186"/>
            <p:cNvSpPr txBox="1"/>
            <p:nvPr/>
          </p:nvSpPr>
          <p:spPr>
            <a:xfrm>
              <a:off x="3977319" y="2277466"/>
              <a:ext cx="1531091"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200" dirty="0">
                <a:latin typeface="Calibri" panose="020F0502020204030204" pitchFamily="34" charset="0"/>
                <a:ea typeface="Calisto MT Regular" charset="0"/>
                <a:cs typeface="Calibri" panose="020F0502020204030204" pitchFamily="34" charset="0"/>
              </a:endParaRPr>
            </a:p>
            <a:p>
              <a:pPr marL="0" marR="0" lvl="0" indent="0" algn="ctr" rtl="0">
                <a:lnSpc>
                  <a:spcPct val="90000"/>
                </a:lnSpc>
                <a:spcBef>
                  <a:spcPts val="595"/>
                </a:spcBef>
                <a:spcAft>
                  <a:spcPts val="0"/>
                </a:spcAft>
                <a:buNone/>
              </a:pPr>
              <a:r>
                <a:rPr lang="en-US" sz="2200" b="1" u="none" strike="noStrike" cap="none" dirty="0">
                  <a:solidFill>
                    <a:srgbClr val="FFFFFF"/>
                  </a:solidFill>
                  <a:latin typeface="Calibri" panose="020F0502020204030204" pitchFamily="34" charset="0"/>
                  <a:ea typeface="Calibri"/>
                  <a:cs typeface="Calibri" panose="020F0502020204030204" pitchFamily="34" charset="0"/>
                  <a:sym typeface="Calibri"/>
                </a:rPr>
                <a:t>ლექსიკა</a:t>
              </a:r>
              <a:endParaRPr sz="2200" dirty="0">
                <a:latin typeface="Calibri" panose="020F0502020204030204" pitchFamily="34" charset="0"/>
                <a:ea typeface="Calisto MT Regular" charset="0"/>
                <a:cs typeface="Calibri" panose="020F0502020204030204" pitchFamily="34" charset="0"/>
              </a:endParaRPr>
            </a:p>
          </p:txBody>
        </p:sp>
        <p:sp>
          <p:nvSpPr>
            <p:cNvPr id="13"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4"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5" name="Google Shape;152;g8d3272b2c0_0_186"/>
            <p:cNvSpPr/>
            <p:nvPr/>
          </p:nvSpPr>
          <p:spPr>
            <a:xfrm>
              <a:off x="3057750" y="-826284"/>
              <a:ext cx="3171952" cy="21617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6" name="Google Shape;153;g8d3272b2c0_0_186"/>
            <p:cNvSpPr txBox="1"/>
            <p:nvPr/>
          </p:nvSpPr>
          <p:spPr>
            <a:xfrm>
              <a:off x="3203428" y="-299508"/>
              <a:ext cx="2860139"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i</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nequality</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(n.)</a:t>
              </a:r>
              <a:endParaRPr lang="ka-GE" sz="2000"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ka-GE" sz="2000" dirty="0" smtClean="0">
                  <a:solidFill>
                    <a:srgbClr val="FFFFFF"/>
                  </a:solidFill>
                  <a:latin typeface="Calibri" panose="020F0502020204030204" pitchFamily="34" charset="0"/>
                  <a:ea typeface="Calibri"/>
                  <a:cs typeface="Calibri" panose="020F0502020204030204" pitchFamily="34" charset="0"/>
                  <a:sym typeface="Calibri"/>
                </a:rPr>
                <a:t>უთ</a:t>
              </a:r>
              <a:r>
                <a:rPr lang="ka-GE" sz="2000" dirty="0">
                  <a:solidFill>
                    <a:srgbClr val="FFFFFF"/>
                  </a:solidFill>
                  <a:latin typeface="Calibri" panose="020F0502020204030204" pitchFamily="34" charset="0"/>
                  <a:ea typeface="Calibri"/>
                  <a:cs typeface="Calibri" panose="020F0502020204030204" pitchFamily="34" charset="0"/>
                  <a:sym typeface="Calibri"/>
                </a:rPr>
                <a:t>ა</a:t>
              </a:r>
              <a:r>
                <a:rPr lang="ka-GE" sz="2000" dirty="0" smtClean="0">
                  <a:solidFill>
                    <a:srgbClr val="FFFFFF"/>
                  </a:solidFill>
                  <a:latin typeface="Calibri" panose="020F0502020204030204" pitchFamily="34" charset="0"/>
                  <a:ea typeface="Calibri"/>
                  <a:cs typeface="Calibri" panose="020F0502020204030204" pitchFamily="34" charset="0"/>
                  <a:sym typeface="Calibri"/>
                </a:rPr>
                <a:t>ნასწორობა</a:t>
              </a:r>
              <a:endParaRPr sz="20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 name="Google Shape;154;g8d3272b2c0_0_186"/>
            <p:cNvSpPr/>
            <p:nvPr/>
          </p:nvSpPr>
          <p:spPr>
            <a:xfrm rot="19514876">
              <a:off x="5525686" y="1944280"/>
              <a:ext cx="1446161" cy="5689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18"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19" name="Google Shape;156;g8d3272b2c0_0_186"/>
            <p:cNvSpPr/>
            <p:nvPr/>
          </p:nvSpPr>
          <p:spPr>
            <a:xfrm>
              <a:off x="6813217" y="487005"/>
              <a:ext cx="294498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0" name="Google Shape;157;g8d3272b2c0_0_186"/>
            <p:cNvSpPr txBox="1"/>
            <p:nvPr/>
          </p:nvSpPr>
          <p:spPr>
            <a:xfrm>
              <a:off x="6972284" y="1083388"/>
              <a:ext cx="2626844"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r</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apport</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000" dirty="0">
                  <a:solidFill>
                    <a:srgbClr val="FFFFFF"/>
                  </a:solidFill>
                  <a:latin typeface="Calibri" panose="020F0502020204030204" pitchFamily="34" charset="0"/>
                  <a:ea typeface="Calibri"/>
                  <a:cs typeface="Calibri" panose="020F0502020204030204" pitchFamily="34" charset="0"/>
                  <a:sym typeface="Calibri"/>
                </a:rPr>
                <a:t>(n.)</a:t>
              </a:r>
            </a:p>
            <a:p>
              <a:pPr marL="0" lvl="0" indent="0" algn="ctr" rtl="0">
                <a:spcBef>
                  <a:spcPts val="0"/>
                </a:spcBef>
                <a:spcAft>
                  <a:spcPts val="0"/>
                </a:spcAft>
                <a:buClr>
                  <a:schemeClr val="dk1"/>
                </a:buClr>
                <a:buSzPts val="1100"/>
                <a:buFont typeface="Arial"/>
                <a:buNone/>
              </a:pPr>
              <a:r>
                <a:rPr lang="ka-GE" sz="2000" dirty="0">
                  <a:solidFill>
                    <a:srgbClr val="FFFFFF"/>
                  </a:solidFill>
                  <a:latin typeface="Calibri" panose="020F0502020204030204" pitchFamily="34" charset="0"/>
                  <a:ea typeface="Calibri"/>
                  <a:cs typeface="Calibri" panose="020F0502020204030204" pitchFamily="34" charset="0"/>
                  <a:sym typeface="Calibri"/>
                </a:rPr>
                <a:t>ურთიერთგაგება</a:t>
              </a:r>
              <a:r>
                <a:rPr lang="en-US" sz="2000" dirty="0">
                  <a:solidFill>
                    <a:srgbClr val="FFFFFF"/>
                  </a:solidFill>
                  <a:latin typeface="Calibri" panose="020F0502020204030204" pitchFamily="34" charset="0"/>
                  <a:ea typeface="Calibri"/>
                  <a:cs typeface="Calibri" panose="020F0502020204030204" pitchFamily="34" charset="0"/>
                  <a:sym typeface="Calibri"/>
                </a:rPr>
                <a:t> </a:t>
              </a:r>
              <a:endParaRPr lang="ka-GE" sz="2000"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1"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2"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3" name="Google Shape;166;g8d3272b2c0_0_186"/>
            <p:cNvSpPr/>
            <p:nvPr/>
          </p:nvSpPr>
          <p:spPr>
            <a:xfrm rot="5186587">
              <a:off x="4314661" y="3969337"/>
              <a:ext cx="786640" cy="145836"/>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4"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5" name="Google Shape;168;g8d3272b2c0_0_186"/>
            <p:cNvSpPr/>
            <p:nvPr/>
          </p:nvSpPr>
          <p:spPr>
            <a:xfrm>
              <a:off x="3036741" y="4431137"/>
              <a:ext cx="3213971" cy="210221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pitchFamily="34" charset="0"/>
                  <a:ea typeface="Calisto MT Regular" charset="0"/>
                  <a:cs typeface="Calisto MT Regular" charset="0"/>
                </a:rPr>
                <a:t>stereotype</a:t>
              </a:r>
              <a:endParaRPr lang="en-US" sz="2000" b="1"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(n</a:t>
              </a:r>
              <a:r>
                <a:rPr lang="en-US" sz="2000" dirty="0">
                  <a:solidFill>
                    <a:schemeClr val="bg1"/>
                  </a:solidFill>
                  <a:latin typeface="Calibri" pitchFamily="34" charset="0"/>
                  <a:ea typeface="Calisto MT Regular" charset="0"/>
                  <a:cs typeface="Calisto MT Regular" charset="0"/>
                </a:rPr>
                <a:t>.)</a:t>
              </a:r>
            </a:p>
            <a:p>
              <a:pPr marL="0" lvl="0" indent="0" algn="ctr" rtl="0">
                <a:spcBef>
                  <a:spcPts val="0"/>
                </a:spcBef>
                <a:spcAft>
                  <a:spcPts val="0"/>
                </a:spcAft>
                <a:buNone/>
              </a:pPr>
              <a:r>
                <a:rPr lang="ka-GE" sz="2000" dirty="0">
                  <a:solidFill>
                    <a:schemeClr val="bg1"/>
                  </a:solidFill>
                  <a:latin typeface="Calibri Regular" charset="0"/>
                  <a:ea typeface="Calisto MT Regular" charset="0"/>
                  <a:cs typeface="Calisto MT Regular" charset="0"/>
                </a:rPr>
                <a:t>სტერეოტიპი</a:t>
              </a:r>
              <a:endParaRPr sz="1800" dirty="0">
                <a:solidFill>
                  <a:schemeClr val="bg1"/>
                </a:solidFill>
                <a:latin typeface="Calibri" pitchFamily="34" charset="0"/>
                <a:ea typeface="Calisto MT Regular" charset="0"/>
                <a:cs typeface="Calisto MT Regular" charset="0"/>
              </a:endParaRPr>
            </a:p>
          </p:txBody>
        </p:sp>
        <p:sp>
          <p:nvSpPr>
            <p:cNvPr id="27" name="Google Shape;170;g8d3272b2c0_0_186"/>
            <p:cNvSpPr/>
            <p:nvPr/>
          </p:nvSpPr>
          <p:spPr>
            <a:xfrm rot="9722507">
              <a:off x="1707818" y="3408158"/>
              <a:ext cx="2274808"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28"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29" name="Google Shape;172;g8d3272b2c0_0_186"/>
            <p:cNvSpPr/>
            <p:nvPr/>
          </p:nvSpPr>
          <p:spPr>
            <a:xfrm>
              <a:off x="-733117" y="3399178"/>
              <a:ext cx="3195313" cy="208306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0" name="Google Shape;173;g8d3272b2c0_0_186"/>
            <p:cNvSpPr txBox="1"/>
            <p:nvPr/>
          </p:nvSpPr>
          <p:spPr>
            <a:xfrm>
              <a:off x="-143559" y="4042254"/>
              <a:ext cx="2121270" cy="1006627"/>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000" b="1" dirty="0">
                  <a:solidFill>
                    <a:srgbClr val="FFFFFF"/>
                  </a:solidFill>
                  <a:latin typeface="Calibri" panose="020F0502020204030204" pitchFamily="34" charset="0"/>
                  <a:ea typeface="Calibri"/>
                  <a:cs typeface="Calibri" panose="020F0502020204030204" pitchFamily="34" charset="0"/>
                  <a:sym typeface="Calibri"/>
                </a:rPr>
                <a:t>c</a:t>
              </a:r>
              <a:r>
                <a:rPr lang="en-US" sz="2000" b="1" dirty="0" smtClean="0">
                  <a:solidFill>
                    <a:srgbClr val="FFFFFF"/>
                  </a:solidFill>
                  <a:latin typeface="Calibri" panose="020F0502020204030204" pitchFamily="34" charset="0"/>
                  <a:ea typeface="Calibri"/>
                  <a:cs typeface="Calibri" panose="020F0502020204030204" pitchFamily="34" charset="0"/>
                  <a:sym typeface="Calibri"/>
                </a:rPr>
                <a:t>ontroversy</a:t>
              </a:r>
              <a:endParaRPr lang="en-US" sz="20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000" dirty="0">
                  <a:solidFill>
                    <a:srgbClr val="FFFFFF"/>
                  </a:solidFill>
                  <a:latin typeface="Calibri" panose="020F0502020204030204" pitchFamily="34" charset="0"/>
                  <a:ea typeface="Calibri"/>
                  <a:cs typeface="Calibri" panose="020F0502020204030204" pitchFamily="34" charset="0"/>
                  <a:sym typeface="Calibri"/>
                </a:rPr>
                <a:t>(n.)</a:t>
              </a:r>
            </a:p>
            <a:p>
              <a:pPr algn="ctr">
                <a:lnSpc>
                  <a:spcPct val="90000"/>
                </a:lnSpc>
              </a:pPr>
              <a:r>
                <a:rPr lang="ka-GE" sz="2000" dirty="0">
                  <a:solidFill>
                    <a:srgbClr val="FFFFFF"/>
                  </a:solidFill>
                  <a:latin typeface="Calibri" panose="020F0502020204030204" pitchFamily="34" charset="0"/>
                  <a:ea typeface="Calibri"/>
                  <a:cs typeface="Calibri" panose="020F0502020204030204" pitchFamily="34" charset="0"/>
                  <a:sym typeface="Calibri"/>
                </a:rPr>
                <a:t>დავა, </a:t>
              </a:r>
              <a:r>
                <a:rPr lang="ka-GE" sz="2000" dirty="0" smtClean="0">
                  <a:solidFill>
                    <a:srgbClr val="FFFFFF"/>
                  </a:solidFill>
                  <a:latin typeface="Calibri" panose="020F0502020204030204" pitchFamily="34" charset="0"/>
                  <a:ea typeface="Calibri"/>
                  <a:cs typeface="Calibri" panose="020F0502020204030204" pitchFamily="34" charset="0"/>
                  <a:sym typeface="Calibri"/>
                </a:rPr>
                <a:t>კამათი</a:t>
              </a:r>
              <a:r>
                <a:rPr lang="en-US" sz="2000" dirty="0" smtClean="0">
                  <a:solidFill>
                    <a:srgbClr val="FFFFFF"/>
                  </a:solidFill>
                  <a:latin typeface="Calibri" panose="020F0502020204030204" pitchFamily="34" charset="0"/>
                  <a:ea typeface="Calibri"/>
                  <a:cs typeface="Calibri" panose="020F0502020204030204" pitchFamily="34" charset="0"/>
                  <a:sym typeface="Calibri"/>
                </a:rPr>
                <a:t>, </a:t>
              </a:r>
              <a:r>
                <a:rPr lang="ka-GE" sz="2000" dirty="0">
                  <a:solidFill>
                    <a:srgbClr val="FFFFFF"/>
                  </a:solidFill>
                  <a:latin typeface="Calibri Regular" charset="0"/>
                  <a:ea typeface="Calibri"/>
                  <a:cs typeface="Calibri"/>
                  <a:sym typeface="Calibri"/>
                </a:rPr>
                <a:t>აზრთა </a:t>
              </a:r>
              <a:r>
                <a:rPr lang="ka-GE" sz="2000" dirty="0" smtClean="0">
                  <a:solidFill>
                    <a:srgbClr val="FFFFFF"/>
                  </a:solidFill>
                  <a:latin typeface="Calibri Regular" charset="0"/>
                  <a:ea typeface="Calibri"/>
                  <a:cs typeface="Calibri"/>
                  <a:sym typeface="Calibri"/>
                </a:rPr>
                <a:t>სხვადასხვაობა</a:t>
              </a:r>
              <a:endParaRPr lang="ka-GE" sz="2000" dirty="0">
                <a:solidFill>
                  <a:srgbClr val="FFFFFF"/>
                </a:solidFill>
                <a:latin typeface="Calibri Regular" charset="0"/>
                <a:ea typeface="Calibri"/>
                <a:cs typeface="Calibri"/>
                <a:sym typeface="Calibri"/>
              </a:endParaRPr>
            </a:p>
          </p:txBody>
        </p:sp>
        <p:sp>
          <p:nvSpPr>
            <p:cNvPr id="31" name="Google Shape;174;g8d3272b2c0_0_186"/>
            <p:cNvSpPr/>
            <p:nvPr/>
          </p:nvSpPr>
          <p:spPr>
            <a:xfrm rot="12278115">
              <a:off x="5616795" y="3425897"/>
              <a:ext cx="1824632" cy="5539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2"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3" name="Google Shape;176;g8d3272b2c0_0_186"/>
            <p:cNvSpPr/>
            <p:nvPr/>
          </p:nvSpPr>
          <p:spPr>
            <a:xfrm>
              <a:off x="6650907" y="3724504"/>
              <a:ext cx="3398620" cy="22407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bg1"/>
                  </a:solidFill>
                  <a:latin typeface="Calibri" pitchFamily="34" charset="0"/>
                  <a:ea typeface="Calisto MT Regular" charset="0"/>
                  <a:cs typeface="Calisto MT Regular" charset="0"/>
                </a:rPr>
                <a:t>bias</a:t>
              </a:r>
            </a:p>
            <a:p>
              <a:pPr marL="0" lvl="0" indent="0" algn="ctr" rtl="0">
                <a:spcBef>
                  <a:spcPts val="0"/>
                </a:spcBef>
                <a:spcAft>
                  <a:spcPts val="0"/>
                </a:spcAft>
                <a:buNone/>
              </a:pPr>
              <a:r>
                <a:rPr lang="en-US" sz="1800" dirty="0" smtClean="0">
                  <a:solidFill>
                    <a:schemeClr val="bg1"/>
                  </a:solidFill>
                  <a:latin typeface="Calibri" pitchFamily="34" charset="0"/>
                  <a:ea typeface="Calisto MT Regular" charset="0"/>
                  <a:cs typeface="Calisto MT Regular" charset="0"/>
                </a:rPr>
                <a:t>(n.)</a:t>
              </a:r>
            </a:p>
            <a:p>
              <a:pPr marL="0" lvl="0" indent="0" algn="ctr" rtl="0">
                <a:spcBef>
                  <a:spcPts val="0"/>
                </a:spcBef>
                <a:spcAft>
                  <a:spcPts val="0"/>
                </a:spcAft>
                <a:buNone/>
              </a:pPr>
              <a:r>
                <a:rPr lang="ka-GE" sz="1800" dirty="0" smtClean="0">
                  <a:solidFill>
                    <a:schemeClr val="bg1"/>
                  </a:solidFill>
                  <a:latin typeface="Calibri Regular" charset="0"/>
                  <a:ea typeface="Calisto MT Regular" charset="0"/>
                  <a:cs typeface="Calisto MT Regular" charset="0"/>
                </a:rPr>
                <a:t>მიკერძოება</a:t>
              </a:r>
              <a:r>
                <a:rPr lang="ka-GE" sz="1800" dirty="0">
                  <a:solidFill>
                    <a:schemeClr val="bg1"/>
                  </a:solidFill>
                  <a:latin typeface="Calibri Regular" charset="0"/>
                  <a:ea typeface="Calisto MT Regular" charset="0"/>
                  <a:cs typeface="Calisto MT Regular" charset="0"/>
                </a:rPr>
                <a:t>, მიკერძოებული </a:t>
              </a:r>
              <a:r>
                <a:rPr lang="ka-GE" sz="1800" dirty="0" smtClean="0">
                  <a:solidFill>
                    <a:schemeClr val="bg1"/>
                  </a:solidFill>
                  <a:latin typeface="Calibri Regular" charset="0"/>
                  <a:ea typeface="Calisto MT Regular" charset="0"/>
                  <a:cs typeface="Calisto MT Regular" charset="0"/>
                </a:rPr>
                <a:t>დამოკიდებულება</a:t>
              </a:r>
              <a:endParaRPr lang="ka-GE" sz="1800" dirty="0">
                <a:solidFill>
                  <a:schemeClr val="bg1"/>
                </a:solidFill>
                <a:latin typeface="Calibri Regular" charset="0"/>
                <a:ea typeface="Calisto MT Regular" charset="0"/>
                <a:cs typeface="Calisto MT Regular" charset="0"/>
              </a:endParaRPr>
            </a:p>
          </p:txBody>
        </p:sp>
        <p:sp>
          <p:nvSpPr>
            <p:cNvPr id="35" name="Google Shape;178;g8d3272b2c0_0_186"/>
            <p:cNvSpPr/>
            <p:nvPr/>
          </p:nvSpPr>
          <p:spPr>
            <a:xfrm rot="12155486">
              <a:off x="2014869" y="1947499"/>
              <a:ext cx="2041661" cy="2479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Regular" charset="0"/>
                <a:ea typeface="Calisto MT Regular" charset="0"/>
                <a:cs typeface="Calisto MT Regular" charset="0"/>
              </a:endParaRPr>
            </a:p>
          </p:txBody>
        </p:sp>
        <p:sp>
          <p:nvSpPr>
            <p:cNvPr id="36" name="Google Shape;179;g8d3272b2c0_0_186"/>
            <p:cNvSpPr txBox="1"/>
            <p:nvPr/>
          </p:nvSpPr>
          <p:spPr>
            <a:xfrm rot="2082986">
              <a:off x="3053634" y="1686894"/>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Regular" charset="0"/>
                <a:ea typeface="Calibri"/>
                <a:cs typeface="Calibri"/>
                <a:sym typeface="Calibri"/>
              </a:endParaRPr>
            </a:p>
          </p:txBody>
        </p:sp>
        <p:sp>
          <p:nvSpPr>
            <p:cNvPr id="37" name="Google Shape;180;g8d3272b2c0_0_186"/>
            <p:cNvSpPr/>
            <p:nvPr/>
          </p:nvSpPr>
          <p:spPr>
            <a:xfrm>
              <a:off x="-579757" y="152806"/>
              <a:ext cx="3171952" cy="229840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Calibri" pitchFamily="34" charset="0"/>
                  <a:ea typeface="Calisto MT Regular" charset="0"/>
                  <a:cs typeface="Calisto MT Regular" charset="0"/>
                </a:rPr>
                <a:t>solidarity</a:t>
              </a:r>
              <a:endParaRPr lang="en-US" sz="2000" b="1" dirty="0">
                <a:solidFill>
                  <a:schemeClr val="bg1"/>
                </a:solidFill>
                <a:latin typeface="Calibri" pitchFamily="34" charset="0"/>
                <a:ea typeface="Calisto MT Regular" charset="0"/>
                <a:cs typeface="Calisto MT Regular" charset="0"/>
              </a:endParaRPr>
            </a:p>
            <a:p>
              <a:pPr marL="0" lvl="0" indent="0" algn="ctr" rtl="0">
                <a:spcBef>
                  <a:spcPts val="0"/>
                </a:spcBef>
                <a:spcAft>
                  <a:spcPts val="0"/>
                </a:spcAft>
                <a:buNone/>
              </a:pPr>
              <a:r>
                <a:rPr lang="en-US" sz="2000" dirty="0" smtClean="0">
                  <a:solidFill>
                    <a:schemeClr val="bg1"/>
                  </a:solidFill>
                  <a:latin typeface="Calibri" pitchFamily="34" charset="0"/>
                  <a:ea typeface="Calisto MT Regular" charset="0"/>
                  <a:cs typeface="Calisto MT Regular" charset="0"/>
                </a:rPr>
                <a:t>(</a:t>
              </a:r>
              <a:r>
                <a:rPr lang="en-US" sz="2000" dirty="0">
                  <a:solidFill>
                    <a:schemeClr val="bg1"/>
                  </a:solidFill>
                  <a:latin typeface="Calibri" pitchFamily="34" charset="0"/>
                  <a:ea typeface="Calisto MT Regular" charset="0"/>
                  <a:cs typeface="Calisto MT Regular" charset="0"/>
                </a:rPr>
                <a:t>n.)</a:t>
              </a:r>
            </a:p>
            <a:p>
              <a:pPr marL="0" lvl="0" indent="0" algn="ctr" rtl="0">
                <a:spcBef>
                  <a:spcPts val="0"/>
                </a:spcBef>
                <a:spcAft>
                  <a:spcPts val="0"/>
                </a:spcAft>
                <a:buNone/>
              </a:pPr>
              <a:r>
                <a:rPr lang="ka-GE" sz="2000" dirty="0">
                  <a:solidFill>
                    <a:schemeClr val="bg1"/>
                  </a:solidFill>
                  <a:latin typeface="Calibri Regular" charset="0"/>
                  <a:ea typeface="Calisto MT Regular" charset="0"/>
                  <a:cs typeface="Calisto MT Regular" charset="0"/>
                </a:rPr>
                <a:t>სოლიდარობა</a:t>
              </a:r>
              <a:endParaRPr lang="en-US" sz="2000" dirty="0">
                <a:solidFill>
                  <a:schemeClr val="bg1"/>
                </a:solidFill>
                <a:latin typeface="Calibri" pitchFamily="34" charset="0"/>
                <a:ea typeface="Calisto MT Regular" charset="0"/>
                <a:cs typeface="Calisto MT Regular" charset="0"/>
              </a:endParaRPr>
            </a:p>
          </p:txBody>
        </p:sp>
      </p:grpSp>
    </p:spTree>
    <p:extLst>
      <p:ext uri="{BB962C8B-B14F-4D97-AF65-F5344CB8AC3E}">
        <p14:creationId xmlns:p14="http://schemas.microsoft.com/office/powerpoint/2010/main" val="9525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02732" y="1828498"/>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bg1"/>
                </a:solidFill>
                <a:latin typeface="Calibri" panose="020F0502020204030204" pitchFamily="34" charset="0"/>
                <a:ea typeface="Calisto MT Regular" charset="0"/>
                <a:cs typeface="Calibri" panose="020F0502020204030204" pitchFamily="34" charset="0"/>
              </a:rPr>
              <a:t>solidarity</a:t>
            </a:r>
            <a:endParaRPr lang="en-US" sz="2800"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0" name="Google Shape;190;g8d3272b2c0_0_231"/>
          <p:cNvSpPr/>
          <p:nvPr/>
        </p:nvSpPr>
        <p:spPr>
          <a:xfrm>
            <a:off x="3972284" y="4495801"/>
            <a:ext cx="4292295" cy="66883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Calisto MT Regular" charset="0"/>
                <a:cs typeface="Calibri" panose="020F0502020204030204" pitchFamily="34" charset="0"/>
              </a:rPr>
              <a:t>სოლიდარობა</a:t>
            </a:r>
            <a:endParaRPr lang="ka-GE" sz="2400" dirty="0">
              <a:solidFill>
                <a:schemeClr val="bg1"/>
              </a:solidFill>
              <a:latin typeface="Calibri" panose="020F0502020204030204" pitchFamily="34" charset="0"/>
              <a:ea typeface="Calisto MT Regular" charset="0"/>
              <a:cs typeface="Calibri" panose="020F0502020204030204" pitchFamily="34" charset="0"/>
            </a:endParaRPr>
          </a:p>
        </p:txBody>
      </p:sp>
      <p:sp>
        <p:nvSpPr>
          <p:cNvPr id="3" name="Rectangle 2">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2" name="TextBox 1">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
        <p:nvSpPr>
          <p:cNvPr id="7" name="Google Shape;190;g8d3272b2c0_0_231">
            <a:extLst>
              <a:ext uri="{FF2B5EF4-FFF2-40B4-BE49-F238E27FC236}">
                <a16:creationId xmlns:a16="http://schemas.microsoft.com/office/drawing/2014/main" xmlns="" id="{D1B5DCDD-794B-2846-8198-90595578A702}"/>
              </a:ext>
            </a:extLst>
          </p:cNvPr>
          <p:cNvSpPr/>
          <p:nvPr/>
        </p:nvSpPr>
        <p:spPr>
          <a:xfrm>
            <a:off x="3248025" y="5325413"/>
            <a:ext cx="572452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Hundreds of supporters gathered to show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solidarity</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 </a:t>
            </a:r>
            <a:r>
              <a:rPr lang="en-US" sz="2400" i="1" strike="noStrike" cap="none" dirty="0" smtClean="0">
                <a:solidFill>
                  <a:schemeClr val="bg1"/>
                </a:solidFill>
                <a:latin typeface="Calibri" panose="020F0502020204030204" pitchFamily="34" charset="0"/>
                <a:ea typeface="Calibri"/>
                <a:cs typeface="Calibri" panose="020F0502020204030204" pitchFamily="34" charset="0"/>
                <a:sym typeface="Calibri"/>
              </a:rPr>
              <a:t>to </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the three men.</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8d3272b2c0_0_23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dirty="0"/>
              <a:t>„</a:t>
            </a:r>
          </a:p>
        </p:txBody>
      </p:sp>
      <p:sp>
        <p:nvSpPr>
          <p:cNvPr id="198" name="Google Shape;198;g8d3272b2c0_0_239"/>
          <p:cNvSpPr/>
          <p:nvPr/>
        </p:nvSpPr>
        <p:spPr>
          <a:xfrm>
            <a:off x="4680713" y="2047741"/>
            <a:ext cx="3104501" cy="2266681"/>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i</a:t>
            </a:r>
            <a:r>
              <a:rPr lang="en-US" sz="2800" dirty="0" smtClean="0">
                <a:solidFill>
                  <a:schemeClr val="bg1"/>
                </a:solidFill>
                <a:latin typeface="Calibri" panose="020F0502020204030204" pitchFamily="34" charset="0"/>
                <a:ea typeface="Calisto MT Regular" charset="0"/>
                <a:cs typeface="Calibri" panose="020F0502020204030204" pitchFamily="34" charset="0"/>
              </a:rPr>
              <a:t>nequality</a:t>
            </a:r>
            <a:endParaRPr lang="en-US" sz="2800" dirty="0">
              <a:solidFill>
                <a:schemeClr val="bg1"/>
              </a:solidFill>
              <a:latin typeface="Calibri" panose="020F0502020204030204" pitchFamily="34" charset="0"/>
              <a:ea typeface="Calisto MT Regular" charset="0"/>
              <a:cs typeface="Calibri" panose="020F0502020204030204" pitchFamily="34" charset="0"/>
            </a:endParaRPr>
          </a:p>
          <a:p>
            <a:pPr marL="0" marR="0" lvl="0" indent="0" algn="ctr" rtl="0">
              <a:spcBef>
                <a:spcPts val="0"/>
              </a:spcBef>
              <a:spcAft>
                <a:spcPts val="0"/>
              </a:spcAft>
              <a:buNone/>
            </a:pPr>
            <a:r>
              <a:rPr lang="en-US" sz="2800" dirty="0">
                <a:solidFill>
                  <a:schemeClr val="bg1"/>
                </a:solidFill>
                <a:latin typeface="Calibri" panose="020F0502020204030204" pitchFamily="34" charset="0"/>
                <a:ea typeface="Calisto MT Regular" charset="0"/>
                <a:cs typeface="Calibri" panose="020F0502020204030204" pitchFamily="34" charset="0"/>
              </a:rPr>
              <a:t>(n.)</a:t>
            </a:r>
          </a:p>
        </p:txBody>
      </p:sp>
      <p:sp>
        <p:nvSpPr>
          <p:cNvPr id="199" name="Google Shape;199;g8d3272b2c0_0_239"/>
          <p:cNvSpPr/>
          <p:nvPr/>
        </p:nvSpPr>
        <p:spPr>
          <a:xfrm>
            <a:off x="4538828" y="4438473"/>
            <a:ext cx="3388272" cy="80322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smtClean="0">
                <a:solidFill>
                  <a:schemeClr val="bg1"/>
                </a:solidFill>
                <a:latin typeface="Calibri" panose="020F0502020204030204" pitchFamily="34" charset="0"/>
                <a:ea typeface="Calisto MT Regular" charset="0"/>
                <a:cs typeface="Calibri" panose="020F0502020204030204" pitchFamily="34" charset="0"/>
              </a:rPr>
              <a:t>უთანასწორობა</a:t>
            </a:r>
            <a:endParaRPr lang="ka-GE" sz="2400" dirty="0">
              <a:solidFill>
                <a:schemeClr val="bg1"/>
              </a:solidFill>
              <a:latin typeface="Calibri" panose="020F0502020204030204" pitchFamily="34" charset="0"/>
              <a:ea typeface="Calisto MT Regular"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xmlns="" id="{4EBF8AC5-E672-D64F-B170-FF606B49B46F}"/>
              </a:ext>
            </a:extLst>
          </p:cNvPr>
          <p:cNvSpPr/>
          <p:nvPr/>
        </p:nvSpPr>
        <p:spPr>
          <a:xfrm>
            <a:off x="3731175" y="5437191"/>
            <a:ext cx="5215520" cy="106664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The law has done little to prevent racial discrimination and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inequality</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AFF1C99C-380B-C94E-B652-4C054121158E}"/>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E8C6F74B-0F24-7848-A2FF-5A79A23BE826}"/>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1" name="TextBox 10">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Google Shape;206;g8d3272b2c0_1_5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Font typeface="Arial"/>
              <a:buNone/>
            </a:pPr>
            <a:endParaRPr sz="1400" dirty="0">
              <a:solidFill>
                <a:srgbClr val="000000"/>
              </a:solidFill>
              <a:ea typeface="Calisto MT Regular" charset="0"/>
              <a:cs typeface="Calisto MT Regular" charset="0"/>
              <a:sym typeface="Arial"/>
            </a:endParaRPr>
          </a:p>
          <a:p>
            <a:pPr marL="0" lvl="0" indent="0" algn="l" rtl="0">
              <a:spcBef>
                <a:spcPts val="1000"/>
              </a:spcBef>
              <a:spcAft>
                <a:spcPts val="0"/>
              </a:spcAft>
              <a:buNone/>
            </a:pPr>
            <a:endParaRPr dirty="0"/>
          </a:p>
        </p:txBody>
      </p:sp>
      <p:sp>
        <p:nvSpPr>
          <p:cNvPr id="207" name="Google Shape;207;g8d3272b2c0_1_54"/>
          <p:cNvSpPr/>
          <p:nvPr/>
        </p:nvSpPr>
        <p:spPr>
          <a:xfrm>
            <a:off x="4401938" y="2252884"/>
            <a:ext cx="3388050" cy="233823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lt1"/>
                </a:solidFill>
                <a:latin typeface="Calibri" pitchFamily="34" charset="0"/>
                <a:ea typeface="Calisto MT Regular" charset="0"/>
                <a:cs typeface="Calisto MT Regular" charset="0"/>
              </a:rPr>
              <a:t>r</a:t>
            </a:r>
            <a:r>
              <a:rPr lang="en-US" sz="2800" dirty="0" smtClean="0">
                <a:solidFill>
                  <a:schemeClr val="lt1"/>
                </a:solidFill>
                <a:latin typeface="Calibri" pitchFamily="34" charset="0"/>
                <a:ea typeface="Calisto MT Regular" charset="0"/>
                <a:cs typeface="Calisto MT Regular" charset="0"/>
              </a:rPr>
              <a:t>apport</a:t>
            </a:r>
            <a:endParaRPr lang="en-US" sz="2800" dirty="0">
              <a:solidFill>
                <a:schemeClr val="lt1"/>
              </a:solidFill>
              <a:latin typeface="Calibri" pitchFamily="34" charset="0"/>
              <a:ea typeface="Calisto MT Regular" charset="0"/>
              <a:cs typeface="Calisto MT Regular" charset="0"/>
            </a:endParaRPr>
          </a:p>
          <a:p>
            <a:pPr marL="0" marR="0" lvl="0" indent="0" algn="ctr" rtl="0">
              <a:spcBef>
                <a:spcPts val="0"/>
              </a:spcBef>
              <a:spcAft>
                <a:spcPts val="0"/>
              </a:spcAft>
              <a:buNone/>
            </a:pPr>
            <a:r>
              <a:rPr lang="en-US" sz="2800" dirty="0">
                <a:solidFill>
                  <a:schemeClr val="lt1"/>
                </a:solidFill>
                <a:latin typeface="Calibri" pitchFamily="34" charset="0"/>
                <a:ea typeface="Calisto MT Regular" charset="0"/>
                <a:cs typeface="Calisto MT Regular" charset="0"/>
              </a:rPr>
              <a:t>(n</a:t>
            </a:r>
            <a:r>
              <a:rPr lang="en-US" sz="2800" dirty="0" smtClean="0">
                <a:solidFill>
                  <a:schemeClr val="lt1"/>
                </a:solidFill>
                <a:latin typeface="Calibri" pitchFamily="34" charset="0"/>
                <a:ea typeface="Calisto MT Regular" charset="0"/>
                <a:cs typeface="Calisto MT Regular" charset="0"/>
              </a:rPr>
              <a:t>.)</a:t>
            </a:r>
            <a:endParaRPr lang="en-US" sz="2800" dirty="0">
              <a:solidFill>
                <a:schemeClr val="lt1"/>
              </a:solidFill>
              <a:latin typeface="Calibri" pitchFamily="34" charset="0"/>
              <a:ea typeface="Calisto MT Regular" charset="0"/>
              <a:cs typeface="Calisto MT Regular" charset="0"/>
            </a:endParaRPr>
          </a:p>
        </p:txBody>
      </p:sp>
      <p:sp>
        <p:nvSpPr>
          <p:cNvPr id="208" name="Google Shape;208;g8d3272b2c0_1_54"/>
          <p:cNvSpPr/>
          <p:nvPr/>
        </p:nvSpPr>
        <p:spPr>
          <a:xfrm>
            <a:off x="4457996" y="4788351"/>
            <a:ext cx="3501148" cy="68517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ka-GE" sz="2400" dirty="0">
                <a:solidFill>
                  <a:schemeClr val="lt1"/>
                </a:solidFill>
                <a:latin typeface="Calibri Regular" charset="0"/>
                <a:ea typeface="Calisto MT Regular" charset="0"/>
                <a:cs typeface="Calisto MT Regular" charset="0"/>
              </a:rPr>
              <a:t>ურთიერთგაგება</a:t>
            </a:r>
            <a:endParaRPr sz="2400" u="none" strike="noStrike" cap="none" dirty="0">
              <a:solidFill>
                <a:srgbClr val="FFFFFF"/>
              </a:solidFill>
              <a:latin typeface="Calibri Regular" charset="0"/>
              <a:ea typeface="Calibri"/>
              <a:cs typeface="Calibri"/>
              <a:sym typeface="Calibri"/>
            </a:endParaRPr>
          </a:p>
        </p:txBody>
      </p:sp>
      <p:sp>
        <p:nvSpPr>
          <p:cNvPr id="6" name="Google Shape;190;g8d3272b2c0_0_231">
            <a:extLst>
              <a:ext uri="{FF2B5EF4-FFF2-40B4-BE49-F238E27FC236}">
                <a16:creationId xmlns:a16="http://schemas.microsoft.com/office/drawing/2014/main" xmlns="" id="{9019BE52-8DFC-1F4B-8957-0E66BE071B1E}"/>
              </a:ext>
            </a:extLst>
          </p:cNvPr>
          <p:cNvSpPr/>
          <p:nvPr/>
        </p:nvSpPr>
        <p:spPr>
          <a:xfrm>
            <a:off x="3548416" y="5689172"/>
            <a:ext cx="5095095" cy="903713"/>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She has an excellent </a:t>
            </a:r>
            <a:r>
              <a:rPr lang="en-US" sz="2400" i="1" u="none" strike="noStrike" cap="none" dirty="0">
                <a:solidFill>
                  <a:srgbClr val="FF0000"/>
                </a:solidFill>
                <a:latin typeface="Calibri" panose="020F0502020204030204" pitchFamily="34" charset="0"/>
                <a:ea typeface="Calibri"/>
                <a:cs typeface="Calibri" panose="020F0502020204030204" pitchFamily="34" charset="0"/>
                <a:sym typeface="Calibri"/>
              </a:rPr>
              <a:t>rapport </a:t>
            </a:r>
            <a:r>
              <a:rPr lang="en-US" sz="2400" i="1" u="none" strike="noStrike" cap="none" dirty="0">
                <a:solidFill>
                  <a:schemeClr val="bg1"/>
                </a:solidFill>
                <a:latin typeface="Calibri" panose="020F0502020204030204" pitchFamily="34" charset="0"/>
                <a:ea typeface="Calibri"/>
                <a:cs typeface="Calibri" panose="020F0502020204030204" pitchFamily="34" charset="0"/>
                <a:sym typeface="Calibri"/>
              </a:rPr>
              <a:t>with her staff.</a:t>
            </a:r>
          </a:p>
        </p:txBody>
      </p:sp>
      <p:pic>
        <p:nvPicPr>
          <p:cNvPr id="7" name="Google Shape;90;p1">
            <a:extLst>
              <a:ext uri="{FF2B5EF4-FFF2-40B4-BE49-F238E27FC236}">
                <a16:creationId xmlns:a16="http://schemas.microsoft.com/office/drawing/2014/main" xmlns="" id="{F1977754-0BD6-3948-B2F4-0E363D5BF0C8}"/>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8" name="Picture 7">
            <a:extLst>
              <a:ext uri="{FF2B5EF4-FFF2-40B4-BE49-F238E27FC236}">
                <a16:creationId xmlns:a16="http://schemas.microsoft.com/office/drawing/2014/main" xmlns="" id="{834D6661-1EC1-E845-A38A-76B040F22EA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g8d3272b2c0_0_255"/>
          <p:cNvSpPr/>
          <p:nvPr/>
        </p:nvSpPr>
        <p:spPr>
          <a:xfrm>
            <a:off x="4433039" y="1681503"/>
            <a:ext cx="3343091" cy="2326474"/>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smtClean="0">
                <a:solidFill>
                  <a:schemeClr val="lt1"/>
                </a:solidFill>
                <a:latin typeface="Calibri" pitchFamily="34" charset="0"/>
                <a:ea typeface="Calisto MT Regular" charset="0"/>
                <a:cs typeface="Calisto MT Regular" charset="0"/>
              </a:rPr>
              <a:t>bias</a:t>
            </a:r>
            <a:endParaRPr lang="en-US" sz="2800" dirty="0">
              <a:solidFill>
                <a:schemeClr val="lt1"/>
              </a:solidFill>
              <a:latin typeface="Calibri" pitchFamily="34" charset="0"/>
              <a:ea typeface="Calisto MT Regular" charset="0"/>
              <a:cs typeface="Calisto MT Regular" charset="0"/>
            </a:endParaRPr>
          </a:p>
          <a:p>
            <a:pPr marL="0" marR="0" lvl="0" indent="0" algn="ctr" rtl="0">
              <a:spcBef>
                <a:spcPts val="0"/>
              </a:spcBef>
              <a:spcAft>
                <a:spcPts val="0"/>
              </a:spcAft>
              <a:buNone/>
            </a:pPr>
            <a:r>
              <a:rPr lang="en-US" sz="2800" dirty="0" smtClean="0">
                <a:solidFill>
                  <a:schemeClr val="lt1"/>
                </a:solidFill>
                <a:latin typeface="Calibri" pitchFamily="34" charset="0"/>
                <a:ea typeface="Calisto MT Regular" charset="0"/>
                <a:cs typeface="Calisto MT Regular" charset="0"/>
              </a:rPr>
              <a:t>(</a:t>
            </a:r>
            <a:r>
              <a:rPr lang="en-US" sz="2800" dirty="0">
                <a:solidFill>
                  <a:schemeClr val="lt1"/>
                </a:solidFill>
                <a:latin typeface="Calibri" pitchFamily="34" charset="0"/>
                <a:ea typeface="Calisto MT Regular" charset="0"/>
                <a:cs typeface="Calisto MT Regular" charset="0"/>
              </a:rPr>
              <a:t>n.)</a:t>
            </a:r>
          </a:p>
        </p:txBody>
      </p:sp>
      <p:sp>
        <p:nvSpPr>
          <p:cNvPr id="217" name="Google Shape;217;g8d3272b2c0_0_255"/>
          <p:cNvSpPr/>
          <p:nvPr/>
        </p:nvSpPr>
        <p:spPr>
          <a:xfrm>
            <a:off x="3994952" y="4111008"/>
            <a:ext cx="4176862" cy="95777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ka-GE" sz="2400" dirty="0">
                <a:solidFill>
                  <a:schemeClr val="lt1"/>
                </a:solidFill>
                <a:latin typeface="Calibri Regular" charset="0"/>
                <a:ea typeface="Calisto MT Regular" charset="0"/>
                <a:cs typeface="Calisto MT Regular" charset="0"/>
              </a:rPr>
              <a:t>მიკერძოება, მიკერძოებული </a:t>
            </a:r>
            <a:r>
              <a:rPr lang="ka-GE" sz="2400" dirty="0" smtClean="0">
                <a:solidFill>
                  <a:schemeClr val="lt1"/>
                </a:solidFill>
                <a:latin typeface="Calibri Regular" charset="0"/>
                <a:ea typeface="Calisto MT Regular" charset="0"/>
                <a:cs typeface="Calisto MT Regular" charset="0"/>
              </a:rPr>
              <a:t>დამოკიდებულება</a:t>
            </a:r>
            <a:endParaRPr lang="ka-GE" sz="2400" dirty="0">
              <a:solidFill>
                <a:schemeClr val="lt1"/>
              </a:solidFill>
              <a:latin typeface="Calibri Regular" charset="0"/>
              <a:ea typeface="Calisto MT Regular" charset="0"/>
              <a:cs typeface="Calisto MT Regular" charset="0"/>
            </a:endParaRPr>
          </a:p>
        </p:txBody>
      </p:sp>
      <p:sp>
        <p:nvSpPr>
          <p:cNvPr id="7" name="Google Shape;190;g8d3272b2c0_0_231">
            <a:extLst>
              <a:ext uri="{FF2B5EF4-FFF2-40B4-BE49-F238E27FC236}">
                <a16:creationId xmlns:a16="http://schemas.microsoft.com/office/drawing/2014/main" xmlns="" id="{73D3E84D-49CD-7B42-8D4F-DBC96FAB1553}"/>
              </a:ext>
            </a:extLst>
          </p:cNvPr>
          <p:cNvSpPr/>
          <p:nvPr/>
        </p:nvSpPr>
        <p:spPr>
          <a:xfrm>
            <a:off x="3438659" y="5272983"/>
            <a:ext cx="5331853" cy="133902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In her view, none of the interview panel had shown any </a:t>
            </a:r>
            <a:r>
              <a:rPr lang="en-US" sz="2400" i="1" strike="noStrike" cap="none" dirty="0">
                <a:solidFill>
                  <a:srgbClr val="FF0000"/>
                </a:solidFill>
                <a:latin typeface="Calibri" panose="020F0502020204030204" pitchFamily="34" charset="0"/>
                <a:ea typeface="Calibri"/>
                <a:cs typeface="Calibri" panose="020F0502020204030204" pitchFamily="34" charset="0"/>
                <a:sym typeface="Calibri"/>
              </a:rPr>
              <a:t>bias</a:t>
            </a:r>
            <a:r>
              <a:rPr lang="en-US" sz="2400" i="1" strike="noStrike" cap="none" dirty="0">
                <a:solidFill>
                  <a:schemeClr val="bg1"/>
                </a:solidFill>
                <a:latin typeface="Calibri" panose="020F0502020204030204" pitchFamily="34" charset="0"/>
                <a:ea typeface="Calibri"/>
                <a:cs typeface="Calibri" panose="020F0502020204030204" pitchFamily="34" charset="0"/>
                <a:sym typeface="Calibri"/>
              </a:rPr>
              <a:t>.</a:t>
            </a:r>
            <a:endParaRPr sz="2400" i="1"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8" name="Google Shape;90;p1">
            <a:extLst>
              <a:ext uri="{FF2B5EF4-FFF2-40B4-BE49-F238E27FC236}">
                <a16:creationId xmlns:a16="http://schemas.microsoft.com/office/drawing/2014/main" xmlns="" id="{37AD797A-86C6-3C48-A34B-51B902C47209}"/>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xmlns="" id="{90D657C5-8E3F-734A-A4EC-5D91BC4961F0}"/>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Rectangle 9">
            <a:extLst>
              <a:ext uri="{FF2B5EF4-FFF2-40B4-BE49-F238E27FC236}">
                <a16:creationId xmlns:a16="http://schemas.microsoft.com/office/drawing/2014/main" xmlns="" id="{748FA8E3-2CE3-3647-992D-018F0126A7B0}"/>
              </a:ext>
            </a:extLst>
          </p:cNvPr>
          <p:cNvSpPr/>
          <p:nvPr/>
        </p:nvSpPr>
        <p:spPr>
          <a:xfrm>
            <a:off x="8367145" y="474058"/>
            <a:ext cx="3146568" cy="1251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sto MT Regular" charset="0"/>
            </a:endParaRPr>
          </a:p>
        </p:txBody>
      </p:sp>
      <p:sp>
        <p:nvSpPr>
          <p:cNvPr id="13" name="TextBox 12">
            <a:extLst>
              <a:ext uri="{FF2B5EF4-FFF2-40B4-BE49-F238E27FC236}">
                <a16:creationId xmlns:a16="http://schemas.microsoft.com/office/drawing/2014/main" xmlns="" id="{B328E047-1F90-4CB1-8264-047021299E60}"/>
              </a:ext>
            </a:extLst>
          </p:cNvPr>
          <p:cNvSpPr txBox="1"/>
          <p:nvPr/>
        </p:nvSpPr>
        <p:spPr>
          <a:xfrm>
            <a:off x="8556232" y="511952"/>
            <a:ext cx="2768393" cy="1169551"/>
          </a:xfrm>
          <a:prstGeom prst="rect">
            <a:avLst/>
          </a:prstGeom>
          <a:noFill/>
        </p:spPr>
        <p:txBody>
          <a:bodyPr wrap="square" rtlCol="0">
            <a:spAutoFit/>
          </a:bodyPr>
          <a:lstStyle/>
          <a:p>
            <a:pPr algn="ctr"/>
            <a:r>
              <a:rPr lang="en-US" sz="3500" dirty="0">
                <a:solidFill>
                  <a:schemeClr val="bg1"/>
                </a:solidFill>
                <a:latin typeface="Calibri" pitchFamily="34" charset="0"/>
                <a:ea typeface="Calisto MT Regular" charset="0"/>
                <a:cs typeface="Calibri" pitchFamily="34" charset="0"/>
              </a:rPr>
              <a:t>Vocabulary</a:t>
            </a:r>
          </a:p>
          <a:p>
            <a:pPr algn="ctr"/>
            <a:r>
              <a:rPr lang="ka-GE" sz="3500" dirty="0">
                <a:solidFill>
                  <a:schemeClr val="bg1"/>
                </a:solidFill>
                <a:latin typeface="Calibri" pitchFamily="34" charset="0"/>
                <a:ea typeface="Calisto MT Regular" charset="0"/>
                <a:cs typeface="Calibri" pitchFamily="34" charset="0"/>
              </a:rPr>
              <a:t>ლექსიკა</a:t>
            </a:r>
            <a:endParaRPr lang="en-US" sz="3500" dirty="0">
              <a:solidFill>
                <a:schemeClr val="bg1"/>
              </a:solidFill>
              <a:latin typeface="Calibri" pitchFamily="34" charset="0"/>
              <a:ea typeface="Calisto MT Regular" charset="0"/>
              <a:cs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8363</TotalTime>
  <Words>1894</Words>
  <Application>Microsoft Office PowerPoint</Application>
  <PresentationFormat>Custom</PresentationFormat>
  <Paragraphs>358</Paragraphs>
  <Slides>45</Slides>
  <Notes>32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372</cp:revision>
  <cp:lastPrinted>2020-08-18T09:30:28Z</cp:lastPrinted>
  <dcterms:created xsi:type="dcterms:W3CDTF">2020-04-09T12:21:27Z</dcterms:created>
  <dcterms:modified xsi:type="dcterms:W3CDTF">2021-04-06T10:20:18Z</dcterms:modified>
</cp:coreProperties>
</file>