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4" r:id="rId3"/>
    <p:sldId id="355" r:id="rId4"/>
    <p:sldId id="347" r:id="rId5"/>
    <p:sldId id="348" r:id="rId6"/>
    <p:sldId id="345" r:id="rId7"/>
    <p:sldId id="346" r:id="rId8"/>
    <p:sldId id="340" r:id="rId9"/>
    <p:sldId id="352" r:id="rId10"/>
    <p:sldId id="351" r:id="rId11"/>
    <p:sldId id="354" r:id="rId12"/>
    <p:sldId id="35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00FF00"/>
    <a:srgbClr val="FF0066"/>
    <a:srgbClr val="CC3300"/>
    <a:srgbClr val="BA06AD"/>
    <a:srgbClr val="700202"/>
    <a:srgbClr val="BCEAC1"/>
    <a:srgbClr val="B6FBAB"/>
    <a:srgbClr val="AA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3126"/>
  </p:normalViewPr>
  <p:slideViewPr>
    <p:cSldViewPr snapToGrid="0">
      <p:cViewPr varScale="1">
        <p:scale>
          <a:sx n="104" d="100"/>
          <a:sy n="104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8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72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4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3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8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91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1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51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37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0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5CBA49DE-01B5-DB41-9500-1B7C699D5F13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99098" y="196946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3179" y="196946"/>
            <a:ext cx="2376972" cy="968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/>
          <a:stretch/>
        </p:blipFill>
        <p:spPr>
          <a:xfrm>
            <a:off x="1837944" y="1249428"/>
            <a:ext cx="8302752" cy="55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4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3205" y="2436274"/>
            <a:ext cx="3709225" cy="38604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e.g. She </a:t>
            </a:r>
            <a:r>
              <a:rPr lang="en-US" dirty="0">
                <a:solidFill>
                  <a:schemeClr val="tx1"/>
                </a:solidFill>
              </a:rPr>
              <a:t>is swinging.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                            He is sliding.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He is </a:t>
            </a:r>
            <a:r>
              <a:rPr lang="en-US" dirty="0">
                <a:solidFill>
                  <a:schemeClr val="tx1"/>
                </a:solidFill>
              </a:rPr>
              <a:t>climbing.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They are playing </a:t>
            </a:r>
            <a:r>
              <a:rPr lang="en-US" dirty="0">
                <a:solidFill>
                  <a:schemeClr val="tx1"/>
                </a:solidFill>
              </a:rPr>
              <a:t>in the sand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He is playing with a ball.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They are laughing.</a:t>
            </a:r>
            <a:r>
              <a:rPr lang="ka-GE" dirty="0" smtClean="0"/>
              <a:t>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A300A4-ADD0-0D49-88FA-3271BBB3CA8A}"/>
              </a:ext>
            </a:extLst>
          </p:cNvPr>
          <p:cNvSpPr/>
          <p:nvPr/>
        </p:nvSpPr>
        <p:spPr>
          <a:xfrm>
            <a:off x="8482775" y="56855"/>
            <a:ext cx="3502898" cy="7822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Homework N1</a:t>
            </a:r>
          </a:p>
          <a:p>
            <a:pPr algn="ctr"/>
            <a:r>
              <a:rPr lang="ka-GE" sz="2400" b="1" dirty="0" smtClean="0"/>
              <a:t>საშინაო დავალება</a:t>
            </a:r>
            <a:r>
              <a:rPr lang="en-US" sz="2400" b="1" dirty="0" smtClean="0"/>
              <a:t> N1  </a:t>
            </a:r>
            <a:endParaRPr lang="en-US" sz="2400" b="1" dirty="0"/>
          </a:p>
        </p:txBody>
      </p:sp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4561" y="56857"/>
            <a:ext cx="1876615" cy="78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1176" y="33999"/>
            <a:ext cx="2061227" cy="8051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/>
          <a:stretch/>
        </p:blipFill>
        <p:spPr>
          <a:xfrm>
            <a:off x="852142" y="2229921"/>
            <a:ext cx="6850743" cy="45874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8074" y="2778208"/>
            <a:ext cx="562707" cy="4413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6304827" y="2557527"/>
            <a:ext cx="562707" cy="4413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4226320" y="2215594"/>
            <a:ext cx="562707" cy="4413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6867534" y="4704990"/>
            <a:ext cx="562707" cy="4413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1881323" y="5989206"/>
            <a:ext cx="562707" cy="4413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1481039" y="4123220"/>
            <a:ext cx="562707" cy="4413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11265230" y="2852659"/>
            <a:ext cx="422030" cy="359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11260919" y="3413427"/>
            <a:ext cx="422030" cy="359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1260919" y="3943977"/>
            <a:ext cx="422030" cy="359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1260919" y="4474527"/>
            <a:ext cx="422030" cy="359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1260919" y="5005249"/>
            <a:ext cx="422030" cy="359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1260919" y="5551202"/>
            <a:ext cx="422030" cy="359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A300A4-ADD0-0D49-88FA-3271BBB3CA8A}"/>
              </a:ext>
            </a:extLst>
          </p:cNvPr>
          <p:cNvSpPr/>
          <p:nvPr/>
        </p:nvSpPr>
        <p:spPr>
          <a:xfrm>
            <a:off x="852142" y="1059514"/>
            <a:ext cx="11020288" cy="10464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Look at the picture, read the sentences and label the boxes from A to F.</a:t>
            </a:r>
          </a:p>
          <a:p>
            <a:r>
              <a:rPr lang="ka-GE" sz="2400" b="1" dirty="0" smtClean="0"/>
              <a:t>შეხედეთ სურათს, წაიკითხეთ წინადადებები და მონიშნეთ შესაბამისი ასოები (</a:t>
            </a:r>
            <a:r>
              <a:rPr lang="en-US" sz="2400" b="1" dirty="0" smtClean="0"/>
              <a:t>A-F) </a:t>
            </a:r>
            <a:r>
              <a:rPr lang="ka-GE" sz="2400" b="1" dirty="0" smtClean="0"/>
              <a:t>თითოეულ</a:t>
            </a:r>
            <a:r>
              <a:rPr lang="en-US" sz="2400" b="1" dirty="0" smtClean="0"/>
              <a:t> </a:t>
            </a:r>
            <a:r>
              <a:rPr lang="ka-GE" sz="2400" b="1" dirty="0" smtClean="0"/>
              <a:t>უჯრაში.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40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A300A4-ADD0-0D49-88FA-3271BBB3CA8A}"/>
              </a:ext>
            </a:extLst>
          </p:cNvPr>
          <p:cNvSpPr/>
          <p:nvPr/>
        </p:nvSpPr>
        <p:spPr>
          <a:xfrm>
            <a:off x="6678706" y="73509"/>
            <a:ext cx="5200930" cy="1237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Homework N2</a:t>
            </a:r>
          </a:p>
          <a:p>
            <a:pPr algn="ctr"/>
            <a:r>
              <a:rPr lang="ka-GE" sz="3600" b="1" dirty="0" smtClean="0"/>
              <a:t>საშინაო დავალება</a:t>
            </a:r>
            <a:r>
              <a:rPr lang="en-US" sz="3600" b="1" dirty="0" smtClean="0"/>
              <a:t> N2  </a:t>
            </a:r>
            <a:endParaRPr lang="en-US" sz="3600" b="1" dirty="0"/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14693" y="154743"/>
            <a:ext cx="2164081" cy="92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2423" y="126612"/>
            <a:ext cx="2376972" cy="9284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4047" y="1210236"/>
            <a:ext cx="11187953" cy="620068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1543" y="2026299"/>
            <a:ext cx="11074401" cy="40223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Look around you and draw four pictures and label them using </a:t>
            </a:r>
            <a:r>
              <a:rPr lang="en-US" sz="2800" i="1" dirty="0" smtClean="0">
                <a:solidFill>
                  <a:srgbClr val="0000FF"/>
                </a:solidFill>
              </a:rPr>
              <a:t>This/These</a:t>
            </a:r>
            <a:r>
              <a:rPr lang="en-US" sz="2800" dirty="0" smtClean="0">
                <a:solidFill>
                  <a:schemeClr val="tx1"/>
                </a:solidFill>
              </a:rPr>
              <a:t> for things that are close to you and </a:t>
            </a:r>
            <a:r>
              <a:rPr lang="en-US" sz="2800" i="1" dirty="0" smtClean="0">
                <a:solidFill>
                  <a:srgbClr val="C00000"/>
                </a:solidFill>
              </a:rPr>
              <a:t>That/Those</a:t>
            </a:r>
            <a:r>
              <a:rPr lang="en-US" sz="2800" dirty="0" smtClean="0">
                <a:solidFill>
                  <a:schemeClr val="tx1"/>
                </a:solidFill>
              </a:rPr>
              <a:t> for things that are far away from you. </a:t>
            </a:r>
            <a:r>
              <a:rPr lang="ka-GE" sz="2800" dirty="0" smtClean="0">
                <a:solidFill>
                  <a:schemeClr val="tx1"/>
                </a:solidFill>
              </a:rPr>
              <a:t/>
            </a:r>
            <a:br>
              <a:rPr lang="ka-GE" sz="2800" dirty="0" smtClean="0">
                <a:solidFill>
                  <a:schemeClr val="tx1"/>
                </a:solidFill>
              </a:rPr>
            </a:br>
            <a:r>
              <a:rPr lang="ka-GE" sz="2800" dirty="0" smtClean="0">
                <a:solidFill>
                  <a:schemeClr val="tx1"/>
                </a:solidFill>
              </a:rPr>
              <a:t>მიმოიხედეთ ირგვლივ და დახატეთ ოთხი სურათი. დაწერეთ </a:t>
            </a:r>
            <a:r>
              <a:rPr lang="en-US" sz="2800" i="1" dirty="0">
                <a:solidFill>
                  <a:srgbClr val="0000FF"/>
                </a:solidFill>
              </a:rPr>
              <a:t>This/These</a:t>
            </a:r>
            <a:r>
              <a:rPr lang="ka-GE" sz="2800" dirty="0" smtClean="0">
                <a:solidFill>
                  <a:schemeClr val="tx1"/>
                </a:solidFill>
              </a:rPr>
              <a:t> იმ ნივთებზე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r>
              <a:rPr lang="ka-GE" sz="2800" dirty="0" smtClean="0">
                <a:solidFill>
                  <a:schemeClr val="tx1"/>
                </a:solidFill>
              </a:rPr>
              <a:t> რომლებიც თქვენთან ახლოსაა და </a:t>
            </a:r>
            <a:r>
              <a:rPr lang="en-US" sz="2800" i="1" dirty="0">
                <a:solidFill>
                  <a:srgbClr val="C00000"/>
                </a:solidFill>
              </a:rPr>
              <a:t>That/Those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ka-GE" sz="2800" dirty="0" smtClean="0">
                <a:solidFill>
                  <a:schemeClr val="tx1"/>
                </a:solidFill>
              </a:rPr>
              <a:t>ნივთებზე, რომელიც თქვენგან შორს არის</a:t>
            </a:r>
            <a:r>
              <a:rPr lang="ka-GE" sz="2000" dirty="0" smtClean="0">
                <a:solidFill>
                  <a:schemeClr val="tx1"/>
                </a:solidFill>
              </a:rPr>
              <a:t>.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ka-GE" sz="2800" dirty="0" smtClean="0">
                <a:solidFill>
                  <a:schemeClr val="tx1"/>
                </a:solidFill>
              </a:rPr>
              <a:t/>
            </a:r>
            <a:br>
              <a:rPr lang="ka-GE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For example: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93" y="4600862"/>
            <a:ext cx="2558045" cy="175918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214681" y="5762172"/>
            <a:ext cx="53372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3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2194558" y="1161627"/>
            <a:ext cx="7624689" cy="1694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i="1" dirty="0" smtClean="0">
                <a:solidFill>
                  <a:schemeClr val="bg1"/>
                </a:solidFill>
              </a:rPr>
              <a:t>Playground</a:t>
            </a:r>
            <a:br>
              <a:rPr lang="en-US" sz="5400" b="1" i="1" dirty="0" smtClean="0">
                <a:solidFill>
                  <a:schemeClr val="bg1"/>
                </a:solidFill>
              </a:rPr>
            </a:br>
            <a:r>
              <a:rPr lang="ka-GE" sz="5400" b="1" i="1" dirty="0" smtClean="0">
                <a:solidFill>
                  <a:schemeClr val="bg1"/>
                </a:solidFill>
              </a:rPr>
              <a:t>სათამაშო მოედანი</a:t>
            </a:r>
            <a:endParaRPr lang="en-US" sz="54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47E2C-4A6B-2040-9846-3F81158F5DB3}"/>
              </a:ext>
            </a:extLst>
          </p:cNvPr>
          <p:cNvSpPr/>
          <p:nvPr/>
        </p:nvSpPr>
        <p:spPr>
          <a:xfrm>
            <a:off x="3868785" y="5324075"/>
            <a:ext cx="4293062" cy="1349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0" y="4628271"/>
            <a:ext cx="11127545" cy="2045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ka-GE" sz="3600" dirty="0" smtClean="0">
                <a:solidFill>
                  <a:schemeClr val="bg1"/>
                </a:solidFill>
              </a:rPr>
              <a:t>        </a:t>
            </a:r>
            <a:r>
              <a:rPr lang="en-GB" sz="3600" dirty="0" smtClean="0">
                <a:solidFill>
                  <a:schemeClr val="bg1"/>
                </a:solidFill>
              </a:rPr>
              <a:t>Young </a:t>
            </a:r>
            <a:r>
              <a:rPr lang="en-GB" sz="3600" dirty="0">
                <a:solidFill>
                  <a:schemeClr val="bg1"/>
                </a:solidFill>
              </a:rPr>
              <a:t>Learners</a:t>
            </a:r>
            <a:endParaRPr lang="ru-RU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a-GE" sz="3600" dirty="0" smtClean="0">
                <a:solidFill>
                  <a:schemeClr val="bg1"/>
                </a:solidFill>
              </a:rPr>
              <a:t>        დაწყებითი </a:t>
            </a:r>
            <a:r>
              <a:rPr lang="ka-GE" sz="3600" dirty="0">
                <a:solidFill>
                  <a:schemeClr val="bg1"/>
                </a:solidFill>
              </a:rPr>
              <a:t>კლასები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96045" y="19694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0126" y="196947"/>
            <a:ext cx="2376972" cy="968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/>
          <a:stretch/>
        </p:blipFill>
        <p:spPr>
          <a:xfrm>
            <a:off x="4248445" y="2855741"/>
            <a:ext cx="3565254" cy="23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96045" y="19694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0126" y="196947"/>
            <a:ext cx="2376972" cy="968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/>
          <a:stretch/>
        </p:blipFill>
        <p:spPr>
          <a:xfrm>
            <a:off x="2025919" y="1355594"/>
            <a:ext cx="8060616" cy="53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2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9" y="154574"/>
            <a:ext cx="1666457" cy="222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4242" y="2300170"/>
            <a:ext cx="2518116" cy="1249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</a:t>
            </a:r>
            <a:r>
              <a:rPr lang="en-US" sz="2800" b="1" dirty="0" smtClean="0">
                <a:solidFill>
                  <a:schemeClr val="tx1"/>
                </a:solidFill>
              </a:rPr>
              <a:t>winging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საქანელაზე ქანაობა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44" y="-2178"/>
            <a:ext cx="2981884" cy="2302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8097" y="2245742"/>
            <a:ext cx="2518116" cy="12241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sliding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ჩამოსრიალება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65" y="3749472"/>
            <a:ext cx="2087249" cy="17143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79991" y="5584059"/>
            <a:ext cx="2587566" cy="1166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climbing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აცოცება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46" y="76482"/>
            <a:ext cx="1715801" cy="21692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68689" y="2245743"/>
            <a:ext cx="2518116" cy="12241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</a:rPr>
              <a:t>aughing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სიცილი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9101" y="5463859"/>
            <a:ext cx="2665827" cy="12857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</a:t>
            </a:r>
            <a:r>
              <a:rPr lang="en-US" sz="2800" b="1" dirty="0" smtClean="0">
                <a:solidFill>
                  <a:schemeClr val="tx1"/>
                </a:solidFill>
              </a:rPr>
              <a:t>laying in the sand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ქვიშაში თამაში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23" y="3469905"/>
            <a:ext cx="2670005" cy="19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8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99137"/>
            <a:ext cx="10896600" cy="457199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1. I am running.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2. You are laughing.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3. He is sliding.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4. She is swinging.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5. It is climbing.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6. We are playing with the ball.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7. They are swimming.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30" y="5707128"/>
            <a:ext cx="1681179" cy="1002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69" y="702963"/>
            <a:ext cx="992540" cy="1287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08" y="1651593"/>
            <a:ext cx="1553633" cy="1054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52" y="35672"/>
            <a:ext cx="1073920" cy="875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53" y="2428028"/>
            <a:ext cx="1031390" cy="14207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10" y="3840751"/>
            <a:ext cx="1191231" cy="1192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81" y="4505871"/>
            <a:ext cx="1540170" cy="14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55881" y="1095635"/>
            <a:ext cx="3432516" cy="327777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dirty="0" smtClean="0">
                <a:solidFill>
                  <a:srgbClr val="0000FF"/>
                </a:solidFill>
              </a:rPr>
              <a:t>be</a:t>
            </a:r>
            <a:endParaRPr lang="en-US" sz="10000" dirty="0">
              <a:solidFill>
                <a:srgbClr val="0000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822831" y="1282747"/>
            <a:ext cx="872665" cy="4233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2510889" y="2734521"/>
            <a:ext cx="1245090" cy="35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53687" y="4373408"/>
            <a:ext cx="182879" cy="752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2816" y="1902575"/>
            <a:ext cx="1589649" cy="150352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66"/>
                </a:solidFill>
              </a:rPr>
              <a:t>am</a:t>
            </a:r>
            <a:endParaRPr lang="en-US" sz="5400" dirty="0">
              <a:solidFill>
                <a:srgbClr val="FF0066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84161" y="104142"/>
            <a:ext cx="1692542" cy="16160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FF00"/>
                </a:solidFill>
              </a:rPr>
              <a:t>is</a:t>
            </a:r>
            <a:endParaRPr lang="en-US" sz="5400" dirty="0">
              <a:solidFill>
                <a:srgbClr val="00FF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75192" y="5150877"/>
            <a:ext cx="1716258" cy="162478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CC00"/>
                </a:solidFill>
              </a:rPr>
              <a:t>are</a:t>
            </a:r>
            <a:endParaRPr lang="en-US" sz="5400" dirty="0">
              <a:solidFill>
                <a:srgbClr val="FFCC00"/>
              </a:solidFill>
            </a:endParaRPr>
          </a:p>
        </p:txBody>
      </p:sp>
      <p:pic>
        <p:nvPicPr>
          <p:cNvPr id="1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99098" y="196946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3179" y="196946"/>
            <a:ext cx="2376972" cy="968991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7399606" y="1928992"/>
            <a:ext cx="3954194" cy="195369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+  verb + </a:t>
            </a:r>
            <a:r>
              <a:rPr lang="en-US" sz="6000" b="1" dirty="0" smtClean="0">
                <a:solidFill>
                  <a:srgbClr val="0000FF"/>
                </a:solidFill>
              </a:rPr>
              <a:t>ing</a:t>
            </a:r>
            <a:endParaRPr lang="en-US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6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72" y="323556"/>
            <a:ext cx="11664460" cy="596470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 </a:t>
            </a:r>
            <a:r>
              <a:rPr lang="en-US" sz="3600" b="1" dirty="0" smtClean="0">
                <a:solidFill>
                  <a:srgbClr val="FF0000"/>
                </a:solidFill>
              </a:rPr>
              <a:t>am 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You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CC00"/>
                </a:solidFill>
              </a:rPr>
              <a:t>are</a:t>
            </a:r>
            <a:br>
              <a:rPr lang="en-US" sz="3600" b="1" dirty="0" smtClean="0">
                <a:solidFill>
                  <a:srgbClr val="FFCC00"/>
                </a:solidFill>
              </a:rPr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She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is</a:t>
            </a:r>
            <a:r>
              <a:rPr lang="en-US" sz="3600" b="1" dirty="0" smtClean="0">
                <a:solidFill>
                  <a:srgbClr val="BA06AD"/>
                </a:solidFill>
              </a:rPr>
              <a:t/>
            </a:r>
            <a:br>
              <a:rPr lang="en-US" sz="3600" b="1" dirty="0" smtClean="0">
                <a:solidFill>
                  <a:srgbClr val="BA06AD"/>
                </a:solidFill>
              </a:rPr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>
                <a:solidFill>
                  <a:schemeClr val="bg1"/>
                </a:solidFill>
              </a:rPr>
              <a:t>H</a:t>
            </a:r>
            <a:r>
              <a:rPr lang="en-US" sz="3600" b="1" dirty="0" smtClean="0">
                <a:solidFill>
                  <a:schemeClr val="bg1"/>
                </a:solidFill>
              </a:rPr>
              <a:t>e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is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It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is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We </a:t>
            </a:r>
            <a:r>
              <a:rPr lang="en-US" sz="3600" b="1" dirty="0" smtClean="0">
                <a:solidFill>
                  <a:srgbClr val="FFC000"/>
                </a:solidFill>
              </a:rPr>
              <a:t>are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>
                <a:solidFill>
                  <a:schemeClr val="bg1"/>
                </a:solidFill>
              </a:rPr>
              <a:t>They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CC00"/>
                </a:solidFill>
              </a:rPr>
              <a:t>are</a:t>
            </a:r>
            <a:endParaRPr lang="en-US" sz="3600" b="1" dirty="0">
              <a:solidFill>
                <a:srgbClr val="FFCC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534571"/>
            <a:ext cx="6597748" cy="137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21169" y="1434558"/>
            <a:ext cx="6597748" cy="316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21169" y="2381782"/>
            <a:ext cx="6597748" cy="167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21169" y="3380522"/>
            <a:ext cx="6597748" cy="18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21169" y="4348738"/>
            <a:ext cx="6597748" cy="107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21169" y="5275037"/>
            <a:ext cx="6597748" cy="34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321169" y="6190956"/>
            <a:ext cx="6597748" cy="410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50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0505" y="-506437"/>
            <a:ext cx="10833295" cy="751214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This </a:t>
            </a:r>
            <a:r>
              <a:rPr lang="en-US" sz="4000" b="1" dirty="0" smtClean="0">
                <a:solidFill>
                  <a:schemeClr val="bg1"/>
                </a:solidFill>
              </a:rPr>
              <a:t>cake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rgbClr val="FFC000"/>
                </a:solidFill>
              </a:rPr>
              <a:t>These</a:t>
            </a:r>
            <a:r>
              <a:rPr lang="en-US" sz="4000" b="1" dirty="0" smtClean="0">
                <a:solidFill>
                  <a:schemeClr val="bg1"/>
                </a:solidFill>
              </a:rPr>
              <a:t> cakes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rgbClr val="00FF00"/>
                </a:solidFill>
              </a:rPr>
              <a:t/>
            </a:r>
            <a:br>
              <a:rPr lang="en-US" sz="4000" b="1" dirty="0" smtClean="0">
                <a:solidFill>
                  <a:srgbClr val="00FF00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That</a:t>
            </a:r>
            <a:r>
              <a:rPr lang="en-US" sz="4000" b="1" dirty="0" smtClean="0">
                <a:solidFill>
                  <a:srgbClr val="00FF00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cake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rgbClr val="FFCC00"/>
                </a:solidFill>
              </a:rPr>
              <a:t>Those</a:t>
            </a:r>
            <a:r>
              <a:rPr lang="en-US" sz="4000" b="1" dirty="0" smtClean="0">
                <a:solidFill>
                  <a:schemeClr val="bg1"/>
                </a:solidFill>
              </a:rPr>
              <a:t> cakes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86" y="1966033"/>
            <a:ext cx="2203133" cy="1601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50" y="150025"/>
            <a:ext cx="2247848" cy="1800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09" y="3104373"/>
            <a:ext cx="2247848" cy="1800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667" y="5071551"/>
            <a:ext cx="2203133" cy="160146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981743" y="3962514"/>
            <a:ext cx="3910818" cy="27997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981743" y="5528024"/>
            <a:ext cx="3910818" cy="26786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8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055"/>
            <a:ext cx="10515600" cy="471267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ka-GE" sz="4000" dirty="0" smtClean="0">
                <a:solidFill>
                  <a:schemeClr val="bg1"/>
                </a:solidFill>
              </a:rPr>
              <a:t>1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ka-GE" sz="4000" dirty="0" smtClean="0">
                <a:solidFill>
                  <a:schemeClr val="bg1"/>
                </a:solidFill>
              </a:rPr>
              <a:t>________  </a:t>
            </a:r>
            <a:r>
              <a:rPr lang="en-US" sz="4000" dirty="0" smtClean="0">
                <a:solidFill>
                  <a:schemeClr val="bg1"/>
                </a:solidFill>
              </a:rPr>
              <a:t>is my bag.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ka-GE" sz="4000" dirty="0" smtClean="0">
                <a:solidFill>
                  <a:schemeClr val="bg1"/>
                </a:solidFill>
              </a:rPr>
              <a:t/>
            </a:r>
            <a:br>
              <a:rPr lang="ka-GE" sz="4000" dirty="0" smtClean="0">
                <a:solidFill>
                  <a:schemeClr val="bg1"/>
                </a:solidFill>
              </a:rPr>
            </a:br>
            <a:r>
              <a:rPr lang="ka-GE" sz="4000" dirty="0" smtClean="0">
                <a:solidFill>
                  <a:schemeClr val="bg1"/>
                </a:solidFill>
              </a:rPr>
              <a:t/>
            </a:r>
            <a:br>
              <a:rPr lang="ka-GE" sz="4000" dirty="0" smtClean="0">
                <a:solidFill>
                  <a:schemeClr val="bg1"/>
                </a:solidFill>
              </a:rPr>
            </a:br>
            <a:r>
              <a:rPr lang="ka-GE" sz="4000" dirty="0" smtClean="0">
                <a:solidFill>
                  <a:schemeClr val="bg1"/>
                </a:solidFill>
              </a:rPr>
              <a:t>2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ka-GE" sz="4000" dirty="0" smtClean="0">
                <a:solidFill>
                  <a:schemeClr val="bg1"/>
                </a:solidFill>
              </a:rPr>
              <a:t>________</a:t>
            </a:r>
            <a:r>
              <a:rPr lang="en-US" sz="4000" dirty="0" smtClean="0">
                <a:solidFill>
                  <a:schemeClr val="bg1"/>
                </a:solidFill>
              </a:rPr>
              <a:t>  are books.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ka-GE" sz="4000" dirty="0" smtClean="0">
                <a:solidFill>
                  <a:schemeClr val="bg1"/>
                </a:solidFill>
              </a:rPr>
              <a:t/>
            </a:r>
            <a:br>
              <a:rPr lang="ka-GE" sz="4000" dirty="0" smtClean="0">
                <a:solidFill>
                  <a:schemeClr val="bg1"/>
                </a:solidFill>
              </a:rPr>
            </a:br>
            <a:r>
              <a:rPr lang="ka-GE" sz="4000" dirty="0" smtClean="0">
                <a:solidFill>
                  <a:schemeClr val="bg1"/>
                </a:solidFill>
              </a:rPr>
              <a:t/>
            </a:r>
            <a:br>
              <a:rPr lang="ka-GE" sz="4000" dirty="0" smtClean="0">
                <a:solidFill>
                  <a:schemeClr val="bg1"/>
                </a:solidFill>
              </a:rPr>
            </a:br>
            <a:r>
              <a:rPr lang="ka-GE" sz="4000" dirty="0" smtClean="0">
                <a:solidFill>
                  <a:schemeClr val="bg1"/>
                </a:solidFill>
              </a:rPr>
              <a:t>3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ka-GE" sz="4000" dirty="0" smtClean="0">
                <a:solidFill>
                  <a:schemeClr val="bg1"/>
                </a:solidFill>
              </a:rPr>
              <a:t>________</a:t>
            </a:r>
            <a:r>
              <a:rPr lang="en-US" sz="4000" dirty="0" smtClean="0">
                <a:solidFill>
                  <a:schemeClr val="bg1"/>
                </a:solidFill>
              </a:rPr>
              <a:t> are crayons.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ka-GE" sz="4000" dirty="0" smtClean="0">
                <a:solidFill>
                  <a:schemeClr val="bg1"/>
                </a:solidFill>
              </a:rPr>
              <a:t/>
            </a:r>
            <a:br>
              <a:rPr lang="ka-GE" sz="4000" dirty="0" smtClean="0">
                <a:solidFill>
                  <a:schemeClr val="bg1"/>
                </a:solidFill>
              </a:rPr>
            </a:br>
            <a:r>
              <a:rPr lang="ka-GE" sz="4000" dirty="0" smtClean="0">
                <a:solidFill>
                  <a:schemeClr val="bg1"/>
                </a:solidFill>
              </a:rPr>
              <a:t/>
            </a:r>
            <a:br>
              <a:rPr lang="ka-GE" sz="4000" dirty="0" smtClean="0">
                <a:solidFill>
                  <a:schemeClr val="bg1"/>
                </a:solidFill>
              </a:rPr>
            </a:br>
            <a:r>
              <a:rPr lang="ka-GE" sz="4000" dirty="0" smtClean="0">
                <a:solidFill>
                  <a:schemeClr val="bg1"/>
                </a:solidFill>
              </a:rPr>
              <a:t>4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ka-GE" sz="4000" dirty="0" smtClean="0">
                <a:solidFill>
                  <a:schemeClr val="bg1"/>
                </a:solidFill>
              </a:rPr>
              <a:t>________</a:t>
            </a:r>
            <a:r>
              <a:rPr lang="en-US" sz="4000" dirty="0" smtClean="0">
                <a:solidFill>
                  <a:schemeClr val="bg1"/>
                </a:solidFill>
              </a:rPr>
              <a:t> is a swing.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0395" y="101056"/>
            <a:ext cx="7061605" cy="1338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Complete the sentences using </a:t>
            </a:r>
            <a:r>
              <a:rPr lang="en-US" sz="2400" b="1" dirty="0" smtClean="0">
                <a:solidFill>
                  <a:srgbClr val="0000FF"/>
                </a:solidFill>
              </a:rPr>
              <a:t>This/That </a:t>
            </a:r>
            <a:r>
              <a:rPr lang="en-US" sz="2400" b="1" dirty="0" smtClean="0">
                <a:solidFill>
                  <a:schemeClr val="tx1"/>
                </a:solidFill>
              </a:rPr>
              <a:t>or </a:t>
            </a:r>
            <a:r>
              <a:rPr lang="en-US" sz="2400" b="1" dirty="0" smtClean="0">
                <a:solidFill>
                  <a:srgbClr val="FFCC00"/>
                </a:solidFill>
              </a:rPr>
              <a:t>These/Those</a:t>
            </a:r>
            <a:r>
              <a:rPr lang="ka-GE" sz="2400" b="1" dirty="0" smtClean="0">
                <a:solidFill>
                  <a:schemeClr val="tx1"/>
                </a:solidFill>
              </a:rPr>
              <a:t>.</a:t>
            </a:r>
            <a:r>
              <a:rPr lang="ka-GE" sz="2400" b="1" dirty="0" smtClean="0">
                <a:solidFill>
                  <a:srgbClr val="FFCC00"/>
                </a:solidFill>
              </a:rPr>
              <a:t/>
            </a:r>
            <a:br>
              <a:rPr lang="ka-GE" sz="2400" b="1" dirty="0" smtClean="0">
                <a:solidFill>
                  <a:srgbClr val="FFCC00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შეავსეთ გამოტოვებული ადგილები. გამოიყენეთ </a:t>
            </a:r>
            <a:r>
              <a:rPr lang="en-US" sz="2400" b="1" dirty="0">
                <a:solidFill>
                  <a:srgbClr val="0000FF"/>
                </a:solidFill>
              </a:rPr>
              <a:t>This/That </a:t>
            </a:r>
            <a:r>
              <a:rPr lang="ka-GE" sz="2400" b="1" dirty="0" smtClean="0">
                <a:solidFill>
                  <a:schemeClr val="tx1"/>
                </a:solidFill>
              </a:rPr>
              <a:t>ან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FFCC00"/>
                </a:solidFill>
              </a:rPr>
              <a:t>These/Those</a:t>
            </a:r>
            <a:r>
              <a:rPr lang="ka-GE" sz="2400" b="1" dirty="0" smtClean="0">
                <a:solidFill>
                  <a:schemeClr val="tx1"/>
                </a:solidFill>
              </a:rPr>
              <a:t>.</a:t>
            </a:r>
            <a:r>
              <a:rPr lang="ka-GE" sz="3600" dirty="0">
                <a:solidFill>
                  <a:srgbClr val="FFCC00"/>
                </a:solidFill>
              </a:rPr>
              <a:t/>
            </a:r>
            <a:br>
              <a:rPr lang="ka-GE" sz="3600" dirty="0">
                <a:solidFill>
                  <a:srgbClr val="FFCC00"/>
                </a:solidFill>
              </a:rPr>
            </a:br>
            <a:r>
              <a:rPr lang="ka-GE" sz="3600" dirty="0" smtClean="0">
                <a:solidFill>
                  <a:srgbClr val="FFCC00"/>
                </a:solidFill>
              </a:rPr>
              <a:t/>
            </a:r>
            <a:br>
              <a:rPr lang="ka-GE" sz="3600" dirty="0" smtClean="0">
                <a:solidFill>
                  <a:srgbClr val="FFCC00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43" y="2856659"/>
            <a:ext cx="1391732" cy="153823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652868" y="4869134"/>
            <a:ext cx="1778563" cy="33591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345112" y="6298512"/>
            <a:ext cx="1776830" cy="34143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538" y="5545608"/>
            <a:ext cx="1820490" cy="1046990"/>
          </a:xfrm>
          <a:prstGeom prst="rect">
            <a:avLst/>
          </a:prstGeom>
        </p:spPr>
      </p:pic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42828" y="196946"/>
            <a:ext cx="1995462" cy="101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8290" y="196945"/>
            <a:ext cx="2067950" cy="1010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009" y="3960062"/>
            <a:ext cx="1268404" cy="1458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48" y="1510393"/>
            <a:ext cx="1271963" cy="13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130</Words>
  <Application>Microsoft Office PowerPoint</Application>
  <PresentationFormat>Widescreen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1. I am running.  2. You are laughing.   3. He is sliding.  4. She is swinging.   5. It is climbing.  6. We are playing with the ball.  7. They are swimming.    </vt:lpstr>
      <vt:lpstr>+  verb + ing</vt:lpstr>
      <vt:lpstr>I am    You are  She is  He is  It is  We are  They are</vt:lpstr>
      <vt:lpstr>This cake    These cakes    That cake    Those cakes</vt:lpstr>
      <vt:lpstr> 1 ________  is my bag.   2 ________  are books.   3 ________ are crayons.   4 ________ is a swing.</vt:lpstr>
      <vt:lpstr>PowerPoint Presentation</vt:lpstr>
      <vt:lpstr>PowerPoint Presentation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326</cp:revision>
  <dcterms:created xsi:type="dcterms:W3CDTF">2020-04-09T12:21:27Z</dcterms:created>
  <dcterms:modified xsi:type="dcterms:W3CDTF">2020-11-30T06:19:13Z</dcterms:modified>
</cp:coreProperties>
</file>