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371" r:id="rId8"/>
    <p:sldId id="372" r:id="rId9"/>
    <p:sldId id="373" r:id="rId10"/>
    <p:sldId id="374" r:id="rId11"/>
    <p:sldId id="347" r:id="rId12"/>
    <p:sldId id="381" r:id="rId13"/>
    <p:sldId id="382" r:id="rId14"/>
    <p:sldId id="383" r:id="rId15"/>
    <p:sldId id="384" r:id="rId16"/>
    <p:sldId id="357" r:id="rId17"/>
    <p:sldId id="358" r:id="rId18"/>
    <p:sldId id="359" r:id="rId19"/>
    <p:sldId id="360" r:id="rId20"/>
    <p:sldId id="361" r:id="rId21"/>
    <p:sldId id="362" r:id="rId22"/>
    <p:sldId id="393" r:id="rId23"/>
    <p:sldId id="387" r:id="rId24"/>
    <p:sldId id="388" r:id="rId25"/>
    <p:sldId id="353" r:id="rId26"/>
    <p:sldId id="354" r:id="rId27"/>
    <p:sldId id="355" r:id="rId28"/>
    <p:sldId id="397" r:id="rId29"/>
    <p:sldId id="363" r:id="rId30"/>
    <p:sldId id="364" r:id="rId31"/>
    <p:sldId id="365" r:id="rId32"/>
    <p:sldId id="296" r:id="rId33"/>
    <p:sldId id="325" r:id="rId34"/>
    <p:sldId id="376" r:id="rId35"/>
    <p:sldId id="377" r:id="rId36"/>
    <p:sldId id="398" r:id="rId37"/>
    <p:sldId id="399" r:id="rId38"/>
    <p:sldId id="400" r:id="rId39"/>
    <p:sldId id="395" r:id="rId40"/>
    <p:sldId id="396" r:id="rId41"/>
    <p:sldId id="392" r:id="rId42"/>
    <p:sldId id="304" r:id="rId43"/>
    <p:sldId id="33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5865"/>
  </p:normalViewPr>
  <p:slideViewPr>
    <p:cSldViewPr snapToGrid="0">
      <p:cViewPr>
        <p:scale>
          <a:sx n="100" d="100"/>
          <a:sy n="100" d="100"/>
        </p:scale>
        <p:origin x="1098"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508402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laissez-faire</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(adj.)</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a:solidFill>
                  <a:srgbClr val="FFFFFF"/>
                </a:solidFill>
                <a:latin typeface="Calibri" panose="020F0502020204030204" pitchFamily="34" charset="0"/>
                <a:ea typeface="Calibri"/>
                <a:cs typeface="Calibri" panose="020F0502020204030204" pitchFamily="34" charset="0"/>
                <a:sym typeface="Calibri"/>
              </a:rPr>
              <a:t>ნებაზე მიშვებული</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If you choose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laissez-faire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management style, you give your staff room to make their own decisions.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12257" y="362562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cs typeface="Calibri" panose="020F0502020204030204" pitchFamily="34" charset="0"/>
              </a:rPr>
              <a:t>Demanding that people obey completely, without asking or caring about anyone else's opinions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662396" y="2140527"/>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laissez-faire</a:t>
            </a:r>
          </a:p>
        </p:txBody>
      </p:sp>
      <p:sp>
        <p:nvSpPr>
          <p:cNvPr id="18" name="Rectangle 17">
            <a:extLst>
              <a:ext uri="{FF2B5EF4-FFF2-40B4-BE49-F238E27FC236}">
                <a16:creationId xmlns:a16="http://schemas.microsoft.com/office/drawing/2014/main" id="{9F627E5A-4AF2-2946-8B8E-7F5BF220557A}"/>
              </a:ext>
            </a:extLst>
          </p:cNvPr>
          <p:cNvSpPr/>
          <p:nvPr/>
        </p:nvSpPr>
        <p:spPr>
          <a:xfrm>
            <a:off x="4941870" y="2126879"/>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empower</a:t>
            </a:r>
          </a:p>
        </p:txBody>
      </p:sp>
      <p:sp>
        <p:nvSpPr>
          <p:cNvPr id="19" name="Rectangle 18">
            <a:extLst>
              <a:ext uri="{FF2B5EF4-FFF2-40B4-BE49-F238E27FC236}">
                <a16:creationId xmlns:a16="http://schemas.microsoft.com/office/drawing/2014/main" id="{9B367E4F-EA24-D143-A51F-FA5040CB2782}"/>
              </a:ext>
            </a:extLst>
          </p:cNvPr>
          <p:cNvSpPr/>
          <p:nvPr/>
        </p:nvSpPr>
        <p:spPr>
          <a:xfrm>
            <a:off x="7322929" y="2119311"/>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job-satisfaction</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9562613" y="2106033"/>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hands-on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57374" y="2128419"/>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autocratic</a:t>
            </a:r>
          </a:p>
        </p:txBody>
      </p:sp>
      <p:sp>
        <p:nvSpPr>
          <p:cNvPr id="23" name="Rectangle 2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2552 0.2544 L 0.09974 0.2544 C 0.15573 0.2544 0.225 0.33704 0.225 0.4044 L 0.225 0.55463 " pathEditMode="relative" rAng="0" ptsTypes="AAAA">
                                      <p:cBhvr>
                                        <p:cTn id="6" dur="2000" fill="hold"/>
                                        <p:tgtEl>
                                          <p:spTgt spid="14"/>
                                        </p:tgtEl>
                                        <p:attrNameLst>
                                          <p:attrName>ppt_x</p:attrName>
                                          <p:attrName>ppt_y</p:attrName>
                                        </p:attrNameLst>
                                      </p:cBhvr>
                                      <p:rCtr x="12526"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To give someone official authority or the freedom to do something.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535820"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hands-on</a:t>
            </a:r>
          </a:p>
        </p:txBody>
      </p:sp>
      <p:sp>
        <p:nvSpPr>
          <p:cNvPr id="18" name="Rectangle 17">
            <a:extLst>
              <a:ext uri="{FF2B5EF4-FFF2-40B4-BE49-F238E27FC236}">
                <a16:creationId xmlns:a16="http://schemas.microsoft.com/office/drawing/2014/main" id="{9F627E5A-4AF2-2946-8B8E-7F5BF220557A}"/>
              </a:ext>
            </a:extLst>
          </p:cNvPr>
          <p:cNvSpPr/>
          <p:nvPr/>
        </p:nvSpPr>
        <p:spPr>
          <a:xfrm>
            <a:off x="6303263" y="2103190"/>
            <a:ext cx="194409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job-satisfaction</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8717362" y="2103190"/>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empower</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9"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laissez-faire</a:t>
            </a:r>
          </a:p>
        </p:txBody>
      </p:sp>
      <p:sp>
        <p:nvSpPr>
          <p:cNvPr id="20" name="Rectangle 19">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2421 0.42778 " pathEditMode="relative" rAng="0" ptsTypes="AA">
                                      <p:cBhvr>
                                        <p:cTn id="6" dur="2000" fill="hold"/>
                                        <p:tgtEl>
                                          <p:spTgt spid="19"/>
                                        </p:tgtEl>
                                        <p:attrNameLst>
                                          <p:attrName>ppt_x</p:attrName>
                                          <p:attrName>ppt_y</p:attrName>
                                        </p:attrNameLst>
                                      </p:cBhvr>
                                      <p:rCtr x="-1211" y="2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Unwilling to get involved in or to influence other people's activities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805705" y="2487616"/>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laissez-faire</a:t>
            </a:r>
          </a:p>
        </p:txBody>
      </p:sp>
      <p:sp>
        <p:nvSpPr>
          <p:cNvPr id="18" name="Rectangle 17">
            <a:extLst>
              <a:ext uri="{FF2B5EF4-FFF2-40B4-BE49-F238E27FC236}">
                <a16:creationId xmlns:a16="http://schemas.microsoft.com/office/drawing/2014/main" id="{9F627E5A-4AF2-2946-8B8E-7F5BF220557A}"/>
              </a:ext>
            </a:extLst>
          </p:cNvPr>
          <p:cNvSpPr/>
          <p:nvPr/>
        </p:nvSpPr>
        <p:spPr>
          <a:xfrm>
            <a:off x="4827534" y="2482615"/>
            <a:ext cx="182905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job-satisfaction</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636816" y="2450060"/>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hands-on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1" name="Rectangle 20">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0.16435 L -0.00248 0.43657 " pathEditMode="relative" rAng="0" ptsTypes="AA">
                                      <p:cBhvr>
                                        <p:cTn id="6" dur="2000" fill="hold"/>
                                        <p:tgtEl>
                                          <p:spTgt spid="17"/>
                                        </p:tgtEl>
                                        <p:attrNameLst>
                                          <p:attrName>ppt_x</p:attrName>
                                          <p:attrName>ppt_y</p:attrName>
                                        </p:attrNameLst>
                                      </p:cBhvr>
                                      <p:rCtr x="-130" y="1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24702" y="4283972"/>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feeling of pleasure and achievement which you experience in your job when you know that your work is worth doing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639048" y="26110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job-satisfaction</a:t>
            </a:r>
          </a:p>
        </p:txBody>
      </p:sp>
      <p:sp>
        <p:nvSpPr>
          <p:cNvPr id="18" name="Rectangle 17">
            <a:extLst>
              <a:ext uri="{FF2B5EF4-FFF2-40B4-BE49-F238E27FC236}">
                <a16:creationId xmlns:a16="http://schemas.microsoft.com/office/drawing/2014/main" id="{9F627E5A-4AF2-2946-8B8E-7F5BF220557A}"/>
              </a:ext>
            </a:extLst>
          </p:cNvPr>
          <p:cNvSpPr/>
          <p:nvPr/>
        </p:nvSpPr>
        <p:spPr>
          <a:xfrm>
            <a:off x="6876066" y="2599305"/>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hands-on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0" name="Rectangle 19">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364 0.18264 L 0.04974 0.18264 C 0.07057 0.18264 0.09622 0.24838 0.09622 0.30232 L 0.09622 0.42223 " pathEditMode="relative" rAng="0" ptsTypes="AAAA">
                                      <p:cBhvr>
                                        <p:cTn id="6" dur="2000" fill="hold"/>
                                        <p:tgtEl>
                                          <p:spTgt spid="17"/>
                                        </p:tgtEl>
                                        <p:attrNameLst>
                                          <p:attrName>ppt_x</p:attrName>
                                          <p:attrName>ppt_y</p:attrName>
                                        </p:attrNameLst>
                                      </p:cBhvr>
                                      <p:rCtr x="4622" y="1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Closely involved in managing and </a:t>
            </a:r>
            <a:r>
              <a:rPr lang="en-US" sz="2400" b="1" dirty="0" err="1">
                <a:latin typeface="Calibri" panose="020F0502020204030204" pitchFamily="34" charset="0"/>
                <a:cs typeface="Calibri" panose="020F0502020204030204" pitchFamily="34" charset="0"/>
              </a:rPr>
              <a:t>organising</a:t>
            </a:r>
            <a:r>
              <a:rPr lang="en-US" sz="2400" b="1" dirty="0">
                <a:latin typeface="Calibri" panose="020F0502020204030204" pitchFamily="34" charset="0"/>
                <a:cs typeface="Calibri" panose="020F0502020204030204" pitchFamily="34" charset="0"/>
              </a:rPr>
              <a:t> things and in making decisions.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56304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hands-on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8" name="Rectangle 17">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061877" y="207073"/>
            <a:ext cx="9227983" cy="6277810"/>
            <a:chOff x="-234645" y="-702245"/>
            <a:chExt cx="8954557" cy="6548586"/>
          </a:xfrm>
        </p:grpSpPr>
        <p:sp>
          <p:nvSpPr>
            <p:cNvPr id="150" name="Google Shape;150;g8d3272b2c0_0_186"/>
            <p:cNvSpPr/>
            <p:nvPr/>
          </p:nvSpPr>
          <p:spPr>
            <a:xfrm rot="3727338" flipV="1">
              <a:off x="3675084" y="1288000"/>
              <a:ext cx="1141210"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125246" y="-702245"/>
              <a:ext cx="2861634" cy="178246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charset="0"/>
                  <a:ea typeface="Calibri" charset="0"/>
                  <a:cs typeface="Calibri" charset="0"/>
                </a:rPr>
                <a:t>casual  </a:t>
              </a:r>
            </a:p>
            <a:p>
              <a:pPr marL="0" lvl="0" indent="0" algn="ctr" rtl="0">
                <a:spcBef>
                  <a:spcPts val="0"/>
                </a:spcBef>
                <a:spcAft>
                  <a:spcPts val="0"/>
                </a:spcAft>
                <a:buNone/>
              </a:pPr>
              <a:r>
                <a:rPr lang="en-US" sz="2000" dirty="0">
                  <a:solidFill>
                    <a:schemeClr val="bg1"/>
                  </a:solidFill>
                  <a:latin typeface="Calibri" charset="0"/>
                  <a:ea typeface="Calibri" charset="0"/>
                  <a:cs typeface="Calibri" charset="0"/>
                </a:rPr>
                <a:t> (adj.)</a:t>
              </a:r>
              <a:endParaRPr lang="ka-GE" sz="20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000" dirty="0">
                  <a:solidFill>
                    <a:schemeClr val="bg1"/>
                  </a:solidFill>
                  <a:latin typeface="Calibri" charset="0"/>
                  <a:ea typeface="Calibri" charset="0"/>
                  <a:cs typeface="Calibri" charset="0"/>
                </a:rPr>
                <a:t>ყოველდღიური</a:t>
              </a:r>
              <a:endParaRPr lang="en-US" sz="2000" dirty="0">
                <a:solidFill>
                  <a:schemeClr val="bg1"/>
                </a:solidFill>
                <a:latin typeface="Calibri" charset="0"/>
                <a:ea typeface="Calibri" charset="0"/>
                <a:cs typeface="Calibri" charset="0"/>
              </a:endParaRPr>
            </a:p>
          </p:txBody>
        </p:sp>
        <p:sp>
          <p:nvSpPr>
            <p:cNvPr id="154" name="Google Shape;154;g8d3272b2c0_0_186"/>
            <p:cNvSpPr/>
            <p:nvPr/>
          </p:nvSpPr>
          <p:spPr>
            <a:xfrm rot="19133318">
              <a:off x="5212572" y="1703735"/>
              <a:ext cx="1484983" cy="4769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082808" y="-439322"/>
              <a:ext cx="2637104" cy="191039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368235" y="-41406"/>
              <a:ext cx="2096479" cy="11727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dirty="0">
                  <a:solidFill>
                    <a:srgbClr val="FFFFFF"/>
                  </a:solidFill>
                  <a:latin typeface="Calibri" charset="0"/>
                  <a:ea typeface="Calibri" charset="0"/>
                  <a:cs typeface="Calibri" charset="0"/>
                  <a:sym typeface="Calibri"/>
                </a:rPr>
                <a:t>jobseeker</a:t>
              </a:r>
            </a:p>
            <a:p>
              <a:pPr marL="0" lvl="0" indent="0" algn="ctr" rtl="0">
                <a:spcBef>
                  <a:spcPts val="0"/>
                </a:spcBef>
                <a:spcAft>
                  <a:spcPts val="0"/>
                </a:spcAft>
                <a:buClr>
                  <a:schemeClr val="dk1"/>
                </a:buClr>
                <a:buSzPts val="1100"/>
                <a:buFont typeface="Arial"/>
                <a:buNone/>
              </a:pPr>
              <a:r>
                <a:rPr lang="en-US" sz="2000" dirty="0">
                  <a:solidFill>
                    <a:srgbClr val="FFFFFF"/>
                  </a:solidFill>
                  <a:latin typeface="Calibri" charset="0"/>
                  <a:ea typeface="Calibri" charset="0"/>
                  <a:cs typeface="Calibri" charset="0"/>
                  <a:sym typeface="Calibri"/>
                </a:rPr>
                <a:t>(n.)</a:t>
              </a:r>
              <a:endParaRPr lang="ka-GE" sz="2000"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charset="0"/>
                  <a:ea typeface="Calibri" charset="0"/>
                  <a:cs typeface="Calibri" charset="0"/>
                  <a:sym typeface="Calibri"/>
                </a:rPr>
                <a:t>სამსახურის მაძიებელი</a:t>
              </a:r>
              <a:endParaRPr sz="2000"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330730" y="3863401"/>
              <a:ext cx="2781797" cy="198294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1774178" y="4295121"/>
              <a:ext cx="203520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to showcase</a:t>
              </a:r>
            </a:p>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(v.)</a:t>
              </a:r>
            </a:p>
            <a:p>
              <a:pPr marL="0" marR="0" lvl="0" indent="0" algn="ctr" rtl="0">
                <a:lnSpc>
                  <a:spcPct val="90000"/>
                </a:lnSpc>
                <a:spcBef>
                  <a:spcPts val="630"/>
                </a:spcBef>
                <a:spcAft>
                  <a:spcPts val="0"/>
                </a:spcAft>
                <a:buNone/>
              </a:pPr>
              <a:r>
                <a:rPr lang="ka-GE" sz="2000" dirty="0">
                  <a:solidFill>
                    <a:srgbClr val="FFFFFF"/>
                  </a:solidFill>
                  <a:latin typeface="Calibri" charset="0"/>
                  <a:ea typeface="Calibri" charset="0"/>
                  <a:cs typeface="Calibri" charset="0"/>
                  <a:sym typeface="Calibri"/>
                </a:rPr>
                <a:t>წარდგენა, ჩვენება</a:t>
              </a:r>
              <a:endParaRPr lang="en-US" sz="2000"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234645" y="1239183"/>
              <a:ext cx="2672326" cy="185527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131312" y="1748000"/>
              <a:ext cx="2451976" cy="90780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dirty="0">
                  <a:solidFill>
                    <a:srgbClr val="FFFFFF"/>
                  </a:solidFill>
                  <a:latin typeface="Calibri" charset="0"/>
                  <a:ea typeface="Calibri" charset="0"/>
                  <a:cs typeface="Calibri" charset="0"/>
                  <a:sym typeface="Calibri"/>
                </a:rPr>
                <a:t>b</a:t>
              </a:r>
              <a:r>
                <a:rPr lang="en-US" sz="2000" u="none" strike="noStrike" cap="none" dirty="0">
                  <a:solidFill>
                    <a:srgbClr val="FFFFFF"/>
                  </a:solidFill>
                  <a:latin typeface="Calibri" charset="0"/>
                  <a:ea typeface="Calibri" charset="0"/>
                  <a:cs typeface="Calibri" charset="0"/>
                  <a:sym typeface="Calibri"/>
                </a:rPr>
                <a:t>ond</a:t>
              </a:r>
            </a:p>
            <a:p>
              <a:pPr marL="0" marR="0" lvl="0" indent="0" algn="ctr" rtl="0">
                <a:lnSpc>
                  <a:spcPct val="90000"/>
                </a:lnSpc>
                <a:spcBef>
                  <a:spcPts val="0"/>
                </a:spcBef>
                <a:spcAft>
                  <a:spcPts val="0"/>
                </a:spcAft>
                <a:buNone/>
              </a:pPr>
              <a:r>
                <a:rPr lang="en-US" sz="2000" dirty="0">
                  <a:solidFill>
                    <a:srgbClr val="FFFFFF"/>
                  </a:solidFill>
                  <a:latin typeface="Calibri" charset="0"/>
                  <a:ea typeface="Calibri" charset="0"/>
                  <a:cs typeface="Calibri" charset="0"/>
                  <a:sym typeface="Calibri"/>
                </a:rPr>
                <a:t>(n.)</a:t>
              </a:r>
            </a:p>
            <a:p>
              <a:pPr marL="0" marR="0" lvl="0" indent="0" algn="ctr" rtl="0">
                <a:lnSpc>
                  <a:spcPct val="90000"/>
                </a:lnSpc>
                <a:spcBef>
                  <a:spcPts val="0"/>
                </a:spcBef>
                <a:spcAft>
                  <a:spcPts val="0"/>
                </a:spcAft>
                <a:buNone/>
              </a:pPr>
              <a:r>
                <a:rPr lang="ka-GE" sz="2000" u="none" strike="noStrike" cap="none" dirty="0">
                  <a:solidFill>
                    <a:srgbClr val="FFFFFF"/>
                  </a:solidFill>
                  <a:latin typeface="Calibri" charset="0"/>
                  <a:ea typeface="Calibri" charset="0"/>
                  <a:cs typeface="Calibri" charset="0"/>
                  <a:sym typeface="Calibri"/>
                </a:rPr>
                <a:t>კავშირი</a:t>
              </a:r>
            </a:p>
          </p:txBody>
        </p:sp>
        <p:sp>
          <p:nvSpPr>
            <p:cNvPr id="174" name="Google Shape;174;g8d3272b2c0_0_186"/>
            <p:cNvSpPr/>
            <p:nvPr/>
          </p:nvSpPr>
          <p:spPr>
            <a:xfrm rot="11584199" flipV="1">
              <a:off x="5483213" y="2569395"/>
              <a:ext cx="1461624" cy="97198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5139865" y="3947398"/>
              <a:ext cx="2555194" cy="175641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5557399" y="4372796"/>
              <a:ext cx="1838709" cy="9056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perk</a:t>
              </a:r>
            </a:p>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(n.)</a:t>
              </a:r>
            </a:p>
            <a:p>
              <a:pPr marL="0" marR="0" lvl="0" indent="0" algn="ctr" rtl="0">
                <a:lnSpc>
                  <a:spcPct val="90000"/>
                </a:lnSpc>
                <a:spcBef>
                  <a:spcPts val="630"/>
                </a:spcBef>
                <a:spcAft>
                  <a:spcPts val="0"/>
                </a:spcAft>
                <a:buNone/>
              </a:pPr>
              <a:r>
                <a:rPr lang="ka-GE" sz="2000" dirty="0">
                  <a:solidFill>
                    <a:srgbClr val="FFFFFF"/>
                  </a:solidFill>
                  <a:latin typeface="Calibri" charset="0"/>
                  <a:ea typeface="Calibri" charset="0"/>
                  <a:cs typeface="Calibri" charset="0"/>
                  <a:sym typeface="Calibri"/>
                </a:rPr>
                <a:t>სარგებელი</a:t>
              </a:r>
            </a:p>
          </p:txBody>
        </p:sp>
        <p:sp>
          <p:nvSpPr>
            <p:cNvPr id="179" name="Google Shape;179;g8d3272b2c0_0_186"/>
            <p:cNvSpPr txBox="1"/>
            <p:nvPr/>
          </p:nvSpPr>
          <p:spPr>
            <a:xfrm rot="2082986">
              <a:off x="3151456" y="1760314"/>
              <a:ext cx="102192" cy="1021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384677" y="2858787"/>
            <a:ext cx="2604122" cy="180567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to enforce</a:t>
            </a:r>
          </a:p>
          <a:p>
            <a:pPr algn="ctr"/>
            <a:r>
              <a:rPr lang="en-US" sz="2000" dirty="0">
                <a:latin typeface="Calibri" panose="020F0502020204030204" pitchFamily="34" charset="0"/>
                <a:cs typeface="Calibri" panose="020F0502020204030204" pitchFamily="34" charset="0"/>
              </a:rPr>
              <a:t>(v.)</a:t>
            </a:r>
          </a:p>
          <a:p>
            <a:pPr algn="ctr"/>
            <a:r>
              <a:rPr lang="ka-GE" sz="2000" dirty="0">
                <a:latin typeface="Calibri" panose="020F0502020204030204" pitchFamily="34" charset="0"/>
                <a:cs typeface="Calibri" panose="020F0502020204030204" pitchFamily="34" charset="0"/>
              </a:rPr>
              <a:t>იძულება</a:t>
            </a:r>
          </a:p>
        </p:txBody>
      </p:sp>
      <p:cxnSp>
        <p:nvCxnSpPr>
          <p:cNvPr id="4" name="Straight Connector 3">
            <a:extLst>
              <a:ext uri="{FF2B5EF4-FFF2-40B4-BE49-F238E27FC236}">
                <a16:creationId xmlns:a16="http://schemas.microsoft.com/office/drawing/2014/main" id="{53F2663E-4617-4789-A064-F1C604AA3DFF}"/>
              </a:ext>
            </a:extLst>
          </p:cNvPr>
          <p:cNvCxnSpPr/>
          <p:nvPr/>
        </p:nvCxnSpPr>
        <p:spPr>
          <a:xfrm>
            <a:off x="6765671" y="4151356"/>
            <a:ext cx="535167" cy="5993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Google Shape;148;g8d3272b2c0_0_186"/>
          <p:cNvSpPr/>
          <p:nvPr/>
        </p:nvSpPr>
        <p:spPr>
          <a:xfrm>
            <a:off x="5147839" y="2909159"/>
            <a:ext cx="2203440" cy="170267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0" name="Google Shape;149;g8d3272b2c0_0_186"/>
          <p:cNvSpPr txBox="1"/>
          <p:nvPr/>
        </p:nvSpPr>
        <p:spPr>
          <a:xfrm>
            <a:off x="5548546" y="3215623"/>
            <a:ext cx="1466029" cy="11250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849049" y="1566882"/>
            <a:ext cx="4400651"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casual</a:t>
            </a:r>
          </a:p>
          <a:p>
            <a:pPr lvl="0" algn="ctr"/>
            <a:r>
              <a:rPr lang="en-US" sz="3600" dirty="0">
                <a:solidFill>
                  <a:schemeClr val="bg1"/>
                </a:solidFill>
                <a:latin typeface="Calibri" pitchFamily="34" charset="0"/>
              </a:rPr>
              <a:t>(adj.)</a:t>
            </a:r>
            <a:endParaRPr lang="ka-GE" sz="3600" dirty="0">
              <a:solidFill>
                <a:schemeClr val="bg1"/>
              </a:solidFill>
              <a:latin typeface="Calibri" pitchFamily="34" charset="0"/>
            </a:endParaRPr>
          </a:p>
        </p:txBody>
      </p:sp>
      <p:sp>
        <p:nvSpPr>
          <p:cNvPr id="190" name="Google Shape;190;g8d3272b2c0_0_231"/>
          <p:cNvSpPr/>
          <p:nvPr/>
        </p:nvSpPr>
        <p:spPr>
          <a:xfrm>
            <a:off x="4599300" y="4503761"/>
            <a:ext cx="2934269" cy="6414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ყოველდღიური</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678261" y="5451119"/>
            <a:ext cx="4571439" cy="11449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Everyone else was in jeans and </a:t>
            </a:r>
            <a:r>
              <a:rPr lang="en-US" sz="2400" i="1" strike="noStrike" cap="none" dirty="0">
                <a:solidFill>
                  <a:srgbClr val="FF0000"/>
                </a:solidFill>
                <a:latin typeface="Calibri" charset="0"/>
                <a:ea typeface="Calibri" charset="0"/>
                <a:cs typeface="Calibri" charset="0"/>
                <a:sym typeface="Calibri"/>
              </a:rPr>
              <a:t>casual</a:t>
            </a:r>
            <a:r>
              <a:rPr lang="en-US" sz="2400" i="1" strike="noStrike" cap="none" dirty="0">
                <a:solidFill>
                  <a:schemeClr val="bg1"/>
                </a:solidFill>
                <a:latin typeface="Calibri" charset="0"/>
                <a:ea typeface="Calibri" charset="0"/>
                <a:cs typeface="Calibri" charset="0"/>
                <a:sym typeface="Calibri"/>
              </a:rPr>
              <a:t> clothes, while I had my office clothes on.</a:t>
            </a:r>
            <a:endParaRPr sz="2400" i="1" strike="noStrike" cap="none" dirty="0">
              <a:solidFill>
                <a:schemeClr val="bg1"/>
              </a:solidFill>
              <a:latin typeface="Calibri" charset="0"/>
              <a:ea typeface="Calibri" charset="0"/>
              <a:cs typeface="Calibri" charset="0"/>
              <a:sym typeface="Calibri"/>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jobseeker</a:t>
            </a: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სამსახურის მაძიებელი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0931" y="5450879"/>
            <a:ext cx="429904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An education system that produces unfocused </a:t>
            </a:r>
            <a:r>
              <a:rPr lang="en-US" sz="2400" i="1" strike="noStrike" cap="none" dirty="0">
                <a:solidFill>
                  <a:srgbClr val="FF0000"/>
                </a:solidFill>
                <a:latin typeface="Calibri" charset="0"/>
                <a:ea typeface="Calibri" charset="0"/>
                <a:cs typeface="Calibri" charset="0"/>
                <a:sym typeface="Calibri"/>
              </a:rPr>
              <a:t>jobseekers</a:t>
            </a:r>
            <a:r>
              <a:rPr lang="en-US" sz="2400" i="1" strike="noStrike" cap="none" dirty="0">
                <a:solidFill>
                  <a:schemeClr val="bg1"/>
                </a:solidFill>
                <a:latin typeface="Calibri" charset="0"/>
                <a:ea typeface="Calibri" charset="0"/>
                <a:cs typeface="Calibri" charset="0"/>
                <a:sym typeface="Calibri"/>
              </a:rPr>
              <a:t> is clearly unhelpful.</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38685"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to enforce</a:t>
            </a:r>
          </a:p>
          <a:p>
            <a:pPr lvl="0" algn="ctr"/>
            <a:r>
              <a:rPr lang="en-US" sz="3600" dirty="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5036024" y="4190556"/>
            <a:ext cx="2565779"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იძულება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57095" y="5450879"/>
            <a:ext cx="4483223"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new manager failed to </a:t>
            </a:r>
            <a:r>
              <a:rPr lang="en-US" sz="2600" i="1" strike="noStrike" cap="none" dirty="0">
                <a:solidFill>
                  <a:srgbClr val="FF0000"/>
                </a:solidFill>
                <a:latin typeface="Calibri" charset="0"/>
                <a:ea typeface="Calibri" charset="0"/>
                <a:cs typeface="Calibri" charset="0"/>
                <a:sym typeface="Calibri"/>
              </a:rPr>
              <a:t>enforce</a:t>
            </a:r>
            <a:r>
              <a:rPr lang="en-US" sz="2600" i="1" strike="noStrike" cap="none" dirty="0">
                <a:solidFill>
                  <a:schemeClr val="bg1"/>
                </a:solidFill>
                <a:latin typeface="Calibri" charset="0"/>
                <a:ea typeface="Calibri" charset="0"/>
                <a:cs typeface="Calibri" charset="0"/>
                <a:sym typeface="Calibri"/>
              </a:rPr>
              <a:t> any sort of discipline.</a:t>
            </a:r>
            <a:endParaRPr sz="2600" i="1" strike="noStrike" cap="none" dirty="0">
              <a:solidFill>
                <a:schemeClr val="bg1"/>
              </a:solidFill>
              <a:latin typeface="Calibri" charset="0"/>
              <a:ea typeface="Calibri" charset="0"/>
              <a:cs typeface="Calibri" charset="0"/>
              <a:sym typeface="Calibri"/>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itchFamily="34" charset="0"/>
                <a:ea typeface="Calibri"/>
                <a:cs typeface="Calibri"/>
                <a:sym typeface="Calibri"/>
              </a:rPr>
              <a:t>Business|</a:t>
            </a:r>
            <a:r>
              <a:rPr lang="ka-GE" sz="6600" dirty="0">
                <a:solidFill>
                  <a:schemeClr val="bg1"/>
                </a:solidFill>
                <a:latin typeface="Calibri" pitchFamily="34" charset="0"/>
                <a:ea typeface="Calibri"/>
                <a:cs typeface="Calibri"/>
                <a:sym typeface="Calibri"/>
              </a:rPr>
              <a:t>ბიზნესი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pitchFamily="34"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pitchFamily="34"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a:t>
            </a:r>
            <a:r>
              <a:rPr lang="en-US" sz="3600" dirty="0">
                <a:solidFill>
                  <a:schemeClr val="bg1"/>
                </a:solidFill>
                <a:latin typeface="Calibri" pitchFamily="34" charset="0"/>
                <a:ea typeface="Calibri"/>
                <a:cs typeface="Calibri"/>
                <a:sym typeface="Calibri"/>
              </a:rPr>
              <a:t>| Level B2</a:t>
            </a:r>
            <a:endParaRPr sz="3600" u="none" strike="noStrike" cap="none" dirty="0">
              <a:solidFill>
                <a:schemeClr val="bg1"/>
              </a:solidFill>
              <a:latin typeface="Calibri" pitchFamily="34" charset="0"/>
              <a:ea typeface="Calibri"/>
              <a:cs typeface="Calibri"/>
              <a:sym typeface="Calibri"/>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3021" y="1758962"/>
            <a:ext cx="3497801"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perk</a:t>
            </a: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5268035" y="4194945"/>
            <a:ext cx="2292825"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სარგებელი</a:t>
            </a: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A company car and a mobile phone are some of the </a:t>
            </a:r>
            <a:r>
              <a:rPr lang="en-US" sz="2600" i="1" strike="noStrike" cap="none" dirty="0">
                <a:solidFill>
                  <a:srgbClr val="FF0000"/>
                </a:solidFill>
                <a:latin typeface="Calibri" charset="0"/>
                <a:ea typeface="Calibri" charset="0"/>
                <a:cs typeface="Calibri" charset="0"/>
                <a:sym typeface="Calibri"/>
              </a:rPr>
              <a:t>perks</a:t>
            </a:r>
            <a:r>
              <a:rPr lang="en-US" sz="2600" i="1" strike="noStrike" cap="none" dirty="0">
                <a:solidFill>
                  <a:schemeClr val="bg1"/>
                </a:solidFill>
                <a:latin typeface="Calibri" charset="0"/>
                <a:ea typeface="Calibri" charset="0"/>
                <a:cs typeface="Calibri" charset="0"/>
                <a:sym typeface="Calibri"/>
              </a:rPr>
              <a:t> that come with the job.</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98633" y="1896096"/>
            <a:ext cx="3373977"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to showcase</a:t>
            </a:r>
          </a:p>
          <a:p>
            <a:pPr lvl="0" algn="ctr"/>
            <a:r>
              <a:rPr lang="en-US" sz="3600" dirty="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4827534" y="4219763"/>
            <a:ext cx="3145076"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წარდგენა, ჩვენება</a:t>
            </a: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92734" y="5210530"/>
            <a:ext cx="4616389"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We wanted an exhibition that would </a:t>
            </a:r>
            <a:r>
              <a:rPr lang="en-US" sz="2400" i="1" dirty="0">
                <a:solidFill>
                  <a:srgbClr val="FF0000"/>
                </a:solidFill>
                <a:latin typeface="Calibri" charset="0"/>
                <a:ea typeface="Calibri" charset="0"/>
                <a:cs typeface="Calibri" charset="0"/>
              </a:rPr>
              <a:t>showcase</a:t>
            </a:r>
            <a:r>
              <a:rPr lang="en-US" sz="2400" i="1" dirty="0">
                <a:solidFill>
                  <a:schemeClr val="bg1"/>
                </a:solidFill>
                <a:latin typeface="Calibri" charset="0"/>
                <a:ea typeface="Calibri" charset="0"/>
                <a:cs typeface="Calibri" charset="0"/>
              </a:rPr>
              <a:t> all the different kinds of things we do</a:t>
            </a:r>
            <a:r>
              <a:rPr lang="en-US" sz="2800" i="1" dirty="0">
                <a:solidFill>
                  <a:schemeClr val="bg1"/>
                </a:solidFill>
                <a:latin typeface="Calibri" charset="0"/>
                <a:ea typeface="Calibri" charset="0"/>
                <a:cs typeface="Calibri" charset="0"/>
              </a:rPr>
              <a:t>.</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44863" y="1896096"/>
            <a:ext cx="3027748"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bond</a:t>
            </a: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5349922" y="4219763"/>
            <a:ext cx="1978926"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pitchFamily="34" charset="0"/>
                <a:ea typeface="Calibri"/>
                <a:cs typeface="Calibri"/>
                <a:sym typeface="Calibri"/>
              </a:rPr>
              <a:t>კავშირი</a:t>
            </a: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Teambuilding activities help develop close </a:t>
            </a:r>
            <a:r>
              <a:rPr lang="en-US" sz="2800" i="1" dirty="0">
                <a:solidFill>
                  <a:srgbClr val="FF0000"/>
                </a:solidFill>
                <a:latin typeface="Calibri" charset="0"/>
                <a:ea typeface="Calibri" charset="0"/>
                <a:cs typeface="Calibri" charset="0"/>
              </a:rPr>
              <a:t>bonds</a:t>
            </a:r>
            <a:r>
              <a:rPr lang="en-US" sz="2800" i="1" dirty="0">
                <a:solidFill>
                  <a:schemeClr val="bg1"/>
                </a:solidFill>
                <a:latin typeface="Calibri" charset="0"/>
                <a:ea typeface="Calibri" charset="0"/>
                <a:cs typeface="Calibri" charset="0"/>
              </a:rPr>
              <a:t>  among the employees.</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99574" y="3095891"/>
            <a:ext cx="568689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733945" y="556124"/>
            <a:ext cx="3854152"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Box 9">
            <a:extLst>
              <a:ext uri="{FF2B5EF4-FFF2-40B4-BE49-F238E27FC236}">
                <a16:creationId xmlns:a16="http://schemas.microsoft.com/office/drawing/2014/main"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6" name="Rectangle 5">
            <a:extLst>
              <a:ext uri="{FF2B5EF4-FFF2-40B4-BE49-F238E27FC236}">
                <a16:creationId xmlns:a16="http://schemas.microsoft.com/office/drawing/2014/main" id="{08D9D3A8-1D78-4319-BF98-E7441DB26850}"/>
              </a:ext>
            </a:extLst>
          </p:cNvPr>
          <p:cNvSpPr/>
          <p:nvPr/>
        </p:nvSpPr>
        <p:spPr>
          <a:xfrm>
            <a:off x="488272" y="2072935"/>
            <a:ext cx="4447712" cy="1127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What do you wear at work? How do you decide? Does your workplace have a dress code?</a:t>
            </a:r>
            <a:endParaRPr lang="en-US" dirty="0"/>
          </a:p>
        </p:txBody>
      </p:sp>
      <p:sp>
        <p:nvSpPr>
          <p:cNvPr id="7" name="Rectangle 6">
            <a:extLst>
              <a:ext uri="{FF2B5EF4-FFF2-40B4-BE49-F238E27FC236}">
                <a16:creationId xmlns:a16="http://schemas.microsoft.com/office/drawing/2014/main" id="{19C77C4E-6B85-4594-89DB-AC19591EA465}"/>
              </a:ext>
            </a:extLst>
          </p:cNvPr>
          <p:cNvSpPr/>
          <p:nvPr/>
        </p:nvSpPr>
        <p:spPr>
          <a:xfrm>
            <a:off x="491138" y="3876511"/>
            <a:ext cx="5486400" cy="161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 way people dress in the  workplace has become more relaxed in recent years. Often there is no  dress code anymore. But does  that match customers’ and clients’  expectations?</a:t>
            </a:r>
          </a:p>
        </p:txBody>
      </p:sp>
      <p:pic>
        <p:nvPicPr>
          <p:cNvPr id="12" name="Picture 11">
            <a:extLst>
              <a:ext uri="{FF2B5EF4-FFF2-40B4-BE49-F238E27FC236}">
                <a16:creationId xmlns:a16="http://schemas.microsoft.com/office/drawing/2014/main" id="{48E179A1-F316-4146-9509-3E8F1C269CEC}"/>
              </a:ext>
            </a:extLst>
          </p:cNvPr>
          <p:cNvPicPr>
            <a:picLocks noChangeAspect="1"/>
          </p:cNvPicPr>
          <p:nvPr/>
        </p:nvPicPr>
        <p:blipFill>
          <a:blip r:embed="rId5"/>
          <a:stretch>
            <a:fillRect/>
          </a:stretch>
        </p:blipFill>
        <p:spPr>
          <a:xfrm>
            <a:off x="6845978" y="2405849"/>
            <a:ext cx="4857750" cy="2724150"/>
          </a:xfrm>
          <a:prstGeom prst="rect">
            <a:avLst/>
          </a:prstGeom>
        </p:spPr>
      </p:pic>
      <p:sp>
        <p:nvSpPr>
          <p:cNvPr id="13" name="TextBox 12">
            <a:extLst>
              <a:ext uri="{FF2B5EF4-FFF2-40B4-BE49-F238E27FC236}">
                <a16:creationId xmlns:a16="http://schemas.microsoft.com/office/drawing/2014/main" id="{B328E047-1F90-4CB1-8264-047021299E60}"/>
              </a:ext>
            </a:extLst>
          </p:cNvPr>
          <p:cNvSpPr txBox="1"/>
          <p:nvPr/>
        </p:nvSpPr>
        <p:spPr>
          <a:xfrm>
            <a:off x="6845978" y="491827"/>
            <a:ext cx="5686899"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Comprehension</a:t>
            </a:r>
          </a:p>
          <a:p>
            <a:pPr algn="ctr"/>
            <a:r>
              <a:rPr lang="ka-GE" sz="28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71869"/>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What do you wear at work? How do you decide? Does your  workplace have a dress code? Clothing really matters — to  </a:t>
            </a:r>
            <a:r>
              <a:rPr lang="en-US" sz="2400" dirty="0" err="1">
                <a:latin typeface="Calibri" panose="020F0502020204030204" pitchFamily="34" charset="0"/>
                <a:cs typeface="Calibri" panose="020F0502020204030204" pitchFamily="34" charset="0"/>
              </a:rPr>
              <a:t>organisations</a:t>
            </a:r>
            <a:r>
              <a:rPr lang="en-US" sz="2400" dirty="0">
                <a:latin typeface="Calibri" panose="020F0502020204030204" pitchFamily="34" charset="0"/>
                <a:cs typeface="Calibri" panose="020F0502020204030204" pitchFamily="34" charset="0"/>
              </a:rPr>
              <a:t> as well as to individual workers — and it can have a deep psychological effect.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“What we wear has a real impact on how we feel about ourselves,” says Arianna Huffington, founder and CEO of ThriveGlobal.com. “And that, in turn,” she adds, “influences our work — our confidence, creativity, ability to focus and collaborate.” Her research shows that 80 percent of employees have increasingly experienced casual dress codes at work.</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3875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Nevertheless, according to </a:t>
            </a:r>
            <a:r>
              <a:rPr lang="en-US" sz="2400" u="sng" dirty="0">
                <a:latin typeface="Calibri" panose="020F0502020204030204" pitchFamily="34" charset="0"/>
                <a:cs typeface="Calibri" panose="020F0502020204030204" pitchFamily="34" charset="0"/>
              </a:rPr>
              <a:t>TotalJobs.com</a:t>
            </a:r>
            <a:r>
              <a:rPr lang="en-US" sz="2400" dirty="0">
                <a:latin typeface="Calibri" panose="020F0502020204030204" pitchFamily="34" charset="0"/>
                <a:cs typeface="Calibri" panose="020F0502020204030204" pitchFamily="34" charset="0"/>
              </a:rPr>
              <a:t>, the average  female worker still spends five months of her life thinking about what to wear </a:t>
            </a:r>
            <a:r>
              <a:rPr lang="en-US" sz="2400" dirty="0" smtClean="0">
                <a:latin typeface="Calibri" panose="020F0502020204030204" pitchFamily="34" charset="0"/>
                <a:cs typeface="Calibri" panose="020F0502020204030204" pitchFamily="34" charset="0"/>
              </a:rPr>
              <a:t>at </a:t>
            </a:r>
            <a:r>
              <a:rPr lang="en-US" sz="2400" dirty="0">
                <a:latin typeface="Calibri" panose="020F0502020204030204" pitchFamily="34" charset="0"/>
                <a:cs typeface="Calibri" panose="020F0502020204030204" pitchFamily="34" charset="0"/>
              </a:rPr>
              <a:t>work. No surprise, perhaps, since more than a quarter of women have had to deal with unwanted comments about their appearance at work, and one in ten has been sent home to change as a result of their outfit choice. By contrast, 88 percent of men say their work dress code causes them no concerns.</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What we wear at work is subject to generational differences, too. The magazine </a:t>
            </a:r>
            <a:r>
              <a:rPr lang="en-US" sz="2400" i="1" dirty="0">
                <a:solidFill>
                  <a:schemeClr val="bg1"/>
                </a:solidFill>
                <a:latin typeface="Calibri" panose="020F0502020204030204" pitchFamily="34" charset="0"/>
                <a:cs typeface="Calibri" panose="020F0502020204030204" pitchFamily="34" charset="0"/>
              </a:rPr>
              <a:t>CEO Today</a:t>
            </a:r>
            <a:r>
              <a:rPr lang="en-US" sz="2400" dirty="0">
                <a:solidFill>
                  <a:schemeClr val="bg1"/>
                </a:solidFill>
                <a:latin typeface="Calibri" panose="020F0502020204030204" pitchFamily="34" charset="0"/>
                <a:cs typeface="Calibri" panose="020F0502020204030204" pitchFamily="34" charset="0"/>
              </a:rPr>
              <a:t> reports that the younger generation are much less tolerant of dress codes — and that a clear majority of young jobseekers would “have a negative perception of any company that enforced a dress code”.</a:t>
            </a:r>
          </a:p>
          <a:p>
            <a:pPr algn="just"/>
            <a:r>
              <a:rPr lang="en-US" sz="2400" dirty="0">
                <a:solidFill>
                  <a:schemeClr val="bg1"/>
                </a:solidFill>
                <a:latin typeface="Calibri" panose="020F0502020204030204" pitchFamily="34" charset="0"/>
                <a:cs typeface="Calibri" panose="020F0502020204030204" pitchFamily="34" charset="0"/>
              </a:rPr>
              <a:t> </a:t>
            </a:r>
          </a:p>
          <a:p>
            <a:pPr algn="just"/>
            <a:r>
              <a:rPr lang="en-US" sz="2400" dirty="0">
                <a:solidFill>
                  <a:schemeClr val="bg1"/>
                </a:solidFill>
                <a:latin typeface="Calibri" panose="020F0502020204030204" pitchFamily="34" charset="0"/>
                <a:cs typeface="Calibri" panose="020F0502020204030204" pitchFamily="34" charset="0"/>
              </a:rPr>
              <a:t>According to a study by outdoor clothing company Stormline, allowing employees to wear what they want can make them happier  and more productive. With the majority of employees, especially millennials, favouring more casual clothing, many employers are offering casual dress as a recruitment perk. Even formal professions such as law and accountancy are becoming more relaxed.</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322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Dressing comfortably trumps dressing to project a sense of power, says Professor Karen Pine of Hertfordshire University. “Casual dress”, she explains, “enables workers to be independent, and showcases their personality and attributes by how they dress rather than the position they hold. This leads to stronger bonds between co-workers and removes barriers, enabling everyone to get on with their jobs.”</a:t>
            </a:r>
          </a:p>
          <a:p>
            <a:pPr algn="just"/>
            <a:endParaRPr lang="en-US" sz="2400"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Still not sure about your </a:t>
            </a:r>
            <a:r>
              <a:rPr lang="en-US" sz="2400" dirty="0" err="1">
                <a:solidFill>
                  <a:schemeClr val="bg1"/>
                </a:solidFill>
                <a:latin typeface="Calibri" panose="020F0502020204030204" pitchFamily="34" charset="0"/>
                <a:cs typeface="Calibri" panose="020F0502020204030204" pitchFamily="34" charset="0"/>
              </a:rPr>
              <a:t>organisation’s</a:t>
            </a:r>
            <a:r>
              <a:rPr lang="en-US" sz="2400" dirty="0">
                <a:solidFill>
                  <a:schemeClr val="bg1"/>
                </a:solidFill>
                <a:latin typeface="Calibri" panose="020F0502020204030204" pitchFamily="34" charset="0"/>
                <a:cs typeface="Calibri" panose="020F0502020204030204" pitchFamily="34" charset="0"/>
              </a:rPr>
              <a:t> dress code? At </a:t>
            </a:r>
            <a:r>
              <a:rPr lang="en-US" sz="2400" u="sng" dirty="0">
                <a:solidFill>
                  <a:schemeClr val="bg1"/>
                </a:solidFill>
                <a:latin typeface="Calibri" panose="020F0502020204030204" pitchFamily="34" charset="0"/>
                <a:cs typeface="Calibri" panose="020F0502020204030204" pitchFamily="34" charset="0"/>
              </a:rPr>
              <a:t>Forbes.com</a:t>
            </a:r>
            <a:r>
              <a:rPr lang="en-US" sz="2400" dirty="0">
                <a:solidFill>
                  <a:schemeClr val="bg1"/>
                </a:solidFill>
                <a:latin typeface="Calibri" panose="020F0502020204030204" pitchFamily="34" charset="0"/>
                <a:cs typeface="Calibri" panose="020F0502020204030204" pitchFamily="34" charset="0"/>
              </a:rPr>
              <a:t>, HR expert Liz Ryan reminds readers of the need to communicate policy clearly, to involve the whole workforce — and to encourage conversation. “One of the signs of a healthy workplace,” says Ryan, “is that people are always discussing and debating questions like “What’s OK to wear to work around here?’”</a:t>
            </a: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11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647666"/>
            <a:ext cx="10395496" cy="120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914642097"/>
              </p:ext>
            </p:extLst>
          </p:nvPr>
        </p:nvGraphicFramePr>
        <p:xfrm>
          <a:off x="699280" y="2723975"/>
          <a:ext cx="10273519" cy="1164306"/>
        </p:xfrm>
        <a:graphic>
          <a:graphicData uri="http://schemas.openxmlformats.org/drawingml/2006/table">
            <a:tbl>
              <a:tblPr>
                <a:noFill/>
                <a:tableStyleId>{B46CFEF4-99AF-46A8-A051-738FFB79779B}</a:tableStyleId>
              </a:tblPr>
              <a:tblGrid>
                <a:gridCol w="1027351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Young people are </a:t>
                      </a:r>
                      <a:r>
                        <a:rPr lang="en-US" sz="2800" b="0" i="1" dirty="0">
                          <a:solidFill>
                            <a:schemeClr val="bg1"/>
                          </a:solidFill>
                          <a:latin typeface="Calibri" panose="020F0502020204030204" pitchFamily="34" charset="0"/>
                          <a:cs typeface="Calibri" panose="020F0502020204030204" pitchFamily="34" charset="0"/>
                        </a:rPr>
                        <a:t>more / less</a:t>
                      </a:r>
                      <a:r>
                        <a:rPr lang="en-US" sz="2800" b="0" i="0" dirty="0">
                          <a:solidFill>
                            <a:schemeClr val="bg1"/>
                          </a:solidFill>
                          <a:latin typeface="Calibri" panose="020F0502020204030204" pitchFamily="34" charset="0"/>
                          <a:cs typeface="Calibri" panose="020F0502020204030204" pitchFamily="34" charset="0"/>
                        </a:rPr>
                        <a:t> likely to apply for a job at a company with a dress code.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176949278"/>
              </p:ext>
            </p:extLst>
          </p:nvPr>
        </p:nvGraphicFramePr>
        <p:xfrm>
          <a:off x="577302" y="4169150"/>
          <a:ext cx="11025417" cy="1044295"/>
        </p:xfrm>
        <a:graphic>
          <a:graphicData uri="http://schemas.openxmlformats.org/drawingml/2006/table">
            <a:tbl>
              <a:tblPr firstRow="1" bandRow="1">
                <a:tableStyleId>{B46CFEF4-99AF-46A8-A051-738FFB79779B}</a:tableStyleId>
              </a:tblPr>
              <a:tblGrid>
                <a:gridCol w="11025417">
                  <a:extLst>
                    <a:ext uri="{9D8B030D-6E8A-4147-A177-3AD203B41FA5}">
                      <a16:colId xmlns:a16="http://schemas.microsoft.com/office/drawing/2014/main" val="2862978725"/>
                    </a:ext>
                  </a:extLst>
                </a:gridCol>
              </a:tblGrid>
              <a:tr h="1044295">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CEO Today reports that the younger generation are much less tolerant </a:t>
                      </a:r>
                    </a:p>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of dress codes.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a16="http://schemas.microsoft.com/office/drawing/2014/main" id="{4B9C29D1-902C-4FB3-92B7-45561CFC7BE1}"/>
              </a:ext>
            </a:extLst>
          </p:cNvPr>
          <p:cNvCxnSpPr/>
          <p:nvPr/>
        </p:nvCxnSpPr>
        <p:spPr>
          <a:xfrm>
            <a:off x="4227430" y="3276856"/>
            <a:ext cx="79899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488313" y="659218"/>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864133" y="3131366"/>
              <a:ext cx="3858709"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საშინაო </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3" name="Rectangle 22">
            <a:extLst>
              <a:ext uri="{FF2B5EF4-FFF2-40B4-BE49-F238E27FC236}">
                <a16:creationId xmlns:a16="http://schemas.microsoft.com/office/drawing/2014/main" id="{748FA8E3-2CE3-3647-992D-018F0126A7B0}"/>
              </a:ext>
            </a:extLst>
          </p:cNvPr>
          <p:cNvSpPr/>
          <p:nvPr/>
        </p:nvSpPr>
        <p:spPr>
          <a:xfrm>
            <a:off x="7438030" y="265735"/>
            <a:ext cx="451806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438030" y="265735"/>
            <a:ext cx="4518065" cy="15497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pitchFamily="34" charset="0"/>
              </a:rPr>
              <a:t>                      </a:t>
            </a:r>
            <a:endParaRPr sz="3600" dirty="0">
              <a:solidFill>
                <a:schemeClr val="bg1"/>
              </a:solidFill>
              <a:latin typeface="Calibri"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750322468"/>
              </p:ext>
            </p:extLst>
          </p:nvPr>
        </p:nvGraphicFramePr>
        <p:xfrm>
          <a:off x="710214" y="2522281"/>
          <a:ext cx="10245312" cy="1909787"/>
        </p:xfrm>
        <a:graphic>
          <a:graphicData uri="http://schemas.openxmlformats.org/drawingml/2006/table">
            <a:tbl>
              <a:tblPr>
                <a:noFill/>
                <a:tableStyleId>{B46CFEF4-99AF-46A8-A051-738FFB79779B}</a:tableStyleId>
              </a:tblPr>
              <a:tblGrid>
                <a:gridCol w="10245312">
                  <a:extLst>
                    <a:ext uri="{9D8B030D-6E8A-4147-A177-3AD203B41FA5}">
                      <a16:colId xmlns:a16="http://schemas.microsoft.com/office/drawing/2014/main" val="20000"/>
                    </a:ext>
                  </a:extLst>
                </a:gridCol>
              </a:tblGrid>
              <a:tr h="190978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Men are </a:t>
                      </a:r>
                      <a:r>
                        <a:rPr lang="en-US" sz="2800" b="0" i="1" dirty="0">
                          <a:solidFill>
                            <a:schemeClr val="bg1"/>
                          </a:solidFill>
                          <a:latin typeface="Calibri" panose="020F0502020204030204" pitchFamily="34" charset="0"/>
                          <a:cs typeface="Calibri" panose="020F0502020204030204" pitchFamily="34" charset="0"/>
                        </a:rPr>
                        <a:t>more / less </a:t>
                      </a:r>
                      <a:r>
                        <a:rPr lang="en-US" sz="2800" b="0" i="0" dirty="0">
                          <a:solidFill>
                            <a:schemeClr val="bg1"/>
                          </a:solidFill>
                          <a:latin typeface="Calibri" panose="020F0502020204030204" pitchFamily="34" charset="0"/>
                          <a:cs typeface="Calibri" panose="020F0502020204030204" pitchFamily="34" charset="0"/>
                        </a:rPr>
                        <a:t>likely than women to spend a lot of time carefully thinking about what to wear to work.</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071724607"/>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The average  female worker still spends five months of her life thinking about what to wear to work.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a16="http://schemas.microsoft.com/office/drawing/2014/main" id="{57A73A00-1A87-456F-AD31-2437AFC6D9E0}"/>
              </a:ext>
            </a:extLst>
          </p:cNvPr>
          <p:cNvCxnSpPr/>
          <p:nvPr/>
        </p:nvCxnSpPr>
        <p:spPr>
          <a:xfrm>
            <a:off x="3087186" y="3106368"/>
            <a:ext cx="6858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449170"/>
            <a:ext cx="10430041" cy="104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689725682"/>
              </p:ext>
            </p:extLst>
          </p:nvPr>
        </p:nvGraphicFramePr>
        <p:xfrm>
          <a:off x="656947" y="2564849"/>
          <a:ext cx="10315851" cy="1325562"/>
        </p:xfrm>
        <a:graphic>
          <a:graphicData uri="http://schemas.openxmlformats.org/drawingml/2006/table">
            <a:tbl>
              <a:tblPr>
                <a:noFill/>
                <a:tableStyleId>{B46CFEF4-99AF-46A8-A051-738FFB79779B}</a:tableStyleId>
              </a:tblPr>
              <a:tblGrid>
                <a:gridCol w="10315851">
                  <a:extLst>
                    <a:ext uri="{9D8B030D-6E8A-4147-A177-3AD203B41FA5}">
                      <a16:colId xmlns:a16="http://schemas.microsoft.com/office/drawing/2014/main" val="20000"/>
                    </a:ext>
                  </a:extLst>
                </a:gridCol>
              </a:tblGrid>
              <a:tr h="1325562">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Allowing employees to wear what they want can make them </a:t>
                      </a:r>
                      <a:r>
                        <a:rPr lang="en-US" sz="2800" b="0" i="1" dirty="0">
                          <a:solidFill>
                            <a:schemeClr val="bg1"/>
                          </a:solidFill>
                          <a:latin typeface="Calibri" panose="020F0502020204030204" pitchFamily="34" charset="0"/>
                          <a:cs typeface="Calibri" panose="020F0502020204030204" pitchFamily="34" charset="0"/>
                        </a:rPr>
                        <a:t>more/less  </a:t>
                      </a:r>
                      <a:r>
                        <a:rPr lang="en-US" sz="2800" b="0" i="0" dirty="0">
                          <a:solidFill>
                            <a:schemeClr val="bg1"/>
                          </a:solidFill>
                          <a:latin typeface="Calibri" panose="020F0502020204030204" pitchFamily="34" charset="0"/>
                          <a:cs typeface="Calibri" panose="020F0502020204030204" pitchFamily="34" charset="0"/>
                        </a:rPr>
                        <a:t>productive.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814851020"/>
              </p:ext>
            </p:extLst>
          </p:nvPr>
        </p:nvGraphicFramePr>
        <p:xfrm>
          <a:off x="577302" y="4483509"/>
          <a:ext cx="10395497" cy="94488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Allowing employees to wear what they want can make them happier  and more productive.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a16="http://schemas.microsoft.com/office/drawing/2014/main" id="{298D37F7-470E-43B2-8250-85CCBF69A3CB}"/>
              </a:ext>
            </a:extLst>
          </p:cNvPr>
          <p:cNvCxnSpPr/>
          <p:nvPr/>
        </p:nvCxnSpPr>
        <p:spPr>
          <a:xfrm>
            <a:off x="763480" y="3630967"/>
            <a:ext cx="63031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Present Tense Review</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499"/>
            <a:ext cx="10335153" cy="4226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  </a:t>
            </a:r>
            <a:endParaRPr lang="en-US" sz="2500" i="1" dirty="0">
              <a:solidFill>
                <a:schemeClr val="accent2"/>
              </a:solidFill>
              <a:latin typeface="Calibri" charset="0"/>
              <a:ea typeface="Calibri" charset="0"/>
              <a:cs typeface="Calibri" charset="0"/>
            </a:endParaRPr>
          </a:p>
          <a:p>
            <a:r>
              <a:rPr lang="en-US" sz="2500" i="1" dirty="0">
                <a:solidFill>
                  <a:schemeClr val="accent2"/>
                </a:solidFill>
                <a:latin typeface="Calibri" charset="0"/>
                <a:ea typeface="Calibri" charset="0"/>
                <a:cs typeface="Calibri" charset="0"/>
              </a:rPr>
              <a:t> </a:t>
            </a:r>
          </a:p>
        </p:txBody>
      </p:sp>
      <p:sp>
        <p:nvSpPr>
          <p:cNvPr id="7" name="Rectangle 6">
            <a:extLst>
              <a:ext uri="{FF2B5EF4-FFF2-40B4-BE49-F238E27FC236}">
                <a16:creationId xmlns:a16="http://schemas.microsoft.com/office/drawing/2014/main" id="{6042AC8F-C617-8540-A5BD-0D218871DB0D}"/>
              </a:ext>
            </a:extLst>
          </p:cNvPr>
          <p:cNvSpPr/>
          <p:nvPr/>
        </p:nvSpPr>
        <p:spPr>
          <a:xfrm>
            <a:off x="7070146" y="513222"/>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15BA80FB-D925-453F-86C6-B9E67411E5BB}"/>
              </a:ext>
            </a:extLst>
          </p:cNvPr>
          <p:cNvSpPr/>
          <p:nvPr/>
        </p:nvSpPr>
        <p:spPr>
          <a:xfrm>
            <a:off x="1695635" y="2974019"/>
            <a:ext cx="1846555" cy="454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 Simple</a:t>
            </a:r>
          </a:p>
        </p:txBody>
      </p:sp>
      <p:sp>
        <p:nvSpPr>
          <p:cNvPr id="4" name="Rectangle: Rounded Corners 3">
            <a:extLst>
              <a:ext uri="{FF2B5EF4-FFF2-40B4-BE49-F238E27FC236}">
                <a16:creationId xmlns:a16="http://schemas.microsoft.com/office/drawing/2014/main" id="{C873E3E9-0443-422B-ABCE-5BDFD926A9F9}"/>
              </a:ext>
            </a:extLst>
          </p:cNvPr>
          <p:cNvSpPr/>
          <p:nvPr/>
        </p:nvSpPr>
        <p:spPr>
          <a:xfrm>
            <a:off x="1562470" y="3802199"/>
            <a:ext cx="3764132" cy="271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marL="285750" indent="-285750">
              <a:buClr>
                <a:schemeClr val="bg1"/>
              </a:buClr>
              <a:buFont typeface="Arial" panose="020B0604020202020204" pitchFamily="34" charset="0"/>
              <a:buChar char="•"/>
            </a:pPr>
            <a:r>
              <a:rPr lang="en-US" dirty="0"/>
              <a:t>Current habits</a:t>
            </a:r>
          </a:p>
          <a:p>
            <a:pPr marL="285750" indent="-285750">
              <a:buClr>
                <a:schemeClr val="bg1"/>
              </a:buClr>
              <a:buFont typeface="Arial" panose="020B0604020202020204" pitchFamily="34" charset="0"/>
              <a:buChar char="•"/>
            </a:pPr>
            <a:r>
              <a:rPr lang="en-US" dirty="0"/>
              <a:t>To talk about how often things happen</a:t>
            </a:r>
          </a:p>
          <a:p>
            <a:pPr marL="285750" indent="-285750">
              <a:buClr>
                <a:schemeClr val="bg1"/>
              </a:buClr>
              <a:buFont typeface="Arial" panose="020B0604020202020204" pitchFamily="34" charset="0"/>
              <a:buChar char="•"/>
            </a:pPr>
            <a:r>
              <a:rPr lang="en-US" dirty="0"/>
              <a:t>Permanent situations</a:t>
            </a:r>
          </a:p>
          <a:p>
            <a:pPr marL="285750" indent="-285750">
              <a:buClr>
                <a:schemeClr val="bg1"/>
              </a:buClr>
              <a:buFont typeface="Arial" panose="020B0604020202020204" pitchFamily="34" charset="0"/>
              <a:buChar char="•"/>
            </a:pPr>
            <a:r>
              <a:rPr lang="en-US" dirty="0"/>
              <a:t>States</a:t>
            </a:r>
          </a:p>
          <a:p>
            <a:pPr marL="285750" indent="-285750">
              <a:buClr>
                <a:schemeClr val="bg1"/>
              </a:buClr>
              <a:buFont typeface="Arial" panose="020B0604020202020204" pitchFamily="34" charset="0"/>
              <a:buChar char="•"/>
            </a:pPr>
            <a:r>
              <a:rPr lang="en-US" dirty="0"/>
              <a:t>General truth and  facts</a:t>
            </a:r>
          </a:p>
          <a:p>
            <a:pPr algn="ctr"/>
            <a:endParaRPr lang="en-US" dirty="0"/>
          </a:p>
        </p:txBody>
      </p:sp>
      <p:sp>
        <p:nvSpPr>
          <p:cNvPr id="5" name="Rectangle: Rounded Corners 4">
            <a:extLst>
              <a:ext uri="{FF2B5EF4-FFF2-40B4-BE49-F238E27FC236}">
                <a16:creationId xmlns:a16="http://schemas.microsoft.com/office/drawing/2014/main" id="{20DB637E-1638-4620-ACB9-BFB6FFC84918}"/>
              </a:ext>
            </a:extLst>
          </p:cNvPr>
          <p:cNvSpPr/>
          <p:nvPr/>
        </p:nvSpPr>
        <p:spPr>
          <a:xfrm>
            <a:off x="6096000" y="2638097"/>
            <a:ext cx="4663735" cy="1285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a:r>
          </a:p>
          <a:p>
            <a:r>
              <a:rPr lang="en-US" dirty="0"/>
              <a:t>Statement: I/you/they work    He/she/it  works</a:t>
            </a:r>
          </a:p>
          <a:p>
            <a:r>
              <a:rPr lang="en-US" dirty="0"/>
              <a:t>Negative: I/you/ they don’t work He/she/is doesn’t work</a:t>
            </a:r>
          </a:p>
          <a:p>
            <a:r>
              <a:rPr lang="en-US" dirty="0"/>
              <a:t>Question: Do I/you/we/they work…? Does he/she/it work..?</a:t>
            </a:r>
          </a:p>
        </p:txBody>
      </p:sp>
      <p:sp>
        <p:nvSpPr>
          <p:cNvPr id="9" name="Rectangle: Rounded Corners 8">
            <a:extLst>
              <a:ext uri="{FF2B5EF4-FFF2-40B4-BE49-F238E27FC236}">
                <a16:creationId xmlns:a16="http://schemas.microsoft.com/office/drawing/2014/main" id="{72232804-93B4-499A-BC3E-E12EBF158C69}"/>
              </a:ext>
            </a:extLst>
          </p:cNvPr>
          <p:cNvSpPr/>
          <p:nvPr/>
        </p:nvSpPr>
        <p:spPr>
          <a:xfrm>
            <a:off x="6096000" y="4074850"/>
            <a:ext cx="4770268" cy="244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Examples</a:t>
            </a:r>
          </a:p>
          <a:p>
            <a:pPr algn="ctr"/>
            <a:endParaRPr lang="en-US" dirty="0"/>
          </a:p>
          <a:p>
            <a:pPr marL="285750" indent="-285750">
              <a:buClr>
                <a:schemeClr val="bg1"/>
              </a:buClr>
              <a:buFont typeface="Arial" panose="020B0604020202020204" pitchFamily="34" charset="0"/>
              <a:buChar char="•"/>
            </a:pPr>
            <a:r>
              <a:rPr lang="en-US" dirty="0"/>
              <a:t>Toby walks to work.</a:t>
            </a:r>
          </a:p>
          <a:p>
            <a:pPr marL="285750" indent="-285750">
              <a:buClr>
                <a:schemeClr val="bg1"/>
              </a:buClr>
              <a:buFont typeface="Arial" panose="020B0604020202020204" pitchFamily="34" charset="0"/>
              <a:buChar char="•"/>
            </a:pPr>
            <a:r>
              <a:rPr lang="en-US" dirty="0"/>
              <a:t>Angela doesn’t visit us very often.</a:t>
            </a:r>
          </a:p>
          <a:p>
            <a:pPr marL="285750" indent="-285750">
              <a:buClr>
                <a:schemeClr val="bg1"/>
              </a:buClr>
              <a:buFont typeface="Arial" panose="020B0604020202020204" pitchFamily="34" charset="0"/>
              <a:buChar char="•"/>
            </a:pPr>
            <a:r>
              <a:rPr lang="en-US" dirty="0"/>
              <a:t>Carlo works in travel agent’s.</a:t>
            </a:r>
          </a:p>
          <a:p>
            <a:pPr marL="285750" indent="-285750">
              <a:buClr>
                <a:schemeClr val="bg1"/>
              </a:buClr>
              <a:buFont typeface="Arial" panose="020B0604020202020204" pitchFamily="34" charset="0"/>
              <a:buChar char="•"/>
            </a:pPr>
            <a:r>
              <a:rPr lang="en-US" dirty="0"/>
              <a:t>Do you have an up-to-date passport?</a:t>
            </a:r>
          </a:p>
          <a:p>
            <a:pPr marL="285750" indent="-285750">
              <a:buClr>
                <a:schemeClr val="bg1"/>
              </a:buClr>
              <a:buFont typeface="Arial" panose="020B0604020202020204" pitchFamily="34" charset="0"/>
              <a:buChar char="•"/>
            </a:pPr>
            <a:r>
              <a:rPr lang="en-US" dirty="0"/>
              <a:t>Poland is in the European Union.</a:t>
            </a: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77924"/>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803138"/>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3B06AE26-E52F-42B6-B1B4-2E88EB92D390}"/>
              </a:ext>
            </a:extLst>
          </p:cNvPr>
          <p:cNvSpPr/>
          <p:nvPr/>
        </p:nvSpPr>
        <p:spPr>
          <a:xfrm>
            <a:off x="1411550" y="2947386"/>
            <a:ext cx="2246050" cy="63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 Continuous</a:t>
            </a:r>
          </a:p>
        </p:txBody>
      </p:sp>
      <p:sp>
        <p:nvSpPr>
          <p:cNvPr id="4" name="Rectangle: Rounded Corners 3">
            <a:extLst>
              <a:ext uri="{FF2B5EF4-FFF2-40B4-BE49-F238E27FC236}">
                <a16:creationId xmlns:a16="http://schemas.microsoft.com/office/drawing/2014/main" id="{6D8BC579-B539-4783-A159-55224D57A374}"/>
              </a:ext>
            </a:extLst>
          </p:cNvPr>
          <p:cNvSpPr/>
          <p:nvPr/>
        </p:nvSpPr>
        <p:spPr>
          <a:xfrm>
            <a:off x="1411550" y="4103624"/>
            <a:ext cx="3666477" cy="186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marL="285750" indent="-285750">
              <a:buClr>
                <a:schemeClr val="bg1"/>
              </a:buClr>
              <a:buFont typeface="Arial" panose="020B0604020202020204" pitchFamily="34" charset="0"/>
              <a:buChar char="•"/>
            </a:pPr>
            <a:r>
              <a:rPr lang="en-US" dirty="0"/>
              <a:t>Action happening now</a:t>
            </a:r>
          </a:p>
          <a:p>
            <a:pPr marL="285750" indent="-285750">
              <a:buClr>
                <a:schemeClr val="bg1"/>
              </a:buClr>
              <a:buFont typeface="Arial" panose="020B0604020202020204" pitchFamily="34" charset="0"/>
              <a:buChar char="•"/>
            </a:pPr>
            <a:r>
              <a:rPr lang="en-US" dirty="0"/>
              <a:t>Temporary series of actions</a:t>
            </a:r>
          </a:p>
          <a:p>
            <a:pPr marL="285750" indent="-285750">
              <a:buClr>
                <a:schemeClr val="bg1"/>
              </a:buClr>
              <a:buFont typeface="Arial" panose="020B0604020202020204" pitchFamily="34" charset="0"/>
              <a:buChar char="•"/>
            </a:pPr>
            <a:r>
              <a:rPr lang="en-US" dirty="0"/>
              <a:t>Temporary situations</a:t>
            </a:r>
          </a:p>
          <a:p>
            <a:pPr marL="285750" indent="-285750">
              <a:buClr>
                <a:schemeClr val="bg1"/>
              </a:buClr>
              <a:buFont typeface="Arial" panose="020B0604020202020204" pitchFamily="34" charset="0"/>
              <a:buChar char="•"/>
            </a:pPr>
            <a:r>
              <a:rPr lang="en-US" dirty="0"/>
              <a:t>Changing and developing situations</a:t>
            </a:r>
          </a:p>
          <a:p>
            <a:pPr marL="285750" indent="-285750">
              <a:buClr>
                <a:schemeClr val="bg1"/>
              </a:buClr>
              <a:buFont typeface="Arial" panose="020B0604020202020204" pitchFamily="34" charset="0"/>
              <a:buChar char="•"/>
            </a:pPr>
            <a:r>
              <a:rPr lang="en-US" dirty="0"/>
              <a:t>Annoying habits (usually with always)</a:t>
            </a:r>
          </a:p>
        </p:txBody>
      </p:sp>
      <p:sp>
        <p:nvSpPr>
          <p:cNvPr id="5" name="Rectangle: Rounded Corners 4">
            <a:extLst>
              <a:ext uri="{FF2B5EF4-FFF2-40B4-BE49-F238E27FC236}">
                <a16:creationId xmlns:a16="http://schemas.microsoft.com/office/drawing/2014/main" id="{065D89DA-34D6-4811-8D0E-796A13937F78}"/>
              </a:ext>
            </a:extLst>
          </p:cNvPr>
          <p:cNvSpPr/>
          <p:nvPr/>
        </p:nvSpPr>
        <p:spPr>
          <a:xfrm>
            <a:off x="6338656" y="2858609"/>
            <a:ext cx="4768023" cy="1544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Forms</a:t>
            </a:r>
          </a:p>
          <a:p>
            <a:pPr algn="ctr"/>
            <a:r>
              <a:rPr lang="en-US" dirty="0"/>
              <a:t>Statement: I am driving…You/we/they are driving... He/she/it is driving…</a:t>
            </a:r>
          </a:p>
          <a:p>
            <a:pPr algn="ctr"/>
            <a:r>
              <a:rPr lang="en-US" dirty="0"/>
              <a:t>Negative: I’m not driving... You/we/they aren’t driving… He/she/it isn’t driving…</a:t>
            </a:r>
          </a:p>
          <a:p>
            <a:pPr algn="ctr"/>
            <a:r>
              <a:rPr lang="en-US" dirty="0"/>
              <a:t>Question: Am I driving…?  Are you/we/they driving…? </a:t>
            </a:r>
          </a:p>
          <a:p>
            <a:pPr algn="ctr"/>
            <a:r>
              <a:rPr lang="en-US" dirty="0"/>
              <a:t>Is he/she/it driving…? </a:t>
            </a:r>
          </a:p>
        </p:txBody>
      </p:sp>
      <p:sp>
        <p:nvSpPr>
          <p:cNvPr id="9" name="Rectangle: Rounded Corners 8">
            <a:extLst>
              <a:ext uri="{FF2B5EF4-FFF2-40B4-BE49-F238E27FC236}">
                <a16:creationId xmlns:a16="http://schemas.microsoft.com/office/drawing/2014/main" id="{AAC34A3B-450C-4312-BC1F-60DC024AF232}"/>
              </a:ext>
            </a:extLst>
          </p:cNvPr>
          <p:cNvSpPr/>
          <p:nvPr/>
        </p:nvSpPr>
        <p:spPr>
          <a:xfrm>
            <a:off x="6258758" y="4616389"/>
            <a:ext cx="4847922" cy="1657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US" dirty="0"/>
              <a:t>Mike is driving to work at the moment.</a:t>
            </a:r>
          </a:p>
          <a:p>
            <a:pPr marL="285750" indent="-285750">
              <a:buClr>
                <a:schemeClr val="bg1"/>
              </a:buClr>
              <a:buFont typeface="Arial" panose="020B0604020202020204" pitchFamily="34" charset="0"/>
              <a:buChar char="•"/>
            </a:pPr>
            <a:r>
              <a:rPr lang="en-US" dirty="0"/>
              <a:t>Taxi drivers aren’t stopping at the train station because of roadworks.</a:t>
            </a:r>
          </a:p>
          <a:p>
            <a:pPr marL="285750" indent="-285750">
              <a:buClr>
                <a:schemeClr val="bg1"/>
              </a:buClr>
              <a:buFont typeface="Arial" panose="020B0604020202020204" pitchFamily="34" charset="0"/>
              <a:buChar char="•"/>
            </a:pPr>
            <a:r>
              <a:rPr lang="en-US" dirty="0"/>
              <a:t>Are they staying in a hotel near the Olympic stadium?</a:t>
            </a:r>
          </a:p>
          <a:p>
            <a:pPr marL="285750" indent="-285750">
              <a:buClr>
                <a:schemeClr val="bg1"/>
              </a:buClr>
              <a:buFont typeface="Arial" panose="020B0604020202020204" pitchFamily="34" charset="0"/>
              <a:buChar char="•"/>
            </a:pPr>
            <a:r>
              <a:rPr lang="en-US" dirty="0"/>
              <a:t>Holidays abroad are becoming increasingly popular.</a:t>
            </a:r>
          </a:p>
          <a:p>
            <a:pPr marL="285750" indent="-285750">
              <a:buClr>
                <a:schemeClr val="bg1"/>
              </a:buClr>
              <a:buFont typeface="Arial" panose="020B0604020202020204" pitchFamily="34" charset="0"/>
              <a:buChar char="•"/>
            </a:pPr>
            <a:r>
              <a:rPr lang="en-US" dirty="0"/>
              <a:t>Dad is always cleaning the car when I want to use it!</a:t>
            </a:r>
          </a:p>
          <a:p>
            <a:pPr algn="ctr"/>
            <a:endParaRPr lang="en-US" dirty="0"/>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803138"/>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4" name="Rectangle: Rounded Corners 3">
            <a:extLst>
              <a:ext uri="{FF2B5EF4-FFF2-40B4-BE49-F238E27FC236}">
                <a16:creationId xmlns:a16="http://schemas.microsoft.com/office/drawing/2014/main" id="{AC5782F9-44C6-4B27-AE26-091B8947DBBC}"/>
              </a:ext>
            </a:extLst>
          </p:cNvPr>
          <p:cNvSpPr/>
          <p:nvPr/>
        </p:nvSpPr>
        <p:spPr>
          <a:xfrm>
            <a:off x="1367161" y="2610035"/>
            <a:ext cx="2385689" cy="63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 Perfect Simple</a:t>
            </a:r>
          </a:p>
        </p:txBody>
      </p:sp>
      <p:sp>
        <p:nvSpPr>
          <p:cNvPr id="9" name="Rectangle: Rounded Corners 8">
            <a:extLst>
              <a:ext uri="{FF2B5EF4-FFF2-40B4-BE49-F238E27FC236}">
                <a16:creationId xmlns:a16="http://schemas.microsoft.com/office/drawing/2014/main" id="{4219E560-EE77-4290-BA27-B1CFA71874C3}"/>
              </a:ext>
            </a:extLst>
          </p:cNvPr>
          <p:cNvSpPr/>
          <p:nvPr/>
        </p:nvSpPr>
        <p:spPr>
          <a:xfrm>
            <a:off x="1276352" y="3588012"/>
            <a:ext cx="3535346" cy="2484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marL="285750" indent="-285750">
              <a:buClr>
                <a:schemeClr val="bg1"/>
              </a:buClr>
              <a:buFont typeface="Arial" panose="020B0604020202020204" pitchFamily="34" charset="0"/>
              <a:buChar char="•"/>
            </a:pPr>
            <a:r>
              <a:rPr lang="en-US" dirty="0"/>
              <a:t>Situations and states that started in the past and are still true</a:t>
            </a:r>
          </a:p>
          <a:p>
            <a:pPr marL="285750" indent="-285750">
              <a:buClr>
                <a:schemeClr val="bg1"/>
              </a:buClr>
              <a:buFont typeface="Arial" panose="020B0604020202020204" pitchFamily="34" charset="0"/>
              <a:buChar char="•"/>
            </a:pPr>
            <a:r>
              <a:rPr lang="en-US" dirty="0"/>
              <a:t>A series of actions continuing up to now</a:t>
            </a:r>
          </a:p>
          <a:p>
            <a:pPr marL="285750" indent="-285750">
              <a:buClr>
                <a:schemeClr val="bg1"/>
              </a:buClr>
              <a:buFont typeface="Arial" panose="020B0604020202020204" pitchFamily="34" charset="0"/>
              <a:buChar char="•"/>
            </a:pPr>
            <a:r>
              <a:rPr lang="en-US" dirty="0"/>
              <a:t>Completed actions at a time in the past which is not mentioned</a:t>
            </a:r>
          </a:p>
          <a:p>
            <a:pPr marL="285750" indent="-285750">
              <a:buClr>
                <a:schemeClr val="bg1"/>
              </a:buClr>
              <a:buFont typeface="Arial" panose="020B0604020202020204" pitchFamily="34" charset="0"/>
              <a:buChar char="•"/>
            </a:pPr>
            <a:r>
              <a:rPr lang="en-US" dirty="0"/>
              <a:t>Completed actions where the important thing is the present result</a:t>
            </a:r>
          </a:p>
        </p:txBody>
      </p:sp>
      <p:sp>
        <p:nvSpPr>
          <p:cNvPr id="10" name="Rectangle: Rounded Corners 9">
            <a:extLst>
              <a:ext uri="{FF2B5EF4-FFF2-40B4-BE49-F238E27FC236}">
                <a16:creationId xmlns:a16="http://schemas.microsoft.com/office/drawing/2014/main" id="{94E863EC-A635-42E0-AD34-978A498C056F}"/>
              </a:ext>
            </a:extLst>
          </p:cNvPr>
          <p:cNvSpPr/>
          <p:nvPr/>
        </p:nvSpPr>
        <p:spPr>
          <a:xfrm>
            <a:off x="6977849" y="2734322"/>
            <a:ext cx="3364636" cy="1225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a:r>
          </a:p>
          <a:p>
            <a:pPr algn="ctr"/>
            <a:r>
              <a:rPr lang="en-US" dirty="0"/>
              <a:t>have/has + past participle</a:t>
            </a:r>
          </a:p>
        </p:txBody>
      </p:sp>
      <p:sp>
        <p:nvSpPr>
          <p:cNvPr id="11" name="Rectangle: Rounded Corners 10">
            <a:extLst>
              <a:ext uri="{FF2B5EF4-FFF2-40B4-BE49-F238E27FC236}">
                <a16:creationId xmlns:a16="http://schemas.microsoft.com/office/drawing/2014/main" id="{4BC4758A-E5DB-4FC3-901A-8621B68047A2}"/>
              </a:ext>
            </a:extLst>
          </p:cNvPr>
          <p:cNvSpPr/>
          <p:nvPr/>
        </p:nvSpPr>
        <p:spPr>
          <a:xfrm>
            <a:off x="6977849" y="4092606"/>
            <a:ext cx="3719743" cy="197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US" dirty="0"/>
              <a:t>She‘s worked in this company </a:t>
            </a:r>
            <a:r>
              <a:rPr lang="en-US" dirty="0" smtClean="0"/>
              <a:t>for </a:t>
            </a:r>
            <a:r>
              <a:rPr lang="en-US" dirty="0" smtClean="0"/>
              <a:t>over </a:t>
            </a:r>
            <a:r>
              <a:rPr lang="en-US" dirty="0"/>
              <a:t>six years.</a:t>
            </a:r>
          </a:p>
          <a:p>
            <a:pPr marL="285750" indent="-285750">
              <a:buClr>
                <a:schemeClr val="bg1"/>
              </a:buClr>
              <a:buFont typeface="Arial" panose="020B0604020202020204" pitchFamily="34" charset="0"/>
              <a:buChar char="•"/>
            </a:pPr>
            <a:r>
              <a:rPr lang="en-US" dirty="0"/>
              <a:t>We’ve travelled by taxi, bus, plane and train – all the last twenty-four hours!</a:t>
            </a:r>
          </a:p>
          <a:p>
            <a:pPr marL="285750" indent="-285750">
              <a:buClr>
                <a:schemeClr val="bg1"/>
              </a:buClr>
              <a:buFont typeface="Arial" panose="020B0604020202020204" pitchFamily="34" charset="0"/>
              <a:buChar char="•"/>
            </a:pPr>
            <a:r>
              <a:rPr lang="en-US" dirty="0"/>
              <a:t>Have you ever been on a business trip?</a:t>
            </a:r>
          </a:p>
          <a:p>
            <a:pPr marL="285750" indent="-285750">
              <a:buClr>
                <a:schemeClr val="bg1"/>
              </a:buClr>
              <a:buFont typeface="Arial" panose="020B0604020202020204" pitchFamily="34" charset="0"/>
              <a:buChar char="•"/>
            </a:pPr>
            <a:r>
              <a:rPr lang="en-US" dirty="0"/>
              <a:t>I’ve sent the emails to the investors?</a:t>
            </a:r>
          </a:p>
        </p:txBody>
      </p:sp>
      <p:pic>
        <p:nvPicPr>
          <p:cNvPr id="12"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075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803138"/>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ECE597E4-2C64-4FCE-AD04-55793995DA0C}"/>
              </a:ext>
            </a:extLst>
          </p:cNvPr>
          <p:cNvSpPr/>
          <p:nvPr/>
        </p:nvSpPr>
        <p:spPr>
          <a:xfrm>
            <a:off x="1571348" y="2834773"/>
            <a:ext cx="2086252" cy="62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verbs</a:t>
            </a:r>
          </a:p>
        </p:txBody>
      </p:sp>
      <p:sp>
        <p:nvSpPr>
          <p:cNvPr id="4" name="Rectangle: Rounded Corners 3">
            <a:extLst>
              <a:ext uri="{FF2B5EF4-FFF2-40B4-BE49-F238E27FC236}">
                <a16:creationId xmlns:a16="http://schemas.microsoft.com/office/drawing/2014/main" id="{6FAEEED1-7372-4FAB-8EE1-C2EFB84CC835}"/>
              </a:ext>
            </a:extLst>
          </p:cNvPr>
          <p:cNvSpPr/>
          <p:nvPr/>
        </p:nvSpPr>
        <p:spPr>
          <a:xfrm>
            <a:off x="1571347" y="4024451"/>
            <a:ext cx="8732713" cy="1441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State verbs are not normally used in continuous tenses because they don’t describe actions.</a:t>
            </a:r>
          </a:p>
          <a:p>
            <a:pPr marL="285750" indent="-285750">
              <a:buClr>
                <a:schemeClr val="bg1"/>
              </a:buClr>
              <a:buFont typeface="Wingdings" panose="05000000000000000000" pitchFamily="2" charset="2"/>
              <a:buChar char="ü"/>
            </a:pPr>
            <a:r>
              <a:rPr lang="en-US" sz="1600" dirty="0"/>
              <a:t> I see what you mean.  </a:t>
            </a:r>
          </a:p>
          <a:p>
            <a:r>
              <a:rPr lang="en-US" sz="1600" strike="sngStrike" dirty="0"/>
              <a:t>I am seeing what you mean</a:t>
            </a:r>
            <a:r>
              <a:rPr lang="en-US" dirty="0"/>
              <a:t>.</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538524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Elizabeth </a:t>
            </a:r>
            <a:r>
              <a:rPr lang="en-US" sz="3500" i="1" dirty="0">
                <a:solidFill>
                  <a:schemeClr val="bg1"/>
                </a:solidFill>
                <a:latin typeface="Calibri" panose="020F0502020204030204" pitchFamily="34" charset="0"/>
                <a:cs typeface="Calibri" panose="020F0502020204030204" pitchFamily="34" charset="0"/>
              </a:rPr>
              <a:t>usually goes/is usually going </a:t>
            </a:r>
            <a:r>
              <a:rPr lang="en-US" sz="3500" dirty="0">
                <a:solidFill>
                  <a:schemeClr val="bg1"/>
                </a:solidFill>
                <a:latin typeface="Calibri" panose="020F0502020204030204" pitchFamily="34" charset="0"/>
                <a:cs typeface="Calibri" panose="020F0502020204030204" pitchFamily="34" charset="0"/>
              </a:rPr>
              <a:t>to bed at around eleven o’clock.</a:t>
            </a:r>
          </a:p>
          <a:p>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5720674" y="533175"/>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5E6A061-7C3B-4335-8BED-B260350CA8EC}"/>
              </a:ext>
            </a:extLst>
          </p:cNvPr>
          <p:cNvCxnSpPr/>
          <p:nvPr/>
        </p:nvCxnSpPr>
        <p:spPr>
          <a:xfrm>
            <a:off x="2672179" y="3826276"/>
            <a:ext cx="205074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bg1"/>
                </a:solidFill>
                <a:latin typeface="Calibri" panose="020F0502020204030204" pitchFamily="34" charset="0"/>
                <a:cs typeface="Calibri" panose="020F0502020204030204" pitchFamily="34" charset="0"/>
              </a:rPr>
              <a:t>Does air travel get/ </a:t>
            </a:r>
            <a:r>
              <a:rPr lang="en-US" sz="3200" i="1" dirty="0" smtClean="0">
                <a:solidFill>
                  <a:schemeClr val="bg1"/>
                </a:solidFill>
                <a:latin typeface="Calibri" panose="020F0502020204030204" pitchFamily="34" charset="0"/>
                <a:cs typeface="Calibri" panose="020F0502020204030204" pitchFamily="34" charset="0"/>
              </a:rPr>
              <a:t>Is </a:t>
            </a:r>
            <a:r>
              <a:rPr lang="en-US" sz="3200" i="1" dirty="0">
                <a:solidFill>
                  <a:schemeClr val="bg1"/>
                </a:solidFill>
                <a:latin typeface="Calibri" panose="020F0502020204030204" pitchFamily="34" charset="0"/>
                <a:cs typeface="Calibri" panose="020F0502020204030204" pitchFamily="34" charset="0"/>
              </a:rPr>
              <a:t>air travel getting </a:t>
            </a:r>
            <a:r>
              <a:rPr lang="en-US" sz="3200" dirty="0">
                <a:solidFill>
                  <a:schemeClr val="bg1"/>
                </a:solidFill>
                <a:latin typeface="Calibri" panose="020F0502020204030204" pitchFamily="34" charset="0"/>
                <a:cs typeface="Calibri" panose="020F0502020204030204" pitchFamily="34" charset="0"/>
              </a:rPr>
              <a:t>increasingly safe?</a:t>
            </a:r>
          </a:p>
        </p:txBody>
      </p:sp>
      <p:sp>
        <p:nvSpPr>
          <p:cNvPr id="9" name="TextBox 8">
            <a:extLst>
              <a:ext uri="{FF2B5EF4-FFF2-40B4-BE49-F238E27FC236}">
                <a16:creationId xmlns:a16="http://schemas.microsoft.com/office/drawing/2014/main" id="{C3A0B8F0-ED81-4886-BAD3-624878320317}"/>
              </a:ext>
            </a:extLst>
          </p:cNvPr>
          <p:cNvSpPr txBox="1"/>
          <p:nvPr/>
        </p:nvSpPr>
        <p:spPr>
          <a:xfrm>
            <a:off x="1152525" y="4303838"/>
            <a:ext cx="9353550" cy="584775"/>
          </a:xfrm>
          <a:prstGeom prst="rect">
            <a:avLst/>
          </a:prstGeom>
          <a:noFill/>
        </p:spPr>
        <p:txBody>
          <a:bodyPr wrap="square" rtlCol="0">
            <a:spAutoFit/>
          </a:bodyPr>
          <a:lstStyle/>
          <a:p>
            <a:r>
              <a:rPr lang="en-US" sz="3200" dirty="0">
                <a:solidFill>
                  <a:schemeClr val="accent2"/>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5720674" y="546823"/>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BD613DC-AAC8-4A4C-A2F2-72772C0066A0}"/>
              </a:ext>
            </a:extLst>
          </p:cNvPr>
          <p:cNvCxnSpPr/>
          <p:nvPr/>
        </p:nvCxnSpPr>
        <p:spPr>
          <a:xfrm>
            <a:off x="4362390" y="4402677"/>
            <a:ext cx="271656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2"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6400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bg1"/>
                </a:solidFill>
                <a:latin typeface="Calibri" panose="020F0502020204030204" pitchFamily="34" charset="0"/>
                <a:cs typeface="Calibri" panose="020F0502020204030204" pitchFamily="34" charset="0"/>
              </a:rPr>
              <a:t>You always come/You’re always coming</a:t>
            </a:r>
            <a:r>
              <a:rPr lang="en-US" sz="3200" dirty="0">
                <a:solidFill>
                  <a:schemeClr val="bg1"/>
                </a:solidFill>
                <a:latin typeface="Calibri" panose="020F0502020204030204" pitchFamily="34" charset="0"/>
                <a:cs typeface="Calibri" panose="020F0502020204030204" pitchFamily="34" charset="0"/>
              </a:rPr>
              <a:t> up with excuses for not having completed the tasks.</a:t>
            </a:r>
          </a:p>
        </p:txBody>
      </p:sp>
      <p:sp>
        <p:nvSpPr>
          <p:cNvPr id="11" name="Rectangle 10">
            <a:extLst>
              <a:ext uri="{FF2B5EF4-FFF2-40B4-BE49-F238E27FC236}">
                <a16:creationId xmlns:a16="http://schemas.microsoft.com/office/drawing/2014/main" id="{6042AC8F-C617-8540-A5BD-0D218871DB0D}"/>
              </a:ext>
            </a:extLst>
          </p:cNvPr>
          <p:cNvSpPr/>
          <p:nvPr/>
        </p:nvSpPr>
        <p:spPr>
          <a:xfrm>
            <a:off x="5720674" y="546823"/>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E4F412E4-8AE4-469D-A0A0-85D667FE32EB}"/>
              </a:ext>
            </a:extLst>
          </p:cNvPr>
          <p:cNvCxnSpPr/>
          <p:nvPr/>
        </p:nvCxnSpPr>
        <p:spPr>
          <a:xfrm>
            <a:off x="4130151" y="4587166"/>
            <a:ext cx="300065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1335513" y="2410798"/>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itchFamily="34" charset="0"/>
                <a:ea typeface="Times New Roman"/>
                <a:cs typeface="Calibri" panose="020F0502020204030204" pitchFamily="34" charset="0"/>
                <a:sym typeface="Times New Roman"/>
              </a:rPr>
              <a:t>In your opinion, what would be an ideal company to work for?</a:t>
            </a:r>
          </a:p>
        </p:txBody>
      </p:sp>
      <p:sp>
        <p:nvSpPr>
          <p:cNvPr id="2" name="Rectangle 1">
            <a:extLst>
              <a:ext uri="{FF2B5EF4-FFF2-40B4-BE49-F238E27FC236}">
                <a16:creationId xmlns:a16="http://schemas.microsoft.com/office/drawing/2014/main" id="{F0CABC84-C1D3-48EB-9893-A38EE19A2569}"/>
              </a:ext>
            </a:extLst>
          </p:cNvPr>
          <p:cNvSpPr/>
          <p:nvPr/>
        </p:nvSpPr>
        <p:spPr>
          <a:xfrm>
            <a:off x="4208165" y="4081178"/>
            <a:ext cx="6484163" cy="214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anose="020F0502020204030204" pitchFamily="34" charset="0"/>
              </a:rPr>
              <a:t>Would you rather have freedom at work or would you prefer a manager who closely monitors your work?</a:t>
            </a:r>
          </a:p>
        </p:txBody>
      </p:sp>
      <p:sp>
        <p:nvSpPr>
          <p:cNvPr id="9" name="Rectangle 8">
            <a:extLst>
              <a:ext uri="{FF2B5EF4-FFF2-40B4-BE49-F238E27FC236}">
                <a16:creationId xmlns:a16="http://schemas.microsoft.com/office/drawing/2014/main" id="{748FA8E3-2CE3-3647-992D-018F0126A7B0}"/>
              </a:ext>
            </a:extLst>
          </p:cNvPr>
          <p:cNvSpPr/>
          <p:nvPr/>
        </p:nvSpPr>
        <p:spPr>
          <a:xfrm>
            <a:off x="8611738" y="265735"/>
            <a:ext cx="334435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8611738" y="658868"/>
            <a:ext cx="3344358"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rPr>
              <a:t>Introduction</a:t>
            </a:r>
            <a:br>
              <a:rPr lang="en-US" sz="3600" dirty="0">
                <a:solidFill>
                  <a:schemeClr val="bg1"/>
                </a:solidFill>
                <a:latin typeface="Calibri" pitchFamily="34" charset="0"/>
              </a:rPr>
            </a:br>
            <a:r>
              <a:rPr lang="ka-GE" sz="3600" dirty="0">
                <a:solidFill>
                  <a:schemeClr val="bg1"/>
                </a:solidFill>
                <a:latin typeface="Calibri Regular" charset="0"/>
              </a:rPr>
              <a:t>შესავალი</a:t>
            </a:r>
            <a:endParaRPr sz="3600" dirty="0">
              <a:solidFill>
                <a:schemeClr val="bg1"/>
              </a:solidFill>
              <a:latin typeface="Calibri" pitchFamily="34"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The manager </a:t>
            </a:r>
            <a:r>
              <a:rPr lang="en-US" sz="3200" i="1" dirty="0">
                <a:solidFill>
                  <a:schemeClr val="bg1"/>
                </a:solidFill>
                <a:latin typeface="Calibri" panose="020F0502020204030204" pitchFamily="34" charset="0"/>
                <a:cs typeface="Calibri" panose="020F0502020204030204" pitchFamily="34" charset="0"/>
              </a:rPr>
              <a:t>holds/is holding </a:t>
            </a:r>
            <a:r>
              <a:rPr lang="en-US" sz="3200" dirty="0">
                <a:solidFill>
                  <a:schemeClr val="bg1"/>
                </a:solidFill>
                <a:latin typeface="Calibri" panose="020F0502020204030204" pitchFamily="34" charset="0"/>
                <a:cs typeface="Calibri" panose="020F0502020204030204" pitchFamily="34" charset="0"/>
              </a:rPr>
              <a:t>meetings almost every week.</a:t>
            </a:r>
          </a:p>
        </p:txBody>
      </p:sp>
      <p:sp>
        <p:nvSpPr>
          <p:cNvPr id="11" name="Rectangle 10">
            <a:extLst>
              <a:ext uri="{FF2B5EF4-FFF2-40B4-BE49-F238E27FC236}">
                <a16:creationId xmlns:a16="http://schemas.microsoft.com/office/drawing/2014/main" id="{6042AC8F-C617-8540-A5BD-0D218871DB0D}"/>
              </a:ext>
            </a:extLst>
          </p:cNvPr>
          <p:cNvSpPr/>
          <p:nvPr/>
        </p:nvSpPr>
        <p:spPr>
          <a:xfrm>
            <a:off x="5720674" y="546823"/>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BBC1FB7-BD18-46C8-A956-507A94233470}"/>
              </a:ext>
            </a:extLst>
          </p:cNvPr>
          <p:cNvCxnSpPr/>
          <p:nvPr/>
        </p:nvCxnSpPr>
        <p:spPr>
          <a:xfrm>
            <a:off x="3125310" y="4821869"/>
            <a:ext cx="85225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387188" cy="3092028"/>
            <a:chOff x="-404278" y="239928"/>
            <a:chExt cx="6148123"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1" y="299483"/>
              <a:ext cx="5284633"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3" y="839704"/>
              <a:ext cx="542933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dress code at work</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35468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Present tenses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5" name="Rectangle 14">
            <a:extLst>
              <a:ext uri="{FF2B5EF4-FFF2-40B4-BE49-F238E27FC236}">
                <a16:creationId xmlns:a16="http://schemas.microsoft.com/office/drawing/2014/main" id="{6042AC8F-C617-8540-A5BD-0D218871DB0D}"/>
              </a:ext>
            </a:extLst>
          </p:cNvPr>
          <p:cNvSpPr/>
          <p:nvPr/>
        </p:nvSpPr>
        <p:spPr>
          <a:xfrm>
            <a:off x="5720674" y="546823"/>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p:txBody>
      </p:sp>
      <p:sp>
        <p:nvSpPr>
          <p:cNvPr id="106" name="Google Shape;106;g8d3272b2c0_0_301"/>
          <p:cNvSpPr txBox="1">
            <a:spLocks noGrp="1"/>
          </p:cNvSpPr>
          <p:nvPr>
            <p:ph type="title"/>
          </p:nvPr>
        </p:nvSpPr>
        <p:spPr>
          <a:xfrm>
            <a:off x="5720673" y="546823"/>
            <a:ext cx="5870351" cy="13185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Summary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a:t>
            </a:r>
            <a:r>
              <a:rPr lang="ka-GE" sz="3600" dirty="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130" name="Google Shape;130;g8d3272b2c0_0_301"/>
          <p:cNvSpPr txBox="1"/>
          <p:nvPr/>
        </p:nvSpPr>
        <p:spPr>
          <a:xfrm>
            <a:off x="6310118" y="3201513"/>
            <a:ext cx="5506438" cy="1432516"/>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Business </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ბიზნესი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0" name="Picture 1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507437" y="309946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6116" y="3099462"/>
            <a:ext cx="9989525" cy="12624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describing the way you would structure your ideal company.</a:t>
            </a:r>
          </a:p>
        </p:txBody>
      </p:sp>
      <p:sp>
        <p:nvSpPr>
          <p:cNvPr id="7" name="Rectangle 6">
            <a:extLst>
              <a:ext uri="{FF2B5EF4-FFF2-40B4-BE49-F238E27FC236}">
                <a16:creationId xmlns:a16="http://schemas.microsoft.com/office/drawing/2014/main" id="{6042AC8F-C617-8540-A5BD-0D218871DB0D}"/>
              </a:ext>
            </a:extLst>
          </p:cNvPr>
          <p:cNvSpPr/>
          <p:nvPr/>
        </p:nvSpPr>
        <p:spPr>
          <a:xfrm>
            <a:off x="6496335" y="677764"/>
            <a:ext cx="4896300" cy="139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Activity</a:t>
            </a:r>
          </a:p>
          <a:p>
            <a:pPr algn="ctr"/>
            <a:r>
              <a:rPr lang="ka-GE" sz="3200" dirty="0">
                <a:solidFill>
                  <a:schemeClr val="bg1"/>
                </a:solidFill>
                <a:latin typeface="Calibri" panose="020F0502020204030204" pitchFamily="34" charset="0"/>
                <a:cs typeface="Calibri" panose="020F0502020204030204" pitchFamily="34" charset="0"/>
              </a:rPr>
              <a:t>საშინაო</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383275" y="2238233"/>
            <a:ext cx="11207750" cy="36303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My ideal company is one that allows creative solutions to important problems. I would like to work for a company whose mission to provide reliable, high-quality products matches my commitment to customer service. I prefer to work in an environment with a strong emphasis on teamwork, with supervisors and colleagues who value individuals' unique strengths and know how to work together to use everyone's talents to produce the most successful outcomes.</a:t>
            </a:r>
          </a:p>
        </p:txBody>
      </p:sp>
      <p:pic>
        <p:nvPicPr>
          <p:cNvPr id="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354842" y="347633"/>
            <a:ext cx="10680934" cy="6156740"/>
            <a:chOff x="-1062494" y="-614992"/>
            <a:chExt cx="10364455" cy="6209266"/>
          </a:xfrm>
        </p:grpSpPr>
        <p:sp>
          <p:nvSpPr>
            <p:cNvPr id="148" name="Google Shape;148;g8d3272b2c0_0_186"/>
            <p:cNvSpPr/>
            <p:nvPr/>
          </p:nvSpPr>
          <p:spPr>
            <a:xfrm>
              <a:off x="3588485" y="1968388"/>
              <a:ext cx="2138151" cy="171720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977319" y="2277466"/>
              <a:ext cx="1422590" cy="1134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2" name="Google Shape;152;g8d3272b2c0_0_186"/>
            <p:cNvSpPr/>
            <p:nvPr/>
          </p:nvSpPr>
          <p:spPr>
            <a:xfrm>
              <a:off x="1820672" y="-614992"/>
              <a:ext cx="3647730" cy="208533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pitchFamily="34" charset="0"/>
                </a:rPr>
                <a:t>   </a:t>
              </a:r>
              <a:r>
                <a:rPr lang="en-US" sz="2000" dirty="0">
                  <a:solidFill>
                    <a:schemeClr val="bg1"/>
                  </a:solidFill>
                  <a:latin typeface="Calibri" pitchFamily="34" charset="0"/>
                </a:rPr>
                <a:t>job</a:t>
              </a:r>
              <a:r>
                <a:rPr lang="ka-GE" sz="2000" dirty="0">
                  <a:solidFill>
                    <a:schemeClr val="bg1"/>
                  </a:solidFill>
                  <a:latin typeface="Calibri" pitchFamily="34" charset="0"/>
                </a:rPr>
                <a:t> </a:t>
              </a:r>
              <a:r>
                <a:rPr lang="en-US" sz="2000" dirty="0">
                  <a:solidFill>
                    <a:schemeClr val="bg1"/>
                  </a:solidFill>
                  <a:latin typeface="Calibri" pitchFamily="34" charset="0"/>
                </a:rPr>
                <a:t>satisfaction</a:t>
              </a:r>
              <a:r>
                <a:rPr lang="ka-GE" sz="2000" dirty="0">
                  <a:solidFill>
                    <a:schemeClr val="bg1"/>
                  </a:solidFill>
                  <a:latin typeface="Sylfaen Regular" pitchFamily="18" charset="0"/>
                </a:rPr>
                <a:t> </a:t>
              </a:r>
              <a:r>
                <a:rPr lang="en-US" sz="2000" dirty="0">
                  <a:solidFill>
                    <a:schemeClr val="bg1"/>
                  </a:solidFill>
                  <a:latin typeface="Calibri" pitchFamily="34" charset="0"/>
                  <a:cs typeface="Calibri" panose="020F0502020204030204" pitchFamily="34" charset="0"/>
                </a:rPr>
                <a:t>      (n.)</a:t>
              </a:r>
              <a:endParaRPr lang="ka-GE" sz="2000" dirty="0">
                <a:solidFill>
                  <a:schemeClr val="bg1"/>
                </a:solidFill>
                <a:latin typeface="Sylfaen Regular" pitchFamily="18" charset="0"/>
                <a:cs typeface="Calibri" panose="020F0502020204030204" pitchFamily="34" charset="0"/>
              </a:endParaRPr>
            </a:p>
            <a:p>
              <a:pPr marL="0" lvl="0" indent="0" algn="ctr" rtl="0">
                <a:spcBef>
                  <a:spcPts val="0"/>
                </a:spcBef>
                <a:spcAft>
                  <a:spcPts val="0"/>
                </a:spcAft>
                <a:buNone/>
              </a:pPr>
              <a:r>
                <a:rPr lang="en-US" sz="2000" dirty="0">
                  <a:solidFill>
                    <a:schemeClr val="bg1"/>
                  </a:solidFill>
                  <a:latin typeface="Sylfaen Regular" pitchFamily="18" charset="0"/>
                  <a:cs typeface="Calibri" panose="020F0502020204030204" pitchFamily="34" charset="0"/>
                </a:rPr>
                <a:t> </a:t>
              </a:r>
              <a:r>
                <a:rPr lang="ka-GE" sz="2000" dirty="0">
                  <a:solidFill>
                    <a:schemeClr val="bg1"/>
                  </a:solidFill>
                  <a:latin typeface="Sylfaen Regular" pitchFamily="18" charset="0"/>
                  <a:cs typeface="Calibri" panose="020F0502020204030204" pitchFamily="34" charset="0"/>
                </a:rPr>
                <a:t>სამსახურით </a:t>
              </a:r>
              <a:r>
                <a:rPr lang="en-US" sz="2000" dirty="0">
                  <a:solidFill>
                    <a:schemeClr val="bg1"/>
                  </a:solidFill>
                  <a:latin typeface="Sylfaen Regular" pitchFamily="18" charset="0"/>
                  <a:cs typeface="Calibri" panose="020F0502020204030204" pitchFamily="34" charset="0"/>
                </a:rPr>
                <a:t>  </a:t>
              </a:r>
            </a:p>
            <a:p>
              <a:pPr marL="0" lvl="0" indent="0" algn="ctr" rtl="0">
                <a:spcBef>
                  <a:spcPts val="0"/>
                </a:spcBef>
                <a:spcAft>
                  <a:spcPts val="0"/>
                </a:spcAft>
                <a:buNone/>
              </a:pPr>
              <a:r>
                <a:rPr lang="en-US" sz="2000" dirty="0">
                  <a:solidFill>
                    <a:schemeClr val="bg1"/>
                  </a:solidFill>
                  <a:latin typeface="Sylfaen Regular" pitchFamily="18" charset="0"/>
                  <a:cs typeface="Calibri" panose="020F0502020204030204" pitchFamily="34" charset="0"/>
                </a:rPr>
                <a:t> </a:t>
              </a:r>
              <a:r>
                <a:rPr lang="ka-GE" sz="2000" dirty="0">
                  <a:solidFill>
                    <a:schemeClr val="bg1"/>
                  </a:solidFill>
                  <a:latin typeface="Sylfaen Regular" pitchFamily="18" charset="0"/>
                  <a:cs typeface="Calibri" panose="020F0502020204030204" pitchFamily="34" charset="0"/>
                </a:rPr>
                <a:t>კმაყოფილება</a:t>
              </a:r>
              <a:endParaRPr lang="en-US" sz="2000" dirty="0">
                <a:solidFill>
                  <a:schemeClr val="bg1"/>
                </a:solidFill>
                <a:latin typeface="Calibri" pitchFamily="34" charset="0"/>
                <a:cs typeface="Calibri" panose="020F0502020204030204" pitchFamily="34" charset="0"/>
              </a:endParaRPr>
            </a:p>
          </p:txBody>
        </p:sp>
        <p:sp>
          <p:nvSpPr>
            <p:cNvPr id="156" name="Google Shape;156;g8d3272b2c0_0_186"/>
            <p:cNvSpPr/>
            <p:nvPr/>
          </p:nvSpPr>
          <p:spPr>
            <a:xfrm>
              <a:off x="6115471" y="2621590"/>
              <a:ext cx="3186490" cy="170337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6586914" y="2911388"/>
              <a:ext cx="2369022" cy="5618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ka-GE" sz="20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hands-on</a:t>
              </a:r>
            </a:p>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(adj.)</a:t>
              </a:r>
              <a:endParaRPr lang="ka-GE" sz="20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panose="020F0502020204030204" pitchFamily="34" charset="0"/>
                  <a:ea typeface="Calibri"/>
                  <a:cs typeface="Calibri" panose="020F0502020204030204" pitchFamily="34" charset="0"/>
                  <a:sym typeface="Calibri"/>
                </a:rPr>
                <a:t>მკაცრად გაკონტროლებული</a:t>
              </a:r>
            </a:p>
          </p:txBody>
        </p:sp>
        <p:sp>
          <p:nvSpPr>
            <p:cNvPr id="168" name="Google Shape;168;g8d3272b2c0_0_186"/>
            <p:cNvSpPr/>
            <p:nvPr/>
          </p:nvSpPr>
          <p:spPr>
            <a:xfrm>
              <a:off x="2456551" y="3882167"/>
              <a:ext cx="2735053" cy="171210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2891925" y="4185822"/>
              <a:ext cx="1979293" cy="10881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laissez-faire</a:t>
              </a:r>
            </a:p>
            <a:p>
              <a:pPr marL="0" marR="0" lvl="0" indent="0" algn="ctr" rtl="0">
                <a:lnSpc>
                  <a:spcPct val="90000"/>
                </a:lnSpc>
                <a:spcBef>
                  <a:spcPts val="63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(adj.)</a:t>
              </a:r>
            </a:p>
            <a:p>
              <a:pPr marL="0" marR="0" lvl="0" indent="0" algn="ctr" rtl="0">
                <a:lnSpc>
                  <a:spcPct val="90000"/>
                </a:lnSpc>
                <a:spcBef>
                  <a:spcPts val="63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ნებაზე მიშვებული</a:t>
              </a:r>
            </a:p>
          </p:txBody>
        </p:sp>
        <p:sp>
          <p:nvSpPr>
            <p:cNvPr id="180" name="Google Shape;180;g8d3272b2c0_0_186"/>
            <p:cNvSpPr/>
            <p:nvPr/>
          </p:nvSpPr>
          <p:spPr>
            <a:xfrm>
              <a:off x="-1062494" y="1748227"/>
              <a:ext cx="3532292" cy="190931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pitchFamily="34" charset="0"/>
                </a:rPr>
                <a:t>to empower</a:t>
              </a:r>
            </a:p>
            <a:p>
              <a:pPr marL="0" lvl="0" indent="0" algn="ctr" rtl="0">
                <a:spcBef>
                  <a:spcPts val="0"/>
                </a:spcBef>
                <a:spcAft>
                  <a:spcPts val="0"/>
                </a:spcAft>
                <a:buNone/>
              </a:pPr>
              <a:r>
                <a:rPr lang="en-US" sz="2000" dirty="0">
                  <a:solidFill>
                    <a:schemeClr val="bg1"/>
                  </a:solidFill>
                  <a:latin typeface="Calibri" pitchFamily="34" charset="0"/>
                </a:rPr>
                <a:t> (v.)</a:t>
              </a:r>
            </a:p>
            <a:p>
              <a:pPr marL="0" lvl="0" indent="0" algn="ctr" rtl="0">
                <a:spcBef>
                  <a:spcPts val="0"/>
                </a:spcBef>
                <a:spcAft>
                  <a:spcPts val="0"/>
                </a:spcAft>
                <a:buNone/>
              </a:pPr>
              <a:r>
                <a:rPr lang="ka-GE" sz="2000" dirty="0">
                  <a:solidFill>
                    <a:schemeClr val="bg1"/>
                  </a:solidFill>
                  <a:latin typeface="Sylfaen Regular" pitchFamily="18" charset="0"/>
                </a:rPr>
                <a:t>უფლებამოსილების მინიჭება</a:t>
              </a:r>
              <a:endParaRPr sz="2000" dirty="0">
                <a:solidFill>
                  <a:schemeClr val="bg1"/>
                </a:solidFill>
                <a:latin typeface="Calibri" pitchFamily="34"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249561" y="290915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endCxn id="156" idx="2"/>
          </p:cNvCxnSpPr>
          <p:nvPr/>
        </p:nvCxnSpPr>
        <p:spPr>
          <a:xfrm>
            <a:off x="6771798" y="4050616"/>
            <a:ext cx="980189" cy="350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a:off x="5205605" y="2415328"/>
            <a:ext cx="273239" cy="737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369752" y="1314475"/>
            <a:ext cx="2975826" cy="173381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autocratic</a:t>
            </a:r>
          </a:p>
          <a:p>
            <a:pPr algn="ctr"/>
            <a:r>
              <a:rPr lang="en-US" sz="2000" dirty="0">
                <a:latin typeface="Calibri" panose="020F0502020204030204" pitchFamily="34" charset="0"/>
                <a:cs typeface="Calibri" panose="020F0502020204030204" pitchFamily="34" charset="0"/>
              </a:rPr>
              <a:t>(adj.)</a:t>
            </a:r>
          </a:p>
          <a:p>
            <a:pPr algn="ctr"/>
            <a:r>
              <a:rPr lang="ka-GE" sz="2000" dirty="0">
                <a:latin typeface="Calibri" panose="020F0502020204030204" pitchFamily="34" charset="0"/>
                <a:cs typeface="Calibri" panose="020F0502020204030204" pitchFamily="34" charset="0"/>
              </a:rPr>
              <a:t>დიქტატორული</a:t>
            </a:r>
          </a:p>
        </p:txBody>
      </p:sp>
      <p:cxnSp>
        <p:nvCxnSpPr>
          <p:cNvPr id="4" name="Straight Connector 3">
            <a:extLst>
              <a:ext uri="{FF2B5EF4-FFF2-40B4-BE49-F238E27FC236}">
                <a16:creationId xmlns:a16="http://schemas.microsoft.com/office/drawing/2014/main" id="{BF53E1F7-0823-467E-844B-A3CD1BC1A1C6}"/>
              </a:ext>
            </a:extLst>
          </p:cNvPr>
          <p:cNvCxnSpPr>
            <a:stCxn id="148" idx="4"/>
          </p:cNvCxnSpPr>
          <p:nvPr/>
        </p:nvCxnSpPr>
        <p:spPr>
          <a:xfrm flipH="1">
            <a:off x="6196797" y="4611835"/>
            <a:ext cx="52764" cy="33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A3B0BA-E994-4425-B698-61E6EDA548A8}"/>
              </a:ext>
            </a:extLst>
          </p:cNvPr>
          <p:cNvCxnSpPr>
            <a:cxnSpLocks/>
          </p:cNvCxnSpPr>
          <p:nvPr/>
        </p:nvCxnSpPr>
        <p:spPr>
          <a:xfrm flipH="1">
            <a:off x="3509217" y="3607773"/>
            <a:ext cx="1737697" cy="2966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to empower</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6462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უფლებამოსილების მინიჭება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406769" cy="10698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We prefer to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empower</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our sales staff to make decisions without always having to consult their supervisor.</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990470" y="1597320"/>
            <a:ext cx="4466265"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job</a:t>
            </a:r>
            <a:r>
              <a:rPr lang="ka-GE" sz="2800"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satisfaction</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სამსახურით კმაყოფილება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31472" y="5180386"/>
            <a:ext cx="5546213"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Many people are more interested in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job satisfaction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than in earning large amounts of money.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4" name="Rectangle 13">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autocratic</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4653886" y="4376117"/>
            <a:ext cx="2784143"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000" dirty="0">
                <a:solidFill>
                  <a:schemeClr val="bg1"/>
                </a:solidFill>
                <a:latin typeface="Calibri" panose="020F0502020204030204" pitchFamily="34" charset="0"/>
                <a:cs typeface="Calibri" panose="020F0502020204030204" pitchFamily="34" charset="0"/>
              </a:rPr>
              <a:t>დიქტატორული</a:t>
            </a:r>
            <a:endParaRPr lang="en-US" sz="20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autocratic</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management style often results in high levels of unhappiness amongst the staff.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hands-on</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(adj.)</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74179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მკაცრად გაკონტროლებული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She's very much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hands-on</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manager.</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1657</Words>
  <Application>Microsoft Office PowerPoint</Application>
  <PresentationFormat>Widescreen</PresentationFormat>
  <Paragraphs>295</Paragraphs>
  <Slides>43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Regular</vt:lpstr>
      <vt:lpstr>Sylfaen Regular</vt:lpstr>
      <vt:lpstr>Times New Roman</vt:lpstr>
      <vt:lpstr>Wingdings</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350</cp:revision>
  <dcterms:created xsi:type="dcterms:W3CDTF">2020-04-09T12:21:27Z</dcterms:created>
  <dcterms:modified xsi:type="dcterms:W3CDTF">2021-02-02T07:39:55Z</dcterms:modified>
</cp:coreProperties>
</file>