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342" r:id="rId10"/>
    <p:sldId id="264" r:id="rId11"/>
    <p:sldId id="267" r:id="rId12"/>
    <p:sldId id="346" r:id="rId13"/>
    <p:sldId id="347" r:id="rId14"/>
    <p:sldId id="348" r:id="rId15"/>
    <p:sldId id="349" r:id="rId16"/>
    <p:sldId id="350" r:id="rId17"/>
    <p:sldId id="351" r:id="rId18"/>
    <p:sldId id="357" r:id="rId19"/>
    <p:sldId id="358" r:id="rId20"/>
    <p:sldId id="359" r:id="rId21"/>
    <p:sldId id="360" r:id="rId22"/>
    <p:sldId id="361" r:id="rId23"/>
    <p:sldId id="362" r:id="rId24"/>
    <p:sldId id="352" r:id="rId25"/>
    <p:sldId id="353" r:id="rId26"/>
    <p:sldId id="354" r:id="rId27"/>
    <p:sldId id="355" r:id="rId28"/>
    <p:sldId id="356" r:id="rId29"/>
    <p:sldId id="363" r:id="rId30"/>
    <p:sldId id="364" r:id="rId31"/>
    <p:sldId id="365" r:id="rId32"/>
    <p:sldId id="366" r:id="rId33"/>
    <p:sldId id="296" r:id="rId34"/>
    <p:sldId id="325" r:id="rId35"/>
    <p:sldId id="367" r:id="rId36"/>
    <p:sldId id="368" r:id="rId37"/>
    <p:sldId id="369" r:id="rId38"/>
    <p:sldId id="370" r:id="rId39"/>
    <p:sldId id="302" r:id="rId40"/>
    <p:sldId id="330" r:id="rId41"/>
    <p:sldId id="331" r:id="rId42"/>
    <p:sldId id="371" r:id="rId43"/>
    <p:sldId id="304" r:id="rId44"/>
    <p:sldId id="333"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04+w5nQ4tCbZznQyhmJX9mJzj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6CFEF4-99AF-46A8-A051-738FFB79779B}">
  <a:tblStyle styleId="{B46CFEF4-99AF-46A8-A051-738FFB7977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9331022-4FDA-4916-96CC-4CBCEC6AEFC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7" autoAdjust="0"/>
    <p:restoredTop sz="93185"/>
  </p:normalViewPr>
  <p:slideViewPr>
    <p:cSldViewPr snapToGrid="0">
      <p:cViewPr varScale="1">
        <p:scale>
          <a:sx n="107" d="100"/>
          <a:sy n="107" d="100"/>
        </p:scale>
        <p:origin x="70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68"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67" Type="http://customschemas.google.com/relationships/presentationmetadata" Target="metadata"/><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9"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Sylfaen Regular"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d3272b2c0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d3272b2c0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212" name="Google Shape;212;g8d3272b2c0_0_2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d3272b2c0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d3272b2c0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239" name="Google Shape;239;g8d3272b2c0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d3272b2c0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d3272b2c0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43" name="Google Shape;143;g8d3272b2c0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dirty="0"/>
          </a:p>
        </p:txBody>
      </p:sp>
    </p:spTree>
    <p:extLst>
      <p:ext uri="{BB962C8B-B14F-4D97-AF65-F5344CB8AC3E}">
        <p14:creationId xmlns:p14="http://schemas.microsoft.com/office/powerpoint/2010/main" val="1493687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19</a:t>
            </a:fld>
            <a:endParaRPr dirty="0"/>
          </a:p>
        </p:txBody>
      </p:sp>
    </p:spTree>
    <p:extLst>
      <p:ext uri="{BB962C8B-B14F-4D97-AF65-F5344CB8AC3E}">
        <p14:creationId xmlns:p14="http://schemas.microsoft.com/office/powerpoint/2010/main" val="36955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20</a:t>
            </a:fld>
            <a:endParaRPr dirty="0"/>
          </a:p>
        </p:txBody>
      </p:sp>
    </p:spTree>
    <p:extLst>
      <p:ext uri="{BB962C8B-B14F-4D97-AF65-F5344CB8AC3E}">
        <p14:creationId xmlns:p14="http://schemas.microsoft.com/office/powerpoint/2010/main" val="25820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21</a:t>
            </a:fld>
            <a:endParaRPr dirty="0"/>
          </a:p>
        </p:txBody>
      </p:sp>
    </p:spTree>
    <p:extLst>
      <p:ext uri="{BB962C8B-B14F-4D97-AF65-F5344CB8AC3E}">
        <p14:creationId xmlns:p14="http://schemas.microsoft.com/office/powerpoint/2010/main" val="82470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22</a:t>
            </a:fld>
            <a:endParaRPr dirty="0"/>
          </a:p>
        </p:txBody>
      </p:sp>
    </p:spTree>
    <p:extLst>
      <p:ext uri="{BB962C8B-B14F-4D97-AF65-F5344CB8AC3E}">
        <p14:creationId xmlns:p14="http://schemas.microsoft.com/office/powerpoint/2010/main" val="90280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dirty="0"/>
          </a:p>
        </p:txBody>
      </p:sp>
    </p:spTree>
    <p:extLst>
      <p:ext uri="{BB962C8B-B14F-4D97-AF65-F5344CB8AC3E}">
        <p14:creationId xmlns:p14="http://schemas.microsoft.com/office/powerpoint/2010/main" val="1327705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29</a:t>
            </a:fld>
            <a:endParaRPr dirty="0"/>
          </a:p>
        </p:txBody>
      </p:sp>
    </p:spTree>
    <p:extLst>
      <p:ext uri="{BB962C8B-B14F-4D97-AF65-F5344CB8AC3E}">
        <p14:creationId xmlns:p14="http://schemas.microsoft.com/office/powerpoint/2010/main" val="1776835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30</a:t>
            </a:fld>
            <a:endParaRPr dirty="0"/>
          </a:p>
        </p:txBody>
      </p:sp>
    </p:spTree>
    <p:extLst>
      <p:ext uri="{BB962C8B-B14F-4D97-AF65-F5344CB8AC3E}">
        <p14:creationId xmlns:p14="http://schemas.microsoft.com/office/powerpoint/2010/main" val="143647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31</a:t>
            </a:fld>
            <a:endParaRPr dirty="0"/>
          </a:p>
        </p:txBody>
      </p:sp>
    </p:spTree>
    <p:extLst>
      <p:ext uri="{BB962C8B-B14F-4D97-AF65-F5344CB8AC3E}">
        <p14:creationId xmlns:p14="http://schemas.microsoft.com/office/powerpoint/2010/main" val="2136726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d3272b2c0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d3272b2c0_2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29" name="Google Shape;529;g8d3272b2c0_2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32</a:t>
            </a:fld>
            <a:endParaRPr dirty="0"/>
          </a:p>
        </p:txBody>
      </p:sp>
    </p:spTree>
    <p:extLst>
      <p:ext uri="{BB962C8B-B14F-4D97-AF65-F5344CB8AC3E}">
        <p14:creationId xmlns:p14="http://schemas.microsoft.com/office/powerpoint/2010/main" val="1783237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33</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34</a:t>
            </a:fld>
            <a:endParaRPr dirty="0"/>
          </a:p>
        </p:txBody>
      </p:sp>
    </p:spTree>
    <p:extLst>
      <p:ext uri="{BB962C8B-B14F-4D97-AF65-F5344CB8AC3E}">
        <p14:creationId xmlns:p14="http://schemas.microsoft.com/office/powerpoint/2010/main" val="2964445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35</a:t>
            </a:fld>
            <a:endParaRPr dirty="0"/>
          </a:p>
        </p:txBody>
      </p:sp>
    </p:spTree>
    <p:extLst>
      <p:ext uri="{BB962C8B-B14F-4D97-AF65-F5344CB8AC3E}">
        <p14:creationId xmlns:p14="http://schemas.microsoft.com/office/powerpoint/2010/main" val="383536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36</a:t>
            </a:fld>
            <a:endParaRPr dirty="0"/>
          </a:p>
        </p:txBody>
      </p:sp>
    </p:spTree>
    <p:extLst>
      <p:ext uri="{BB962C8B-B14F-4D97-AF65-F5344CB8AC3E}">
        <p14:creationId xmlns:p14="http://schemas.microsoft.com/office/powerpoint/2010/main" val="1481125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37</a:t>
            </a:fld>
            <a:endParaRPr dirty="0"/>
          </a:p>
        </p:txBody>
      </p:sp>
    </p:spTree>
    <p:extLst>
      <p:ext uri="{BB962C8B-B14F-4D97-AF65-F5344CB8AC3E}">
        <p14:creationId xmlns:p14="http://schemas.microsoft.com/office/powerpoint/2010/main" val="2002811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38</a:t>
            </a:fld>
            <a:endParaRPr dirty="0"/>
          </a:p>
        </p:txBody>
      </p:sp>
    </p:spTree>
    <p:extLst>
      <p:ext uri="{BB962C8B-B14F-4D97-AF65-F5344CB8AC3E}">
        <p14:creationId xmlns:p14="http://schemas.microsoft.com/office/powerpoint/2010/main" val="940370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39</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40</a:t>
            </a:fld>
            <a:endParaRPr dirty="0"/>
          </a:p>
        </p:txBody>
      </p:sp>
    </p:spTree>
    <p:extLst>
      <p:ext uri="{BB962C8B-B14F-4D97-AF65-F5344CB8AC3E}">
        <p14:creationId xmlns:p14="http://schemas.microsoft.com/office/powerpoint/2010/main" val="47614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41</a:t>
            </a:fld>
            <a:endParaRPr dirty="0"/>
          </a:p>
        </p:txBody>
      </p:sp>
    </p:spTree>
    <p:extLst>
      <p:ext uri="{BB962C8B-B14F-4D97-AF65-F5344CB8AC3E}">
        <p14:creationId xmlns:p14="http://schemas.microsoft.com/office/powerpoint/2010/main" val="1285877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3640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44</a:t>
            </a:fld>
            <a:endParaRPr dirty="0"/>
          </a:p>
        </p:txBody>
      </p:sp>
    </p:spTree>
    <p:extLst>
      <p:ext uri="{BB962C8B-B14F-4D97-AF65-F5344CB8AC3E}">
        <p14:creationId xmlns:p14="http://schemas.microsoft.com/office/powerpoint/2010/main" val="399357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latin typeface="Sylfaen Regular" pitchFamily="18" charset="0"/>
              </a:rPr>
              <a:t>we</a:t>
            </a:r>
            <a:r>
              <a:rPr lang="en-US" baseline="0" dirty="0" smtClean="0">
                <a:latin typeface="Sylfaen Regular" pitchFamily="18" charset="0"/>
              </a:rPr>
              <a:t> all ant to avoid these things</a:t>
            </a:r>
            <a:endParaRPr dirty="0">
              <a:latin typeface="Sylfaen Regular" pitchFamily="18"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d3272b2c0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d3272b2c0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43" name="Google Shape;143;g8d3272b2c0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d3272b2c0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d3272b2c0_0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94" name="Google Shape;194;g8d3272b2c0_0_2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d3272b2c0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d3272b2c0_1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203" name="Google Shape;203;g8d3272b2c0_1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d3272b2c0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d3272b2c0_1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203" name="Google Shape;203;g8d3272b2c0_1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9</a:t>
            </a:fld>
            <a:endParaRPr dirty="0"/>
          </a:p>
        </p:txBody>
      </p:sp>
    </p:spTree>
    <p:extLst>
      <p:ext uri="{BB962C8B-B14F-4D97-AF65-F5344CB8AC3E}">
        <p14:creationId xmlns:p14="http://schemas.microsoft.com/office/powerpoint/2010/main" val="187309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Sylfaen Regular"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 name="Google Shape;2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b="0" i="0">
                <a:solidFill>
                  <a:srgbClr val="888888"/>
                </a:solidFill>
                <a:latin typeface="Sylfaen Regular"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0" name="Google Shape;3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 name="Google Shape;36;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 name="Google Shape;3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 name="Google Shape;3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Sylfaen Regular"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 name="Google Shape;43;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4" name="Google Shape;44;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Sylfaen Regular"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 name="Google Shape;45;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Sylfaen Regular"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6" name="Google Shape;4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i="0">
                <a:latin typeface="Sylfaen Regular"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Sylfaen Regular"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Sylfaen Regular"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Sylfaen Regular" pitchFamily="18" charset="0"/>
                <a:ea typeface="Sylfaen Regular" pitchFamily="18" charset="0"/>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Sylfaen Regular"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Sylfaen Regular" pitchFamily="18" charset="0"/>
                <a:ea typeface="Sylfaen Regular"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Sylfaen Regular" pitchFamily="18" charset="0"/>
                <a:ea typeface="Sylfaen Regular"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g8d3272b2c0_0_255"/>
          <p:cNvSpPr/>
          <p:nvPr/>
        </p:nvSpPr>
        <p:spPr>
          <a:xfrm>
            <a:off x="5235144" y="2363953"/>
            <a:ext cx="3667050" cy="23577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Regular" charset="0"/>
              </a:rPr>
              <a:t>w</a:t>
            </a:r>
            <a:r>
              <a:rPr lang="en-US" sz="3600" b="1" dirty="0" smtClean="0">
                <a:solidFill>
                  <a:schemeClr val="lt1"/>
                </a:solidFill>
                <a:latin typeface="Calibri Regular" charset="0"/>
              </a:rPr>
              <a:t>heelchair</a:t>
            </a:r>
            <a:endParaRPr lang="en-US" sz="3600" b="1" dirty="0">
              <a:solidFill>
                <a:schemeClr val="lt1"/>
              </a:solidFill>
              <a:latin typeface="Calibri Regular" charset="0"/>
            </a:endParaRPr>
          </a:p>
          <a:p>
            <a:pPr marL="0" marR="0" lvl="0" indent="0" algn="ctr" rtl="0">
              <a:spcBef>
                <a:spcPts val="0"/>
              </a:spcBef>
              <a:spcAft>
                <a:spcPts val="0"/>
              </a:spcAft>
              <a:buNone/>
            </a:pPr>
            <a:r>
              <a:rPr lang="en-US" sz="3600" b="1" dirty="0" smtClean="0">
                <a:solidFill>
                  <a:schemeClr val="lt1"/>
                </a:solidFill>
                <a:latin typeface="Calibri Regular" charset="0"/>
              </a:rPr>
              <a:t>(n</a:t>
            </a:r>
            <a:r>
              <a:rPr lang="ka-GE" sz="3600" b="1" dirty="0" smtClean="0">
                <a:solidFill>
                  <a:schemeClr val="lt1"/>
                </a:solidFill>
                <a:latin typeface="Calibri Regular" charset="0"/>
              </a:rPr>
              <a:t>.</a:t>
            </a:r>
            <a:r>
              <a:rPr lang="en-US" sz="3600" b="1" dirty="0" smtClean="0">
                <a:solidFill>
                  <a:schemeClr val="lt1"/>
                </a:solidFill>
                <a:latin typeface="Calibri Regular" charset="0"/>
              </a:rPr>
              <a:t>)</a:t>
            </a:r>
            <a:endParaRPr sz="3600" b="1" dirty="0">
              <a:solidFill>
                <a:schemeClr val="lt1"/>
              </a:solidFill>
              <a:latin typeface="Calibri Regular" charset="0"/>
            </a:endParaRPr>
          </a:p>
        </p:txBody>
      </p:sp>
      <p:sp>
        <p:nvSpPr>
          <p:cNvPr id="217" name="Google Shape;217;g8d3272b2c0_0_255"/>
          <p:cNvSpPr/>
          <p:nvPr/>
        </p:nvSpPr>
        <p:spPr>
          <a:xfrm>
            <a:off x="4992819" y="5394782"/>
            <a:ext cx="4151700" cy="75357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u="none" strike="noStrike" cap="none" dirty="0" smtClean="0">
                <a:solidFill>
                  <a:srgbClr val="FFFFFF"/>
                </a:solidFill>
                <a:latin typeface="Calibri" charset="0"/>
                <a:ea typeface="Calibri" charset="0"/>
                <a:cs typeface="Calibri" charset="0"/>
                <a:sym typeface="Calibri"/>
              </a:rPr>
              <a:t>ეტლი</a:t>
            </a:r>
            <a:endParaRPr sz="2400" u="none" strike="noStrike" cap="none" dirty="0">
              <a:solidFill>
                <a:srgbClr val="FFFFFF"/>
              </a:solidFill>
              <a:latin typeface="Calibri" charset="0"/>
              <a:ea typeface="Calibri" charset="0"/>
              <a:cs typeface="Calibri" charset="0"/>
              <a:sym typeface="Calibri"/>
            </a:endParaRPr>
          </a:p>
        </p:txBody>
      </p:sp>
      <p:pic>
        <p:nvPicPr>
          <p:cNvPr id="8" name="Google Shape;90;p1">
            <a:extLst>
              <a:ext uri="{FF2B5EF4-FFF2-40B4-BE49-F238E27FC236}">
                <a16:creationId xmlns:a16="http://schemas.microsoft.com/office/drawing/2014/main" id="{37AD797A-86C6-3C48-A34B-51B902C4720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0D657C5-8E3F-734A-A4EC-5D91BC4961F0}"/>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B76FA132-FFBB-B04F-8AB2-074656C32512}"/>
              </a:ext>
            </a:extLst>
          </p:cNvPr>
          <p:cNvSpPr/>
          <p:nvPr/>
        </p:nvSpPr>
        <p:spPr>
          <a:xfrm>
            <a:off x="9023591"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9943C76-1491-D541-A15F-25218D1ED59E}"/>
              </a:ext>
            </a:extLst>
          </p:cNvPr>
          <p:cNvSpPr txBox="1"/>
          <p:nvPr/>
        </p:nvSpPr>
        <p:spPr>
          <a:xfrm>
            <a:off x="9071838" y="443199"/>
            <a:ext cx="2463281"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pic>
        <p:nvPicPr>
          <p:cNvPr id="2" name="Picture 1"/>
          <p:cNvPicPr>
            <a:picLocks noChangeAspect="1"/>
          </p:cNvPicPr>
          <p:nvPr/>
        </p:nvPicPr>
        <p:blipFill>
          <a:blip r:embed="rId5"/>
          <a:stretch>
            <a:fillRect/>
          </a:stretch>
        </p:blipFill>
        <p:spPr>
          <a:xfrm>
            <a:off x="614319" y="1947332"/>
            <a:ext cx="3686748" cy="42010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3" name="Google Shape;243;g8d3272b2c0_0_279"/>
          <p:cNvSpPr/>
          <p:nvPr/>
        </p:nvSpPr>
        <p:spPr>
          <a:xfrm>
            <a:off x="4821736" y="1813973"/>
            <a:ext cx="4528386" cy="23577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panose="020F0502020204030204" pitchFamily="34" charset="0"/>
                <a:cs typeface="Calibri" panose="020F0502020204030204" pitchFamily="34" charset="0"/>
              </a:rPr>
              <a:t>t</a:t>
            </a:r>
            <a:r>
              <a:rPr lang="en-US" sz="3600" b="1" dirty="0" smtClean="0">
                <a:solidFill>
                  <a:schemeClr val="lt1"/>
                </a:solidFill>
                <a:latin typeface="Calibri" panose="020F0502020204030204" pitchFamily="34" charset="0"/>
                <a:cs typeface="Calibri" panose="020F0502020204030204" pitchFamily="34" charset="0"/>
              </a:rPr>
              <a:t>hermometer</a:t>
            </a:r>
            <a:endParaRPr lang="en-US" sz="3600" b="1" dirty="0">
              <a:solidFill>
                <a:schemeClr val="lt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3600" b="1" dirty="0" smtClean="0">
                <a:solidFill>
                  <a:schemeClr val="lt1"/>
                </a:solidFill>
                <a:latin typeface="Calibri" panose="020F0502020204030204" pitchFamily="34" charset="0"/>
                <a:cs typeface="Calibri" panose="020F0502020204030204" pitchFamily="34" charset="0"/>
              </a:rPr>
              <a:t>(n.)</a:t>
            </a:r>
            <a:endParaRPr sz="3600" b="1" dirty="0">
              <a:solidFill>
                <a:schemeClr val="lt1"/>
              </a:solidFill>
              <a:latin typeface="Calibri" panose="020F0502020204030204" pitchFamily="34" charset="0"/>
              <a:cs typeface="Calibri" panose="020F0502020204030204" pitchFamily="34" charset="0"/>
            </a:endParaRPr>
          </a:p>
        </p:txBody>
      </p:sp>
      <p:sp>
        <p:nvSpPr>
          <p:cNvPr id="244" name="Google Shape;244;g8d3272b2c0_0_279"/>
          <p:cNvSpPr/>
          <p:nvPr/>
        </p:nvSpPr>
        <p:spPr>
          <a:xfrm>
            <a:off x="5653388" y="4647624"/>
            <a:ext cx="2865081" cy="90645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rtl="0">
              <a:spcBef>
                <a:spcPts val="0"/>
              </a:spcBef>
              <a:spcAft>
                <a:spcPts val="1200"/>
              </a:spcAft>
              <a:buNone/>
            </a:pPr>
            <a:r>
              <a:rPr lang="ka-GE" sz="2400" dirty="0" smtClean="0">
                <a:solidFill>
                  <a:schemeClr val="lt1"/>
                </a:solidFill>
                <a:latin typeface="Calibri" panose="020F0502020204030204" pitchFamily="34" charset="0"/>
                <a:ea typeface="Merriweather"/>
                <a:cs typeface="Calibri" panose="020F0502020204030204" pitchFamily="34" charset="0"/>
                <a:sym typeface="Merriweather"/>
              </a:rPr>
              <a:t>თერმომეტრი</a:t>
            </a:r>
            <a:endParaRPr sz="20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pic>
        <p:nvPicPr>
          <p:cNvPr id="8" name="Google Shape;90;p1">
            <a:extLst>
              <a:ext uri="{FF2B5EF4-FFF2-40B4-BE49-F238E27FC236}">
                <a16:creationId xmlns:a16="http://schemas.microsoft.com/office/drawing/2014/main" id="{732EE9D5-350F-EB41-A182-BAF1FC76FE5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63204DEA-A936-B94B-B90D-59E90181150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a16="http://schemas.microsoft.com/office/drawing/2014/main" id="{E862E3DF-190D-524F-9F2D-72C924011FE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AE68B2-A8B6-B047-98FC-92AE1185994B}"/>
              </a:ext>
            </a:extLst>
          </p:cNvPr>
          <p:cNvSpPr txBox="1"/>
          <p:nvPr/>
        </p:nvSpPr>
        <p:spPr>
          <a:xfrm>
            <a:off x="8526147" y="443199"/>
            <a:ext cx="2463281"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pic>
        <p:nvPicPr>
          <p:cNvPr id="3" name="Picture 2"/>
          <p:cNvPicPr>
            <a:picLocks noChangeAspect="1"/>
          </p:cNvPicPr>
          <p:nvPr/>
        </p:nvPicPr>
        <p:blipFill>
          <a:blip r:embed="rId5"/>
          <a:stretch>
            <a:fillRect/>
          </a:stretch>
        </p:blipFill>
        <p:spPr>
          <a:xfrm>
            <a:off x="142382" y="1813973"/>
            <a:ext cx="3400918" cy="3400918"/>
          </a:xfrm>
          <a:prstGeom prst="rect">
            <a:avLst/>
          </a:prstGeom>
        </p:spPr>
      </p:pic>
      <p:pic>
        <p:nvPicPr>
          <p:cNvPr id="4" name="Picture 3"/>
          <p:cNvPicPr>
            <a:picLocks noChangeAspect="1"/>
          </p:cNvPicPr>
          <p:nvPr/>
        </p:nvPicPr>
        <p:blipFill rotWithShape="1">
          <a:blip r:embed="rId6">
            <a:alphaModFix amt="85000"/>
          </a:blip>
          <a:srcRect t="25881" r="1822" b="31667"/>
          <a:stretch/>
        </p:blipFill>
        <p:spPr>
          <a:xfrm rot="19808567">
            <a:off x="747450" y="4886318"/>
            <a:ext cx="3406220" cy="84201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2" name="Rectangle 1">
            <a:extLst>
              <a:ext uri="{FF2B5EF4-FFF2-40B4-BE49-F238E27FC236}">
                <a16:creationId xmlns:a16="http://schemas.microsoft.com/office/drawing/2014/main" id="{97D84395-477B-5643-998F-5A55D6D879D4}"/>
              </a:ext>
            </a:extLst>
          </p:cNvPr>
          <p:cNvSpPr/>
          <p:nvPr/>
        </p:nvSpPr>
        <p:spPr>
          <a:xfrm>
            <a:off x="2033783" y="4144297"/>
            <a:ext cx="8911307" cy="118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libri" panose="020F0502020204030204" pitchFamily="34" charset="0"/>
                <a:cs typeface="Calibri" panose="020F0502020204030204" pitchFamily="34" charset="0"/>
              </a:rPr>
              <a:t>I think I broke my  leg I need an </a:t>
            </a:r>
            <a:r>
              <a:rPr lang="mr-I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7B248CA7-93A4-1A4B-AD8E-13329B2E3006}"/>
              </a:ext>
            </a:extLst>
          </p:cNvPr>
          <p:cNvSpPr/>
          <p:nvPr/>
        </p:nvSpPr>
        <p:spPr>
          <a:xfrm>
            <a:off x="164460" y="2582998"/>
            <a:ext cx="2200038" cy="669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thermometer</a:t>
            </a:r>
            <a:endParaRPr lang="en-US" sz="2500"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CFC47528-8DA9-514A-ABB5-DF08268F46B6}"/>
              </a:ext>
            </a:extLst>
          </p:cNvPr>
          <p:cNvSpPr/>
          <p:nvPr/>
        </p:nvSpPr>
        <p:spPr>
          <a:xfrm>
            <a:off x="2504904" y="2601083"/>
            <a:ext cx="1206770"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X-ray</a:t>
            </a:r>
            <a:endParaRPr lang="en-US" sz="25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3F1E415-546D-2C48-A6C3-AC6D34F9BA7B}"/>
              </a:ext>
            </a:extLst>
          </p:cNvPr>
          <p:cNvSpPr/>
          <p:nvPr/>
        </p:nvSpPr>
        <p:spPr>
          <a:xfrm>
            <a:off x="3852080" y="2617951"/>
            <a:ext cx="1712782"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wheelchair</a:t>
            </a:r>
            <a:endParaRPr lang="en-US" sz="2500"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F627E5A-4AF2-2946-8B8E-7F5BF220557A}"/>
              </a:ext>
            </a:extLst>
          </p:cNvPr>
          <p:cNvSpPr/>
          <p:nvPr/>
        </p:nvSpPr>
        <p:spPr>
          <a:xfrm>
            <a:off x="5762132" y="2617951"/>
            <a:ext cx="2047394"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Calibri" panose="020F0502020204030204" pitchFamily="34" charset="0"/>
                <a:cs typeface="Calibri" panose="020F0502020204030204" pitchFamily="34" charset="0"/>
              </a:rPr>
              <a:t>o</a:t>
            </a:r>
            <a:r>
              <a:rPr lang="en-US" sz="2500" smtClean="0">
                <a:latin typeface="Calibri" panose="020F0502020204030204" pitchFamily="34" charset="0"/>
                <a:cs typeface="Calibri" panose="020F0502020204030204" pitchFamily="34" charset="0"/>
              </a:rPr>
              <a:t>xygen mask </a:t>
            </a:r>
            <a:endParaRPr lang="en-US" sz="25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B367E4F-EA24-D143-A51F-FA5040CB2782}"/>
              </a:ext>
            </a:extLst>
          </p:cNvPr>
          <p:cNvSpPr/>
          <p:nvPr/>
        </p:nvSpPr>
        <p:spPr>
          <a:xfrm>
            <a:off x="8068236" y="2598978"/>
            <a:ext cx="1829370"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syringe</a:t>
            </a:r>
            <a:endParaRPr lang="en-US" sz="25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D86E702E-104A-D647-B1CD-0A5C18F4C340}"/>
              </a:ext>
            </a:extLst>
          </p:cNvPr>
          <p:cNvSpPr/>
          <p:nvPr/>
        </p:nvSpPr>
        <p:spPr>
          <a:xfrm>
            <a:off x="10156317" y="2582998"/>
            <a:ext cx="1832483" cy="6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stethoscope</a:t>
            </a:r>
            <a:endParaRPr lang="en-US" sz="25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5" name="Rectangle 14">
            <a:extLst>
              <a:ext uri="{FF2B5EF4-FFF2-40B4-BE49-F238E27FC236}">
                <a16:creationId xmlns:a16="http://schemas.microsoft.com/office/drawing/2014/main" id="{E862E3DF-190D-524F-9F2D-72C924011FE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8AE68B2-A8B6-B047-98FC-92AE1185994B}"/>
              </a:ext>
            </a:extLst>
          </p:cNvPr>
          <p:cNvSpPr txBox="1"/>
          <p:nvPr/>
        </p:nvSpPr>
        <p:spPr>
          <a:xfrm>
            <a:off x="8526147" y="443199"/>
            <a:ext cx="2463281"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spTree>
    <p:extLst>
      <p:ext uri="{BB962C8B-B14F-4D97-AF65-F5344CB8AC3E}">
        <p14:creationId xmlns:p14="http://schemas.microsoft.com/office/powerpoint/2010/main" val="90174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005 0.04838 L 0.2289 0.4456 " pathEditMode="relative" rAng="0" ptsTypes="AA">
                                      <p:cBhvr>
                                        <p:cTn id="6" dur="2000" fill="hold"/>
                                        <p:tgtEl>
                                          <p:spTgt spid="16"/>
                                        </p:tgtEl>
                                        <p:attrNameLst>
                                          <p:attrName>ppt_x</p:attrName>
                                          <p:attrName>ppt_y</p:attrName>
                                        </p:attrNameLst>
                                      </p:cBhvr>
                                      <p:rCtr x="10443" y="1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2" name="Rectangle 1">
            <a:extLst>
              <a:ext uri="{FF2B5EF4-FFF2-40B4-BE49-F238E27FC236}">
                <a16:creationId xmlns:a16="http://schemas.microsoft.com/office/drawing/2014/main" id="{97D84395-477B-5643-998F-5A55D6D879D4}"/>
              </a:ext>
            </a:extLst>
          </p:cNvPr>
          <p:cNvSpPr/>
          <p:nvPr/>
        </p:nvSpPr>
        <p:spPr>
          <a:xfrm>
            <a:off x="2033783" y="3923071"/>
            <a:ext cx="8911307" cy="1402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libri" panose="020F0502020204030204" pitchFamily="34" charset="0"/>
                <a:cs typeface="Calibri" panose="020F0502020204030204" pitchFamily="34" charset="0"/>
              </a:rPr>
              <a:t>He is having some trouble breathing, he might need an </a:t>
            </a:r>
            <a:r>
              <a:rPr lang="mr-IN"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pic>
        <p:nvPicPr>
          <p:cNvPr id="11"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sp>
        <p:nvSpPr>
          <p:cNvPr id="3" name="Rectangle 2">
            <a:extLst>
              <a:ext uri="{FF2B5EF4-FFF2-40B4-BE49-F238E27FC236}">
                <a16:creationId xmlns:a16="http://schemas.microsoft.com/office/drawing/2014/main" id="{7B248CA7-93A4-1A4B-AD8E-13329B2E3006}"/>
              </a:ext>
            </a:extLst>
          </p:cNvPr>
          <p:cNvSpPr/>
          <p:nvPr/>
        </p:nvSpPr>
        <p:spPr>
          <a:xfrm>
            <a:off x="1157356" y="2495442"/>
            <a:ext cx="2200038" cy="669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thermometer</a:t>
            </a:r>
            <a:endParaRPr lang="en-US" sz="25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3F1E415-546D-2C48-A6C3-AC6D34F9BA7B}"/>
              </a:ext>
            </a:extLst>
          </p:cNvPr>
          <p:cNvSpPr/>
          <p:nvPr/>
        </p:nvSpPr>
        <p:spPr>
          <a:xfrm>
            <a:off x="3616105" y="2530395"/>
            <a:ext cx="1712782"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wheelchair</a:t>
            </a:r>
            <a:endParaRPr lang="en-US" sz="2500"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F627E5A-4AF2-2946-8B8E-7F5BF220557A}"/>
              </a:ext>
            </a:extLst>
          </p:cNvPr>
          <p:cNvSpPr/>
          <p:nvPr/>
        </p:nvSpPr>
        <p:spPr>
          <a:xfrm>
            <a:off x="5526157" y="2530395"/>
            <a:ext cx="2047394"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Calibri" panose="020F0502020204030204" pitchFamily="34" charset="0"/>
                <a:cs typeface="Calibri" panose="020F0502020204030204" pitchFamily="34" charset="0"/>
              </a:rPr>
              <a:t>o</a:t>
            </a:r>
            <a:r>
              <a:rPr lang="en-US" sz="2500" smtClean="0">
                <a:latin typeface="Calibri" panose="020F0502020204030204" pitchFamily="34" charset="0"/>
                <a:cs typeface="Calibri" panose="020F0502020204030204" pitchFamily="34" charset="0"/>
              </a:rPr>
              <a:t>xygen mask </a:t>
            </a:r>
            <a:endParaRPr lang="en-US" sz="25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B367E4F-EA24-D143-A51F-FA5040CB2782}"/>
              </a:ext>
            </a:extLst>
          </p:cNvPr>
          <p:cNvSpPr/>
          <p:nvPr/>
        </p:nvSpPr>
        <p:spPr>
          <a:xfrm>
            <a:off x="7832261" y="2511422"/>
            <a:ext cx="1829370"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syringe</a:t>
            </a:r>
            <a:endParaRPr lang="en-US" sz="25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D86E702E-104A-D647-B1CD-0A5C18F4C340}"/>
              </a:ext>
            </a:extLst>
          </p:cNvPr>
          <p:cNvSpPr/>
          <p:nvPr/>
        </p:nvSpPr>
        <p:spPr>
          <a:xfrm>
            <a:off x="9920342" y="2495442"/>
            <a:ext cx="1832483" cy="6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stethoscope</a:t>
            </a:r>
            <a:endParaRPr lang="en-US" sz="2500" dirty="0">
              <a:latin typeface="Calibri" panose="020F0502020204030204" pitchFamily="34" charset="0"/>
              <a:cs typeface="Calibri" panose="020F0502020204030204" pitchFamily="34" charset="0"/>
            </a:endParaRPr>
          </a:p>
        </p:txBody>
      </p:sp>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4" name="Rectangle 13">
            <a:extLst>
              <a:ext uri="{FF2B5EF4-FFF2-40B4-BE49-F238E27FC236}">
                <a16:creationId xmlns:a16="http://schemas.microsoft.com/office/drawing/2014/main" id="{E862E3DF-190D-524F-9F2D-72C924011FE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8AE68B2-A8B6-B047-98FC-92AE1185994B}"/>
              </a:ext>
            </a:extLst>
          </p:cNvPr>
          <p:cNvSpPr txBox="1"/>
          <p:nvPr/>
        </p:nvSpPr>
        <p:spPr>
          <a:xfrm>
            <a:off x="8526147" y="443199"/>
            <a:ext cx="2463281" cy="1169551"/>
          </a:xfrm>
          <a:prstGeom prst="rect">
            <a:avLst/>
          </a:prstGeom>
          <a:noFill/>
        </p:spPr>
        <p:txBody>
          <a:bodyPr wrap="square" rtlCol="0">
            <a:spAutoFit/>
          </a:bodyPr>
          <a:lstStyle/>
          <a:p>
            <a:r>
              <a:rPr lang="en-US" sz="3500" dirty="0">
                <a:solidFill>
                  <a:schemeClr val="bg1"/>
                </a:solidFill>
                <a:latin typeface="Calibri Regular" charset="0"/>
              </a:rPr>
              <a:t>Vocabulary</a:t>
            </a:r>
          </a:p>
          <a:p>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spTree>
    <p:extLst>
      <p:ext uri="{BB962C8B-B14F-4D97-AF65-F5344CB8AC3E}">
        <p14:creationId xmlns:p14="http://schemas.microsoft.com/office/powerpoint/2010/main" val="72157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849 0.04583 L -0.03398 0.47106 " pathEditMode="relative" rAng="0" ptsTypes="AA">
                                      <p:cBhvr>
                                        <p:cTn id="6" dur="2000" fill="hold"/>
                                        <p:tgtEl>
                                          <p:spTgt spid="18"/>
                                        </p:tgtEl>
                                        <p:attrNameLst>
                                          <p:attrName>ppt_x</p:attrName>
                                          <p:attrName>ppt_y</p:attrName>
                                        </p:attrNameLst>
                                      </p:cBhvr>
                                      <p:rCtr x="-2630" y="2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2" name="Rectangle 1">
            <a:extLst>
              <a:ext uri="{FF2B5EF4-FFF2-40B4-BE49-F238E27FC236}">
                <a16:creationId xmlns:a16="http://schemas.microsoft.com/office/drawing/2014/main" id="{97D84395-477B-5643-998F-5A55D6D879D4}"/>
              </a:ext>
            </a:extLst>
          </p:cNvPr>
          <p:cNvSpPr/>
          <p:nvPr/>
        </p:nvSpPr>
        <p:spPr>
          <a:xfrm>
            <a:off x="2033783" y="4129547"/>
            <a:ext cx="8911307" cy="1196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libri" panose="020F0502020204030204" pitchFamily="34" charset="0"/>
                <a:cs typeface="Calibri" panose="020F0502020204030204" pitchFamily="34" charset="0"/>
              </a:rPr>
              <a:t>My sister thinks she has a fever but we can’t find the </a:t>
            </a:r>
            <a:r>
              <a:rPr lang="mr-I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7B248CA7-93A4-1A4B-AD8E-13329B2E3006}"/>
              </a:ext>
            </a:extLst>
          </p:cNvPr>
          <p:cNvSpPr/>
          <p:nvPr/>
        </p:nvSpPr>
        <p:spPr>
          <a:xfrm>
            <a:off x="1946872" y="2600065"/>
            <a:ext cx="2200038" cy="669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thermometer</a:t>
            </a:r>
            <a:endParaRPr lang="en-US" sz="25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3F1E415-546D-2C48-A6C3-AC6D34F9BA7B}"/>
              </a:ext>
            </a:extLst>
          </p:cNvPr>
          <p:cNvSpPr/>
          <p:nvPr/>
        </p:nvSpPr>
        <p:spPr>
          <a:xfrm>
            <a:off x="4450246" y="2600065"/>
            <a:ext cx="1712782"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wheelchair</a:t>
            </a:r>
            <a:endParaRPr lang="en-US" sz="25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B367E4F-EA24-D143-A51F-FA5040CB2782}"/>
              </a:ext>
            </a:extLst>
          </p:cNvPr>
          <p:cNvSpPr/>
          <p:nvPr/>
        </p:nvSpPr>
        <p:spPr>
          <a:xfrm>
            <a:off x="6520154" y="2592703"/>
            <a:ext cx="1829370"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syringe</a:t>
            </a:r>
            <a:endParaRPr lang="en-US" sz="25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D86E702E-104A-D647-B1CD-0A5C18F4C340}"/>
              </a:ext>
            </a:extLst>
          </p:cNvPr>
          <p:cNvSpPr/>
          <p:nvPr/>
        </p:nvSpPr>
        <p:spPr>
          <a:xfrm>
            <a:off x="8782705" y="2562568"/>
            <a:ext cx="1832483" cy="6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stethoscope</a:t>
            </a:r>
            <a:endParaRPr lang="en-US" sz="2500" dirty="0">
              <a:latin typeface="Calibri" panose="020F0502020204030204" pitchFamily="34" charset="0"/>
              <a:cs typeface="Calibri" panose="020F0502020204030204" pitchFamily="34" charset="0"/>
            </a:endParaRPr>
          </a:p>
        </p:txBody>
      </p:sp>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0" name="Rectangle 9">
            <a:extLst>
              <a:ext uri="{FF2B5EF4-FFF2-40B4-BE49-F238E27FC236}">
                <a16:creationId xmlns:a16="http://schemas.microsoft.com/office/drawing/2014/main" id="{E862E3DF-190D-524F-9F2D-72C924011FE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AE68B2-A8B6-B047-98FC-92AE1185994B}"/>
              </a:ext>
            </a:extLst>
          </p:cNvPr>
          <p:cNvSpPr txBox="1"/>
          <p:nvPr/>
        </p:nvSpPr>
        <p:spPr>
          <a:xfrm>
            <a:off x="8526147" y="443199"/>
            <a:ext cx="2463281" cy="1169551"/>
          </a:xfrm>
          <a:prstGeom prst="rect">
            <a:avLst/>
          </a:prstGeom>
          <a:noFill/>
        </p:spPr>
        <p:txBody>
          <a:bodyPr wrap="square" rtlCol="0">
            <a:spAutoFit/>
          </a:bodyPr>
          <a:lstStyle/>
          <a:p>
            <a:r>
              <a:rPr lang="en-US" sz="3500" dirty="0">
                <a:solidFill>
                  <a:schemeClr val="bg1"/>
                </a:solidFill>
                <a:latin typeface="Calibri Regular" charset="0"/>
              </a:rPr>
              <a:t>Vocabulary</a:t>
            </a:r>
          </a:p>
          <a:p>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spTree>
    <p:extLst>
      <p:ext uri="{BB962C8B-B14F-4D97-AF65-F5344CB8AC3E}">
        <p14:creationId xmlns:p14="http://schemas.microsoft.com/office/powerpoint/2010/main" val="1491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2.22222E-6 L 0.27148 0.44537 " pathEditMode="relative" rAng="0" ptsTypes="AA">
                                      <p:cBhvr>
                                        <p:cTn id="6" dur="2000" fill="hold"/>
                                        <p:tgtEl>
                                          <p:spTgt spid="3"/>
                                        </p:tgtEl>
                                        <p:attrNameLst>
                                          <p:attrName>ppt_x</p:attrName>
                                          <p:attrName>ppt_y</p:attrName>
                                        </p:attrNameLst>
                                      </p:cBhvr>
                                      <p:rCtr x="13568" y="2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2" name="Rectangle 1">
            <a:extLst>
              <a:ext uri="{FF2B5EF4-FFF2-40B4-BE49-F238E27FC236}">
                <a16:creationId xmlns:a16="http://schemas.microsoft.com/office/drawing/2014/main" id="{97D84395-477B-5643-998F-5A55D6D879D4}"/>
              </a:ext>
            </a:extLst>
          </p:cNvPr>
          <p:cNvSpPr/>
          <p:nvPr/>
        </p:nvSpPr>
        <p:spPr>
          <a:xfrm>
            <a:off x="2033783" y="3497199"/>
            <a:ext cx="8911307"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libri" panose="020F0502020204030204" pitchFamily="34" charset="0"/>
                <a:cs typeface="Calibri" panose="020F0502020204030204" pitchFamily="34" charset="0"/>
              </a:rPr>
              <a:t>The doctor was worried about my lungs, so she used  a </a:t>
            </a:r>
            <a:r>
              <a:rPr lang="mr-I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 to listen to my breathing.</a:t>
            </a:r>
            <a:endParaRPr lang="en-US" sz="2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3F1E415-546D-2C48-A6C3-AC6D34F9BA7B}"/>
              </a:ext>
            </a:extLst>
          </p:cNvPr>
          <p:cNvSpPr/>
          <p:nvPr/>
        </p:nvSpPr>
        <p:spPr>
          <a:xfrm>
            <a:off x="3558633" y="2354529"/>
            <a:ext cx="1712782"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wheelchair</a:t>
            </a:r>
            <a:endParaRPr lang="en-US" sz="25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B367E4F-EA24-D143-A51F-FA5040CB2782}"/>
              </a:ext>
            </a:extLst>
          </p:cNvPr>
          <p:cNvSpPr/>
          <p:nvPr/>
        </p:nvSpPr>
        <p:spPr>
          <a:xfrm>
            <a:off x="5666568" y="2354528"/>
            <a:ext cx="1829370"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syringe</a:t>
            </a:r>
            <a:endParaRPr lang="en-US" sz="25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D86E702E-104A-D647-B1CD-0A5C18F4C340}"/>
              </a:ext>
            </a:extLst>
          </p:cNvPr>
          <p:cNvSpPr/>
          <p:nvPr/>
        </p:nvSpPr>
        <p:spPr>
          <a:xfrm>
            <a:off x="7891092" y="2322568"/>
            <a:ext cx="1832483" cy="6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stethoscope</a:t>
            </a:r>
            <a:endParaRPr lang="en-US" sz="2500" dirty="0">
              <a:latin typeface="Calibri" panose="020F0502020204030204" pitchFamily="34" charset="0"/>
              <a:cs typeface="Calibri" panose="020F0502020204030204" pitchFamily="34" charset="0"/>
            </a:endParaRPr>
          </a:p>
        </p:txBody>
      </p:sp>
      <p:pic>
        <p:nvPicPr>
          <p:cNvPr id="10"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2" name="Picture 11">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9" name="Rectangle 8">
            <a:extLst>
              <a:ext uri="{FF2B5EF4-FFF2-40B4-BE49-F238E27FC236}">
                <a16:creationId xmlns:a16="http://schemas.microsoft.com/office/drawing/2014/main" id="{E862E3DF-190D-524F-9F2D-72C924011FE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AE68B2-A8B6-B047-98FC-92AE1185994B}"/>
              </a:ext>
            </a:extLst>
          </p:cNvPr>
          <p:cNvSpPr txBox="1"/>
          <p:nvPr/>
        </p:nvSpPr>
        <p:spPr>
          <a:xfrm>
            <a:off x="8526147" y="443199"/>
            <a:ext cx="2463281" cy="1169551"/>
          </a:xfrm>
          <a:prstGeom prst="rect">
            <a:avLst/>
          </a:prstGeom>
          <a:noFill/>
        </p:spPr>
        <p:txBody>
          <a:bodyPr wrap="square" rtlCol="0">
            <a:spAutoFit/>
          </a:bodyPr>
          <a:lstStyle/>
          <a:p>
            <a:r>
              <a:rPr lang="en-US" sz="3500" dirty="0">
                <a:solidFill>
                  <a:schemeClr val="bg1"/>
                </a:solidFill>
                <a:latin typeface="Calibri Regular" charset="0"/>
              </a:rPr>
              <a:t>Vocabulary</a:t>
            </a:r>
          </a:p>
          <a:p>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spTree>
    <p:extLst>
      <p:ext uri="{BB962C8B-B14F-4D97-AF65-F5344CB8AC3E}">
        <p14:creationId xmlns:p14="http://schemas.microsoft.com/office/powerpoint/2010/main" val="4131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877 0.02685 L -0.21159 0.49861 " pathEditMode="relative" rAng="0" ptsTypes="AA">
                                      <p:cBhvr>
                                        <p:cTn id="6" dur="2000" fill="hold"/>
                                        <p:tgtEl>
                                          <p:spTgt spid="20"/>
                                        </p:tgtEl>
                                        <p:attrNameLst>
                                          <p:attrName>ppt_x</p:attrName>
                                          <p:attrName>ppt_y</p:attrName>
                                        </p:attrNameLst>
                                      </p:cBhvr>
                                      <p:rCtr x="-12018" y="2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84395-477B-5643-998F-5A55D6D879D4}"/>
              </a:ext>
            </a:extLst>
          </p:cNvPr>
          <p:cNvSpPr/>
          <p:nvPr/>
        </p:nvSpPr>
        <p:spPr>
          <a:xfrm>
            <a:off x="2033783" y="3497199"/>
            <a:ext cx="8911307"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libri" panose="020F0502020204030204" pitchFamily="34" charset="0"/>
                <a:cs typeface="Calibri" panose="020F0502020204030204" pitchFamily="34" charset="0"/>
              </a:rPr>
              <a:t>The doctor told me that the only way for me to take my medicine was to use a </a:t>
            </a:r>
            <a:r>
              <a:rPr lang="mr-I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3F1E415-546D-2C48-A6C3-AC6D34F9BA7B}"/>
              </a:ext>
            </a:extLst>
          </p:cNvPr>
          <p:cNvSpPr/>
          <p:nvPr/>
        </p:nvSpPr>
        <p:spPr>
          <a:xfrm>
            <a:off x="3984816" y="2307502"/>
            <a:ext cx="1712782"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smtClean="0">
                <a:latin typeface="Calibri" panose="020F0502020204030204" pitchFamily="34" charset="0"/>
                <a:cs typeface="Calibri" panose="020F0502020204030204" pitchFamily="34" charset="0"/>
              </a:rPr>
              <a:t>wheelchair</a:t>
            </a:r>
            <a:endParaRPr lang="en-US" sz="25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B367E4F-EA24-D143-A51F-FA5040CB2782}"/>
              </a:ext>
            </a:extLst>
          </p:cNvPr>
          <p:cNvSpPr/>
          <p:nvPr/>
        </p:nvSpPr>
        <p:spPr>
          <a:xfrm>
            <a:off x="6015683" y="2303349"/>
            <a:ext cx="1829370"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syringe</a:t>
            </a:r>
            <a:endParaRPr lang="en-US" sz="2500" dirty="0">
              <a:latin typeface="Calibri" panose="020F0502020204030204" pitchFamily="34" charset="0"/>
              <a:cs typeface="Calibri" panose="020F0502020204030204" pitchFamily="34" charset="0"/>
            </a:endParaRPr>
          </a:p>
        </p:txBody>
      </p:sp>
      <p:pic>
        <p:nvPicPr>
          <p:cNvPr id="12"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7" name="Rectangle 6">
            <a:extLst>
              <a:ext uri="{FF2B5EF4-FFF2-40B4-BE49-F238E27FC236}">
                <a16:creationId xmlns:a16="http://schemas.microsoft.com/office/drawing/2014/main" id="{E862E3DF-190D-524F-9F2D-72C924011FE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AE68B2-A8B6-B047-98FC-92AE1185994B}"/>
              </a:ext>
            </a:extLst>
          </p:cNvPr>
          <p:cNvSpPr txBox="1"/>
          <p:nvPr/>
        </p:nvSpPr>
        <p:spPr>
          <a:xfrm>
            <a:off x="8526147" y="443199"/>
            <a:ext cx="2463281" cy="1169551"/>
          </a:xfrm>
          <a:prstGeom prst="rect">
            <a:avLst/>
          </a:prstGeom>
          <a:noFill/>
        </p:spPr>
        <p:txBody>
          <a:bodyPr wrap="square" rtlCol="0">
            <a:spAutoFit/>
          </a:bodyPr>
          <a:lstStyle/>
          <a:p>
            <a:r>
              <a:rPr lang="en-US" sz="3500" dirty="0">
                <a:solidFill>
                  <a:schemeClr val="bg1"/>
                </a:solidFill>
                <a:latin typeface="Calibri Regular" charset="0"/>
              </a:rPr>
              <a:t>Vocabulary</a:t>
            </a:r>
          </a:p>
          <a:p>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spTree>
    <p:extLst>
      <p:ext uri="{BB962C8B-B14F-4D97-AF65-F5344CB8AC3E}">
        <p14:creationId xmlns:p14="http://schemas.microsoft.com/office/powerpoint/2010/main" val="155670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08333E-7 -4.81481E-6 L -0.0625 0.47917 " pathEditMode="relative" rAng="0" ptsTypes="AA">
                                      <p:cBhvr>
                                        <p:cTn id="6" dur="2000" fill="hold"/>
                                        <p:tgtEl>
                                          <p:spTgt spid="19"/>
                                        </p:tgtEl>
                                        <p:attrNameLst>
                                          <p:attrName>ppt_x</p:attrName>
                                          <p:attrName>ppt_y</p:attrName>
                                        </p:attrNameLst>
                                      </p:cBhvr>
                                      <p:rCtr x="-3125" y="2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2" name="Rectangle 1">
            <a:extLst>
              <a:ext uri="{FF2B5EF4-FFF2-40B4-BE49-F238E27FC236}">
                <a16:creationId xmlns:a16="http://schemas.microsoft.com/office/drawing/2014/main" id="{97D84395-477B-5643-998F-5A55D6D879D4}"/>
              </a:ext>
            </a:extLst>
          </p:cNvPr>
          <p:cNvSpPr/>
          <p:nvPr/>
        </p:nvSpPr>
        <p:spPr>
          <a:xfrm>
            <a:off x="2033784" y="3497199"/>
            <a:ext cx="8776784"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libri" panose="020F0502020204030204" pitchFamily="34" charset="0"/>
                <a:cs typeface="Calibri" panose="020F0502020204030204" pitchFamily="34" charset="0"/>
              </a:rPr>
              <a:t>After the accident, George couldn’t walk for a month and was forced to use a </a:t>
            </a:r>
            <a:r>
              <a:rPr lang="mr-I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3F1E415-546D-2C48-A6C3-AC6D34F9BA7B}"/>
              </a:ext>
            </a:extLst>
          </p:cNvPr>
          <p:cNvSpPr/>
          <p:nvPr/>
        </p:nvSpPr>
        <p:spPr>
          <a:xfrm>
            <a:off x="5213222" y="2464997"/>
            <a:ext cx="1712782"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wheelchair</a:t>
            </a:r>
            <a:endParaRPr lang="en-US" sz="2500" dirty="0">
              <a:latin typeface="Calibri" panose="020F0502020204030204" pitchFamily="34" charset="0"/>
              <a:cs typeface="Calibri" panose="020F0502020204030204" pitchFamily="34" charset="0"/>
            </a:endParaRPr>
          </a:p>
        </p:txBody>
      </p:sp>
      <p:pic>
        <p:nvPicPr>
          <p:cNvPr id="8"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7" name="Rectangle 6">
            <a:extLst>
              <a:ext uri="{FF2B5EF4-FFF2-40B4-BE49-F238E27FC236}">
                <a16:creationId xmlns:a16="http://schemas.microsoft.com/office/drawing/2014/main" id="{E862E3DF-190D-524F-9F2D-72C924011FEF}"/>
              </a:ext>
            </a:extLst>
          </p:cNvPr>
          <p:cNvSpPr/>
          <p:nvPr/>
        </p:nvSpPr>
        <p:spPr>
          <a:xfrm>
            <a:off x="8343377" y="401667"/>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AE68B2-A8B6-B047-98FC-92AE1185994B}"/>
              </a:ext>
            </a:extLst>
          </p:cNvPr>
          <p:cNvSpPr txBox="1"/>
          <p:nvPr/>
        </p:nvSpPr>
        <p:spPr>
          <a:xfrm>
            <a:off x="8362095" y="455843"/>
            <a:ext cx="2463281"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spTree>
    <p:extLst>
      <p:ext uri="{BB962C8B-B14F-4D97-AF65-F5344CB8AC3E}">
        <p14:creationId xmlns:p14="http://schemas.microsoft.com/office/powerpoint/2010/main" val="2800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875E-6 -4.07407E-6 L -1.875E-6 0.45417 " pathEditMode="relative" rAng="0" ptsTypes="AA">
                                      <p:cBhvr>
                                        <p:cTn id="6" dur="2000" fill="hold"/>
                                        <p:tgtEl>
                                          <p:spTgt spid="17"/>
                                        </p:tgtEl>
                                        <p:attrNameLst>
                                          <p:attrName>ppt_x</p:attrName>
                                          <p:attrName>ppt_y</p:attrName>
                                        </p:attrNameLst>
                                      </p:cBhvr>
                                      <p:rCtr x="0" y="2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7" name="Google Shape;147;g8d3272b2c0_0_186"/>
          <p:cNvGrpSpPr/>
          <p:nvPr/>
        </p:nvGrpSpPr>
        <p:grpSpPr>
          <a:xfrm>
            <a:off x="2160494" y="1371600"/>
            <a:ext cx="8695765" cy="5093025"/>
            <a:chOff x="-442549" y="-882980"/>
            <a:chExt cx="9806432" cy="6551277"/>
          </a:xfrm>
        </p:grpSpPr>
        <p:sp>
          <p:nvSpPr>
            <p:cNvPr id="148" name="Google Shape;148;g8d3272b2c0_0_186"/>
            <p:cNvSpPr/>
            <p:nvPr/>
          </p:nvSpPr>
          <p:spPr>
            <a:xfrm>
              <a:off x="3785481" y="2042466"/>
              <a:ext cx="2067786" cy="160470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49" name="Google Shape;149;g8d3272b2c0_0_186"/>
            <p:cNvSpPr txBox="1"/>
            <p:nvPr/>
          </p:nvSpPr>
          <p:spPr>
            <a:xfrm>
              <a:off x="3977319" y="2277466"/>
              <a:ext cx="1681636" cy="1134600"/>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None/>
              </a:pPr>
              <a:r>
                <a:rPr lang="en-US" sz="2400" b="1" u="none" strike="noStrike" cap="none" dirty="0">
                  <a:solidFill>
                    <a:srgbClr val="FFFFFF"/>
                  </a:solidFill>
                  <a:latin typeface="Calibri" panose="020F0502020204030204" pitchFamily="34" charset="0"/>
                  <a:ea typeface="Calibri"/>
                  <a:cs typeface="Calibri" panose="020F0502020204030204" pitchFamily="34" charset="0"/>
                  <a:sym typeface="Calibri"/>
                </a:rPr>
                <a:t>Vocabulary</a:t>
              </a:r>
              <a:endParaRPr sz="2400" b="1" dirty="0">
                <a:latin typeface="Calibri" panose="020F0502020204030204" pitchFamily="34" charset="0"/>
                <a:cs typeface="Calibri" panose="020F0502020204030204" pitchFamily="34" charset="0"/>
              </a:endParaRPr>
            </a:p>
            <a:p>
              <a:pPr marL="0" marR="0" lvl="0" indent="0" algn="ctr" rtl="0">
                <a:lnSpc>
                  <a:spcPct val="90000"/>
                </a:lnSpc>
                <a:spcBef>
                  <a:spcPts val="595"/>
                </a:spcBef>
                <a:spcAft>
                  <a:spcPts val="0"/>
                </a:spcAft>
                <a:buNone/>
              </a:pPr>
              <a:r>
                <a:rPr lang="en-US" sz="2400" b="1" u="none" strike="noStrike" cap="none" dirty="0" err="1">
                  <a:solidFill>
                    <a:srgbClr val="FFFFFF"/>
                  </a:solidFill>
                  <a:latin typeface="Calibri" panose="020F0502020204030204" pitchFamily="34" charset="0"/>
                  <a:ea typeface="Calibri"/>
                  <a:cs typeface="Calibri" panose="020F0502020204030204" pitchFamily="34" charset="0"/>
                  <a:sym typeface="Calibri"/>
                </a:rPr>
                <a:t>ლექსიკა</a:t>
              </a:r>
              <a:endParaRPr sz="2400" b="1" dirty="0">
                <a:latin typeface="Calibri" panose="020F0502020204030204" pitchFamily="34" charset="0"/>
                <a:cs typeface="Calibri" panose="020F0502020204030204" pitchFamily="34" charset="0"/>
              </a:endParaRPr>
            </a:p>
          </p:txBody>
        </p:sp>
        <p:sp>
          <p:nvSpPr>
            <p:cNvPr id="150" name="Google Shape;150;g8d3272b2c0_0_186"/>
            <p:cNvSpPr/>
            <p:nvPr/>
          </p:nvSpPr>
          <p:spPr>
            <a:xfrm rot="3727338" flipV="1">
              <a:off x="3473020" y="1229331"/>
              <a:ext cx="1372233" cy="522489"/>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1" name="Google Shape;151;g8d3272b2c0_0_186"/>
            <p:cNvSpPr txBox="1"/>
            <p:nvPr/>
          </p:nvSpPr>
          <p:spPr>
            <a:xfrm rot="5196305">
              <a:off x="4607339" y="1672363"/>
              <a:ext cx="35462" cy="354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52" name="Google Shape;152;g8d3272b2c0_0_186"/>
            <p:cNvSpPr/>
            <p:nvPr/>
          </p:nvSpPr>
          <p:spPr>
            <a:xfrm>
              <a:off x="2194708" y="-882980"/>
              <a:ext cx="2449040" cy="2155319"/>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3" name="Google Shape;153;g8d3272b2c0_0_186"/>
            <p:cNvSpPr txBox="1"/>
            <p:nvPr/>
          </p:nvSpPr>
          <p:spPr>
            <a:xfrm>
              <a:off x="2566478" y="-487750"/>
              <a:ext cx="1782796" cy="1108213"/>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Clr>
                  <a:srgbClr val="000000"/>
                </a:buClr>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pill </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აბი, ტაბლეტი</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54" name="Google Shape;154;g8d3272b2c0_0_186"/>
            <p:cNvSpPr/>
            <p:nvPr/>
          </p:nvSpPr>
          <p:spPr>
            <a:xfrm rot="-2466682">
              <a:off x="5095496" y="1773956"/>
              <a:ext cx="1626555" cy="24666"/>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5" name="Google Shape;155;g8d3272b2c0_0_186"/>
            <p:cNvSpPr txBox="1"/>
            <p:nvPr/>
          </p:nvSpPr>
          <p:spPr>
            <a:xfrm rot="-2466378">
              <a:off x="5868095" y="1745714"/>
              <a:ext cx="81222" cy="812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56" name="Google Shape;156;g8d3272b2c0_0_186"/>
            <p:cNvSpPr/>
            <p:nvPr/>
          </p:nvSpPr>
          <p:spPr>
            <a:xfrm>
              <a:off x="5853267" y="-317935"/>
              <a:ext cx="3510616" cy="2024634"/>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7" name="Google Shape;157;g8d3272b2c0_0_186"/>
            <p:cNvSpPr txBox="1"/>
            <p:nvPr/>
          </p:nvSpPr>
          <p:spPr>
            <a:xfrm>
              <a:off x="6368233" y="160511"/>
              <a:ext cx="2651920" cy="1177553"/>
            </a:xfrm>
            <a:prstGeom prst="rect">
              <a:avLst/>
            </a:prstGeom>
            <a:solidFill>
              <a:schemeClr val="accent1"/>
            </a:solid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miniature </a:t>
              </a:r>
            </a:p>
            <a:p>
              <a:pPr marL="0" lvl="0" indent="0" algn="ctr" rtl="0">
                <a:spcBef>
                  <a:spcPts val="0"/>
                </a:spcBef>
                <a:spcAft>
                  <a:spcPts val="0"/>
                </a:spcAft>
                <a:buClr>
                  <a:schemeClr val="dk1"/>
                </a:buClr>
                <a:buSzPts val="1100"/>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მინიატურული, პატარა</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59" name="Google Shape;159;g8d3272b2c0_0_186"/>
            <p:cNvSpPr txBox="1"/>
            <p:nvPr/>
          </p:nvSpPr>
          <p:spPr>
            <a:xfrm rot="-246013">
              <a:off x="6281636" y="2686160"/>
              <a:ext cx="83915" cy="839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3" name="Google Shape;163;g8d3272b2c0_0_186"/>
            <p:cNvSpPr txBox="1"/>
            <p:nvPr/>
          </p:nvSpPr>
          <p:spPr>
            <a:xfrm rot="2113695">
              <a:off x="5940677" y="3711274"/>
              <a:ext cx="77492" cy="7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6" name="Google Shape;166;g8d3272b2c0_0_186"/>
            <p:cNvSpPr/>
            <p:nvPr/>
          </p:nvSpPr>
          <p:spPr>
            <a:xfrm rot="6760661" flipV="1">
              <a:off x="3484667" y="4032285"/>
              <a:ext cx="1138714" cy="73388"/>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67" name="Google Shape;167;g8d3272b2c0_0_186"/>
            <p:cNvSpPr txBox="1"/>
            <p:nvPr/>
          </p:nvSpPr>
          <p:spPr>
            <a:xfrm rot="5176116">
              <a:off x="4746973" y="3776269"/>
              <a:ext cx="13829" cy="1382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8" name="Google Shape;168;g8d3272b2c0_0_186"/>
            <p:cNvSpPr/>
            <p:nvPr/>
          </p:nvSpPr>
          <p:spPr>
            <a:xfrm>
              <a:off x="2362154" y="3826338"/>
              <a:ext cx="2191444" cy="1841959"/>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69" name="Google Shape;169;g8d3272b2c0_0_186"/>
            <p:cNvSpPr txBox="1"/>
            <p:nvPr/>
          </p:nvSpPr>
          <p:spPr>
            <a:xfrm>
              <a:off x="2156959" y="4233449"/>
              <a:ext cx="2563195" cy="10881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i</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ntestine </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p>
            <a:p>
              <a:pPr marL="0" marR="0" lvl="0" indent="0" algn="ctr" rtl="0">
                <a:lnSpc>
                  <a:spcPct val="90000"/>
                </a:lnSpc>
                <a:spcBef>
                  <a:spcPts val="630"/>
                </a:spcBef>
                <a:spcAft>
                  <a:spcPts val="0"/>
                </a:spcAft>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ნაწლავი</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70" name="Google Shape;170;g8d3272b2c0_0_186"/>
            <p:cNvSpPr/>
            <p:nvPr/>
          </p:nvSpPr>
          <p:spPr>
            <a:xfrm rot="11044894">
              <a:off x="1862394" y="2521210"/>
              <a:ext cx="1947465" cy="60164"/>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1" name="Google Shape;171;g8d3272b2c0_0_186"/>
            <p:cNvSpPr txBox="1"/>
            <p:nvPr/>
          </p:nvSpPr>
          <p:spPr>
            <a:xfrm rot="-1759631">
              <a:off x="3157491" y="3636472"/>
              <a:ext cx="91875" cy="918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72" name="Google Shape;172;g8d3272b2c0_0_186"/>
            <p:cNvSpPr/>
            <p:nvPr/>
          </p:nvSpPr>
          <p:spPr>
            <a:xfrm>
              <a:off x="-442549" y="1335501"/>
              <a:ext cx="2378400" cy="175140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3" name="Google Shape;173;g8d3272b2c0_0_186"/>
            <p:cNvSpPr txBox="1"/>
            <p:nvPr/>
          </p:nvSpPr>
          <p:spPr>
            <a:xfrm>
              <a:off x="-124298" y="1727022"/>
              <a:ext cx="1903200" cy="90780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p</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atient </a:t>
              </a:r>
              <a:endParaRPr lang="en-US" sz="2400" b="1" u="none" strike="noStrike" cap="none"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a:t>
              </a:r>
              <a:r>
                <a:rPr lang="en-US" sz="2400" b="1" dirty="0">
                  <a:solidFill>
                    <a:srgbClr val="FFFFFF"/>
                  </a:solidFill>
                  <a:latin typeface="Calibri" panose="020F0502020204030204" pitchFamily="34" charset="0"/>
                  <a:ea typeface="Calibri"/>
                  <a:cs typeface="Calibri" panose="020F0502020204030204" pitchFamily="34" charset="0"/>
                  <a:sym typeface="Calibri"/>
                </a:rPr>
                <a:t>n</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a:t>
              </a:r>
              <a:r>
                <a:rPr lang="ka-GE" sz="2400" b="1" dirty="0">
                  <a:solidFill>
                    <a:srgbClr val="FFFFFF"/>
                  </a:solidFill>
                  <a:latin typeface="Calibri" panose="020F0502020204030204" pitchFamily="34" charset="0"/>
                  <a:ea typeface="Calibri"/>
                  <a:cs typeface="Calibri" panose="020F0502020204030204" pitchFamily="34" charset="0"/>
                  <a:sym typeface="Calibri"/>
                </a:rPr>
                <a:t>)</a:t>
              </a:r>
            </a:p>
            <a:p>
              <a:pPr marL="0" marR="0" lvl="0" indent="0" algn="ctr" rtl="0">
                <a:lnSpc>
                  <a:spcPct val="90000"/>
                </a:lnSpc>
                <a:spcBef>
                  <a:spcPts val="0"/>
                </a:spcBef>
                <a:spcAft>
                  <a:spcPts val="0"/>
                </a:spcAft>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პაციენტი</a:t>
              </a:r>
              <a:endParaRPr sz="2400" b="1"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74" name="Google Shape;174;g8d3272b2c0_0_186"/>
            <p:cNvSpPr/>
            <p:nvPr/>
          </p:nvSpPr>
          <p:spPr>
            <a:xfrm rot="12278115">
              <a:off x="5423709" y="3317486"/>
              <a:ext cx="1653515" cy="24929"/>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5" name="Google Shape;175;g8d3272b2c0_0_186"/>
            <p:cNvSpPr txBox="1"/>
            <p:nvPr/>
          </p:nvSpPr>
          <p:spPr>
            <a:xfrm rot="162391">
              <a:off x="3037428" y="2729877"/>
              <a:ext cx="82592" cy="825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76" name="Google Shape;176;g8d3272b2c0_0_186"/>
            <p:cNvSpPr/>
            <p:nvPr/>
          </p:nvSpPr>
          <p:spPr>
            <a:xfrm>
              <a:off x="6409934" y="3250388"/>
              <a:ext cx="2268817" cy="2113922"/>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7" name="Google Shape;177;g8d3272b2c0_0_186"/>
            <p:cNvSpPr txBox="1"/>
            <p:nvPr/>
          </p:nvSpPr>
          <p:spPr>
            <a:xfrm>
              <a:off x="6686566" y="3853450"/>
              <a:ext cx="1743600" cy="907799"/>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swallow </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(v.)</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ყლაპვა, ჩაყლაპვა</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79" name="Google Shape;179;g8d3272b2c0_0_186"/>
            <p:cNvSpPr txBox="1"/>
            <p:nvPr/>
          </p:nvSpPr>
          <p:spPr>
            <a:xfrm rot="2082986">
              <a:off x="3151457" y="1760313"/>
              <a:ext cx="102192" cy="1021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grpSp>
      <p:pic>
        <p:nvPicPr>
          <p:cNvPr id="2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29" name="Picture 2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740231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02732" y="1248943"/>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ka-GE" sz="3600" b="1" dirty="0" smtClean="0">
              <a:solidFill>
                <a:schemeClr val="bg1"/>
              </a:solidFill>
              <a:latin typeface="Calibri" pitchFamily="34" charset="0"/>
            </a:endParaRPr>
          </a:p>
          <a:p>
            <a:pPr lvl="0" algn="ctr"/>
            <a:r>
              <a:rPr lang="en-US" sz="3600" b="1" dirty="0">
                <a:solidFill>
                  <a:schemeClr val="bg1"/>
                </a:solidFill>
                <a:latin typeface="Calibri" pitchFamily="34" charset="0"/>
              </a:rPr>
              <a:t>m</a:t>
            </a:r>
            <a:r>
              <a:rPr lang="en-US" sz="3600" b="1" dirty="0" smtClean="0">
                <a:solidFill>
                  <a:schemeClr val="bg1"/>
                </a:solidFill>
                <a:latin typeface="Calibri" pitchFamily="34" charset="0"/>
              </a:rPr>
              <a:t>iniature </a:t>
            </a:r>
          </a:p>
          <a:p>
            <a:pPr lvl="0" algn="ctr"/>
            <a:r>
              <a:rPr lang="en-US" sz="3600" b="1" dirty="0" smtClean="0">
                <a:solidFill>
                  <a:schemeClr val="bg1"/>
                </a:solidFill>
                <a:latin typeface="Calibri" pitchFamily="34" charset="0"/>
              </a:rPr>
              <a:t>(adj.)</a:t>
            </a:r>
          </a:p>
          <a:p>
            <a:pPr marL="0" marR="0" lvl="0" indent="0" algn="ctr" rtl="0">
              <a:spcBef>
                <a:spcPts val="0"/>
              </a:spcBef>
              <a:spcAft>
                <a:spcPts val="0"/>
              </a:spcAft>
              <a:buNone/>
            </a:pPr>
            <a:endParaRPr sz="3600" dirty="0">
              <a:latin typeface="Calibri Regular" charset="0"/>
            </a:endParaRPr>
          </a:p>
        </p:txBody>
      </p:sp>
      <p:sp>
        <p:nvSpPr>
          <p:cNvPr id="190" name="Google Shape;190;g8d3272b2c0_0_231"/>
          <p:cNvSpPr/>
          <p:nvPr/>
        </p:nvSpPr>
        <p:spPr>
          <a:xfrm>
            <a:off x="3798632" y="4007293"/>
            <a:ext cx="4639600" cy="1130552"/>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u="none" strike="noStrike" cap="none" dirty="0" err="1" smtClean="0">
                <a:solidFill>
                  <a:srgbClr val="FFFFFF"/>
                </a:solidFill>
                <a:latin typeface="Calibri Regular" charset="0"/>
                <a:ea typeface="Calibri"/>
                <a:cs typeface="Calibri"/>
                <a:sym typeface="Calibri"/>
              </a:rPr>
              <a:t>მინ</a:t>
            </a:r>
            <a:r>
              <a:rPr lang="ka-GE" sz="2400" u="none" strike="noStrike" cap="none" dirty="0" smtClean="0">
                <a:solidFill>
                  <a:srgbClr val="FFFFFF"/>
                </a:solidFill>
                <a:latin typeface="Calibri Regular" charset="0"/>
                <a:ea typeface="Calibri"/>
                <a:cs typeface="Calibri"/>
                <a:sym typeface="Calibri"/>
              </a:rPr>
              <a:t>იატურული, პატარა</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2" y="726545"/>
            <a:ext cx="2491303"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2450561" y="5347640"/>
            <a:ext cx="8271516" cy="1237788"/>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600" i="1" dirty="0" smtClean="0">
                <a:solidFill>
                  <a:schemeClr val="bg1"/>
                </a:solidFill>
                <a:latin typeface="Calibri" charset="0"/>
                <a:ea typeface="Calibri" charset="0"/>
                <a:cs typeface="Calibri" charset="0"/>
                <a:sym typeface="Calibri"/>
              </a:rPr>
              <a:t>Medical devices are becoming more </a:t>
            </a:r>
            <a:r>
              <a:rPr lang="en-US" sz="2600" i="1" u="sng" dirty="0" smtClean="0">
                <a:solidFill>
                  <a:srgbClr val="FFC000"/>
                </a:solidFill>
                <a:latin typeface="Calibri" charset="0"/>
                <a:ea typeface="Calibri" charset="0"/>
                <a:cs typeface="Calibri" charset="0"/>
                <a:sym typeface="Calibri"/>
              </a:rPr>
              <a:t>miniature</a:t>
            </a:r>
            <a:r>
              <a:rPr lang="en-US" sz="2600" u="sng" dirty="0" smtClean="0">
                <a:solidFill>
                  <a:srgbClr val="FFC000"/>
                </a:solidFill>
                <a:latin typeface="Calibri Regular" charset="0"/>
                <a:ea typeface="Calibri"/>
                <a:cs typeface="Calibri"/>
                <a:sym typeface="Calibri"/>
              </a:rPr>
              <a:t>.</a:t>
            </a:r>
            <a:endParaRPr sz="2600" u="sng" strike="noStrike" cap="none" dirty="0">
              <a:solidFill>
                <a:srgbClr val="FFC000"/>
              </a:solidFill>
              <a:latin typeface="Calibri Regular" charset="0"/>
              <a:ea typeface="Calibri"/>
              <a:cs typeface="Calibri"/>
              <a:sym typeface="Calibri"/>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240443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2"/>
          <p:cNvSpPr txBox="1"/>
          <p:nvPr/>
        </p:nvSpPr>
        <p:spPr>
          <a:xfrm>
            <a:off x="0" y="1932868"/>
            <a:ext cx="12207936" cy="241812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6600"/>
              <a:buFont typeface="Calibri"/>
              <a:buNone/>
            </a:pPr>
            <a:r>
              <a:rPr lang="en-US" sz="6600" dirty="0" smtClean="0">
                <a:solidFill>
                  <a:schemeClr val="bg1"/>
                </a:solidFill>
                <a:latin typeface="Calibri" panose="020F0502020204030204" pitchFamily="34" charset="0"/>
                <a:ea typeface="Calibri"/>
                <a:cs typeface="Calibri" panose="020F0502020204030204" pitchFamily="34" charset="0"/>
                <a:sym typeface="Calibri"/>
              </a:rPr>
              <a:t>Medicine</a:t>
            </a:r>
            <a:r>
              <a:rPr lang="en-US" sz="6600" dirty="0" smtClean="0">
                <a:solidFill>
                  <a:schemeClr val="bg1"/>
                </a:solidFill>
                <a:latin typeface="Sylfaen Regular" pitchFamily="18" charset="0"/>
                <a:ea typeface="Calibri"/>
                <a:cs typeface="Calibri"/>
                <a:sym typeface="Calibri"/>
              </a:rPr>
              <a:t>| </a:t>
            </a:r>
            <a:r>
              <a:rPr lang="ka-GE" sz="6600" dirty="0" smtClean="0">
                <a:solidFill>
                  <a:schemeClr val="bg1"/>
                </a:solidFill>
                <a:latin typeface="Calibri" panose="020F0502020204030204" pitchFamily="34" charset="0"/>
                <a:ea typeface="Calibri"/>
                <a:cs typeface="Calibri" panose="020F0502020204030204" pitchFamily="34" charset="0"/>
                <a:sym typeface="Calibri"/>
              </a:rPr>
              <a:t>მედიცინა</a:t>
            </a:r>
            <a:endParaRPr sz="540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 name="Rectangle 1">
            <a:extLst>
              <a:ext uri="{FF2B5EF4-FFF2-40B4-BE49-F238E27FC236}">
                <a16:creationId xmlns:a16="http://schemas.microsoft.com/office/drawing/2014/main" id="{0E16A4AA-71E9-B34C-AAC8-D84F71CB1A1A}"/>
              </a:ext>
            </a:extLst>
          </p:cNvPr>
          <p:cNvSpPr/>
          <p:nvPr/>
        </p:nvSpPr>
        <p:spPr>
          <a:xfrm>
            <a:off x="2061247" y="4045527"/>
            <a:ext cx="81634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Google Shape;98;p2"/>
          <p:cNvSpPr txBox="1"/>
          <p:nvPr/>
        </p:nvSpPr>
        <p:spPr>
          <a:xfrm>
            <a:off x="0" y="3523109"/>
            <a:ext cx="12192000" cy="16557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Arial"/>
              <a:buNone/>
            </a:pPr>
            <a:endParaRPr sz="4400" u="none" strike="noStrike" cap="none" dirty="0">
              <a:solidFill>
                <a:schemeClr val="dk1"/>
              </a:solidFill>
              <a:latin typeface="Sylfaen Regular" pitchFamily="18" charset="0"/>
              <a:ea typeface="Calibri"/>
              <a:cs typeface="Calibri"/>
              <a:sym typeface="Calibri"/>
            </a:endParaRPr>
          </a:p>
          <a:p>
            <a:pPr marL="0" marR="0" lvl="0" indent="0" algn="ctr" rtl="0">
              <a:lnSpc>
                <a:spcPct val="90000"/>
              </a:lnSpc>
              <a:spcBef>
                <a:spcPts val="1000"/>
              </a:spcBef>
              <a:spcAft>
                <a:spcPts val="0"/>
              </a:spcAft>
              <a:buClr>
                <a:schemeClr val="dk1"/>
              </a:buClr>
              <a:buSzPts val="3600"/>
              <a:buFont typeface="Arial"/>
              <a:buNone/>
            </a:pPr>
            <a:r>
              <a:rPr lang="en-US" sz="3600" u="none" strike="noStrike" cap="none" dirty="0">
                <a:solidFill>
                  <a:schemeClr val="bg1"/>
                </a:solidFill>
                <a:latin typeface="Sylfaen Regular" pitchFamily="18" charset="0"/>
                <a:ea typeface="Calibri"/>
                <a:cs typeface="Calibri"/>
                <a:sym typeface="Calibri"/>
              </a:rPr>
              <a:t> </a:t>
            </a:r>
            <a:r>
              <a:rPr lang="en-US" sz="3600" dirty="0">
                <a:solidFill>
                  <a:schemeClr val="bg1"/>
                </a:solidFill>
                <a:latin typeface="Calibri" panose="020F0502020204030204" pitchFamily="34" charset="0"/>
                <a:ea typeface="Calibri"/>
                <a:cs typeface="Calibri" panose="020F0502020204030204" pitchFamily="34" charset="0"/>
                <a:sym typeface="Calibri"/>
              </a:rPr>
              <a:t>English </a:t>
            </a:r>
            <a:r>
              <a:rPr lang="en-US" sz="3600" dirty="0" smtClean="0">
                <a:solidFill>
                  <a:schemeClr val="bg1"/>
                </a:solidFill>
                <a:latin typeface="Calibri" panose="020F0502020204030204" pitchFamily="34" charset="0"/>
                <a:ea typeface="Calibri"/>
                <a:cs typeface="Calibri" panose="020F0502020204030204" pitchFamily="34" charset="0"/>
                <a:sym typeface="Calibri"/>
              </a:rPr>
              <a:t>for </a:t>
            </a:r>
            <a:r>
              <a:rPr lang="en-US" sz="3600" dirty="0">
                <a:solidFill>
                  <a:schemeClr val="bg1"/>
                </a:solidFill>
                <a:latin typeface="Calibri" panose="020F0502020204030204" pitchFamily="34" charset="0"/>
                <a:ea typeface="Calibri"/>
                <a:cs typeface="Calibri" panose="020F0502020204030204" pitchFamily="34" charset="0"/>
                <a:sym typeface="Calibri"/>
              </a:rPr>
              <a:t>Specific Purposes | Level A2</a:t>
            </a:r>
            <a:endParaRPr sz="360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7"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8" name="Picture 7">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541210" y="1311320"/>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ka-GE" sz="3600" b="1" dirty="0" smtClean="0">
              <a:solidFill>
                <a:schemeClr val="bg1"/>
              </a:solidFill>
              <a:latin typeface="Calibri" pitchFamily="34" charset="0"/>
            </a:endParaRPr>
          </a:p>
          <a:p>
            <a:pPr lvl="0" algn="ctr"/>
            <a:r>
              <a:rPr lang="en-US" sz="3600" b="1" dirty="0" smtClean="0">
                <a:solidFill>
                  <a:schemeClr val="bg1"/>
                </a:solidFill>
                <a:latin typeface="Calibri" pitchFamily="34" charset="0"/>
              </a:rPr>
              <a:t>swallow </a:t>
            </a:r>
          </a:p>
          <a:p>
            <a:pPr lvl="0" algn="ctr"/>
            <a:r>
              <a:rPr lang="en-US" sz="3600" b="1" dirty="0" smtClean="0">
                <a:solidFill>
                  <a:schemeClr val="bg1"/>
                </a:solidFill>
                <a:latin typeface="Calibri" pitchFamily="34" charset="0"/>
              </a:rPr>
              <a:t>(v.)</a:t>
            </a:r>
          </a:p>
          <a:p>
            <a:pPr marL="0" marR="0" lvl="0" indent="0" algn="ctr" rtl="0">
              <a:spcBef>
                <a:spcPts val="0"/>
              </a:spcBef>
              <a:spcAft>
                <a:spcPts val="0"/>
              </a:spcAft>
              <a:buNone/>
            </a:pPr>
            <a:endParaRPr sz="3600" dirty="0">
              <a:latin typeface="Calibri Regular" charset="0"/>
            </a:endParaRPr>
          </a:p>
        </p:txBody>
      </p:sp>
      <p:sp>
        <p:nvSpPr>
          <p:cNvPr id="190" name="Google Shape;190;g8d3272b2c0_0_231"/>
          <p:cNvSpPr/>
          <p:nvPr/>
        </p:nvSpPr>
        <p:spPr>
          <a:xfrm>
            <a:off x="4402732" y="4051709"/>
            <a:ext cx="3526916" cy="1130552"/>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smtClean="0">
                <a:solidFill>
                  <a:srgbClr val="FFFFFF"/>
                </a:solidFill>
                <a:latin typeface="Calibri Regular" charset="0"/>
                <a:ea typeface="Calibri"/>
                <a:cs typeface="Calibri"/>
                <a:sym typeface="Calibri"/>
              </a:rPr>
              <a:t>ყლაპვა, ჩაყლაპვა</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2" y="726545"/>
            <a:ext cx="2491303"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2304979" y="5465627"/>
            <a:ext cx="8529276" cy="1012558"/>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600" i="1" dirty="0" smtClean="0">
                <a:solidFill>
                  <a:schemeClr val="bg1"/>
                </a:solidFill>
                <a:latin typeface="Calibri" charset="0"/>
                <a:ea typeface="Calibri" charset="0"/>
                <a:cs typeface="Calibri" charset="0"/>
                <a:sym typeface="Calibri"/>
              </a:rPr>
              <a:t>Big pills are difficult to </a:t>
            </a:r>
            <a:r>
              <a:rPr lang="en-US" sz="2600" i="1" u="sng" dirty="0" smtClean="0">
                <a:solidFill>
                  <a:srgbClr val="FFC000"/>
                </a:solidFill>
                <a:latin typeface="Calibri" charset="0"/>
                <a:ea typeface="Calibri" charset="0"/>
                <a:cs typeface="Calibri" charset="0"/>
                <a:sym typeface="Calibri"/>
              </a:rPr>
              <a:t>swallow</a:t>
            </a:r>
            <a:r>
              <a:rPr lang="en-US" sz="2600" i="1" dirty="0" smtClean="0">
                <a:solidFill>
                  <a:schemeClr val="bg1"/>
                </a:solidFill>
                <a:latin typeface="Calibri" charset="0"/>
                <a:ea typeface="Calibri" charset="0"/>
                <a:cs typeface="Calibri" charset="0"/>
                <a:sym typeface="Calibri"/>
              </a:rPr>
              <a:t>.</a:t>
            </a:r>
            <a:endParaRPr sz="2600" i="1" strike="noStrike" cap="none" dirty="0">
              <a:solidFill>
                <a:schemeClr val="bg1"/>
              </a:solidFill>
              <a:latin typeface="Calibri" charset="0"/>
              <a:ea typeface="Calibri" charset="0"/>
              <a:cs typeface="Calibri" charset="0"/>
              <a:sym typeface="Calibri"/>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282985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702100" y="1258985"/>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ka-GE" sz="3600" b="1" dirty="0" smtClean="0">
              <a:solidFill>
                <a:schemeClr val="bg1"/>
              </a:solidFill>
              <a:latin typeface="Calibri" pitchFamily="34" charset="0"/>
            </a:endParaRPr>
          </a:p>
          <a:p>
            <a:pPr lvl="0" algn="ctr"/>
            <a:r>
              <a:rPr lang="en-US" sz="3600" b="1" dirty="0">
                <a:solidFill>
                  <a:schemeClr val="bg1"/>
                </a:solidFill>
                <a:latin typeface="Calibri" pitchFamily="34" charset="0"/>
              </a:rPr>
              <a:t>i</a:t>
            </a:r>
            <a:r>
              <a:rPr lang="en-US" sz="3600" b="1" dirty="0" smtClean="0">
                <a:solidFill>
                  <a:schemeClr val="bg1"/>
                </a:solidFill>
                <a:latin typeface="Calibri" pitchFamily="34" charset="0"/>
              </a:rPr>
              <a:t>ntestine</a:t>
            </a:r>
          </a:p>
          <a:p>
            <a:pPr lvl="0" algn="ctr"/>
            <a:r>
              <a:rPr lang="en-US" sz="3600" b="1" dirty="0" smtClean="0">
                <a:solidFill>
                  <a:schemeClr val="bg1"/>
                </a:solidFill>
                <a:latin typeface="Calibri" pitchFamily="34" charset="0"/>
              </a:rPr>
              <a:t>(n.)</a:t>
            </a:r>
          </a:p>
          <a:p>
            <a:pPr marL="0" marR="0" lvl="0" indent="0" algn="ctr" rtl="0">
              <a:spcBef>
                <a:spcPts val="0"/>
              </a:spcBef>
              <a:spcAft>
                <a:spcPts val="0"/>
              </a:spcAft>
              <a:buNone/>
            </a:pPr>
            <a:endParaRPr sz="3600" dirty="0">
              <a:latin typeface="Calibri Regular" charset="0"/>
            </a:endParaRPr>
          </a:p>
        </p:txBody>
      </p:sp>
      <p:sp>
        <p:nvSpPr>
          <p:cNvPr id="190" name="Google Shape;190;g8d3272b2c0_0_231"/>
          <p:cNvSpPr/>
          <p:nvPr/>
        </p:nvSpPr>
        <p:spPr>
          <a:xfrm>
            <a:off x="4702100" y="4144296"/>
            <a:ext cx="3143458" cy="111849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smtClean="0">
                <a:solidFill>
                  <a:srgbClr val="FFFFFF"/>
                </a:solidFill>
                <a:latin typeface="Calibri Regular" charset="0"/>
                <a:ea typeface="Calibri"/>
                <a:cs typeface="Calibri"/>
                <a:sym typeface="Calibri"/>
              </a:rPr>
              <a:t>ნაწლავი</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3" y="726545"/>
            <a:ext cx="2491302"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Google Shape;190;g8d3272b2c0_0_231">
            <a:extLst>
              <a:ext uri="{FF2B5EF4-FFF2-40B4-BE49-F238E27FC236}">
                <a16:creationId xmlns:a16="http://schemas.microsoft.com/office/drawing/2014/main" id="{D1B5DCDD-794B-2846-8198-90595578A702}"/>
              </a:ext>
            </a:extLst>
          </p:cNvPr>
          <p:cNvSpPr/>
          <p:nvPr/>
        </p:nvSpPr>
        <p:spPr>
          <a:xfrm>
            <a:off x="2303881" y="5450879"/>
            <a:ext cx="8530373" cy="1164958"/>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600" i="1" dirty="0" smtClean="0">
                <a:solidFill>
                  <a:schemeClr val="bg1"/>
                </a:solidFill>
                <a:latin typeface="Calibri" charset="0"/>
                <a:ea typeface="Calibri" charset="0"/>
                <a:cs typeface="Calibri" charset="0"/>
                <a:sym typeface="Calibri"/>
              </a:rPr>
              <a:t>Did you know the length of your </a:t>
            </a:r>
            <a:r>
              <a:rPr lang="en-US" sz="2600" i="1" dirty="0" smtClean="0">
                <a:solidFill>
                  <a:srgbClr val="FFC000"/>
                </a:solidFill>
                <a:latin typeface="Calibri" charset="0"/>
                <a:ea typeface="Calibri" charset="0"/>
                <a:cs typeface="Calibri" charset="0"/>
                <a:sym typeface="Calibri"/>
              </a:rPr>
              <a:t>intestines</a:t>
            </a:r>
            <a:r>
              <a:rPr lang="en-US" sz="2600" i="1" dirty="0" smtClean="0">
                <a:solidFill>
                  <a:schemeClr val="bg1"/>
                </a:solidFill>
                <a:latin typeface="Calibri" charset="0"/>
                <a:ea typeface="Calibri" charset="0"/>
                <a:cs typeface="Calibri" charset="0"/>
                <a:sym typeface="Calibri"/>
              </a:rPr>
              <a:t> are longer than 7 meters?</a:t>
            </a:r>
            <a:endParaRPr sz="2600" i="1" strike="noStrike" cap="none" dirty="0">
              <a:solidFill>
                <a:schemeClr val="bg1"/>
              </a:solidFill>
              <a:latin typeface="Calibri" charset="0"/>
              <a:ea typeface="Calibri" charset="0"/>
              <a:cs typeface="Calibri" charset="0"/>
              <a:sym typeface="Calibri"/>
            </a:endParaRPr>
          </a:p>
        </p:txBody>
      </p:sp>
    </p:spTree>
    <p:extLst>
      <p:ext uri="{BB962C8B-B14F-4D97-AF65-F5344CB8AC3E}">
        <p14:creationId xmlns:p14="http://schemas.microsoft.com/office/powerpoint/2010/main" val="33908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818300" y="1263691"/>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ka-GE" sz="3600" b="1" dirty="0" smtClean="0">
              <a:solidFill>
                <a:schemeClr val="bg1"/>
              </a:solidFill>
              <a:latin typeface="Calibri" pitchFamily="34" charset="0"/>
            </a:endParaRPr>
          </a:p>
          <a:p>
            <a:pPr lvl="0" algn="ctr"/>
            <a:r>
              <a:rPr lang="en-US" sz="3600" b="1" dirty="0">
                <a:solidFill>
                  <a:schemeClr val="bg1"/>
                </a:solidFill>
                <a:latin typeface="Calibri" pitchFamily="34" charset="0"/>
              </a:rPr>
              <a:t>p</a:t>
            </a:r>
            <a:r>
              <a:rPr lang="en-US" sz="3600" b="1" dirty="0" smtClean="0">
                <a:solidFill>
                  <a:schemeClr val="bg1"/>
                </a:solidFill>
                <a:latin typeface="Calibri" pitchFamily="34" charset="0"/>
              </a:rPr>
              <a:t>atient </a:t>
            </a:r>
          </a:p>
          <a:p>
            <a:pPr lvl="0" algn="ctr"/>
            <a:r>
              <a:rPr lang="en-US" sz="3600" b="1" dirty="0" smtClean="0">
                <a:solidFill>
                  <a:schemeClr val="bg1"/>
                </a:solidFill>
                <a:latin typeface="Calibri" pitchFamily="34" charset="0"/>
              </a:rPr>
              <a:t>(n.)</a:t>
            </a:r>
          </a:p>
          <a:p>
            <a:pPr marL="0" marR="0" lvl="0" indent="0" algn="ctr" rtl="0">
              <a:spcBef>
                <a:spcPts val="0"/>
              </a:spcBef>
              <a:spcAft>
                <a:spcPts val="0"/>
              </a:spcAft>
              <a:buNone/>
            </a:pPr>
            <a:endParaRPr sz="3600" dirty="0">
              <a:latin typeface="Calibri Regular" charset="0"/>
            </a:endParaRPr>
          </a:p>
        </p:txBody>
      </p:sp>
      <p:sp>
        <p:nvSpPr>
          <p:cNvPr id="190" name="Google Shape;190;g8d3272b2c0_0_231"/>
          <p:cNvSpPr/>
          <p:nvPr/>
        </p:nvSpPr>
        <p:spPr>
          <a:xfrm>
            <a:off x="4953407" y="4020865"/>
            <a:ext cx="2833742" cy="111849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smtClean="0">
                <a:solidFill>
                  <a:srgbClr val="FFFFFF"/>
                </a:solidFill>
                <a:latin typeface="Calibri Regular" charset="0"/>
                <a:ea typeface="Calibri"/>
                <a:cs typeface="Calibri"/>
                <a:sym typeface="Calibri"/>
              </a:rPr>
              <a:t>პაციენტი</a:t>
            </a:r>
            <a:endParaRPr lang="en-US" sz="2400" u="none" strike="noStrike" cap="none" dirty="0" smtClean="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3" y="726545"/>
            <a:ext cx="2491302"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2258139" y="5377137"/>
            <a:ext cx="8576115" cy="122085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600" i="1" dirty="0" smtClean="0">
                <a:solidFill>
                  <a:schemeClr val="bg1"/>
                </a:solidFill>
                <a:latin typeface="Calibri" charset="0"/>
                <a:ea typeface="Calibri" charset="0"/>
                <a:cs typeface="Calibri" charset="0"/>
                <a:sym typeface="Calibri"/>
              </a:rPr>
              <a:t>The doctor was busy and didn’t have time to see all of her </a:t>
            </a:r>
            <a:r>
              <a:rPr lang="en-US" sz="2600" i="1" dirty="0" smtClean="0">
                <a:solidFill>
                  <a:srgbClr val="FFC000"/>
                </a:solidFill>
                <a:latin typeface="Calibri" charset="0"/>
                <a:ea typeface="Calibri" charset="0"/>
                <a:cs typeface="Calibri" charset="0"/>
                <a:sym typeface="Calibri"/>
              </a:rPr>
              <a:t>patients</a:t>
            </a:r>
            <a:r>
              <a:rPr lang="en-US" sz="2600" i="1" dirty="0" smtClean="0">
                <a:solidFill>
                  <a:schemeClr val="bg1"/>
                </a:solidFill>
                <a:latin typeface="Calibri" charset="0"/>
                <a:ea typeface="Calibri" charset="0"/>
                <a:cs typeface="Calibri" charset="0"/>
                <a:sym typeface="Calibri"/>
              </a:rPr>
              <a:t>.</a:t>
            </a:r>
            <a:endParaRPr sz="2600" i="1" strike="noStrike" cap="none" dirty="0">
              <a:solidFill>
                <a:schemeClr val="bg1"/>
              </a:solidFill>
              <a:latin typeface="Calibri" charset="0"/>
              <a:ea typeface="Calibri" charset="0"/>
              <a:cs typeface="Calibri" charset="0"/>
              <a:sym typeface="Calibri"/>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857156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5152888" y="1525115"/>
            <a:ext cx="2331538" cy="2134699"/>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ka-GE" sz="3600" b="1" dirty="0" smtClean="0">
              <a:solidFill>
                <a:schemeClr val="bg1"/>
              </a:solidFill>
              <a:latin typeface="Calibri" pitchFamily="34" charset="0"/>
            </a:endParaRPr>
          </a:p>
          <a:p>
            <a:pPr lvl="0" algn="ctr"/>
            <a:r>
              <a:rPr lang="en-US" sz="3600" b="1" dirty="0">
                <a:solidFill>
                  <a:schemeClr val="bg1"/>
                </a:solidFill>
                <a:latin typeface="Calibri" pitchFamily="34" charset="0"/>
              </a:rPr>
              <a:t>p</a:t>
            </a:r>
            <a:r>
              <a:rPr lang="en-US" sz="3600" b="1" dirty="0" smtClean="0">
                <a:solidFill>
                  <a:schemeClr val="bg1"/>
                </a:solidFill>
                <a:latin typeface="Calibri" pitchFamily="34" charset="0"/>
              </a:rPr>
              <a:t>ill </a:t>
            </a:r>
          </a:p>
          <a:p>
            <a:pPr lvl="0" algn="ctr"/>
            <a:r>
              <a:rPr lang="en-US" sz="3600" b="1" dirty="0" smtClean="0">
                <a:solidFill>
                  <a:schemeClr val="bg1"/>
                </a:solidFill>
                <a:latin typeface="Calibri" pitchFamily="34" charset="0"/>
              </a:rPr>
              <a:t>(n.)</a:t>
            </a:r>
          </a:p>
          <a:p>
            <a:pPr marL="0" marR="0" lvl="0" indent="0" algn="ctr" rtl="0">
              <a:spcBef>
                <a:spcPts val="0"/>
              </a:spcBef>
              <a:spcAft>
                <a:spcPts val="0"/>
              </a:spcAft>
              <a:buNone/>
            </a:pPr>
            <a:endParaRPr sz="3600" dirty="0">
              <a:latin typeface="Calibri Regular" charset="0"/>
            </a:endParaRPr>
          </a:p>
        </p:txBody>
      </p:sp>
      <p:sp>
        <p:nvSpPr>
          <p:cNvPr id="190" name="Google Shape;190;g8d3272b2c0_0_231"/>
          <p:cNvSpPr/>
          <p:nvPr/>
        </p:nvSpPr>
        <p:spPr>
          <a:xfrm>
            <a:off x="4687935" y="3887165"/>
            <a:ext cx="3261445" cy="114799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u="none" strike="noStrike" cap="none" dirty="0" smtClean="0">
                <a:solidFill>
                  <a:srgbClr val="FFFFFF"/>
                </a:solidFill>
                <a:latin typeface="Calibri Regular" charset="0"/>
                <a:ea typeface="Calibri"/>
                <a:cs typeface="Calibri"/>
                <a:sym typeface="Calibri"/>
              </a:rPr>
              <a:t>აბი, ტაბლეტი</a:t>
            </a:r>
            <a:endParaRPr sz="2400" u="none" strike="noStrike" cap="none" dirty="0">
              <a:solidFill>
                <a:srgbClr val="FFFFFF"/>
              </a:solidFill>
              <a:latin typeface="Calibri Regular" charset="0"/>
              <a:ea typeface="Calibri"/>
              <a:cs typeface="Calibri"/>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8249700" y="556124"/>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8342952" y="726545"/>
            <a:ext cx="2491303" cy="1169551"/>
          </a:xfrm>
          <a:prstGeom prst="rect">
            <a:avLst/>
          </a:prstGeom>
          <a:noFill/>
        </p:spPr>
        <p:txBody>
          <a:bodyPr wrap="square" rtlCol="0">
            <a:spAutoFit/>
          </a:bodyPr>
          <a:lstStyle/>
          <a:p>
            <a:pPr algn="ctr"/>
            <a:r>
              <a:rPr lang="en-US" sz="3500" dirty="0">
                <a:solidFill>
                  <a:schemeClr val="bg1"/>
                </a:solidFill>
                <a:latin typeface="Calibri" panose="020F0502020204030204" pitchFamily="34" charset="0"/>
                <a:cs typeface="Calibri" panose="020F0502020204030204" pitchFamily="34" charset="0"/>
              </a:rPr>
              <a:t>Vocabulary</a:t>
            </a:r>
          </a:p>
          <a:p>
            <a:pPr algn="ctr"/>
            <a:r>
              <a:rPr lang="ka-GE" sz="3500" dirty="0">
                <a:solidFill>
                  <a:schemeClr val="bg1"/>
                </a:solidFill>
                <a:latin typeface="Calibri" panose="020F0502020204030204" pitchFamily="34" charset="0"/>
                <a:cs typeface="Calibri" panose="020F0502020204030204" pitchFamily="34" charset="0"/>
              </a:rPr>
              <a:t>ლექსიკა</a:t>
            </a:r>
            <a:endParaRPr lang="en-US" sz="3500" dirty="0">
              <a:solidFill>
                <a:schemeClr val="bg1"/>
              </a:solidFill>
              <a:latin typeface="Calibri" panose="020F0502020204030204" pitchFamily="34" charset="0"/>
              <a:cs typeface="Calibri" panose="020F0502020204030204" pitchFamily="34" charset="0"/>
            </a:endParaRPr>
          </a:p>
        </p:txBody>
      </p:sp>
      <p:sp>
        <p:nvSpPr>
          <p:cNvPr id="7" name="Google Shape;190;g8d3272b2c0_0_231">
            <a:extLst>
              <a:ext uri="{FF2B5EF4-FFF2-40B4-BE49-F238E27FC236}">
                <a16:creationId xmlns:a16="http://schemas.microsoft.com/office/drawing/2014/main" id="{D1B5DCDD-794B-2846-8198-90595578A702}"/>
              </a:ext>
            </a:extLst>
          </p:cNvPr>
          <p:cNvSpPr/>
          <p:nvPr/>
        </p:nvSpPr>
        <p:spPr>
          <a:xfrm>
            <a:off x="2535673" y="5213737"/>
            <a:ext cx="8298582" cy="132573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ka-GE" sz="2800" dirty="0" smtClean="0">
              <a:solidFill>
                <a:schemeClr val="bg1"/>
              </a:solidFill>
              <a:latin typeface="Calibri" charset="0"/>
              <a:ea typeface="Calibri" charset="0"/>
              <a:cs typeface="Calibri" charset="0"/>
            </a:endParaRPr>
          </a:p>
          <a:p>
            <a:pPr lvl="0" algn="ctr"/>
            <a:r>
              <a:rPr lang="en-US" sz="2600" dirty="0" smtClean="0">
                <a:solidFill>
                  <a:schemeClr val="bg1"/>
                </a:solidFill>
                <a:latin typeface="Calibri" charset="0"/>
                <a:ea typeface="Calibri" charset="0"/>
                <a:cs typeface="Calibri" charset="0"/>
                <a:sym typeface="Calibri"/>
              </a:rPr>
              <a:t>When I had problems with my stomach, I had to take many </a:t>
            </a:r>
            <a:r>
              <a:rPr lang="en-US" sz="2600" u="sng" dirty="0" smtClean="0">
                <a:solidFill>
                  <a:srgbClr val="FFC000"/>
                </a:solidFill>
                <a:latin typeface="Calibri" charset="0"/>
                <a:ea typeface="Calibri" charset="0"/>
                <a:cs typeface="Calibri" charset="0"/>
                <a:sym typeface="Calibri"/>
              </a:rPr>
              <a:t>pills</a:t>
            </a:r>
            <a:r>
              <a:rPr lang="en-US" sz="2600" dirty="0" smtClean="0">
                <a:solidFill>
                  <a:schemeClr val="bg1"/>
                </a:solidFill>
                <a:latin typeface="Calibri" charset="0"/>
                <a:ea typeface="Calibri" charset="0"/>
                <a:cs typeface="Calibri" charset="0"/>
                <a:sym typeface="Calibri"/>
              </a:rPr>
              <a:t>.</a:t>
            </a:r>
            <a:endParaRPr sz="2600" strike="noStrike" cap="none" dirty="0">
              <a:solidFill>
                <a:schemeClr val="bg1"/>
              </a:solidFill>
              <a:latin typeface="Calibri" charset="0"/>
              <a:ea typeface="Calibri" charset="0"/>
              <a:cs typeface="Calibri" charset="0"/>
              <a:sym typeface="Calibri"/>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738991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2" name="Rectangle 1">
            <a:extLst>
              <a:ext uri="{FF2B5EF4-FFF2-40B4-BE49-F238E27FC236}">
                <a16:creationId xmlns:a16="http://schemas.microsoft.com/office/drawing/2014/main" id="{97D84395-477B-5643-998F-5A55D6D879D4}"/>
              </a:ext>
            </a:extLst>
          </p:cNvPr>
          <p:cNvSpPr/>
          <p:nvPr/>
        </p:nvSpPr>
        <p:spPr>
          <a:xfrm>
            <a:off x="442051" y="2178491"/>
            <a:ext cx="5631898" cy="1479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panose="020F0502020204030204" pitchFamily="34" charset="0"/>
                <a:cs typeface="Calibri" panose="020F0502020204030204" pitchFamily="34" charset="0"/>
              </a:rPr>
              <a:t>Look at the pictures of medical device. What is it used for? </a:t>
            </a:r>
            <a:endParaRPr lang="en-US" sz="32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7D84395-477B-5643-998F-5A55D6D879D4}"/>
              </a:ext>
            </a:extLst>
          </p:cNvPr>
          <p:cNvSpPr/>
          <p:nvPr/>
        </p:nvSpPr>
        <p:spPr>
          <a:xfrm>
            <a:off x="442051" y="4633129"/>
            <a:ext cx="5631898" cy="1428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panose="020F0502020204030204" pitchFamily="34" charset="0"/>
                <a:cs typeface="Calibri" panose="020F0502020204030204" pitchFamily="34" charset="0"/>
              </a:rPr>
              <a:t>How big do you think </a:t>
            </a:r>
            <a:r>
              <a:rPr lang="en-US" sz="3200" smtClean="0">
                <a:latin typeface="Calibri" panose="020F0502020204030204" pitchFamily="34" charset="0"/>
                <a:cs typeface="Calibri" panose="020F0502020204030204" pitchFamily="34" charset="0"/>
              </a:rPr>
              <a:t>it is </a:t>
            </a:r>
            <a:r>
              <a:rPr lang="en-US" sz="3200" dirty="0" smtClean="0">
                <a:latin typeface="Calibri" panose="020F0502020204030204" pitchFamily="34" charset="0"/>
                <a:cs typeface="Calibri" panose="020F0502020204030204" pitchFamily="34" charset="0"/>
              </a:rPr>
              <a:t>in real life?</a:t>
            </a:r>
            <a:endParaRPr lang="en-US" sz="3200" dirty="0">
              <a:latin typeface="Calibri" panose="020F0502020204030204" pitchFamily="34" charset="0"/>
              <a:cs typeface="Calibri" panose="020F0502020204030204" pitchFamily="34" charset="0"/>
            </a:endParaRPr>
          </a:p>
        </p:txBody>
      </p:sp>
      <p:pic>
        <p:nvPicPr>
          <p:cNvPr id="9"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0" name="Picture 9">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928" r="49797"/>
          <a:stretch/>
        </p:blipFill>
        <p:spPr>
          <a:xfrm rot="5400000">
            <a:off x="7596712" y="1280934"/>
            <a:ext cx="3219420" cy="4985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4735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11" name="Rectangle: Rounded Corners 3">
            <a:extLst>
              <a:ext uri="{FF2B5EF4-FFF2-40B4-BE49-F238E27FC236}">
                <a16:creationId xmlns:a16="http://schemas.microsoft.com/office/drawing/2014/main" id="{897F9B12-969A-408D-9A80-DB3D56BB645E}"/>
              </a:ext>
            </a:extLst>
          </p:cNvPr>
          <p:cNvSpPr/>
          <p:nvPr/>
        </p:nvSpPr>
        <p:spPr>
          <a:xfrm>
            <a:off x="837788" y="1955560"/>
            <a:ext cx="11038655" cy="410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latin typeface="Calibri" panose="020F0502020204030204" pitchFamily="34" charset="0"/>
                <a:cs typeface="Calibri" panose="020F0502020204030204" pitchFamily="34" charset="0"/>
              </a:rPr>
              <a:t>This device is </a:t>
            </a:r>
            <a:r>
              <a:rPr lang="en-US" sz="3200" dirty="0">
                <a:latin typeface="Calibri" panose="020F0502020204030204" pitchFamily="34" charset="0"/>
                <a:cs typeface="Calibri" panose="020F0502020204030204" pitchFamily="34" charset="0"/>
              </a:rPr>
              <a:t>about three centimeters long and one centimeter wide, and it's similar in shape to a large </a:t>
            </a:r>
            <a:r>
              <a:rPr lang="en-US" sz="3200" dirty="0">
                <a:solidFill>
                  <a:srgbClr val="FFC000"/>
                </a:solidFill>
                <a:latin typeface="Calibri" panose="020F0502020204030204" pitchFamily="34" charset="0"/>
                <a:cs typeface="Calibri" panose="020F0502020204030204" pitchFamily="34" charset="0"/>
              </a:rPr>
              <a:t>pill</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Believe </a:t>
            </a:r>
            <a:r>
              <a:rPr lang="en-US" sz="3200" dirty="0">
                <a:latin typeface="Calibri" panose="020F0502020204030204" pitchFamily="34" charset="0"/>
                <a:cs typeface="Calibri" panose="020F0502020204030204" pitchFamily="34" charset="0"/>
              </a:rPr>
              <a:t>it or not, it's a </a:t>
            </a:r>
            <a:r>
              <a:rPr lang="en-US" sz="3200" dirty="0">
                <a:solidFill>
                  <a:srgbClr val="FFC000"/>
                </a:solidFill>
                <a:latin typeface="Calibri" panose="020F0502020204030204" pitchFamily="34" charset="0"/>
                <a:cs typeface="Calibri" panose="020F0502020204030204" pitchFamily="34" charset="0"/>
              </a:rPr>
              <a:t>miniature </a:t>
            </a:r>
            <a:r>
              <a:rPr lang="en-US" sz="3200" dirty="0">
                <a:latin typeface="Calibri" panose="020F0502020204030204" pitchFamily="34" charset="0"/>
                <a:cs typeface="Calibri" panose="020F0502020204030204" pitchFamily="34" charset="0"/>
              </a:rPr>
              <a:t>camera, a so-called "pill camera," or Pill Cam, that </a:t>
            </a:r>
            <a:r>
              <a:rPr lang="en-US" sz="3200" dirty="0" smtClean="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patients can actually </a:t>
            </a:r>
            <a:r>
              <a:rPr lang="en-US" sz="3200" dirty="0">
                <a:solidFill>
                  <a:srgbClr val="FFC000"/>
                </a:solidFill>
                <a:latin typeface="Calibri" panose="020F0502020204030204" pitchFamily="34" charset="0"/>
                <a:cs typeface="Calibri" panose="020F0502020204030204" pitchFamily="34" charset="0"/>
              </a:rPr>
              <a:t>swallow</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Doctors use </a:t>
            </a:r>
            <a:r>
              <a:rPr lang="en-US" sz="3200" dirty="0">
                <a:latin typeface="Calibri" panose="020F0502020204030204" pitchFamily="34" charset="0"/>
                <a:cs typeface="Calibri" panose="020F0502020204030204" pitchFamily="34" charset="0"/>
              </a:rPr>
              <a:t>it to find problems in the small </a:t>
            </a:r>
            <a:r>
              <a:rPr lang="en-US" sz="3200" dirty="0">
                <a:solidFill>
                  <a:srgbClr val="FFC000"/>
                </a:solidFill>
                <a:latin typeface="Calibri" panose="020F0502020204030204" pitchFamily="34" charset="0"/>
                <a:cs typeface="Calibri" panose="020F0502020204030204" pitchFamily="34" charset="0"/>
              </a:rPr>
              <a:t>intestine</a:t>
            </a:r>
            <a:r>
              <a:rPr lang="en-US" sz="3200" dirty="0">
                <a:latin typeface="Calibri" panose="020F0502020204030204" pitchFamily="34" charset="0"/>
                <a:cs typeface="Calibri" panose="020F0502020204030204" pitchFamily="34" charset="0"/>
              </a:rPr>
              <a:t>. </a:t>
            </a:r>
            <a:endParaRPr lang="en-US" sz="3200" dirty="0" smtClean="0">
              <a:latin typeface="Calibri" panose="020F0502020204030204" pitchFamily="34" charset="0"/>
              <a:cs typeface="Calibri" panose="020F0502020204030204" pitchFamily="34" charset="0"/>
            </a:endParaRPr>
          </a:p>
        </p:txBody>
      </p:sp>
      <p:pic>
        <p:nvPicPr>
          <p:cNvPr id="6" name="Google Shape;90;p1">
            <a:extLst>
              <a:ext uri="{FF2B5EF4-FFF2-40B4-BE49-F238E27FC236}">
                <a16:creationId xmlns:a16="http://schemas.microsoft.com/office/drawing/2014/main" id="{B3777C88-76AA-3242-8985-AD7899327453}"/>
              </a:ext>
            </a:extLst>
          </p:cNvPr>
          <p:cNvPicPr preferRelativeResize="0"/>
          <p:nvPr/>
        </p:nvPicPr>
        <p:blipFill rotWithShape="1">
          <a:blip r:embed="rId2">
            <a:alphaModFix/>
          </a:blip>
          <a:srcRect/>
          <a:stretch/>
        </p:blipFill>
        <p:spPr>
          <a:xfrm>
            <a:off x="979207" y="725338"/>
            <a:ext cx="2164081" cy="968991"/>
          </a:xfrm>
          <a:prstGeom prst="rect">
            <a:avLst/>
          </a:prstGeom>
          <a:noFill/>
          <a:ln>
            <a:noFill/>
          </a:ln>
        </p:spPr>
      </p:pic>
      <p:pic>
        <p:nvPicPr>
          <p:cNvPr id="7" name="Picture 6">
            <a:extLst>
              <a:ext uri="{FF2B5EF4-FFF2-40B4-BE49-F238E27FC236}">
                <a16:creationId xmlns:a16="http://schemas.microsoft.com/office/drawing/2014/main" id="{7E98D3A2-DB0F-424E-8C42-C2DFC8EC764D}"/>
              </a:ext>
            </a:extLst>
          </p:cNvPr>
          <p:cNvPicPr>
            <a:picLocks noChangeAspect="1"/>
          </p:cNvPicPr>
          <p:nvPr/>
        </p:nvPicPr>
        <p:blipFill>
          <a:blip r:embed="rId3"/>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728577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sp>
        <p:nvSpPr>
          <p:cNvPr id="11" name="Rectangle: Rounded Corners 3">
            <a:extLst>
              <a:ext uri="{FF2B5EF4-FFF2-40B4-BE49-F238E27FC236}">
                <a16:creationId xmlns:a16="http://schemas.microsoft.com/office/drawing/2014/main" id="{897F9B12-969A-408D-9A80-DB3D56BB645E}"/>
              </a:ext>
            </a:extLst>
          </p:cNvPr>
          <p:cNvSpPr/>
          <p:nvPr/>
        </p:nvSpPr>
        <p:spPr>
          <a:xfrm>
            <a:off x="827030" y="1804953"/>
            <a:ext cx="11011401" cy="4528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latin typeface="Calibri" panose="020F0502020204030204" pitchFamily="34" charset="0"/>
                <a:cs typeface="Calibri" panose="020F0502020204030204" pitchFamily="34" charset="0"/>
              </a:rPr>
              <a:t>The patient </a:t>
            </a:r>
            <a:r>
              <a:rPr lang="en-US" sz="3200" dirty="0">
                <a:solidFill>
                  <a:schemeClr val="bg1"/>
                </a:solidFill>
                <a:latin typeface="Calibri" panose="020F0502020204030204" pitchFamily="34" charset="0"/>
                <a:cs typeface="Calibri" panose="020F0502020204030204" pitchFamily="34" charset="0"/>
              </a:rPr>
              <a:t>swallows </a:t>
            </a:r>
            <a:r>
              <a:rPr lang="en-US" sz="3200" dirty="0">
                <a:latin typeface="Calibri" panose="020F0502020204030204" pitchFamily="34" charset="0"/>
                <a:cs typeface="Calibri" panose="020F0502020204030204" pitchFamily="34" charset="0"/>
              </a:rPr>
              <a:t>the Pill Cam with water. And then, for the next </a:t>
            </a:r>
            <a:r>
              <a:rPr lang="en-US" sz="3200" dirty="0" smtClean="0">
                <a:latin typeface="Calibri" panose="020F0502020204030204" pitchFamily="34" charset="0"/>
                <a:cs typeface="Calibri" panose="020F0502020204030204" pitchFamily="34" charset="0"/>
              </a:rPr>
              <a:t>eight hours</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while </a:t>
            </a:r>
            <a:r>
              <a:rPr lang="en-US" sz="3200" dirty="0">
                <a:solidFill>
                  <a:srgbClr val="FFC000"/>
                </a:solidFill>
                <a:latin typeface="Calibri" panose="020F0502020204030204" pitchFamily="34" charset="0"/>
                <a:cs typeface="Calibri" panose="020F0502020204030204" pitchFamily="34" charset="0"/>
              </a:rPr>
              <a:t>patient</a:t>
            </a:r>
            <a:r>
              <a:rPr lang="en-US" sz="3200" dirty="0">
                <a:latin typeface="Calibri" panose="020F0502020204030204" pitchFamily="34" charset="0"/>
                <a:cs typeface="Calibri" panose="020F0502020204030204" pitchFamily="34" charset="0"/>
              </a:rPr>
              <a:t> is doing his or her regular activities, the camera travels through the body, taking pictures and sending them to a recording device. After eight hours, the patient takes the recording device to the doctor. The images are downloaded to a computer, and the doctor looks at them in order to find the patient's problem. </a:t>
            </a:r>
            <a:endParaRPr lang="en-US" sz="3200" dirty="0" smtClean="0">
              <a:latin typeface="Calibri" panose="020F0502020204030204" pitchFamily="34" charset="0"/>
              <a:cs typeface="Calibri" panose="020F0502020204030204" pitchFamily="34" charset="0"/>
            </a:endParaRPr>
          </a:p>
        </p:txBody>
      </p:sp>
      <p:pic>
        <p:nvPicPr>
          <p:cNvPr id="6" name="Google Shape;90;p1">
            <a:extLst>
              <a:ext uri="{FF2B5EF4-FFF2-40B4-BE49-F238E27FC236}">
                <a16:creationId xmlns:a16="http://schemas.microsoft.com/office/drawing/2014/main" id="{B3777C88-76AA-3242-8985-AD7899327453}"/>
              </a:ext>
            </a:extLst>
          </p:cNvPr>
          <p:cNvPicPr preferRelativeResize="0"/>
          <p:nvPr/>
        </p:nvPicPr>
        <p:blipFill rotWithShape="1">
          <a:blip r:embed="rId2">
            <a:alphaModFix/>
          </a:blip>
          <a:srcRect/>
          <a:stretch/>
        </p:blipFill>
        <p:spPr>
          <a:xfrm>
            <a:off x="988172" y="563973"/>
            <a:ext cx="2164081" cy="968991"/>
          </a:xfrm>
          <a:prstGeom prst="rect">
            <a:avLst/>
          </a:prstGeom>
          <a:noFill/>
          <a:ln>
            <a:noFill/>
          </a:ln>
        </p:spPr>
      </p:pic>
      <p:pic>
        <p:nvPicPr>
          <p:cNvPr id="7" name="Picture 6">
            <a:extLst>
              <a:ext uri="{FF2B5EF4-FFF2-40B4-BE49-F238E27FC236}">
                <a16:creationId xmlns:a16="http://schemas.microsoft.com/office/drawing/2014/main" id="{7E98D3A2-DB0F-424E-8C42-C2DFC8EC764D}"/>
              </a:ext>
            </a:extLst>
          </p:cNvPr>
          <p:cNvPicPr>
            <a:picLocks noChangeAspect="1"/>
          </p:cNvPicPr>
          <p:nvPr/>
        </p:nvPicPr>
        <p:blipFill>
          <a:blip r:embed="rId3"/>
          <a:stretch>
            <a:fillRect/>
          </a:stretch>
        </p:blipFill>
        <p:spPr>
          <a:xfrm>
            <a:off x="3152254" y="563973"/>
            <a:ext cx="2376972" cy="968991"/>
          </a:xfrm>
          <a:prstGeom prst="rect">
            <a:avLst/>
          </a:prstGeom>
        </p:spPr>
      </p:pic>
    </p:spTree>
    <p:extLst>
      <p:ext uri="{BB962C8B-B14F-4D97-AF65-F5344CB8AC3E}">
        <p14:creationId xmlns:p14="http://schemas.microsoft.com/office/powerpoint/2010/main" val="733513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9"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0" name="Picture 9">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1" name="Rectangle: Rounded Corners 3">
            <a:extLst>
              <a:ext uri="{FF2B5EF4-FFF2-40B4-BE49-F238E27FC236}">
                <a16:creationId xmlns:a16="http://schemas.microsoft.com/office/drawing/2014/main" id="{897F9B12-969A-408D-9A80-DB3D56BB645E}"/>
              </a:ext>
            </a:extLst>
          </p:cNvPr>
          <p:cNvSpPr/>
          <p:nvPr/>
        </p:nvSpPr>
        <p:spPr>
          <a:xfrm>
            <a:off x="827030" y="1804953"/>
            <a:ext cx="11011401" cy="4528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latin typeface="Calibri" panose="020F0502020204030204" pitchFamily="34" charset="0"/>
                <a:cs typeface="Calibri" panose="020F0502020204030204" pitchFamily="34" charset="0"/>
              </a:rPr>
              <a:t>In </a:t>
            </a:r>
            <a:r>
              <a:rPr lang="en-US" sz="2800" dirty="0">
                <a:latin typeface="Calibri" panose="020F0502020204030204" pitchFamily="34" charset="0"/>
                <a:cs typeface="Calibri" panose="020F0502020204030204" pitchFamily="34" charset="0"/>
              </a:rPr>
              <a:t>the past, if doctors wanted to see the small intestine, the only way to do it was to take an enormous number of X-rays. The patient had to lie down without moving for a long time. Unlike the Pill Cam, X-rays are also dangerous because they give off radiation. Plus the X-rays themselves were not very clear. The advantage of the Pill Cam is that </a:t>
            </a:r>
            <a:r>
              <a:rPr lang="en-US" sz="2800" dirty="0" smtClean="0">
                <a:latin typeface="Calibri" panose="020F0502020204030204" pitchFamily="34" charset="0"/>
                <a:cs typeface="Calibri" panose="020F0502020204030204" pitchFamily="34" charset="0"/>
              </a:rPr>
              <a:t>doctors get </a:t>
            </a:r>
            <a:r>
              <a:rPr lang="en-US" sz="2800" dirty="0">
                <a:latin typeface="Calibri" panose="020F0502020204030204" pitchFamily="34" charset="0"/>
                <a:cs typeface="Calibri" panose="020F0502020204030204" pitchFamily="34" charset="0"/>
              </a:rPr>
              <a:t>beautiful, clear images, and there's no radiation or discomfort to the patient. </a:t>
            </a:r>
            <a:r>
              <a:rPr lang="en-US" sz="2800" dirty="0" smtClean="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33990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a16="http://schemas.microsoft.com/office/drawing/2014/main" id="{1DAC6726-0665-CE42-843C-081700985CF1}"/>
              </a:ext>
            </a:extLst>
          </p:cNvPr>
          <p:cNvSpPr txBox="1">
            <a:spLocks/>
          </p:cNvSpPr>
          <p:nvPr/>
        </p:nvSpPr>
        <p:spPr>
          <a:xfrm>
            <a:off x="286479" y="276286"/>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Sylfaen Regular" pitchFamily="18" charset="0"/>
            </a:endParaRPr>
          </a:p>
        </p:txBody>
      </p:sp>
      <p:pic>
        <p:nvPicPr>
          <p:cNvPr id="9" name="Google Shape;90;p1">
            <a:extLst>
              <a:ext uri="{FF2B5EF4-FFF2-40B4-BE49-F238E27FC236}">
                <a16:creationId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0" name="Picture 9">
            <a:extLst>
              <a:ext uri="{FF2B5EF4-FFF2-40B4-BE49-F238E27FC236}">
                <a16:creationId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1" name="Rectangle: Rounded Corners 3">
            <a:extLst>
              <a:ext uri="{FF2B5EF4-FFF2-40B4-BE49-F238E27FC236}">
                <a16:creationId xmlns:a16="http://schemas.microsoft.com/office/drawing/2014/main" id="{897F9B12-969A-408D-9A80-DB3D56BB645E}"/>
              </a:ext>
            </a:extLst>
          </p:cNvPr>
          <p:cNvSpPr/>
          <p:nvPr/>
        </p:nvSpPr>
        <p:spPr>
          <a:xfrm>
            <a:off x="827030" y="1804953"/>
            <a:ext cx="11011401" cy="4528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latin typeface="Calibri" panose="020F0502020204030204" pitchFamily="34" charset="0"/>
                <a:cs typeface="Calibri" panose="020F0502020204030204" pitchFamily="34" charset="0"/>
              </a:rPr>
              <a:t>The Pill Cam is expensive, and it takes time for the doctor to look at the pictures. But the main disadvantage is that after the patient swallows the device, the doctor can't control it. There is no way to stop it, for instance, if the doctor wants to look closely at one particular part of the intestine. However, researchers are now developing a new camera that doctors can control from outside, this could be a huge improvement.  </a:t>
            </a:r>
          </a:p>
        </p:txBody>
      </p:sp>
    </p:spTree>
    <p:extLst>
      <p:ext uri="{BB962C8B-B14F-4D97-AF65-F5344CB8AC3E}">
        <p14:creationId xmlns:p14="http://schemas.microsoft.com/office/powerpoint/2010/main" val="1805326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0"/>
            <a:ext cx="10430041"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1117746717"/>
              </p:ext>
            </p:extLst>
          </p:nvPr>
        </p:nvGraphicFramePr>
        <p:xfrm>
          <a:off x="699281" y="2805863"/>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400" b="0" i="0" dirty="0" smtClean="0">
                          <a:solidFill>
                            <a:schemeClr val="bg1"/>
                          </a:solidFill>
                          <a:latin typeface="Calibri" panose="020F0502020204030204" pitchFamily="34" charset="0"/>
                          <a:cs typeface="Calibri" panose="020F0502020204030204" pitchFamily="34" charset="0"/>
                        </a:rPr>
                        <a:t>The Pill Cam</a:t>
                      </a:r>
                      <a:r>
                        <a:rPr lang="en-US" sz="2400" b="0" i="0" baseline="0" dirty="0" smtClean="0">
                          <a:solidFill>
                            <a:schemeClr val="bg1"/>
                          </a:solidFill>
                          <a:latin typeface="Calibri" panose="020F0502020204030204" pitchFamily="34" charset="0"/>
                          <a:cs typeface="Calibri" panose="020F0502020204030204" pitchFamily="34" charset="0"/>
                        </a:rPr>
                        <a:t> is used for finding problems in the stomach. </a:t>
                      </a:r>
                      <a:endParaRPr sz="24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2136392066"/>
              </p:ext>
            </p:extLst>
          </p:nvPr>
        </p:nvGraphicFramePr>
        <p:xfrm>
          <a:off x="577302" y="4478155"/>
          <a:ext cx="11025417" cy="518160"/>
        </p:xfrm>
        <a:graphic>
          <a:graphicData uri="http://schemas.openxmlformats.org/drawingml/2006/table">
            <a:tbl>
              <a:tblPr firstRow="1" bandRow="1">
                <a:tableStyleId>{B46CFEF4-99AF-46A8-A051-738FFB79779B}</a:tableStyleId>
              </a:tblPr>
              <a:tblGrid>
                <a:gridCol w="11025417">
                  <a:extLst>
                    <a:ext uri="{9D8B030D-6E8A-4147-A177-3AD203B41FA5}">
                      <a16:colId xmlns:a16="http://schemas.microsoft.com/office/drawing/2014/main" val="2862978725"/>
                    </a:ext>
                  </a:extLst>
                </a:gridCol>
              </a:tblGrid>
              <a:tr h="466904">
                <a:tc>
                  <a:txBody>
                    <a:bodyPr/>
                    <a:lstStyle/>
                    <a:p>
                      <a:r>
                        <a:rPr lang="en-US" sz="2800" i="1" dirty="0" smtClean="0">
                          <a:solidFill>
                            <a:schemeClr val="bg1"/>
                          </a:solidFill>
                          <a:latin typeface="Calibri" panose="020F0502020204030204" pitchFamily="34" charset="0"/>
                          <a:cs typeface="Calibri" panose="020F0502020204030204" pitchFamily="34" charset="0"/>
                        </a:rPr>
                        <a:t>We use it to find problems in the small intestine. </a:t>
                      </a:r>
                      <a:endParaRPr lang="en-US" sz="2800" b="0" i="1"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8063946" y="2566372"/>
            <a:ext cx="1755303" cy="1237379"/>
          </a:xfrm>
        </p:spPr>
        <p:txBody>
          <a:bodyPr>
            <a:normAutofit/>
          </a:bodyPr>
          <a:lstStyle/>
          <a:p>
            <a:r>
              <a:rPr lang="en-US" b="1" dirty="0" smtClean="0">
                <a:solidFill>
                  <a:srgbClr val="FFC000"/>
                </a:solidFill>
                <a:latin typeface="Calibri" panose="020F0502020204030204" pitchFamily="34" charset="0"/>
                <a:cs typeface="Calibri" panose="020F0502020204030204" pitchFamily="34" charset="0"/>
              </a:rPr>
              <a:t>False</a:t>
            </a:r>
            <a:endParaRPr lang="en-US" b="1" dirty="0">
              <a:solidFill>
                <a:srgbClr val="FFC0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987DE58-B647-6341-B264-0F0900D656FE}"/>
              </a:ext>
            </a:extLst>
          </p:cNvPr>
          <p:cNvSpPr/>
          <p:nvPr/>
        </p:nvSpPr>
        <p:spPr>
          <a:xfrm>
            <a:off x="6622471" y="413986"/>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Reading</a:t>
            </a:r>
            <a:r>
              <a:rPr lang="ka-GE" sz="3600" dirty="0">
                <a:latin typeface="Calibri" panose="020F0502020204030204" pitchFamily="34" charset="0"/>
                <a:cs typeface="Calibri" panose="020F0502020204030204" pitchFamily="34" charset="0"/>
              </a:rPr>
              <a:t> Activity</a:t>
            </a:r>
          </a:p>
          <a:p>
            <a:pPr algn="ctr"/>
            <a:r>
              <a:rPr lang="ka-GE" sz="3600" dirty="0">
                <a:latin typeface="Calibri" panose="020F0502020204030204" pitchFamily="34" charset="0"/>
                <a:cs typeface="Calibri" panose="020F0502020204030204" pitchFamily="34" charset="0"/>
              </a:rPr>
              <a:t>კითხვის </a:t>
            </a:r>
            <a:r>
              <a:rPr lang="ka-GE" sz="3600" dirty="0" smtClean="0">
                <a:latin typeface="Calibri" panose="020F0502020204030204" pitchFamily="34" charset="0"/>
                <a:cs typeface="Calibri" panose="020F0502020204030204" pitchFamily="34" charset="0"/>
              </a:rPr>
              <a:t>დავალება </a:t>
            </a:r>
            <a:endParaRPr lang="en-US" sz="36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84093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7" name="Google Shape;107;g8d3272b2c0_0_301"/>
          <p:cNvGrpSpPr/>
          <p:nvPr/>
        </p:nvGrpSpPr>
        <p:grpSpPr>
          <a:xfrm>
            <a:off x="-4545179" y="630936"/>
            <a:ext cx="10822747" cy="7633251"/>
            <a:chOff x="-4943656" y="-757771"/>
            <a:chExt cx="10099131" cy="5889900"/>
          </a:xfrm>
        </p:grpSpPr>
        <p:sp>
          <p:nvSpPr>
            <p:cNvPr id="108" name="Google Shape;108;g8d3272b2c0_0_301"/>
            <p:cNvSpPr/>
            <p:nvPr/>
          </p:nvSpPr>
          <p:spPr>
            <a:xfrm>
              <a:off x="-4943656" y="-757771"/>
              <a:ext cx="5889900" cy="5889900"/>
            </a:xfrm>
            <a:prstGeom prst="blockArc">
              <a:avLst>
                <a:gd name="adj1" fmla="val 18900000"/>
                <a:gd name="adj2" fmla="val 2173954"/>
                <a:gd name="adj3" fmla="val 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09" name="Google Shape;109;g8d3272b2c0_0_301"/>
            <p:cNvSpPr/>
            <p:nvPr/>
          </p:nvSpPr>
          <p:spPr>
            <a:xfrm>
              <a:off x="306853" y="198853"/>
              <a:ext cx="48225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0" name="Google Shape;110;g8d3272b2c0_0_301"/>
            <p:cNvSpPr txBox="1"/>
            <p:nvPr/>
          </p:nvSpPr>
          <p:spPr>
            <a:xfrm>
              <a:off x="306853" y="198853"/>
              <a:ext cx="48225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Introduction - </a:t>
              </a:r>
              <a:r>
                <a:rPr lang="en-US" sz="1500" b="1" dirty="0" err="1">
                  <a:solidFill>
                    <a:schemeClr val="lt1"/>
                  </a:solidFill>
                  <a:latin typeface="Calibri" panose="020F0502020204030204" pitchFamily="34" charset="0"/>
                  <a:ea typeface="Calibri"/>
                  <a:cs typeface="Calibri" panose="020F0502020204030204" pitchFamily="34" charset="0"/>
                  <a:sym typeface="Calibri"/>
                </a:rPr>
                <a:t>შესავალი</a:t>
              </a:r>
              <a:r>
                <a:rPr lang="en-US" sz="1500" b="1" dirty="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58396" y="149161"/>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2" name="Google Shape;112;g8d3272b2c0_0_301"/>
            <p:cNvSpPr/>
            <p:nvPr/>
          </p:nvSpPr>
          <p:spPr>
            <a:xfrm>
              <a:off x="666854" y="795501"/>
              <a:ext cx="44625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3" name="Google Shape;113;g8d3272b2c0_0_301"/>
            <p:cNvSpPr txBox="1"/>
            <p:nvPr/>
          </p:nvSpPr>
          <p:spPr>
            <a:xfrm>
              <a:off x="666854" y="795501"/>
              <a:ext cx="44625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Vocabulary - </a:t>
              </a:r>
              <a:r>
                <a:rPr lang="en-US" sz="1500" b="1" dirty="0" err="1">
                  <a:solidFill>
                    <a:schemeClr val="lt1"/>
                  </a:solidFill>
                  <a:latin typeface="Calibri" panose="020F0502020204030204" pitchFamily="34" charset="0"/>
                  <a:ea typeface="Calibri"/>
                  <a:cs typeface="Calibri" panose="020F0502020204030204" pitchFamily="34" charset="0"/>
                  <a:sym typeface="Calibri"/>
                </a:rPr>
                <a:t>ლექსიკა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418397" y="745809"/>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5" name="Google Shape;115;g8d3272b2c0_0_301"/>
            <p:cNvSpPr/>
            <p:nvPr/>
          </p:nvSpPr>
          <p:spPr>
            <a:xfrm>
              <a:off x="864133" y="1391711"/>
              <a:ext cx="4265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6" name="Google Shape;116;g8d3272b2c0_0_301"/>
            <p:cNvSpPr txBox="1"/>
            <p:nvPr/>
          </p:nvSpPr>
          <p:spPr>
            <a:xfrm>
              <a:off x="864133" y="1391711"/>
              <a:ext cx="4265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smtClean="0">
                  <a:solidFill>
                    <a:schemeClr val="lt1"/>
                  </a:solidFill>
                  <a:latin typeface="Calibri" panose="020F0502020204030204" pitchFamily="34" charset="0"/>
                  <a:ea typeface="Calibri"/>
                  <a:cs typeface="Calibri" panose="020F0502020204030204" pitchFamily="34" charset="0"/>
                  <a:sym typeface="Calibri"/>
                </a:rPr>
                <a:t>Reading Comprehension </a:t>
              </a:r>
              <a:r>
                <a:rPr lang="en-US" sz="1500" b="1" dirty="0">
                  <a:solidFill>
                    <a:schemeClr val="lt1"/>
                  </a:solidFill>
                  <a:latin typeface="Calibri" panose="020F0502020204030204" pitchFamily="34" charset="0"/>
                  <a:ea typeface="Calibri"/>
                  <a:cs typeface="Calibri" panose="020F0502020204030204" pitchFamily="34" charset="0"/>
                  <a:sym typeface="Calibri"/>
                </a:rPr>
                <a:t>- </a:t>
              </a:r>
              <a:r>
                <a:rPr lang="ka-GE" sz="1500" b="1" dirty="0" smtClean="0">
                  <a:solidFill>
                    <a:schemeClr val="lt1"/>
                  </a:solidFill>
                  <a:latin typeface="Calibri" panose="020F0502020204030204" pitchFamily="34" charset="0"/>
                  <a:ea typeface="Calibri"/>
                  <a:cs typeface="Calibri" panose="020F0502020204030204" pitchFamily="34" charset="0"/>
                  <a:sym typeface="Calibri"/>
                </a:rPr>
                <a:t>წაკითხულის გააზრება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615675" y="1342019"/>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8" name="Google Shape;118;g8d3272b2c0_0_301"/>
            <p:cNvSpPr/>
            <p:nvPr/>
          </p:nvSpPr>
          <p:spPr>
            <a:xfrm>
              <a:off x="927122" y="1988359"/>
              <a:ext cx="4202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9" name="Google Shape;119;g8d3272b2c0_0_301"/>
            <p:cNvSpPr txBox="1"/>
            <p:nvPr/>
          </p:nvSpPr>
          <p:spPr>
            <a:xfrm>
              <a:off x="927122" y="1988359"/>
              <a:ext cx="4202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Grammar - </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გრამატიკა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20" name="Google Shape;120;g8d3272b2c0_0_301"/>
            <p:cNvSpPr/>
            <p:nvPr/>
          </p:nvSpPr>
          <p:spPr>
            <a:xfrm>
              <a:off x="678664" y="1938667"/>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21" name="Google Shape;121;g8d3272b2c0_0_301"/>
            <p:cNvSpPr/>
            <p:nvPr/>
          </p:nvSpPr>
          <p:spPr>
            <a:xfrm>
              <a:off x="864133" y="2585006"/>
              <a:ext cx="4265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22" name="Google Shape;122;g8d3272b2c0_0_301"/>
            <p:cNvSpPr txBox="1"/>
            <p:nvPr/>
          </p:nvSpPr>
          <p:spPr>
            <a:xfrm>
              <a:off x="864133" y="2585006"/>
              <a:ext cx="4265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Summary</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 შეჯამება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23" name="Google Shape;123;g8d3272b2c0_0_301"/>
            <p:cNvSpPr/>
            <p:nvPr/>
          </p:nvSpPr>
          <p:spPr>
            <a:xfrm>
              <a:off x="607509" y="2525396"/>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27" name="Google Shape;127;g8d3272b2c0_0_301"/>
            <p:cNvSpPr/>
            <p:nvPr/>
          </p:nvSpPr>
          <p:spPr>
            <a:xfrm>
              <a:off x="674385" y="3152340"/>
              <a:ext cx="448109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28" name="Google Shape;128;g8d3272b2c0_0_301"/>
            <p:cNvSpPr txBox="1"/>
            <p:nvPr/>
          </p:nvSpPr>
          <p:spPr>
            <a:xfrm>
              <a:off x="946244" y="3131366"/>
              <a:ext cx="3776597"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Homework</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 საშინაო დავალება</a:t>
              </a: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29" name="Google Shape;129;g8d3272b2c0_0_301"/>
            <p:cNvSpPr/>
            <p:nvPr/>
          </p:nvSpPr>
          <p:spPr>
            <a:xfrm>
              <a:off x="425985" y="3053040"/>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130" name="Google Shape;130;g8d3272b2c0_0_301"/>
          <p:cNvSpPr txBox="1"/>
          <p:nvPr/>
        </p:nvSpPr>
        <p:spPr>
          <a:xfrm>
            <a:off x="7195791" y="2090121"/>
            <a:ext cx="4376928" cy="2751600"/>
          </a:xfrm>
          <a:prstGeom prst="rect">
            <a:avLst/>
          </a:prstGeom>
          <a:noFill/>
          <a:ln>
            <a:noFill/>
          </a:ln>
        </p:spPr>
        <p:txBody>
          <a:bodyPr spcFirstLastPara="1" wrap="square" lIns="91425" tIns="91425" rIns="91425" bIns="91425" anchor="ctr" anchorCtr="0">
            <a:noAutofit/>
          </a:bodyPr>
          <a:lstStyle/>
          <a:p>
            <a:pPr lvl="0" algn="ctr"/>
            <a:r>
              <a:rPr lang="en-US" sz="4000" dirty="0" smtClean="0">
                <a:solidFill>
                  <a:schemeClr val="bg1"/>
                </a:solidFill>
                <a:latin typeface="Calibri" panose="020F0502020204030204" pitchFamily="34" charset="0"/>
                <a:ea typeface="Calibri"/>
                <a:cs typeface="Calibri" panose="020F0502020204030204" pitchFamily="34" charset="0"/>
                <a:sym typeface="Calibri"/>
              </a:rPr>
              <a:t>Medical Devices</a:t>
            </a:r>
            <a:endParaRPr lang="ka-GE" sz="4000" dirty="0" smtClean="0">
              <a:solidFill>
                <a:schemeClr val="bg1"/>
              </a:solidFill>
              <a:latin typeface="Calibri" panose="020F0502020204030204" pitchFamily="34" charset="0"/>
              <a:ea typeface="Calibri"/>
              <a:cs typeface="Calibri" panose="020F0502020204030204" pitchFamily="34" charset="0"/>
              <a:sym typeface="Calibri"/>
            </a:endParaRPr>
          </a:p>
          <a:p>
            <a:pPr lvl="0" algn="ctr"/>
            <a:r>
              <a:rPr lang="en-US" sz="4000" dirty="0" smtClean="0">
                <a:solidFill>
                  <a:schemeClr val="bg1"/>
                </a:solidFill>
                <a:latin typeface="Calibri" panose="020F0502020204030204" pitchFamily="34" charset="0"/>
                <a:ea typeface="Calibri"/>
                <a:cs typeface="Calibri" panose="020F0502020204030204" pitchFamily="34" charset="0"/>
                <a:sym typeface="Calibri"/>
              </a:rPr>
              <a:t> </a:t>
            </a:r>
            <a:r>
              <a:rPr lang="ka-GE" sz="3600" dirty="0" smtClean="0">
                <a:solidFill>
                  <a:schemeClr val="bg1"/>
                </a:solidFill>
                <a:latin typeface="Calibri" panose="020F0502020204030204" pitchFamily="34" charset="0"/>
                <a:ea typeface="Calibri"/>
                <a:cs typeface="Calibri" panose="020F0502020204030204" pitchFamily="34" charset="0"/>
                <a:sym typeface="Calibri"/>
              </a:rPr>
              <a:t>სამედიცინო მოწყობილობები</a:t>
            </a:r>
            <a:endParaRPr sz="3600"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26"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392422"/>
            <a:ext cx="2164081" cy="968991"/>
          </a:xfrm>
          <a:prstGeom prst="rect">
            <a:avLst/>
          </a:prstGeom>
          <a:noFill/>
          <a:ln>
            <a:noFill/>
          </a:ln>
        </p:spPr>
      </p:pic>
      <p:pic>
        <p:nvPicPr>
          <p:cNvPr id="27" name="Picture 26">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392422"/>
            <a:ext cx="2376972" cy="968991"/>
          </a:xfrm>
          <a:prstGeom prst="rect">
            <a:avLst/>
          </a:prstGeom>
        </p:spPr>
      </p:pic>
      <p:sp>
        <p:nvSpPr>
          <p:cNvPr id="28" name="Rectangle 27">
            <a:extLst>
              <a:ext uri="{FF2B5EF4-FFF2-40B4-BE49-F238E27FC236}">
                <a16:creationId xmlns:a16="http://schemas.microsoft.com/office/drawing/2014/main" id="{748FA8E3-2CE3-3647-992D-018F0126A7B0}"/>
              </a:ext>
            </a:extLst>
          </p:cNvPr>
          <p:cNvSpPr/>
          <p:nvPr/>
        </p:nvSpPr>
        <p:spPr>
          <a:xfrm>
            <a:off x="7404848" y="265735"/>
            <a:ext cx="4551248" cy="1213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buClr>
                <a:schemeClr val="dk1"/>
              </a:buClr>
              <a:buSzPts val="3500"/>
            </a:pPr>
            <a:r>
              <a:rPr lang="en-US" sz="3600" dirty="0">
                <a:solidFill>
                  <a:schemeClr val="bg1"/>
                </a:solidFill>
                <a:latin typeface="Calibri" panose="020F0502020204030204" pitchFamily="34" charset="0"/>
                <a:cs typeface="Calibri" panose="020F0502020204030204" pitchFamily="34" charset="0"/>
              </a:rPr>
              <a:t>Agenda  </a:t>
            </a:r>
            <a:r>
              <a:rPr lang="en-US" sz="3600" dirty="0">
                <a:solidFill>
                  <a:schemeClr val="bg1"/>
                </a:solidFill>
                <a:latin typeface="Calibri Regular" charset="0"/>
              </a:rPr>
              <a:t>                      </a:t>
            </a:r>
          </a:p>
          <a:p>
            <a:pPr lvl="0" algn="ctr">
              <a:lnSpc>
                <a:spcPct val="90000"/>
              </a:lnSpc>
              <a:buClr>
                <a:schemeClr val="dk1"/>
              </a:buClr>
              <a:buSzPts val="3500"/>
            </a:pPr>
            <a:r>
              <a:rPr lang="ka-GE" sz="3600" dirty="0" smtClean="0">
                <a:solidFill>
                  <a:schemeClr val="bg1"/>
                </a:solidFill>
                <a:latin typeface="Calibri" panose="020F0502020204030204" pitchFamily="34" charset="0"/>
                <a:cs typeface="Calibri" panose="020F0502020204030204" pitchFamily="34" charset="0"/>
              </a:rPr>
              <a:t>გაკვეთილის გეგმა</a:t>
            </a:r>
            <a:endParaRPr 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0"/>
            <a:ext cx="10430041"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1366881104"/>
              </p:ext>
            </p:extLst>
          </p:nvPr>
        </p:nvGraphicFramePr>
        <p:xfrm>
          <a:off x="699281" y="2805863"/>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400" b="0" i="0" dirty="0" smtClean="0">
                          <a:solidFill>
                            <a:schemeClr val="bg1"/>
                          </a:solidFill>
                          <a:latin typeface="Calibri" panose="020F0502020204030204" pitchFamily="34" charset="0"/>
                          <a:cs typeface="Calibri" panose="020F0502020204030204" pitchFamily="34" charset="0"/>
                        </a:rPr>
                        <a:t>The camera travels through</a:t>
                      </a:r>
                      <a:r>
                        <a:rPr lang="en-US" sz="2400" b="0" i="0" baseline="0" dirty="0" smtClean="0">
                          <a:solidFill>
                            <a:schemeClr val="bg1"/>
                          </a:solidFill>
                          <a:latin typeface="Calibri" panose="020F0502020204030204" pitchFamily="34" charset="0"/>
                          <a:cs typeface="Calibri" panose="020F0502020204030204" pitchFamily="34" charset="0"/>
                        </a:rPr>
                        <a:t> the body for </a:t>
                      </a:r>
                      <a:r>
                        <a:rPr lang="en-US" sz="2400" b="0" i="0" baseline="0" smtClean="0">
                          <a:solidFill>
                            <a:schemeClr val="bg1"/>
                          </a:solidFill>
                          <a:latin typeface="Calibri" panose="020F0502020204030204" pitchFamily="34" charset="0"/>
                          <a:cs typeface="Calibri" panose="020F0502020204030204" pitchFamily="34" charset="0"/>
                        </a:rPr>
                        <a:t>only seven hours</a:t>
                      </a:r>
                      <a:r>
                        <a:rPr lang="en-US" sz="2400" b="0" i="0" baseline="0" dirty="0" smtClean="0">
                          <a:solidFill>
                            <a:schemeClr val="bg1"/>
                          </a:solidFill>
                          <a:latin typeface="Calibri" panose="020F0502020204030204" pitchFamily="34" charset="0"/>
                          <a:cs typeface="Calibri" panose="020F0502020204030204" pitchFamily="34" charset="0"/>
                        </a:rPr>
                        <a:t>. </a:t>
                      </a:r>
                      <a:endParaRPr sz="24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359592085"/>
              </p:ext>
            </p:extLst>
          </p:nvPr>
        </p:nvGraphicFramePr>
        <p:xfrm>
          <a:off x="577302" y="4478155"/>
          <a:ext cx="11025417" cy="518160"/>
        </p:xfrm>
        <a:graphic>
          <a:graphicData uri="http://schemas.openxmlformats.org/drawingml/2006/table">
            <a:tbl>
              <a:tblPr firstRow="1" bandRow="1">
                <a:tableStyleId>{B46CFEF4-99AF-46A8-A051-738FFB79779B}</a:tableStyleId>
              </a:tblPr>
              <a:tblGrid>
                <a:gridCol w="11025417">
                  <a:extLst>
                    <a:ext uri="{9D8B030D-6E8A-4147-A177-3AD203B41FA5}">
                      <a16:colId xmlns:a16="http://schemas.microsoft.com/office/drawing/2014/main" val="2862978725"/>
                    </a:ext>
                  </a:extLst>
                </a:gridCol>
              </a:tblGrid>
              <a:tr h="466904">
                <a:tc>
                  <a:txBody>
                    <a:bodyPr/>
                    <a:lstStyle/>
                    <a:p>
                      <a:r>
                        <a:rPr lang="en-US" sz="2800" i="1" dirty="0" smtClean="0">
                          <a:solidFill>
                            <a:schemeClr val="bg1"/>
                          </a:solidFill>
                          <a:latin typeface="Calibri" panose="020F0502020204030204" pitchFamily="34" charset="0"/>
                          <a:cs typeface="Calibri" panose="020F0502020204030204" pitchFamily="34" charset="0"/>
                        </a:rPr>
                        <a:t>After eight hours, the patient takes the recording device to the doctor. </a:t>
                      </a:r>
                      <a:endParaRPr lang="en-US" sz="2800" b="0" i="1"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8063946" y="2566372"/>
            <a:ext cx="1755303" cy="1237379"/>
          </a:xfrm>
        </p:spPr>
        <p:txBody>
          <a:bodyPr>
            <a:normAutofit/>
          </a:bodyPr>
          <a:lstStyle/>
          <a:p>
            <a:r>
              <a:rPr lang="en-US" b="1" dirty="0" smtClean="0">
                <a:solidFill>
                  <a:srgbClr val="FFC000"/>
                </a:solidFill>
                <a:latin typeface="Calibri" panose="020F0502020204030204" pitchFamily="34" charset="0"/>
                <a:cs typeface="Calibri" panose="020F0502020204030204" pitchFamily="34" charset="0"/>
              </a:rPr>
              <a:t>False</a:t>
            </a:r>
            <a:endParaRPr lang="en-US" b="1" dirty="0">
              <a:solidFill>
                <a:srgbClr val="FFC0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987DE58-B647-6341-B264-0F0900D656FE}"/>
              </a:ext>
            </a:extLst>
          </p:cNvPr>
          <p:cNvSpPr/>
          <p:nvPr/>
        </p:nvSpPr>
        <p:spPr>
          <a:xfrm>
            <a:off x="6622471" y="423320"/>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Reading</a:t>
            </a:r>
            <a:r>
              <a:rPr lang="ka-GE" sz="3600" dirty="0">
                <a:latin typeface="Calibri" panose="020F0502020204030204" pitchFamily="34" charset="0"/>
                <a:cs typeface="Calibri" panose="020F0502020204030204" pitchFamily="34" charset="0"/>
              </a:rPr>
              <a:t> Activity</a:t>
            </a:r>
          </a:p>
          <a:p>
            <a:pPr algn="ctr"/>
            <a:r>
              <a:rPr lang="ka-GE" sz="3600" dirty="0">
                <a:latin typeface="Calibri" panose="020F0502020204030204" pitchFamily="34" charset="0"/>
                <a:cs typeface="Calibri" panose="020F0502020204030204" pitchFamily="34" charset="0"/>
              </a:rPr>
              <a:t>კითხვის </a:t>
            </a:r>
            <a:r>
              <a:rPr lang="ka-GE" sz="3600" dirty="0" smtClean="0">
                <a:latin typeface="Calibri" panose="020F0502020204030204" pitchFamily="34" charset="0"/>
                <a:cs typeface="Calibri" panose="020F0502020204030204" pitchFamily="34" charset="0"/>
              </a:rPr>
              <a:t>დავალება </a:t>
            </a:r>
            <a:endParaRPr lang="en-US" sz="36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20324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0"/>
            <a:ext cx="10430041"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489594239"/>
              </p:ext>
            </p:extLst>
          </p:nvPr>
        </p:nvGraphicFramePr>
        <p:xfrm>
          <a:off x="699281" y="2805863"/>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400" b="0" i="0" dirty="0" smtClean="0">
                          <a:solidFill>
                            <a:schemeClr val="bg1"/>
                          </a:solidFill>
                          <a:latin typeface="Calibri" panose="020F0502020204030204" pitchFamily="34" charset="0"/>
                          <a:cs typeface="Calibri" panose="020F0502020204030204" pitchFamily="34" charset="0"/>
                        </a:rPr>
                        <a:t>Patients can walk</a:t>
                      </a:r>
                      <a:r>
                        <a:rPr lang="en-US" sz="2400" b="0" i="0" baseline="0" dirty="0" smtClean="0">
                          <a:solidFill>
                            <a:schemeClr val="bg1"/>
                          </a:solidFill>
                          <a:latin typeface="Calibri" panose="020F0502020204030204" pitchFamily="34" charset="0"/>
                          <a:cs typeface="Calibri" panose="020F0502020204030204" pitchFamily="34" charset="0"/>
                        </a:rPr>
                        <a:t> around while the Pill Cam is in their body. </a:t>
                      </a:r>
                      <a:endParaRPr sz="24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2023922823"/>
              </p:ext>
            </p:extLst>
          </p:nvPr>
        </p:nvGraphicFramePr>
        <p:xfrm>
          <a:off x="577302" y="4372570"/>
          <a:ext cx="10395497" cy="944880"/>
        </p:xfrm>
        <a:graphic>
          <a:graphicData uri="http://schemas.openxmlformats.org/drawingml/2006/table">
            <a:tbl>
              <a:tblPr firstRow="1" bandRow="1">
                <a:tableStyleId>{B46CFEF4-99AF-46A8-A051-738FFB79779B}</a:tableStyleId>
              </a:tblPr>
              <a:tblGrid>
                <a:gridCol w="10395497">
                  <a:extLst>
                    <a:ext uri="{9D8B030D-6E8A-4147-A177-3AD203B41FA5}">
                      <a16:colId xmlns:a16="http://schemas.microsoft.com/office/drawing/2014/main" val="2862978725"/>
                    </a:ext>
                  </a:extLst>
                </a:gridCol>
              </a:tblGrid>
              <a:tr h="466904">
                <a:tc>
                  <a:txBody>
                    <a:bodyPr/>
                    <a:lstStyle/>
                    <a:p>
                      <a:r>
                        <a:rPr lang="en-US" sz="2800" i="1" dirty="0" smtClean="0">
                          <a:solidFill>
                            <a:schemeClr val="bg1"/>
                          </a:solidFill>
                          <a:latin typeface="Calibri" panose="020F0502020204030204" pitchFamily="34" charset="0"/>
                          <a:cs typeface="Calibri" panose="020F0502020204030204" pitchFamily="34" charset="0"/>
                        </a:rPr>
                        <a:t>And then, for the next eight hours, while patient is doing his or her regular activities, the camera travels through the body.</a:t>
                      </a:r>
                      <a:endParaRPr lang="en-US" sz="2800" b="0" i="1"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8185924" y="2575813"/>
            <a:ext cx="1755303" cy="1237379"/>
          </a:xfrm>
        </p:spPr>
        <p:txBody>
          <a:bodyPr>
            <a:normAutofit/>
          </a:bodyPr>
          <a:lstStyle/>
          <a:p>
            <a:r>
              <a:rPr lang="en-US" b="1" dirty="0" smtClean="0">
                <a:solidFill>
                  <a:srgbClr val="FFC000"/>
                </a:solidFill>
                <a:latin typeface="Calibri" panose="020F0502020204030204" pitchFamily="34" charset="0"/>
                <a:cs typeface="Calibri" panose="020F0502020204030204" pitchFamily="34" charset="0"/>
              </a:rPr>
              <a:t>True</a:t>
            </a:r>
            <a:endParaRPr lang="en-US" b="1" dirty="0">
              <a:solidFill>
                <a:srgbClr val="FFC0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987DE58-B647-6341-B264-0F0900D656FE}"/>
              </a:ext>
            </a:extLst>
          </p:cNvPr>
          <p:cNvSpPr/>
          <p:nvPr/>
        </p:nvSpPr>
        <p:spPr>
          <a:xfrm>
            <a:off x="6637218" y="514899"/>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Reading</a:t>
            </a:r>
            <a:r>
              <a:rPr lang="ka-GE" sz="3600" dirty="0">
                <a:latin typeface="Calibri" panose="020F0502020204030204" pitchFamily="34" charset="0"/>
                <a:cs typeface="Calibri" panose="020F0502020204030204" pitchFamily="34" charset="0"/>
              </a:rPr>
              <a:t> Activity</a:t>
            </a:r>
          </a:p>
          <a:p>
            <a:pPr algn="ctr"/>
            <a:r>
              <a:rPr lang="ka-GE" sz="3600" dirty="0">
                <a:latin typeface="Calibri" panose="020F0502020204030204" pitchFamily="34" charset="0"/>
                <a:cs typeface="Calibri" panose="020F0502020204030204" pitchFamily="34" charset="0"/>
              </a:rPr>
              <a:t>კითხვის </a:t>
            </a:r>
            <a:r>
              <a:rPr lang="ka-GE" sz="3600" dirty="0" smtClean="0">
                <a:latin typeface="Calibri" panose="020F0502020204030204" pitchFamily="34" charset="0"/>
                <a:cs typeface="Calibri" panose="020F0502020204030204" pitchFamily="34" charset="0"/>
              </a:rPr>
              <a:t>დავალება </a:t>
            </a:r>
            <a:endParaRPr lang="en-US" sz="36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56641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11" name="Rectangle 10">
            <a:extLst>
              <a:ext uri="{FF2B5EF4-FFF2-40B4-BE49-F238E27FC236}">
                <a16:creationId xmlns:a16="http://schemas.microsoft.com/office/drawing/2014/main" id="{AFCE9FF2-C1CD-3B46-8DA3-F837CD71F165}"/>
              </a:ext>
            </a:extLst>
          </p:cNvPr>
          <p:cNvSpPr/>
          <p:nvPr/>
        </p:nvSpPr>
        <p:spPr>
          <a:xfrm>
            <a:off x="542758" y="4169150"/>
            <a:ext cx="10430041" cy="1706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297719-7BD2-E047-8438-904D3A7C872F}"/>
              </a:ext>
            </a:extLst>
          </p:cNvPr>
          <p:cNvSpPr/>
          <p:nvPr/>
        </p:nvSpPr>
        <p:spPr>
          <a:xfrm>
            <a:off x="577303" y="2522281"/>
            <a:ext cx="10395496"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2" name="Google Shape;532;g8d3272b2c0_2_186"/>
          <p:cNvGraphicFramePr/>
          <p:nvPr>
            <p:extLst>
              <p:ext uri="{D42A27DB-BD31-4B8C-83A1-F6EECF244321}">
                <p14:modId xmlns:p14="http://schemas.microsoft.com/office/powerpoint/2010/main" val="1510936830"/>
              </p:ext>
            </p:extLst>
          </p:nvPr>
        </p:nvGraphicFramePr>
        <p:xfrm>
          <a:off x="699281" y="2805863"/>
          <a:ext cx="9119968" cy="838025"/>
        </p:xfrm>
        <a:graphic>
          <a:graphicData uri="http://schemas.openxmlformats.org/drawingml/2006/table">
            <a:tbl>
              <a:tblPr>
                <a:noFill/>
                <a:tableStyleId>{B46CFEF4-99AF-46A8-A051-738FFB79779B}</a:tableStyleId>
              </a:tblPr>
              <a:tblGrid>
                <a:gridCol w="9119968">
                  <a:extLst>
                    <a:ext uri="{9D8B030D-6E8A-4147-A177-3AD203B41FA5}">
                      <a16:colId xmlns:a16="http://schemas.microsoft.com/office/drawing/2014/main" val="20000"/>
                    </a:ext>
                  </a:extLst>
                </a:gridCol>
              </a:tblGrid>
              <a:tr h="838025">
                <a:tc>
                  <a:txBody>
                    <a:bodyPr/>
                    <a:lstStyle/>
                    <a:p>
                      <a:pPr marL="0" lvl="0" indent="0" algn="l" rtl="0">
                        <a:lnSpc>
                          <a:spcPct val="115000"/>
                        </a:lnSpc>
                        <a:spcBef>
                          <a:spcPts val="0"/>
                        </a:spcBef>
                        <a:spcAft>
                          <a:spcPts val="0"/>
                        </a:spcAft>
                        <a:buNone/>
                      </a:pPr>
                      <a:r>
                        <a:rPr lang="en-US" sz="2400" b="0" i="0" dirty="0" smtClean="0">
                          <a:solidFill>
                            <a:schemeClr val="bg1"/>
                          </a:solidFill>
                          <a:latin typeface="Calibri" panose="020F0502020204030204" pitchFamily="34" charset="0"/>
                          <a:cs typeface="Calibri" panose="020F0502020204030204" pitchFamily="34" charset="0"/>
                        </a:rPr>
                        <a:t>A computer examines the photos from the Pill Cam. </a:t>
                      </a:r>
                      <a:endParaRPr sz="2400" b="0" i="0" dirty="0">
                        <a:solidFill>
                          <a:schemeClr val="bg1"/>
                        </a:solidFill>
                        <a:latin typeface="Calibri" panose="020F0502020204030204" pitchFamily="34" charset="0"/>
                        <a:cs typeface="Calibri" panose="020F0502020204030204" pitchFamily="34" charset="0"/>
                      </a:endParaRPr>
                    </a:p>
                  </a:txBody>
                  <a:tcPr marL="91425" marR="91425" marT="91425" marB="91425">
                    <a:lnL w="38100" cap="flat" cmpd="sng">
                      <a:noFill/>
                      <a:prstDash val="solid"/>
                      <a:round/>
                      <a:headEnd type="none" w="sm" len="sm"/>
                      <a:tailEnd type="none" w="sm" len="sm"/>
                    </a:lnL>
                    <a:lnR w="38100" cap="flat" cmpd="sng">
                      <a:noFill/>
                      <a:prstDash val="solid"/>
                      <a:round/>
                      <a:headEnd type="none" w="sm" len="sm"/>
                      <a:tailEnd type="none" w="sm" len="sm"/>
                    </a:lnR>
                    <a:lnT w="38100" cap="flat" cmpd="sng">
                      <a:noFill/>
                      <a:prstDash val="solid"/>
                      <a:round/>
                      <a:headEnd type="none" w="sm" len="sm"/>
                      <a:tailEnd type="none" w="sm" len="sm"/>
                    </a:lnT>
                    <a:lnB w="381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 name="Table 3">
            <a:extLst>
              <a:ext uri="{FF2B5EF4-FFF2-40B4-BE49-F238E27FC236}">
                <a16:creationId xmlns:a16="http://schemas.microsoft.com/office/drawing/2014/main" id="{D4C80389-CBF2-884A-AAE1-E30DBEC2944A}"/>
              </a:ext>
            </a:extLst>
          </p:cNvPr>
          <p:cNvGraphicFramePr>
            <a:graphicFrameLocks noGrp="1"/>
          </p:cNvGraphicFramePr>
          <p:nvPr>
            <p:extLst>
              <p:ext uri="{D42A27DB-BD31-4B8C-83A1-F6EECF244321}">
                <p14:modId xmlns:p14="http://schemas.microsoft.com/office/powerpoint/2010/main" val="2115487911"/>
              </p:ext>
            </p:extLst>
          </p:nvPr>
        </p:nvGraphicFramePr>
        <p:xfrm>
          <a:off x="577302" y="4478155"/>
          <a:ext cx="9972165" cy="944880"/>
        </p:xfrm>
        <a:graphic>
          <a:graphicData uri="http://schemas.openxmlformats.org/drawingml/2006/table">
            <a:tbl>
              <a:tblPr firstRow="1" bandRow="1">
                <a:tableStyleId>{B46CFEF4-99AF-46A8-A051-738FFB79779B}</a:tableStyleId>
              </a:tblPr>
              <a:tblGrid>
                <a:gridCol w="9972165">
                  <a:extLst>
                    <a:ext uri="{9D8B030D-6E8A-4147-A177-3AD203B41FA5}">
                      <a16:colId xmlns:a16="http://schemas.microsoft.com/office/drawing/2014/main" val="2862978725"/>
                    </a:ext>
                  </a:extLst>
                </a:gridCol>
              </a:tblGrid>
              <a:tr h="466904">
                <a:tc>
                  <a:txBody>
                    <a:bodyPr/>
                    <a:lstStyle/>
                    <a:p>
                      <a:pPr algn="just"/>
                      <a:r>
                        <a:rPr lang="en-US" sz="2800" i="1" dirty="0" smtClean="0">
                          <a:solidFill>
                            <a:schemeClr val="bg1"/>
                          </a:solidFill>
                          <a:latin typeface="Calibri" panose="020F0502020204030204" pitchFamily="34" charset="0"/>
                          <a:cs typeface="Calibri" panose="020F0502020204030204" pitchFamily="34" charset="0"/>
                        </a:rPr>
                        <a:t>The images are downloaded to a computer, and the doctor looks at them in order to find the patient's problem.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63234"/>
                  </a:ext>
                </a:extLst>
              </a:tr>
            </a:tbl>
          </a:graphicData>
        </a:graphic>
      </p:graphicFrame>
      <p:sp>
        <p:nvSpPr>
          <p:cNvPr id="9" name="Title 8">
            <a:extLst>
              <a:ext uri="{FF2B5EF4-FFF2-40B4-BE49-F238E27FC236}">
                <a16:creationId xmlns:a16="http://schemas.microsoft.com/office/drawing/2014/main" id="{CA01B1FE-2E92-0B43-B977-A140F9C168E2}"/>
              </a:ext>
            </a:extLst>
          </p:cNvPr>
          <p:cNvSpPr>
            <a:spLocks noGrp="1"/>
          </p:cNvSpPr>
          <p:nvPr>
            <p:ph type="title"/>
          </p:nvPr>
        </p:nvSpPr>
        <p:spPr>
          <a:xfrm>
            <a:off x="8185924" y="2575813"/>
            <a:ext cx="1755303" cy="1237379"/>
          </a:xfrm>
        </p:spPr>
        <p:txBody>
          <a:bodyPr>
            <a:normAutofit/>
          </a:bodyPr>
          <a:lstStyle/>
          <a:p>
            <a:r>
              <a:rPr lang="en-US" b="1" dirty="0" smtClean="0">
                <a:solidFill>
                  <a:srgbClr val="FFC000"/>
                </a:solidFill>
                <a:latin typeface="Calibri" panose="020F0502020204030204" pitchFamily="34" charset="0"/>
                <a:cs typeface="Calibri" panose="020F0502020204030204" pitchFamily="34" charset="0"/>
              </a:rPr>
              <a:t>False</a:t>
            </a:r>
            <a:endParaRPr lang="en-US" b="1" dirty="0">
              <a:solidFill>
                <a:srgbClr val="FFC0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987DE58-B647-6341-B264-0F0900D656FE}"/>
              </a:ext>
            </a:extLst>
          </p:cNvPr>
          <p:cNvSpPr/>
          <p:nvPr/>
        </p:nvSpPr>
        <p:spPr>
          <a:xfrm>
            <a:off x="6622471" y="391940"/>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Reading</a:t>
            </a:r>
            <a:r>
              <a:rPr lang="ka-GE" sz="3600" dirty="0">
                <a:latin typeface="Calibri" panose="020F0502020204030204" pitchFamily="34" charset="0"/>
                <a:cs typeface="Calibri" panose="020F0502020204030204" pitchFamily="34" charset="0"/>
              </a:rPr>
              <a:t> Activity</a:t>
            </a:r>
          </a:p>
          <a:p>
            <a:pPr algn="ctr"/>
            <a:r>
              <a:rPr lang="ka-GE" sz="3600" dirty="0">
                <a:latin typeface="Calibri" panose="020F0502020204030204" pitchFamily="34" charset="0"/>
                <a:cs typeface="Calibri" panose="020F0502020204030204" pitchFamily="34" charset="0"/>
              </a:rPr>
              <a:t>კითხვის </a:t>
            </a:r>
            <a:r>
              <a:rPr lang="ka-GE" sz="3600" dirty="0" smtClean="0">
                <a:latin typeface="Calibri" panose="020F0502020204030204" pitchFamily="34" charset="0"/>
                <a:cs typeface="Calibri" panose="020F0502020204030204" pitchFamily="34" charset="0"/>
              </a:rPr>
              <a:t>დავალება </a:t>
            </a:r>
            <a:endParaRPr lang="en-US" sz="3600" dirty="0">
              <a:latin typeface="Calibri" panose="020F0502020204030204" pitchFamily="34" charset="0"/>
              <a:cs typeface="Calibri" panose="020F0502020204030204" pitchFamily="34" charset="0"/>
            </a:endParaRPr>
          </a:p>
        </p:txBody>
      </p:sp>
      <p:pic>
        <p:nvPicPr>
          <p:cNvPr id="13" name="Google Shape;90;p1">
            <a:extLst>
              <a:ext uri="{FF2B5EF4-FFF2-40B4-BE49-F238E27FC236}">
                <a16:creationId xmlns:a16="http://schemas.microsoft.com/office/drawing/2014/main" id="{EAEA74FF-EFCD-B542-B6A5-DC86F21740F1}"/>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4" name="Picture 13">
            <a:extLst>
              <a:ext uri="{FF2B5EF4-FFF2-40B4-BE49-F238E27FC236}">
                <a16:creationId xmlns:a16="http://schemas.microsoft.com/office/drawing/2014/main" id="{8A746207-8803-1149-ABAF-C30B4ACCC417}"/>
              </a:ext>
            </a:extLst>
          </p:cNvPr>
          <p:cNvPicPr>
            <a:picLocks noChangeAspect="1"/>
          </p:cNvPicPr>
          <p:nvPr/>
        </p:nvPicPr>
        <p:blipFill>
          <a:blip r:embed="rId4"/>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78769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500"/>
                                        <p:tgtEl>
                                          <p:spTgt spid="532"/>
                                        </p:tgtEl>
                                        <p:attrNameLst>
                                          <p:attrName>ppt_y</p:attrName>
                                        </p:attrNameLst>
                                      </p:cBhvr>
                                      <p:tavLst>
                                        <p:tav tm="0">
                                          <p:val>
                                            <p:strVal val="#ppt_y+#ppt_h*1.125000"/>
                                          </p:val>
                                        </p:tav>
                                        <p:tav tm="100000">
                                          <p:val>
                                            <p:strVal val="#ppt_y"/>
                                          </p:val>
                                        </p:tav>
                                      </p:tavLst>
                                    </p:anim>
                                    <p:animEffect transition="in" filter="wipe(up)">
                                      <p:cBhvr>
                                        <p:cTn id="8" dur="500"/>
                                        <p:tgtEl>
                                          <p:spTgt spid="5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a16="http://schemas.microsoft.com/office/drawing/2014/main" id="{6042AC8F-C617-8540-A5BD-0D218871DB0D}"/>
              </a:ext>
            </a:extLst>
          </p:cNvPr>
          <p:cNvSpPr/>
          <p:nvPr/>
        </p:nvSpPr>
        <p:spPr>
          <a:xfrm>
            <a:off x="6680770" y="377769"/>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a:latin typeface="Calibri" charset="0"/>
                <a:ea typeface="Calibri" charset="0"/>
                <a:cs typeface="Calibri" charset="0"/>
              </a:rPr>
              <a:t>Grammar</a:t>
            </a:r>
          </a:p>
          <a:p>
            <a:pPr algn="ctr"/>
            <a:r>
              <a:rPr lang="ka-GE" sz="3600" dirty="0" smtClean="0">
                <a:latin typeface="Calibri" charset="0"/>
                <a:ea typeface="Calibri" charset="0"/>
                <a:cs typeface="Calibri" charset="0"/>
              </a:rPr>
              <a:t>გრამატიკა</a:t>
            </a:r>
            <a:endParaRPr lang="en-US" sz="3600" dirty="0">
              <a:latin typeface="Calibri" charset="0"/>
              <a:ea typeface="Calibri" charset="0"/>
              <a:cs typeface="Calibri" charset="0"/>
            </a:endParaRPr>
          </a:p>
        </p:txBody>
      </p:sp>
      <p:sp>
        <p:nvSpPr>
          <p:cNvPr id="2" name="Rectangle 1">
            <a:extLst>
              <a:ext uri="{FF2B5EF4-FFF2-40B4-BE49-F238E27FC236}">
                <a16:creationId xmlns:a16="http://schemas.microsoft.com/office/drawing/2014/main" id="{AD0E387F-F56A-0545-BA44-601E3311587C}"/>
              </a:ext>
            </a:extLst>
          </p:cNvPr>
          <p:cNvSpPr/>
          <p:nvPr/>
        </p:nvSpPr>
        <p:spPr>
          <a:xfrm>
            <a:off x="1071880" y="2255254"/>
            <a:ext cx="9677400" cy="172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smtClean="0">
                <a:solidFill>
                  <a:schemeClr val="bg1"/>
                </a:solidFill>
              </a:rPr>
              <a:t> I </a:t>
            </a:r>
            <a:r>
              <a:rPr lang="en-US" sz="3500" dirty="0" smtClean="0">
                <a:solidFill>
                  <a:srgbClr val="FFC000"/>
                </a:solidFill>
              </a:rPr>
              <a:t>have</a:t>
            </a:r>
            <a:r>
              <a:rPr lang="en-US" sz="3500" dirty="0" smtClean="0">
                <a:solidFill>
                  <a:schemeClr val="bg1"/>
                </a:solidFill>
              </a:rPr>
              <a:t> regular checkups with the doctor.</a:t>
            </a:r>
            <a:endParaRPr lang="en-US" sz="3500" dirty="0">
              <a:solidFill>
                <a:schemeClr val="bg1"/>
              </a:solidFill>
            </a:endParaRPr>
          </a:p>
        </p:txBody>
      </p:sp>
      <p:pic>
        <p:nvPicPr>
          <p:cNvPr id="8" name="Google Shape;90;p1">
            <a:extLst>
              <a:ext uri="{FF2B5EF4-FFF2-40B4-BE49-F238E27FC236}">
                <a16:creationId xmlns:a16="http://schemas.microsoft.com/office/drawing/2014/main" id="{1C14417A-E33F-0B46-915E-ABFAFA8DF063}"/>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8A0FE119-0200-0442-BAF7-CA24D53A2AF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7" name="Rectangle 6">
            <a:extLst>
              <a:ext uri="{FF2B5EF4-FFF2-40B4-BE49-F238E27FC236}">
                <a16:creationId xmlns:a16="http://schemas.microsoft.com/office/drawing/2014/main" id="{AD0E387F-F56A-0545-BA44-601E3311587C}"/>
              </a:ext>
            </a:extLst>
          </p:cNvPr>
          <p:cNvSpPr/>
          <p:nvPr/>
        </p:nvSpPr>
        <p:spPr>
          <a:xfrm>
            <a:off x="1071880" y="4408325"/>
            <a:ext cx="9677400" cy="172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smtClean="0">
                <a:solidFill>
                  <a:schemeClr val="bg1"/>
                </a:solidFill>
              </a:rPr>
              <a:t>At the moment, I </a:t>
            </a:r>
            <a:r>
              <a:rPr lang="en-US" sz="3500" dirty="0" smtClean="0">
                <a:solidFill>
                  <a:srgbClr val="FFC000"/>
                </a:solidFill>
              </a:rPr>
              <a:t>am having </a:t>
            </a:r>
            <a:r>
              <a:rPr lang="en-US" sz="3500" dirty="0" smtClean="0">
                <a:solidFill>
                  <a:schemeClr val="bg1"/>
                </a:solidFill>
              </a:rPr>
              <a:t>a regular checkup with the doctor.</a:t>
            </a:r>
            <a:endParaRPr lang="en-US" sz="35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a16="http://schemas.microsoft.com/office/drawing/2014/main" id="{EBCEA2AB-4EC0-894F-9C48-DF6E44FE0776}"/>
              </a:ext>
            </a:extLst>
          </p:cNvPr>
          <p:cNvSpPr/>
          <p:nvPr/>
        </p:nvSpPr>
        <p:spPr>
          <a:xfrm>
            <a:off x="108532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Calibri" charset="0"/>
                <a:ea typeface="Calibri" charset="0"/>
                <a:cs typeface="Calibri" charset="0"/>
              </a:rPr>
              <a:t>We use the present </a:t>
            </a:r>
            <a:r>
              <a:rPr lang="en-US" sz="2800" dirty="0" smtClean="0">
                <a:latin typeface="Calibri" charset="0"/>
                <a:ea typeface="Calibri" charset="0"/>
                <a:cs typeface="Calibri" charset="0"/>
              </a:rPr>
              <a:t>continuous to talk about:</a:t>
            </a:r>
          </a:p>
          <a:p>
            <a:endParaRPr lang="en-US" sz="2500" dirty="0">
              <a:latin typeface="Calibri" charset="0"/>
              <a:ea typeface="Calibri" charset="0"/>
              <a:cs typeface="Calibri" charset="0"/>
            </a:endParaRPr>
          </a:p>
          <a:p>
            <a:pPr marL="342900" indent="-342900">
              <a:buClr>
                <a:schemeClr val="bg1"/>
              </a:buClr>
              <a:buFont typeface="Arial" charset="0"/>
              <a:buChar char="•"/>
            </a:pPr>
            <a:r>
              <a:rPr lang="en-US" sz="2500" dirty="0" smtClean="0">
                <a:latin typeface="Calibri" charset="0"/>
                <a:ea typeface="Calibri" charset="0"/>
                <a:cs typeface="Calibri" charset="0"/>
              </a:rPr>
              <a:t>Things that are happening at the moment</a:t>
            </a:r>
          </a:p>
          <a:p>
            <a:pPr>
              <a:buClr>
                <a:schemeClr val="bg1"/>
              </a:buClr>
            </a:pPr>
            <a:endParaRPr lang="en-US" sz="2500" i="1" dirty="0">
              <a:solidFill>
                <a:srgbClr val="FFC000"/>
              </a:solidFill>
              <a:latin typeface="Calibri" charset="0"/>
              <a:ea typeface="Calibri" charset="0"/>
              <a:cs typeface="Calibri" charset="0"/>
            </a:endParaRPr>
          </a:p>
          <a:p>
            <a:r>
              <a:rPr lang="en-US" sz="2500" i="1" dirty="0" smtClean="0">
                <a:solidFill>
                  <a:srgbClr val="FFC000"/>
                </a:solidFill>
                <a:latin typeface="Calibri" charset="0"/>
                <a:ea typeface="Calibri" charset="0"/>
                <a:cs typeface="Calibri" charset="0"/>
              </a:rPr>
              <a:t>I am visiting my doctor.</a:t>
            </a:r>
            <a:endParaRPr lang="en-US" sz="2500" i="1" dirty="0">
              <a:solidFill>
                <a:srgbClr val="FFC000"/>
              </a:solidFill>
              <a:latin typeface="Calibri" charset="0"/>
              <a:ea typeface="Calibri" charset="0"/>
              <a:cs typeface="Calibri" charset="0"/>
            </a:endParaRPr>
          </a:p>
          <a:p>
            <a:r>
              <a:rPr lang="en-US" sz="2500" dirty="0">
                <a:latin typeface="Calibri" charset="0"/>
                <a:ea typeface="Calibri" charset="0"/>
                <a:cs typeface="Calibri" charset="0"/>
              </a:rPr>
              <a:t> </a:t>
            </a:r>
          </a:p>
        </p:txBody>
      </p:sp>
      <p:sp>
        <p:nvSpPr>
          <p:cNvPr id="7" name="Rectangle 6">
            <a:extLst>
              <a:ext uri="{FF2B5EF4-FFF2-40B4-BE49-F238E27FC236}">
                <a16:creationId xmlns:a16="http://schemas.microsoft.com/office/drawing/2014/main" id="{6042AC8F-C617-8540-A5BD-0D218871DB0D}"/>
              </a:ext>
            </a:extLst>
          </p:cNvPr>
          <p:cNvSpPr/>
          <p:nvPr/>
        </p:nvSpPr>
        <p:spPr>
          <a:xfrm>
            <a:off x="7070146" y="546983"/>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a:latin typeface="Calibri" charset="0"/>
                <a:ea typeface="Calibri" charset="0"/>
                <a:cs typeface="Calibri" charset="0"/>
              </a:rPr>
              <a:t>Grammar</a:t>
            </a:r>
          </a:p>
          <a:p>
            <a:pPr algn="ctr"/>
            <a:r>
              <a:rPr lang="ka-GE" sz="3600" dirty="0" smtClean="0">
                <a:latin typeface="Calibri" charset="0"/>
                <a:ea typeface="Calibri" charset="0"/>
                <a:cs typeface="Calibri" charset="0"/>
              </a:rPr>
              <a:t>გრამატიკა</a:t>
            </a:r>
            <a:endParaRPr lang="en-US" sz="3600" dirty="0">
              <a:latin typeface="Calibri" charset="0"/>
              <a:ea typeface="Calibri" charset="0"/>
              <a:cs typeface="Calibri" charset="0"/>
            </a:endParaRPr>
          </a:p>
        </p:txBody>
      </p:sp>
      <p:pic>
        <p:nvPicPr>
          <p:cNvPr id="9"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0" name="Picture 9">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489776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a16="http://schemas.microsoft.com/office/drawing/2014/main" id="{EBCEA2AB-4EC0-894F-9C48-DF6E44FE0776}"/>
              </a:ext>
            </a:extLst>
          </p:cNvPr>
          <p:cNvSpPr/>
          <p:nvPr/>
        </p:nvSpPr>
        <p:spPr>
          <a:xfrm>
            <a:off x="108532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Calibri" charset="0"/>
                <a:ea typeface="Calibri" charset="0"/>
                <a:cs typeface="Calibri" charset="0"/>
              </a:rPr>
              <a:t>We use the present continuous to talk about:</a:t>
            </a:r>
          </a:p>
          <a:p>
            <a:endParaRPr lang="en-US" sz="2500" dirty="0">
              <a:latin typeface="Calibri" charset="0"/>
              <a:ea typeface="Calibri" charset="0"/>
              <a:cs typeface="Calibri" charset="0"/>
            </a:endParaRPr>
          </a:p>
          <a:p>
            <a:pPr marL="342900" indent="-342900">
              <a:buClr>
                <a:schemeClr val="bg1"/>
              </a:buClr>
              <a:buFont typeface="Arial" charset="0"/>
              <a:buChar char="•"/>
            </a:pPr>
            <a:r>
              <a:rPr lang="en-US" sz="2400" dirty="0" smtClean="0">
                <a:latin typeface="Calibri" charset="0"/>
                <a:ea typeface="Calibri" charset="0"/>
                <a:cs typeface="Calibri" charset="0"/>
              </a:rPr>
              <a:t>future </a:t>
            </a:r>
            <a:r>
              <a:rPr lang="en-US" sz="2400" dirty="0">
                <a:latin typeface="Calibri" charset="0"/>
                <a:ea typeface="Calibri" charset="0"/>
                <a:cs typeface="Calibri" charset="0"/>
              </a:rPr>
              <a:t>plans or </a:t>
            </a:r>
            <a:r>
              <a:rPr lang="en-US" sz="2400" dirty="0" smtClean="0">
                <a:latin typeface="Calibri" charset="0"/>
                <a:ea typeface="Calibri" charset="0"/>
                <a:cs typeface="Calibri" charset="0"/>
              </a:rPr>
              <a:t>activities</a:t>
            </a:r>
            <a:endParaRPr lang="en-US" sz="2400" dirty="0">
              <a:latin typeface="Calibri" charset="0"/>
              <a:ea typeface="Calibri" charset="0"/>
              <a:cs typeface="Calibri" charset="0"/>
            </a:endParaRPr>
          </a:p>
          <a:p>
            <a:endParaRPr lang="en-US" sz="2500" dirty="0">
              <a:solidFill>
                <a:srgbClr val="FFC000"/>
              </a:solidFill>
              <a:latin typeface="Calibri" charset="0"/>
              <a:ea typeface="Calibri" charset="0"/>
              <a:cs typeface="Calibri" charset="0"/>
            </a:endParaRPr>
          </a:p>
          <a:p>
            <a:r>
              <a:rPr lang="en-US" sz="2500" i="1" dirty="0" smtClean="0">
                <a:solidFill>
                  <a:srgbClr val="FFC000"/>
                </a:solidFill>
                <a:latin typeface="Calibri" charset="0"/>
                <a:ea typeface="Calibri" charset="0"/>
                <a:cs typeface="Calibri" charset="0"/>
              </a:rPr>
              <a:t>Doctors are developing new medicines for the future.</a:t>
            </a:r>
            <a:endParaRPr lang="en-US" sz="2500" i="1" dirty="0">
              <a:solidFill>
                <a:srgbClr val="FFC000"/>
              </a:solidFill>
              <a:latin typeface="Calibri" charset="0"/>
              <a:ea typeface="Calibri" charset="0"/>
              <a:cs typeface="Calibri" charset="0"/>
            </a:endParaRPr>
          </a:p>
          <a:p>
            <a:r>
              <a:rPr lang="en-US" sz="2500" dirty="0">
                <a:latin typeface="Calibri" charset="0"/>
                <a:ea typeface="Calibri" charset="0"/>
                <a:cs typeface="Calibri" charset="0"/>
              </a:rPr>
              <a:t> </a:t>
            </a:r>
          </a:p>
        </p:txBody>
      </p:sp>
      <p:sp>
        <p:nvSpPr>
          <p:cNvPr id="7" name="Rectangle 6">
            <a:extLst>
              <a:ext uri="{FF2B5EF4-FFF2-40B4-BE49-F238E27FC236}">
                <a16:creationId xmlns:a16="http://schemas.microsoft.com/office/drawing/2014/main" id="{6042AC8F-C617-8540-A5BD-0D218871DB0D}"/>
              </a:ext>
            </a:extLst>
          </p:cNvPr>
          <p:cNvSpPr/>
          <p:nvPr/>
        </p:nvSpPr>
        <p:spPr>
          <a:xfrm>
            <a:off x="7070146" y="803138"/>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a:latin typeface="Calibri" charset="0"/>
                <a:ea typeface="Calibri" charset="0"/>
                <a:cs typeface="Calibri" charset="0"/>
              </a:rPr>
              <a:t>Grammar</a:t>
            </a:r>
          </a:p>
          <a:p>
            <a:pPr algn="ctr"/>
            <a:r>
              <a:rPr lang="ka-GE" sz="3600" dirty="0" smtClean="0">
                <a:latin typeface="Calibri" charset="0"/>
                <a:ea typeface="Calibri" charset="0"/>
                <a:cs typeface="Calibri" charset="0"/>
              </a:rPr>
              <a:t>გრამატიკა</a:t>
            </a:r>
            <a:endParaRPr lang="en-US" sz="3600" dirty="0">
              <a:latin typeface="Calibri" charset="0"/>
              <a:ea typeface="Calibri" charset="0"/>
              <a:cs typeface="Calibri" charset="0"/>
            </a:endParaRPr>
          </a:p>
        </p:txBody>
      </p:sp>
      <p:pic>
        <p:nvPicPr>
          <p:cNvPr id="9"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0" name="Picture 9">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2528859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a16="http://schemas.microsoft.com/office/drawing/2014/main" id="{EBCEA2AB-4EC0-894F-9C48-DF6E44FE0776}"/>
              </a:ext>
            </a:extLst>
          </p:cNvPr>
          <p:cNvSpPr/>
          <p:nvPr/>
        </p:nvSpPr>
        <p:spPr>
          <a:xfrm>
            <a:off x="108532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2800" dirty="0"/>
              <a:t>The present Continuous is made from the present tense of the verb </a:t>
            </a:r>
            <a:r>
              <a:rPr lang="en-US" sz="2800" i="1" dirty="0">
                <a:solidFill>
                  <a:srgbClr val="FFC000"/>
                </a:solidFill>
              </a:rPr>
              <a:t>be</a:t>
            </a:r>
            <a:r>
              <a:rPr lang="en-US" sz="2800" dirty="0"/>
              <a:t> and the </a:t>
            </a:r>
            <a:r>
              <a:rPr lang="en-US" sz="2800" i="1" dirty="0">
                <a:solidFill>
                  <a:srgbClr val="FFC000"/>
                </a:solidFill>
              </a:rPr>
              <a:t>-</a:t>
            </a:r>
            <a:r>
              <a:rPr lang="en-US" sz="2800" i="1" dirty="0" err="1">
                <a:solidFill>
                  <a:srgbClr val="FFC000"/>
                </a:solidFill>
              </a:rPr>
              <a:t>ing</a:t>
            </a:r>
            <a:r>
              <a:rPr lang="en-US" sz="2800" i="1" dirty="0">
                <a:solidFill>
                  <a:srgbClr val="FFC000"/>
                </a:solidFill>
              </a:rPr>
              <a:t> </a:t>
            </a:r>
            <a:r>
              <a:rPr lang="en-US" sz="2800" dirty="0"/>
              <a:t>form of the verb. </a:t>
            </a:r>
          </a:p>
          <a:p>
            <a:pPr>
              <a:buClr>
                <a:schemeClr val="bg1"/>
              </a:buClr>
            </a:pPr>
            <a:endParaRPr lang="en-US" sz="2800" dirty="0"/>
          </a:p>
          <a:p>
            <a:pPr>
              <a:buClr>
                <a:schemeClr val="bg1"/>
              </a:buClr>
            </a:pPr>
            <a:r>
              <a:rPr lang="en-US" sz="2800" dirty="0"/>
              <a:t> </a:t>
            </a:r>
          </a:p>
          <a:p>
            <a:r>
              <a:rPr lang="en-US" sz="2500" i="1" dirty="0" smtClean="0">
                <a:solidFill>
                  <a:srgbClr val="FFC000"/>
                </a:solidFill>
                <a:latin typeface="Calibri" charset="0"/>
                <a:ea typeface="Calibri" charset="0"/>
                <a:cs typeface="Calibri" charset="0"/>
              </a:rPr>
              <a:t>I am planning on having surgery.</a:t>
            </a:r>
            <a:endParaRPr lang="en-US" sz="2500" i="1" dirty="0">
              <a:solidFill>
                <a:srgbClr val="FFC000"/>
              </a:solidFill>
              <a:latin typeface="Calibri" charset="0"/>
              <a:ea typeface="Calibri" charset="0"/>
              <a:cs typeface="Calibri" charset="0"/>
            </a:endParaRPr>
          </a:p>
          <a:p>
            <a:r>
              <a:rPr lang="en-US" sz="2500" dirty="0">
                <a:latin typeface="Calibri" charset="0"/>
                <a:ea typeface="Calibri" charset="0"/>
                <a:cs typeface="Calibri" charset="0"/>
              </a:rPr>
              <a:t> </a:t>
            </a:r>
          </a:p>
        </p:txBody>
      </p:sp>
      <p:sp>
        <p:nvSpPr>
          <p:cNvPr id="7" name="Rectangle 6">
            <a:extLst>
              <a:ext uri="{FF2B5EF4-FFF2-40B4-BE49-F238E27FC236}">
                <a16:creationId xmlns:a16="http://schemas.microsoft.com/office/drawing/2014/main" id="{6042AC8F-C617-8540-A5BD-0D218871DB0D}"/>
              </a:ext>
            </a:extLst>
          </p:cNvPr>
          <p:cNvSpPr/>
          <p:nvPr/>
        </p:nvSpPr>
        <p:spPr>
          <a:xfrm>
            <a:off x="7070146" y="507303"/>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a:latin typeface="Calibri" charset="0"/>
                <a:ea typeface="Calibri" charset="0"/>
                <a:cs typeface="Calibri" charset="0"/>
              </a:rPr>
              <a:t>Grammar</a:t>
            </a:r>
          </a:p>
          <a:p>
            <a:pPr algn="ctr"/>
            <a:r>
              <a:rPr lang="ka-GE" sz="3600" dirty="0" smtClean="0">
                <a:latin typeface="Calibri" charset="0"/>
                <a:ea typeface="Calibri" charset="0"/>
                <a:cs typeface="Calibri" charset="0"/>
              </a:rPr>
              <a:t>გრამატიკა</a:t>
            </a:r>
            <a:endParaRPr lang="en-US" sz="3600" dirty="0">
              <a:latin typeface="Calibri" charset="0"/>
              <a:ea typeface="Calibri" charset="0"/>
              <a:cs typeface="Calibri" charset="0"/>
            </a:endParaRPr>
          </a:p>
        </p:txBody>
      </p:sp>
      <p:pic>
        <p:nvPicPr>
          <p:cNvPr id="9"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0" name="Picture 9">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450232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a16="http://schemas.microsoft.com/office/drawing/2014/main" id="{EBCEA2AB-4EC0-894F-9C48-DF6E44FE0776}"/>
              </a:ext>
            </a:extLst>
          </p:cNvPr>
          <p:cNvSpPr/>
          <p:nvPr/>
        </p:nvSpPr>
        <p:spPr>
          <a:xfrm>
            <a:off x="108532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2800" dirty="0" smtClean="0">
                <a:latin typeface="Calibri" charset="0"/>
                <a:ea typeface="Calibri" charset="0"/>
                <a:cs typeface="Calibri" charset="0"/>
              </a:rPr>
              <a:t>We make questions by putting </a:t>
            </a:r>
            <a:r>
              <a:rPr lang="en-US" sz="2800" i="1" dirty="0" smtClean="0">
                <a:solidFill>
                  <a:srgbClr val="FFC000"/>
                </a:solidFill>
                <a:latin typeface="Calibri" charset="0"/>
                <a:ea typeface="Calibri" charset="0"/>
                <a:cs typeface="Calibri" charset="0"/>
              </a:rPr>
              <a:t>am</a:t>
            </a:r>
            <a:r>
              <a:rPr lang="en-US" sz="2800" i="1" dirty="0" smtClean="0">
                <a:latin typeface="Calibri" charset="0"/>
                <a:ea typeface="Calibri" charset="0"/>
                <a:cs typeface="Calibri" charset="0"/>
              </a:rPr>
              <a:t>, </a:t>
            </a:r>
            <a:r>
              <a:rPr lang="en-US" sz="2800" i="1" dirty="0" smtClean="0">
                <a:solidFill>
                  <a:srgbClr val="FFC000"/>
                </a:solidFill>
                <a:latin typeface="Calibri" charset="0"/>
                <a:ea typeface="Calibri" charset="0"/>
                <a:cs typeface="Calibri" charset="0"/>
              </a:rPr>
              <a:t>is</a:t>
            </a:r>
            <a:r>
              <a:rPr lang="ka-GE" sz="2800" i="1" dirty="0" smtClean="0">
                <a:latin typeface="Calibri" charset="0"/>
                <a:ea typeface="Calibri" charset="0"/>
                <a:cs typeface="Calibri" charset="0"/>
              </a:rPr>
              <a:t> </a:t>
            </a:r>
            <a:r>
              <a:rPr lang="en-US" sz="2800" dirty="0" smtClean="0">
                <a:latin typeface="Calibri" charset="0"/>
                <a:ea typeface="Calibri" charset="0"/>
                <a:cs typeface="Calibri" charset="0"/>
              </a:rPr>
              <a:t>or</a:t>
            </a:r>
            <a:r>
              <a:rPr lang="en-US" sz="2800" i="1" dirty="0" smtClean="0">
                <a:latin typeface="Calibri" charset="0"/>
                <a:ea typeface="Calibri" charset="0"/>
                <a:cs typeface="Calibri" charset="0"/>
              </a:rPr>
              <a:t> </a:t>
            </a:r>
            <a:r>
              <a:rPr lang="en-US" sz="2800" i="1" dirty="0" smtClean="0">
                <a:solidFill>
                  <a:srgbClr val="FFC000"/>
                </a:solidFill>
                <a:latin typeface="Calibri" charset="0"/>
                <a:ea typeface="Calibri" charset="0"/>
                <a:cs typeface="Calibri" charset="0"/>
              </a:rPr>
              <a:t>are</a:t>
            </a:r>
            <a:r>
              <a:rPr lang="en-US" sz="2800" i="1" dirty="0" smtClean="0">
                <a:latin typeface="Calibri" charset="0"/>
                <a:ea typeface="Calibri" charset="0"/>
                <a:cs typeface="Calibri" charset="0"/>
              </a:rPr>
              <a:t> </a:t>
            </a:r>
            <a:r>
              <a:rPr lang="en-US" sz="2800" dirty="0" smtClean="0">
                <a:latin typeface="Calibri" charset="0"/>
                <a:ea typeface="Calibri" charset="0"/>
                <a:cs typeface="Calibri" charset="0"/>
              </a:rPr>
              <a:t>in front of the subject </a:t>
            </a:r>
            <a:endParaRPr lang="en-US" sz="2800" dirty="0">
              <a:latin typeface="Calibri" charset="0"/>
              <a:ea typeface="Calibri" charset="0"/>
              <a:cs typeface="Calibri" charset="0"/>
            </a:endParaRPr>
          </a:p>
          <a:p>
            <a:pPr>
              <a:buClr>
                <a:schemeClr val="bg1"/>
              </a:buClr>
            </a:pPr>
            <a:endParaRPr lang="en-US" sz="2800" dirty="0">
              <a:latin typeface="Calibri" charset="0"/>
              <a:ea typeface="Calibri" charset="0"/>
              <a:cs typeface="Calibri" charset="0"/>
            </a:endParaRPr>
          </a:p>
          <a:p>
            <a:pPr>
              <a:buClr>
                <a:schemeClr val="bg1"/>
              </a:buClr>
            </a:pPr>
            <a:r>
              <a:rPr lang="en-US" sz="2800" dirty="0">
                <a:latin typeface="Calibri" charset="0"/>
                <a:ea typeface="Calibri" charset="0"/>
                <a:cs typeface="Calibri" charset="0"/>
              </a:rPr>
              <a:t> </a:t>
            </a:r>
          </a:p>
          <a:p>
            <a:endParaRPr lang="en-US" sz="2500" i="1" dirty="0" smtClean="0">
              <a:solidFill>
                <a:srgbClr val="FFC000"/>
              </a:solidFill>
              <a:latin typeface="Calibri" charset="0"/>
              <a:ea typeface="Calibri" charset="0"/>
              <a:cs typeface="Calibri" charset="0"/>
            </a:endParaRPr>
          </a:p>
          <a:p>
            <a:r>
              <a:rPr lang="en-US" sz="2500" i="1" dirty="0" smtClean="0">
                <a:solidFill>
                  <a:srgbClr val="FFC000"/>
                </a:solidFill>
                <a:latin typeface="Calibri" charset="0"/>
                <a:ea typeface="Calibri" charset="0"/>
                <a:cs typeface="Calibri" charset="0"/>
              </a:rPr>
              <a:t>Are you feeling sick?</a:t>
            </a:r>
          </a:p>
          <a:p>
            <a:r>
              <a:rPr lang="en-US" sz="2500" dirty="0" smtClean="0">
                <a:latin typeface="Calibri" charset="0"/>
                <a:ea typeface="Calibri" charset="0"/>
                <a:cs typeface="Calibri" charset="0"/>
              </a:rPr>
              <a:t> </a:t>
            </a:r>
            <a:endParaRPr lang="en-US" sz="2500" dirty="0">
              <a:latin typeface="Calibri" charset="0"/>
              <a:ea typeface="Calibri" charset="0"/>
              <a:cs typeface="Calibri" charset="0"/>
            </a:endParaRPr>
          </a:p>
        </p:txBody>
      </p:sp>
      <p:sp>
        <p:nvSpPr>
          <p:cNvPr id="7" name="Rectangle 6">
            <a:extLst>
              <a:ext uri="{FF2B5EF4-FFF2-40B4-BE49-F238E27FC236}">
                <a16:creationId xmlns:a16="http://schemas.microsoft.com/office/drawing/2014/main" id="{6042AC8F-C617-8540-A5BD-0D218871DB0D}"/>
              </a:ext>
            </a:extLst>
          </p:cNvPr>
          <p:cNvSpPr/>
          <p:nvPr/>
        </p:nvSpPr>
        <p:spPr>
          <a:xfrm>
            <a:off x="7070146" y="614879"/>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a:latin typeface="Calibri" charset="0"/>
                <a:ea typeface="Calibri" charset="0"/>
                <a:cs typeface="Calibri" charset="0"/>
              </a:rPr>
              <a:t>Grammar</a:t>
            </a:r>
          </a:p>
          <a:p>
            <a:pPr algn="ctr"/>
            <a:r>
              <a:rPr lang="ka-GE" sz="3600" dirty="0" smtClean="0">
                <a:latin typeface="Calibri" charset="0"/>
                <a:ea typeface="Calibri" charset="0"/>
                <a:cs typeface="Calibri" charset="0"/>
              </a:rPr>
              <a:t>გრამატიკა</a:t>
            </a:r>
            <a:endParaRPr lang="en-US" sz="3600" dirty="0">
              <a:latin typeface="Calibri" charset="0"/>
              <a:ea typeface="Calibri" charset="0"/>
              <a:cs typeface="Calibri" charset="0"/>
            </a:endParaRPr>
          </a:p>
        </p:txBody>
      </p:sp>
      <p:pic>
        <p:nvPicPr>
          <p:cNvPr id="9"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0" name="Picture 9">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1756616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a16="http://schemas.microsoft.com/office/drawing/2014/main" id="{EBCEA2AB-4EC0-894F-9C48-DF6E44FE0776}"/>
              </a:ext>
            </a:extLst>
          </p:cNvPr>
          <p:cNvSpPr/>
          <p:nvPr/>
        </p:nvSpPr>
        <p:spPr>
          <a:xfrm>
            <a:off x="1085321" y="2476500"/>
            <a:ext cx="10335153" cy="381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2800" dirty="0">
                <a:latin typeface="Calibri" charset="0"/>
                <a:ea typeface="Calibri" charset="0"/>
                <a:cs typeface="Calibri" charset="0"/>
              </a:rPr>
              <a:t>We make negatives by putting </a:t>
            </a:r>
            <a:r>
              <a:rPr lang="en-US" sz="2800" i="1" dirty="0">
                <a:solidFill>
                  <a:srgbClr val="FFC000"/>
                </a:solidFill>
                <a:latin typeface="Calibri" charset="0"/>
                <a:ea typeface="Calibri" charset="0"/>
                <a:cs typeface="Calibri" charset="0"/>
              </a:rPr>
              <a:t>not (or </a:t>
            </a:r>
            <a:r>
              <a:rPr lang="en-US" sz="2800" i="1" dirty="0" err="1">
                <a:solidFill>
                  <a:srgbClr val="FFC000"/>
                </a:solidFill>
                <a:latin typeface="Calibri" charset="0"/>
                <a:ea typeface="Calibri" charset="0"/>
                <a:cs typeface="Calibri" charset="0"/>
              </a:rPr>
              <a:t>n't</a:t>
            </a:r>
            <a:r>
              <a:rPr lang="en-US" sz="2800" i="1" dirty="0">
                <a:solidFill>
                  <a:srgbClr val="FFC000"/>
                </a:solidFill>
                <a:latin typeface="Calibri" charset="0"/>
                <a:ea typeface="Calibri" charset="0"/>
                <a:cs typeface="Calibri" charset="0"/>
              </a:rPr>
              <a:t>) </a:t>
            </a:r>
            <a:r>
              <a:rPr lang="en-US" sz="2800" dirty="0">
                <a:latin typeface="Calibri" charset="0"/>
                <a:ea typeface="Calibri" charset="0"/>
                <a:cs typeface="Calibri" charset="0"/>
              </a:rPr>
              <a:t>after </a:t>
            </a:r>
            <a:r>
              <a:rPr lang="en-US" sz="2800" i="1" dirty="0">
                <a:solidFill>
                  <a:srgbClr val="FFC000"/>
                </a:solidFill>
                <a:latin typeface="Calibri" charset="0"/>
                <a:ea typeface="Calibri" charset="0"/>
                <a:cs typeface="Calibri" charset="0"/>
              </a:rPr>
              <a:t>am, is </a:t>
            </a:r>
            <a:r>
              <a:rPr lang="en-US" sz="2800" dirty="0">
                <a:solidFill>
                  <a:schemeClr val="bg1"/>
                </a:solidFill>
                <a:latin typeface="Calibri" charset="0"/>
                <a:ea typeface="Calibri" charset="0"/>
                <a:cs typeface="Calibri" charset="0"/>
              </a:rPr>
              <a:t>or</a:t>
            </a:r>
            <a:r>
              <a:rPr lang="en-US" sz="2800" i="1" dirty="0">
                <a:solidFill>
                  <a:srgbClr val="FFC000"/>
                </a:solidFill>
                <a:latin typeface="Calibri" charset="0"/>
                <a:ea typeface="Calibri" charset="0"/>
                <a:cs typeface="Calibri" charset="0"/>
              </a:rPr>
              <a:t> are</a:t>
            </a:r>
            <a:r>
              <a:rPr lang="en-US" sz="2800" dirty="0">
                <a:latin typeface="Calibri" charset="0"/>
                <a:ea typeface="Calibri" charset="0"/>
                <a:cs typeface="Calibri" charset="0"/>
              </a:rPr>
              <a:t>:</a:t>
            </a:r>
          </a:p>
          <a:p>
            <a:pPr>
              <a:buClr>
                <a:schemeClr val="bg1"/>
              </a:buClr>
            </a:pPr>
            <a:r>
              <a:rPr lang="en-US" sz="2800" dirty="0">
                <a:latin typeface="Calibri" charset="0"/>
                <a:ea typeface="Calibri" charset="0"/>
                <a:cs typeface="Calibri" charset="0"/>
              </a:rPr>
              <a:t> </a:t>
            </a:r>
            <a:endParaRPr lang="en-US" sz="2800" dirty="0" smtClean="0">
              <a:solidFill>
                <a:srgbClr val="FFC000"/>
              </a:solidFill>
              <a:latin typeface="Calibri" charset="0"/>
              <a:ea typeface="Calibri" charset="0"/>
              <a:cs typeface="Calibri" charset="0"/>
            </a:endParaRPr>
          </a:p>
          <a:p>
            <a:pPr>
              <a:buClr>
                <a:schemeClr val="bg1"/>
              </a:buClr>
            </a:pPr>
            <a:r>
              <a:rPr lang="en-US" sz="2800" i="1" dirty="0" smtClean="0">
                <a:solidFill>
                  <a:srgbClr val="FFC000"/>
                </a:solidFill>
                <a:latin typeface="Calibri" charset="0"/>
                <a:ea typeface="Calibri" charset="0"/>
                <a:cs typeface="Calibri" charset="0"/>
              </a:rPr>
              <a:t>She didn’t go to work because </a:t>
            </a:r>
            <a:r>
              <a:rPr lang="en-US" sz="2800" i="1" u="sng" dirty="0" smtClean="0">
                <a:solidFill>
                  <a:srgbClr val="FFC000"/>
                </a:solidFill>
                <a:latin typeface="Calibri" charset="0"/>
                <a:ea typeface="Calibri" charset="0"/>
                <a:cs typeface="Calibri" charset="0"/>
              </a:rPr>
              <a:t>she is not feeling </a:t>
            </a:r>
            <a:r>
              <a:rPr lang="en-US" sz="2800" i="1" dirty="0" smtClean="0">
                <a:solidFill>
                  <a:srgbClr val="FFC000"/>
                </a:solidFill>
                <a:latin typeface="Calibri" charset="0"/>
                <a:ea typeface="Calibri" charset="0"/>
                <a:cs typeface="Calibri" charset="0"/>
              </a:rPr>
              <a:t>well.</a:t>
            </a:r>
            <a:endParaRPr lang="en-US" sz="2800" i="1" dirty="0">
              <a:solidFill>
                <a:srgbClr val="FFC000"/>
              </a:solidFill>
              <a:latin typeface="Calibri" charset="0"/>
              <a:ea typeface="Calibri" charset="0"/>
              <a:cs typeface="Calibri" charset="0"/>
            </a:endParaRPr>
          </a:p>
          <a:p>
            <a:endParaRPr lang="en-US" sz="2500" dirty="0">
              <a:latin typeface="Calibri" charset="0"/>
              <a:ea typeface="Calibri" charset="0"/>
              <a:cs typeface="Calibri" charset="0"/>
            </a:endParaRPr>
          </a:p>
          <a:p>
            <a:r>
              <a:rPr lang="en-US" sz="2500" dirty="0">
                <a:latin typeface="Calibri" charset="0"/>
                <a:ea typeface="Calibri" charset="0"/>
                <a:cs typeface="Calibri" charset="0"/>
              </a:rPr>
              <a:t> </a:t>
            </a:r>
          </a:p>
        </p:txBody>
      </p:sp>
      <p:sp>
        <p:nvSpPr>
          <p:cNvPr id="7" name="Rectangle 6">
            <a:extLst>
              <a:ext uri="{FF2B5EF4-FFF2-40B4-BE49-F238E27FC236}">
                <a16:creationId xmlns:a16="http://schemas.microsoft.com/office/drawing/2014/main" id="{6042AC8F-C617-8540-A5BD-0D218871DB0D}"/>
              </a:ext>
            </a:extLst>
          </p:cNvPr>
          <p:cNvSpPr/>
          <p:nvPr/>
        </p:nvSpPr>
        <p:spPr>
          <a:xfrm>
            <a:off x="7070146" y="546983"/>
            <a:ext cx="4350328"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a:latin typeface="Calibri" charset="0"/>
                <a:ea typeface="Calibri" charset="0"/>
                <a:cs typeface="Calibri" charset="0"/>
              </a:rPr>
              <a:t>Grammar</a:t>
            </a:r>
          </a:p>
          <a:p>
            <a:pPr algn="ctr"/>
            <a:r>
              <a:rPr lang="ka-GE" sz="3600" dirty="0" smtClean="0">
                <a:latin typeface="Calibri" charset="0"/>
                <a:ea typeface="Calibri" charset="0"/>
                <a:cs typeface="Calibri" charset="0"/>
              </a:rPr>
              <a:t>გრამატიკა</a:t>
            </a:r>
            <a:endParaRPr lang="en-US" sz="3600" dirty="0">
              <a:latin typeface="Calibri" charset="0"/>
              <a:ea typeface="Calibri" charset="0"/>
              <a:cs typeface="Calibri" charset="0"/>
            </a:endParaRPr>
          </a:p>
        </p:txBody>
      </p:sp>
      <p:pic>
        <p:nvPicPr>
          <p:cNvPr id="9"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0" name="Picture 9">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114285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883125" y="469150"/>
            <a:ext cx="10707900" cy="5878200"/>
          </a:xfrm>
          <a:prstGeom prst="rect">
            <a:avLst/>
          </a:prstGeom>
          <a:noFill/>
          <a:ln>
            <a:noFill/>
          </a:ln>
        </p:spPr>
        <p:txBody>
          <a:bodyPr spcFirstLastPara="1" wrap="square" lIns="91425" tIns="91425" rIns="91425" bIns="91425" anchor="t" anchorCtr="0">
            <a:noAutofit/>
          </a:bodyPr>
          <a:lstStyle/>
          <a:p>
            <a:pPr lvl="0" algn="just"/>
            <a:endParaRPr lang="en-US" sz="6000" dirty="0">
              <a:latin typeface="Sylfaen Regular" pitchFamily="18" charset="0"/>
              <a:ea typeface="Times New Roman"/>
              <a:cs typeface="Times New Roman"/>
              <a:sym typeface="Times New Roman"/>
            </a:endParaRPr>
          </a:p>
        </p:txBody>
      </p:sp>
      <p:sp>
        <p:nvSpPr>
          <p:cNvPr id="7" name="Rectangle: Rounded Corners 5">
            <a:extLst>
              <a:ext uri="{FF2B5EF4-FFF2-40B4-BE49-F238E27FC236}">
                <a16:creationId xmlns:a16="http://schemas.microsoft.com/office/drawing/2014/main" id="{C633668A-C180-4A05-AB4F-6AAFDE5258A4}"/>
              </a:ext>
            </a:extLst>
          </p:cNvPr>
          <p:cNvSpPr/>
          <p:nvPr/>
        </p:nvSpPr>
        <p:spPr>
          <a:xfrm>
            <a:off x="646165" y="2178979"/>
            <a:ext cx="10944859" cy="4150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i="1" dirty="0">
              <a:solidFill>
                <a:schemeClr val="accent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5ABEEE5-079E-4A24-875A-9ACB1CDBBC87}"/>
              </a:ext>
            </a:extLst>
          </p:cNvPr>
          <p:cNvSpPr txBox="1"/>
          <p:nvPr/>
        </p:nvSpPr>
        <p:spPr>
          <a:xfrm>
            <a:off x="1298945" y="3021606"/>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cs typeface="Calibri" panose="020F0502020204030204" pitchFamily="34" charset="0"/>
              </a:rPr>
              <a:t>I (improve) my driving skills with practice. </a:t>
            </a:r>
            <a:endParaRPr lang="en-US" sz="3200" dirty="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1E3278F-D6F4-42CC-8401-609D12E6871C}"/>
              </a:ext>
            </a:extLst>
          </p:cNvPr>
          <p:cNvSpPr txBox="1"/>
          <p:nvPr/>
        </p:nvSpPr>
        <p:spPr>
          <a:xfrm>
            <a:off x="6785338" y="655307"/>
            <a:ext cx="5042647"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Grammar Activity</a:t>
            </a:r>
          </a:p>
          <a:p>
            <a:pPr algn="ctr"/>
            <a:r>
              <a:rPr lang="ka-GE" sz="32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3200" dirty="0">
              <a:solidFill>
                <a:schemeClr val="bg1"/>
              </a:solidFill>
              <a:latin typeface="Calibri" panose="020F0502020204030204" pitchFamily="34" charset="0"/>
              <a:cs typeface="Calibri" panose="020F0502020204030204" pitchFamily="34" charset="0"/>
            </a:endParaRPr>
          </a:p>
        </p:txBody>
      </p:sp>
      <p:sp>
        <p:nvSpPr>
          <p:cNvPr id="2" name="Rectangle 1"/>
          <p:cNvSpPr/>
          <p:nvPr/>
        </p:nvSpPr>
        <p:spPr>
          <a:xfrm>
            <a:off x="1298945" y="4499290"/>
            <a:ext cx="7773282" cy="584775"/>
          </a:xfrm>
          <a:prstGeom prst="rect">
            <a:avLst/>
          </a:prstGeom>
        </p:spPr>
        <p:txBody>
          <a:bodyPr wrap="none">
            <a:spAutoFit/>
          </a:bodyPr>
          <a:lstStyle/>
          <a:p>
            <a:r>
              <a:rPr lang="en-US" sz="3200" i="1" dirty="0">
                <a:solidFill>
                  <a:schemeClr val="accent2"/>
                </a:solidFill>
                <a:latin typeface="Calibri" panose="020F0502020204030204" pitchFamily="34" charset="0"/>
                <a:cs typeface="Calibri" panose="020F0502020204030204" pitchFamily="34" charset="0"/>
              </a:rPr>
              <a:t> I am improving my driving skills with practice</a:t>
            </a:r>
            <a:endParaRPr lang="en-US" sz="3200" dirty="0"/>
          </a:p>
        </p:txBody>
      </p:sp>
      <p:pic>
        <p:nvPicPr>
          <p:cNvPr id="8"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4" name="Rectangle 3">
            <a:extLst>
              <a:ext uri="{FF2B5EF4-FFF2-40B4-BE49-F238E27FC236}">
                <a16:creationId xmlns:a16="http://schemas.microsoft.com/office/drawing/2014/main" id="{6AD9A7B7-2E7A-4C45-8448-1D4A0B159BF3}"/>
              </a:ext>
            </a:extLst>
          </p:cNvPr>
          <p:cNvSpPr/>
          <p:nvPr/>
        </p:nvSpPr>
        <p:spPr>
          <a:xfrm>
            <a:off x="549752" y="2122426"/>
            <a:ext cx="7153374" cy="129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 lvl="0">
              <a:lnSpc>
                <a:spcPct val="115000"/>
              </a:lnSpc>
              <a:buClr>
                <a:srgbClr val="1C4587"/>
              </a:buClr>
              <a:buSzPts val="2900"/>
            </a:pPr>
            <a:r>
              <a:rPr lang="en-US" sz="2800" dirty="0" smtClean="0">
                <a:solidFill>
                  <a:schemeClr val="bg1"/>
                </a:solidFill>
                <a:latin typeface="Calibri" panose="020F0502020204030204" pitchFamily="34" charset="0"/>
                <a:ea typeface="Times New Roman"/>
                <a:cs typeface="Calibri" panose="020F0502020204030204" pitchFamily="34" charset="0"/>
                <a:sym typeface="Times New Roman"/>
              </a:rPr>
              <a:t>What should you do when you are in poor health?</a:t>
            </a:r>
            <a:endParaRPr lang="en-US" sz="2800" dirty="0">
              <a:solidFill>
                <a:schemeClr val="bg1"/>
              </a:solidFill>
              <a:latin typeface="Calibri" panose="020F0502020204030204" pitchFamily="34" charset="0"/>
              <a:ea typeface="Times New Roman"/>
              <a:cs typeface="Calibri" panose="020F0502020204030204" pitchFamily="34" charset="0"/>
              <a:sym typeface="Times New Roman"/>
            </a:endParaRPr>
          </a:p>
        </p:txBody>
      </p:sp>
      <p:pic>
        <p:nvPicPr>
          <p:cNvPr id="7" name="Google Shape;90;p1">
            <a:extLst>
              <a:ext uri="{FF2B5EF4-FFF2-40B4-BE49-F238E27FC236}">
                <a16:creationId xmlns:a16="http://schemas.microsoft.com/office/drawing/2014/main" id="{5F91BBF8-4280-E84D-AC36-E0FB43FF28A2}"/>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8" name="Picture 7">
            <a:extLst>
              <a:ext uri="{FF2B5EF4-FFF2-40B4-BE49-F238E27FC236}">
                <a16:creationId xmlns:a16="http://schemas.microsoft.com/office/drawing/2014/main" id="{B467AF7E-AEF5-7240-BF10-F478703462D6}"/>
              </a:ext>
            </a:extLst>
          </p:cNvPr>
          <p:cNvPicPr>
            <a:picLocks noChangeAspect="1"/>
          </p:cNvPicPr>
          <p:nvPr/>
        </p:nvPicPr>
        <p:blipFill>
          <a:blip r:embed="rId4"/>
          <a:stretch>
            <a:fillRect/>
          </a:stretch>
        </p:blipFill>
        <p:spPr>
          <a:xfrm>
            <a:off x="3143289" y="725338"/>
            <a:ext cx="2376972" cy="968991"/>
          </a:xfrm>
          <a:prstGeom prst="rect">
            <a:avLst/>
          </a:prstGeom>
        </p:spPr>
      </p:pic>
      <p:pic>
        <p:nvPicPr>
          <p:cNvPr id="3" name="Picture 2">
            <a:extLst>
              <a:ext uri="{FF2B5EF4-FFF2-40B4-BE49-F238E27FC236}">
                <a16:creationId xmlns:a16="http://schemas.microsoft.com/office/drawing/2014/main" id="{295788E0-7697-6D4F-B132-F0C37041BB81}"/>
              </a:ext>
            </a:extLst>
          </p:cNvPr>
          <p:cNvPicPr>
            <a:picLocks noChangeAspect="1"/>
          </p:cNvPicPr>
          <p:nvPr/>
        </p:nvPicPr>
        <p:blipFill>
          <a:blip r:embed="rId5"/>
          <a:stretch>
            <a:fillRect/>
          </a:stretch>
        </p:blipFill>
        <p:spPr>
          <a:xfrm>
            <a:off x="8093887" y="2302740"/>
            <a:ext cx="3707351" cy="3707351"/>
          </a:xfrm>
          <a:prstGeom prst="rect">
            <a:avLst/>
          </a:prstGeom>
        </p:spPr>
      </p:pic>
      <p:sp>
        <p:nvSpPr>
          <p:cNvPr id="6" name="TextBox 5">
            <a:extLst>
              <a:ext uri="{FF2B5EF4-FFF2-40B4-BE49-F238E27FC236}">
                <a16:creationId xmlns:a16="http://schemas.microsoft.com/office/drawing/2014/main" id="{2761470F-F0D4-41E1-878C-578680A9750F}"/>
              </a:ext>
            </a:extLst>
          </p:cNvPr>
          <p:cNvSpPr txBox="1"/>
          <p:nvPr/>
        </p:nvSpPr>
        <p:spPr>
          <a:xfrm>
            <a:off x="549751" y="3596795"/>
            <a:ext cx="7153375" cy="1446550"/>
          </a:xfrm>
          <a:prstGeom prst="rect">
            <a:avLst/>
          </a:prstGeom>
          <a:solidFill>
            <a:schemeClr val="accent1"/>
          </a:solidFill>
          <a:ln>
            <a:solidFill>
              <a:schemeClr val="bg2">
                <a:lumMod val="75000"/>
              </a:schemeClr>
            </a:solidFill>
          </a:ln>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What </a:t>
            </a:r>
            <a:r>
              <a:rPr lang="en-US" sz="3200" dirty="0" smtClean="0">
                <a:solidFill>
                  <a:schemeClr val="bg1"/>
                </a:solidFill>
                <a:latin typeface="Calibri" panose="020F0502020204030204" pitchFamily="34" charset="0"/>
                <a:cs typeface="Calibri" panose="020F0502020204030204" pitchFamily="34" charset="0"/>
              </a:rPr>
              <a:t>kinds of things are good for your health?</a:t>
            </a:r>
            <a:endParaRPr lang="en-US" sz="3200" dirty="0">
              <a:solidFill>
                <a:schemeClr val="bg1"/>
              </a:solidFill>
              <a:latin typeface="Calibri" panose="020F0502020204030204" pitchFamily="34" charset="0"/>
              <a:cs typeface="Calibri" panose="020F0502020204030204" pitchFamily="34" charset="0"/>
            </a:endParaRPr>
          </a:p>
          <a:p>
            <a:endParaRPr lang="en-US" sz="1100" dirty="0"/>
          </a:p>
          <a:p>
            <a:endParaRPr lang="en-US" sz="1100" dirty="0"/>
          </a:p>
        </p:txBody>
      </p:sp>
      <p:sp>
        <p:nvSpPr>
          <p:cNvPr id="9" name="TextBox 8">
            <a:extLst>
              <a:ext uri="{FF2B5EF4-FFF2-40B4-BE49-F238E27FC236}">
                <a16:creationId xmlns:a16="http://schemas.microsoft.com/office/drawing/2014/main" id="{2761470F-F0D4-41E1-878C-578680A9750F}"/>
              </a:ext>
            </a:extLst>
          </p:cNvPr>
          <p:cNvSpPr txBox="1"/>
          <p:nvPr/>
        </p:nvSpPr>
        <p:spPr>
          <a:xfrm>
            <a:off x="549751" y="5286816"/>
            <a:ext cx="7153373" cy="1446550"/>
          </a:xfrm>
          <a:prstGeom prst="rect">
            <a:avLst/>
          </a:prstGeom>
          <a:solidFill>
            <a:schemeClr val="accent1"/>
          </a:solidFill>
          <a:ln>
            <a:solidFill>
              <a:schemeClr val="bg2">
                <a:lumMod val="75000"/>
              </a:schemeClr>
            </a:solidFill>
          </a:ln>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What </a:t>
            </a:r>
            <a:r>
              <a:rPr lang="en-US" sz="3200" dirty="0" smtClean="0">
                <a:solidFill>
                  <a:schemeClr val="bg1"/>
                </a:solidFill>
                <a:latin typeface="Calibri" panose="020F0502020204030204" pitchFamily="34" charset="0"/>
                <a:cs typeface="Calibri" panose="020F0502020204030204" pitchFamily="34" charset="0"/>
              </a:rPr>
              <a:t>kinds of things are bad for your health?</a:t>
            </a:r>
            <a:endParaRPr lang="en-US" sz="3200" dirty="0">
              <a:solidFill>
                <a:schemeClr val="bg1"/>
              </a:solidFill>
              <a:latin typeface="Calibri" panose="020F0502020204030204" pitchFamily="34" charset="0"/>
              <a:cs typeface="Calibri" panose="020F0502020204030204" pitchFamily="34" charset="0"/>
            </a:endParaRPr>
          </a:p>
          <a:p>
            <a:endParaRPr lang="en-US" sz="1100" dirty="0"/>
          </a:p>
          <a:p>
            <a:endParaRPr lang="en-US" sz="1100" dirty="0"/>
          </a:p>
        </p:txBody>
      </p:sp>
      <p:sp>
        <p:nvSpPr>
          <p:cNvPr id="10" name="Rectangle 9">
            <a:extLst>
              <a:ext uri="{FF2B5EF4-FFF2-40B4-BE49-F238E27FC236}">
                <a16:creationId xmlns:a16="http://schemas.microsoft.com/office/drawing/2014/main" id="{748FA8E3-2CE3-3647-992D-018F0126A7B0}"/>
              </a:ext>
            </a:extLst>
          </p:cNvPr>
          <p:cNvSpPr/>
          <p:nvPr/>
        </p:nvSpPr>
        <p:spPr>
          <a:xfrm>
            <a:off x="8543364" y="265735"/>
            <a:ext cx="3412731" cy="1285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38;p3"/>
          <p:cNvSpPr txBox="1">
            <a:spLocks/>
          </p:cNvSpPr>
          <p:nvPr/>
        </p:nvSpPr>
        <p:spPr>
          <a:xfrm>
            <a:off x="8543364" y="509233"/>
            <a:ext cx="3412732" cy="763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Sylfaen Regular" pitchFamily="18"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600" dirty="0" smtClean="0">
                <a:solidFill>
                  <a:schemeClr val="bg1"/>
                </a:solidFill>
                <a:latin typeface="Calibri" panose="020F0502020204030204" pitchFamily="34" charset="0"/>
                <a:cs typeface="Calibri" panose="020F0502020204030204" pitchFamily="34" charset="0"/>
              </a:rPr>
              <a:t>Introduction</a:t>
            </a:r>
            <a:br>
              <a:rPr lang="en-US" sz="3600" dirty="0" smtClean="0">
                <a:solidFill>
                  <a:schemeClr val="bg1"/>
                </a:solidFill>
                <a:latin typeface="Calibri" panose="020F0502020204030204" pitchFamily="34" charset="0"/>
                <a:cs typeface="Calibri" panose="020F0502020204030204" pitchFamily="34" charset="0"/>
              </a:rPr>
            </a:br>
            <a:r>
              <a:rPr lang="ka-GE" sz="3600" dirty="0" smtClean="0">
                <a:solidFill>
                  <a:schemeClr val="bg1"/>
                </a:solidFill>
                <a:latin typeface="Calibri Regular" charset="0"/>
                <a:cs typeface="Calibri" panose="020F0502020204030204" pitchFamily="34" charset="0"/>
              </a:rPr>
              <a:t>შესავალი</a:t>
            </a:r>
            <a:endParaRPr lang="ka-GE" sz="3600" dirty="0">
              <a:solidFill>
                <a:schemeClr val="bg1"/>
              </a:solidFill>
              <a:latin typeface="Calibri Regular"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C633668A-C180-4A05-AB4F-6AAFDE5258A4}"/>
              </a:ext>
            </a:extLst>
          </p:cNvPr>
          <p:cNvSpPr/>
          <p:nvPr/>
        </p:nvSpPr>
        <p:spPr>
          <a:xfrm>
            <a:off x="646166" y="2389510"/>
            <a:ext cx="10944859" cy="3333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5ABEEE5-079E-4A24-875A-9ACB1CDBBC87}"/>
              </a:ext>
            </a:extLst>
          </p:cNvPr>
          <p:cNvSpPr txBox="1"/>
          <p:nvPr/>
        </p:nvSpPr>
        <p:spPr>
          <a:xfrm>
            <a:off x="1152525" y="3148954"/>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cs typeface="Calibri" panose="020F0502020204030204" pitchFamily="34" charset="0"/>
              </a:rPr>
              <a:t>Are you (sing) at the wedding</a:t>
            </a:r>
            <a:r>
              <a:rPr lang="en-US" sz="3200" dirty="0">
                <a:solidFill>
                  <a:schemeClr val="bg1"/>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C3A0B8F0-ED81-4886-BAD3-624878320317}"/>
              </a:ext>
            </a:extLst>
          </p:cNvPr>
          <p:cNvSpPr txBox="1"/>
          <p:nvPr/>
        </p:nvSpPr>
        <p:spPr>
          <a:xfrm>
            <a:off x="1152525" y="4303838"/>
            <a:ext cx="9353550" cy="1077218"/>
          </a:xfrm>
          <a:prstGeom prst="rect">
            <a:avLst/>
          </a:prstGeom>
          <a:noFill/>
        </p:spPr>
        <p:txBody>
          <a:bodyPr wrap="square" rtlCol="0">
            <a:spAutoFit/>
          </a:bodyPr>
          <a:lstStyle/>
          <a:p>
            <a:r>
              <a:rPr lang="en-US" sz="3200" dirty="0">
                <a:solidFill>
                  <a:schemeClr val="accent2"/>
                </a:solidFill>
                <a:latin typeface="Calibri" panose="020F0502020204030204" pitchFamily="34" charset="0"/>
                <a:cs typeface="Calibri" panose="020F0502020204030204" pitchFamily="34" charset="0"/>
              </a:rPr>
              <a:t> </a:t>
            </a:r>
            <a:r>
              <a:rPr lang="en-US" sz="3200" dirty="0" smtClean="0">
                <a:solidFill>
                  <a:schemeClr val="accent2"/>
                </a:solidFill>
                <a:latin typeface="Calibri" panose="020F0502020204030204" pitchFamily="34" charset="0"/>
                <a:cs typeface="Calibri" panose="020F0502020204030204" pitchFamily="34" charset="0"/>
              </a:rPr>
              <a:t>Are you singing at the wedding?</a:t>
            </a:r>
            <a:endParaRPr lang="en-US" sz="3200" dirty="0">
              <a:solidFill>
                <a:schemeClr val="accent2"/>
              </a:solidFill>
              <a:latin typeface="Calibri" panose="020F0502020204030204" pitchFamily="34" charset="0"/>
              <a:cs typeface="Calibri" panose="020F0502020204030204" pitchFamily="34" charset="0"/>
            </a:endParaRPr>
          </a:p>
          <a:p>
            <a:endParaRPr lang="en-US" sz="3200" dirty="0">
              <a:solidFill>
                <a:schemeClr val="bg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1E3278F-D6F4-42CC-8401-609D12E6871C}"/>
              </a:ext>
            </a:extLst>
          </p:cNvPr>
          <p:cNvSpPr txBox="1"/>
          <p:nvPr/>
        </p:nvSpPr>
        <p:spPr>
          <a:xfrm>
            <a:off x="6606988" y="619072"/>
            <a:ext cx="4984037"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Grammar Activity</a:t>
            </a:r>
          </a:p>
          <a:p>
            <a:pPr algn="ctr"/>
            <a:r>
              <a:rPr lang="ka-GE" sz="32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3200" dirty="0">
              <a:solidFill>
                <a:schemeClr val="bg1"/>
              </a:solidFill>
              <a:latin typeface="Calibri" panose="020F0502020204030204" pitchFamily="34" charset="0"/>
              <a:cs typeface="Calibri" panose="020F0502020204030204" pitchFamily="34" charset="0"/>
            </a:endParaRPr>
          </a:p>
        </p:txBody>
      </p:sp>
      <p:pic>
        <p:nvPicPr>
          <p:cNvPr id="11"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2" name="Picture 11">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7599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883125" y="469150"/>
            <a:ext cx="10707900" cy="5878200"/>
          </a:xfrm>
          <a:prstGeom prst="rect">
            <a:avLst/>
          </a:prstGeom>
          <a:noFill/>
          <a:ln>
            <a:noFill/>
          </a:ln>
        </p:spPr>
        <p:txBody>
          <a:bodyPr spcFirstLastPara="1" wrap="square" lIns="91425" tIns="91425" rIns="91425" bIns="91425" anchor="t" anchorCtr="0">
            <a:noAutofit/>
          </a:bodyPr>
          <a:lstStyle/>
          <a:p>
            <a:pPr lvl="0" algn="just"/>
            <a:endParaRPr lang="en-US" sz="6000" dirty="0">
              <a:latin typeface="Sylfaen Regular" pitchFamily="18" charset="0"/>
              <a:ea typeface="Times New Roman"/>
              <a:cs typeface="Times New Roman"/>
              <a:sym typeface="Times New Roman"/>
            </a:endParaRPr>
          </a:p>
        </p:txBody>
      </p:sp>
      <p:sp>
        <p:nvSpPr>
          <p:cNvPr id="7" name="Rectangle: Rounded Corners 5">
            <a:extLst>
              <a:ext uri="{FF2B5EF4-FFF2-40B4-BE49-F238E27FC236}">
                <a16:creationId xmlns:a16="http://schemas.microsoft.com/office/drawing/2014/main" id="{C633668A-C180-4A05-AB4F-6AAFDE5258A4}"/>
              </a:ext>
            </a:extLst>
          </p:cNvPr>
          <p:cNvSpPr/>
          <p:nvPr/>
        </p:nvSpPr>
        <p:spPr>
          <a:xfrm>
            <a:off x="646166" y="2912534"/>
            <a:ext cx="10944859" cy="3115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5ABEEE5-079E-4A24-875A-9ACB1CDBBC87}"/>
              </a:ext>
            </a:extLst>
          </p:cNvPr>
          <p:cNvSpPr txBox="1"/>
          <p:nvPr/>
        </p:nvSpPr>
        <p:spPr>
          <a:xfrm>
            <a:off x="1207480" y="3758128"/>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cs typeface="Calibri" panose="020F0502020204030204" pitchFamily="34" charset="0"/>
              </a:rPr>
              <a:t>She (not/talk) in front of people because she is shy.</a:t>
            </a:r>
            <a:endParaRPr lang="en-US" sz="32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3A0B8F0-ED81-4886-BAD3-624878320317}"/>
              </a:ext>
            </a:extLst>
          </p:cNvPr>
          <p:cNvSpPr txBox="1"/>
          <p:nvPr/>
        </p:nvSpPr>
        <p:spPr>
          <a:xfrm>
            <a:off x="1152525" y="4922237"/>
            <a:ext cx="9353550" cy="584775"/>
          </a:xfrm>
          <a:prstGeom prst="rect">
            <a:avLst/>
          </a:prstGeom>
          <a:noFill/>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 </a:t>
            </a:r>
            <a:r>
              <a:rPr lang="en-US" sz="3200" dirty="0" smtClean="0">
                <a:solidFill>
                  <a:schemeClr val="accent2"/>
                </a:solidFill>
                <a:latin typeface="Calibri" panose="020F0502020204030204" pitchFamily="34" charset="0"/>
                <a:cs typeface="Calibri" panose="020F0502020204030204" pitchFamily="34" charset="0"/>
              </a:rPr>
              <a:t>She is not talking in front of people because she is shy</a:t>
            </a:r>
            <a:r>
              <a:rPr lang="en-US" sz="3200" dirty="0" smtClean="0">
                <a:solidFill>
                  <a:schemeClr val="bg1"/>
                </a:solidFill>
                <a:latin typeface="Calibri" panose="020F0502020204030204" pitchFamily="34" charset="0"/>
                <a:cs typeface="Calibri" panose="020F0502020204030204" pitchFamily="34" charset="0"/>
              </a:rPr>
              <a:t>.</a:t>
            </a:r>
            <a:endParaRPr lang="en-US" sz="320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1E3278F-D6F4-42CC-8401-609D12E6871C}"/>
              </a:ext>
            </a:extLst>
          </p:cNvPr>
          <p:cNvSpPr txBox="1"/>
          <p:nvPr/>
        </p:nvSpPr>
        <p:spPr>
          <a:xfrm>
            <a:off x="6508376" y="627006"/>
            <a:ext cx="5082649"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Grammar Activity</a:t>
            </a:r>
          </a:p>
          <a:p>
            <a:pPr algn="ctr"/>
            <a:r>
              <a:rPr lang="ka-GE" sz="3200" dirty="0">
                <a:solidFill>
                  <a:schemeClr val="bg1"/>
                </a:solidFill>
                <a:latin typeface="Calibri" panose="020F0502020204030204" pitchFamily="34" charset="0"/>
                <a:cs typeface="Calibri" panose="020F0502020204030204" pitchFamily="34" charset="0"/>
              </a:rPr>
              <a:t>გრამატიკული დავალება</a:t>
            </a:r>
            <a:endParaRPr lang="en-US" sz="3200" dirty="0">
              <a:solidFill>
                <a:schemeClr val="bg1"/>
              </a:solidFill>
              <a:latin typeface="Calibri" panose="020F0502020204030204" pitchFamily="34" charset="0"/>
              <a:cs typeface="Calibri" panose="020F0502020204030204" pitchFamily="34" charset="0"/>
            </a:endParaRPr>
          </a:p>
        </p:txBody>
      </p:sp>
      <p:pic>
        <p:nvPicPr>
          <p:cNvPr id="10"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2" name="Picture 11">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79939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2" name="Google Shape;107;g8d3272b2c0_0_301"/>
          <p:cNvGrpSpPr/>
          <p:nvPr/>
        </p:nvGrpSpPr>
        <p:grpSpPr>
          <a:xfrm>
            <a:off x="333487" y="2323650"/>
            <a:ext cx="7133592" cy="3151716"/>
            <a:chOff x="-404278" y="239928"/>
            <a:chExt cx="8141205" cy="1588520"/>
          </a:xfrm>
        </p:grpSpPr>
        <p:sp>
          <p:nvSpPr>
            <p:cNvPr id="109" name="Google Shape;109;g8d3272b2c0_0_301"/>
            <p:cNvSpPr/>
            <p:nvPr/>
          </p:nvSpPr>
          <p:spPr>
            <a:xfrm>
              <a:off x="210108" y="277809"/>
              <a:ext cx="5389036" cy="34682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0" name="Google Shape;110;g8d3272b2c0_0_301"/>
            <p:cNvSpPr txBox="1"/>
            <p:nvPr/>
          </p:nvSpPr>
          <p:spPr>
            <a:xfrm>
              <a:off x="314512" y="299483"/>
              <a:ext cx="7422415" cy="325148"/>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dirty="0" smtClean="0">
                  <a:solidFill>
                    <a:schemeClr val="lt1"/>
                  </a:solidFill>
                  <a:latin typeface="Calibri" panose="020F0502020204030204" pitchFamily="34" charset="0"/>
                  <a:ea typeface="Calibri"/>
                  <a:cs typeface="Calibri" panose="020F0502020204030204" pitchFamily="34" charset="0"/>
                  <a:sym typeface="Calibri"/>
                </a:rPr>
                <a:t>Vocabulary</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404278" y="239928"/>
              <a:ext cx="933064" cy="406032"/>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2" name="Google Shape;112;g8d3272b2c0_0_301"/>
            <p:cNvSpPr/>
            <p:nvPr/>
          </p:nvSpPr>
          <p:spPr>
            <a:xfrm>
              <a:off x="-36448" y="870213"/>
              <a:ext cx="5635592" cy="35870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3" name="Google Shape;113;g8d3272b2c0_0_301"/>
            <p:cNvSpPr txBox="1"/>
            <p:nvPr/>
          </p:nvSpPr>
          <p:spPr>
            <a:xfrm>
              <a:off x="314511" y="839704"/>
              <a:ext cx="6281279"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a:solidFill>
                    <a:schemeClr val="lt1"/>
                  </a:solidFill>
                  <a:latin typeface="Calibri" panose="020F0502020204030204" pitchFamily="34" charset="0"/>
                  <a:ea typeface="Calibri"/>
                  <a:cs typeface="Calibri" panose="020F0502020204030204" pitchFamily="34" charset="0"/>
                  <a:sym typeface="Calibri"/>
                </a:rPr>
                <a:t>Reading  </a:t>
              </a:r>
              <a:r>
                <a:rPr lang="en-US" sz="2400" u="none" strike="noStrike" cap="none">
                  <a:solidFill>
                    <a:schemeClr val="lt1"/>
                  </a:solidFill>
                  <a:latin typeface="Calibri" panose="020F0502020204030204" pitchFamily="34" charset="0"/>
                  <a:ea typeface="Calibri"/>
                  <a:cs typeface="Calibri" panose="020F0502020204030204" pitchFamily="34" charset="0"/>
                  <a:sym typeface="Calibri"/>
                </a:rPr>
                <a:t>about </a:t>
              </a:r>
              <a:r>
                <a:rPr lang="en-US" sz="2400" smtClean="0">
                  <a:solidFill>
                    <a:schemeClr val="lt1"/>
                  </a:solidFill>
                  <a:latin typeface="Calibri" panose="020F0502020204030204" pitchFamily="34" charset="0"/>
                  <a:ea typeface="Calibri"/>
                  <a:cs typeface="Calibri" panose="020F0502020204030204" pitchFamily="34" charset="0"/>
                  <a:sym typeface="Calibri"/>
                </a:rPr>
                <a:t>medical devices</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358189" y="844643"/>
              <a:ext cx="886974" cy="3975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5" name="Google Shape;115;g8d3272b2c0_0_301"/>
            <p:cNvSpPr/>
            <p:nvPr/>
          </p:nvSpPr>
          <p:spPr>
            <a:xfrm>
              <a:off x="160952" y="1392329"/>
              <a:ext cx="5438192"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6" name="Google Shape;116;g8d3272b2c0_0_301"/>
            <p:cNvSpPr txBox="1"/>
            <p:nvPr/>
          </p:nvSpPr>
          <p:spPr>
            <a:xfrm>
              <a:off x="411828" y="1430948"/>
              <a:ext cx="3885817"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Present Continuous </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358189" y="1391711"/>
              <a:ext cx="886974" cy="406653"/>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130" name="Google Shape;130;g8d3272b2c0_0_301"/>
          <p:cNvSpPr txBox="1"/>
          <p:nvPr/>
        </p:nvSpPr>
        <p:spPr>
          <a:xfrm>
            <a:off x="7017176" y="2260665"/>
            <a:ext cx="4690334" cy="2751600"/>
          </a:xfrm>
          <a:prstGeom prst="rect">
            <a:avLst/>
          </a:prstGeom>
          <a:noFill/>
          <a:ln>
            <a:noFill/>
          </a:ln>
        </p:spPr>
        <p:txBody>
          <a:bodyPr spcFirstLastPara="1" wrap="square" lIns="91425" tIns="91425" rIns="91425" bIns="91425" anchor="ctr" anchorCtr="0">
            <a:noAutofit/>
          </a:bodyPr>
          <a:lstStyle/>
          <a:p>
            <a:pPr lvl="0"/>
            <a:r>
              <a:rPr lang="en-US" sz="4000" b="1" dirty="0" smtClean="0">
                <a:solidFill>
                  <a:schemeClr val="bg1"/>
                </a:solidFill>
                <a:latin typeface="Calibri" panose="020F0502020204030204" pitchFamily="34" charset="0"/>
                <a:ea typeface="Calibri"/>
                <a:cs typeface="Calibri" panose="020F0502020204030204" pitchFamily="34" charset="0"/>
                <a:sym typeface="Calibri"/>
              </a:rPr>
              <a:t>Medicine|</a:t>
            </a:r>
            <a:r>
              <a:rPr lang="ka-GE" sz="4000" b="1" dirty="0" smtClean="0">
                <a:solidFill>
                  <a:schemeClr val="bg1"/>
                </a:solidFill>
                <a:latin typeface="Calibri" panose="020F0502020204030204" pitchFamily="34" charset="0"/>
                <a:ea typeface="Calibri"/>
                <a:cs typeface="Calibri" panose="020F0502020204030204" pitchFamily="34" charset="0"/>
                <a:sym typeface="Calibri"/>
              </a:rPr>
              <a:t>მედიცინა</a:t>
            </a:r>
            <a:endParaRPr sz="4000" b="1"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14"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15" name="Picture 14">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
        <p:nvSpPr>
          <p:cNvPr id="16" name="TextBox 15">
            <a:extLst>
              <a:ext uri="{FF2B5EF4-FFF2-40B4-BE49-F238E27FC236}">
                <a16:creationId xmlns:a16="http://schemas.microsoft.com/office/drawing/2014/main" id="{71E3278F-D6F4-42CC-8401-609D12E6871C}"/>
              </a:ext>
            </a:extLst>
          </p:cNvPr>
          <p:cNvSpPr txBox="1"/>
          <p:nvPr/>
        </p:nvSpPr>
        <p:spPr>
          <a:xfrm>
            <a:off x="8546471" y="696900"/>
            <a:ext cx="3062483" cy="98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lgn="ctr">
              <a:lnSpc>
                <a:spcPct val="90000"/>
              </a:lnSpc>
              <a:buClr>
                <a:schemeClr val="dk1"/>
              </a:buClr>
              <a:buSzPts val="3500"/>
            </a:pPr>
            <a:r>
              <a:rPr lang="en-US" sz="3200" dirty="0">
                <a:solidFill>
                  <a:schemeClr val="bg1"/>
                </a:solidFill>
                <a:latin typeface="Calibri" panose="020F0502020204030204" pitchFamily="34" charset="0"/>
                <a:cs typeface="Calibri" panose="020F0502020204030204" pitchFamily="34" charset="0"/>
              </a:rPr>
              <a:t>Summary                     </a:t>
            </a:r>
          </a:p>
          <a:p>
            <a:pPr lvl="0" algn="ctr">
              <a:lnSpc>
                <a:spcPct val="90000"/>
              </a:lnSpc>
              <a:buClr>
                <a:schemeClr val="dk1"/>
              </a:buClr>
              <a:buSzPts val="3500"/>
            </a:pPr>
            <a:r>
              <a:rPr lang="ka-GE" sz="3200" dirty="0" smtClean="0">
                <a:solidFill>
                  <a:schemeClr val="bg1"/>
                </a:solidFill>
                <a:latin typeface="Calibri" panose="020F0502020204030204" pitchFamily="34" charset="0"/>
                <a:cs typeface="Calibri" panose="020F0502020204030204" pitchFamily="34" charset="0"/>
              </a:rPr>
              <a:t>შეჯამება</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7446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5">
            <a:extLst>
              <a:ext uri="{FF2B5EF4-FFF2-40B4-BE49-F238E27FC236}">
                <a16:creationId xmlns:a16="http://schemas.microsoft.com/office/drawing/2014/main" id="{C633668A-C180-4A05-AB4F-6AAFDE5258A4}"/>
              </a:ext>
            </a:extLst>
          </p:cNvPr>
          <p:cNvSpPr/>
          <p:nvPr/>
        </p:nvSpPr>
        <p:spPr>
          <a:xfrm>
            <a:off x="669323" y="2306151"/>
            <a:ext cx="11193398" cy="17499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id="{20BD67DF-B55F-3B41-8E9D-D3A0EFBDB28E}"/>
              </a:ext>
            </a:extLst>
          </p:cNvPr>
          <p:cNvSpPr txBox="1">
            <a:spLocks/>
          </p:cNvSpPr>
          <p:nvPr/>
        </p:nvSpPr>
        <p:spPr>
          <a:xfrm>
            <a:off x="831210" y="2090216"/>
            <a:ext cx="11031511" cy="1809429"/>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endParaRPr lang="ka-GE" dirty="0" smtClean="0">
              <a:solidFill>
                <a:schemeClr val="bg1"/>
              </a:solidFill>
              <a:latin typeface="Calibri" charset="0"/>
              <a:ea typeface="Calibri" charset="0"/>
              <a:cs typeface="Calibri" charset="0"/>
            </a:endParaRPr>
          </a:p>
          <a:p>
            <a:pPr marL="114300" indent="0">
              <a:buNone/>
            </a:pPr>
            <a:r>
              <a:rPr lang="en-US" dirty="0" smtClean="0">
                <a:solidFill>
                  <a:schemeClr val="bg1"/>
                </a:solidFill>
                <a:latin typeface="Calibri" charset="0"/>
                <a:ea typeface="Calibri" charset="0"/>
                <a:cs typeface="Calibri" charset="0"/>
              </a:rPr>
              <a:t>Imagine a new medical device and write a short paragraph about it.</a:t>
            </a:r>
          </a:p>
          <a:p>
            <a:pPr marL="114300" indent="0">
              <a:buNone/>
            </a:pPr>
            <a:r>
              <a:rPr lang="en-US" dirty="0" smtClean="0">
                <a:solidFill>
                  <a:schemeClr val="bg1"/>
                </a:solidFill>
                <a:latin typeface="Calibri" charset="0"/>
                <a:ea typeface="Calibri" charset="0"/>
                <a:cs typeface="Calibri" charset="0"/>
              </a:rPr>
              <a:t>Describe your medical device. What is its name? What does your medical device do? How is it used? </a:t>
            </a:r>
            <a:endParaRPr lang="en-US" dirty="0">
              <a:solidFill>
                <a:schemeClr val="bg1"/>
              </a:solidFill>
              <a:latin typeface="Calibri" charset="0"/>
              <a:ea typeface="Calibri" charset="0"/>
              <a:cs typeface="Calibri" charset="0"/>
            </a:endParaRPr>
          </a:p>
        </p:txBody>
      </p:sp>
      <p:sp>
        <p:nvSpPr>
          <p:cNvPr id="7" name="TextBox 6">
            <a:extLst>
              <a:ext uri="{FF2B5EF4-FFF2-40B4-BE49-F238E27FC236}">
                <a16:creationId xmlns:a16="http://schemas.microsoft.com/office/drawing/2014/main" id="{71E3278F-D6F4-42CC-8401-609D12E6871C}"/>
              </a:ext>
            </a:extLst>
          </p:cNvPr>
          <p:cNvSpPr txBox="1"/>
          <p:nvPr/>
        </p:nvSpPr>
        <p:spPr>
          <a:xfrm>
            <a:off x="7413811" y="617111"/>
            <a:ext cx="4287023"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Homework </a:t>
            </a:r>
            <a:endParaRPr lang="en-US" sz="3200" dirty="0" smtClean="0">
              <a:solidFill>
                <a:schemeClr val="bg1"/>
              </a:solidFill>
              <a:latin typeface="Calibri" panose="020F0502020204030204" pitchFamily="34" charset="0"/>
              <a:cs typeface="Calibri" panose="020F0502020204030204" pitchFamily="34" charset="0"/>
            </a:endParaRPr>
          </a:p>
          <a:p>
            <a:pPr algn="ctr"/>
            <a:r>
              <a:rPr lang="ka-GE" sz="3200" dirty="0" smtClean="0">
                <a:solidFill>
                  <a:schemeClr val="bg1"/>
                </a:solidFill>
                <a:latin typeface="Calibri" panose="020F0502020204030204" pitchFamily="34" charset="0"/>
                <a:cs typeface="Calibri" panose="020F0502020204030204" pitchFamily="34" charset="0"/>
              </a:rPr>
              <a:t>საშინაო </a:t>
            </a:r>
            <a:r>
              <a:rPr lang="ka-GE" sz="3200" dirty="0">
                <a:solidFill>
                  <a:schemeClr val="bg1"/>
                </a:solidFill>
                <a:latin typeface="Calibri" panose="020F0502020204030204" pitchFamily="34" charset="0"/>
                <a:cs typeface="Calibri" panose="020F0502020204030204" pitchFamily="34" charset="0"/>
              </a:rPr>
              <a:t>დავალება</a:t>
            </a:r>
            <a:endParaRPr lang="en-US" sz="3200" dirty="0">
              <a:solidFill>
                <a:schemeClr val="bg1"/>
              </a:solidFill>
              <a:latin typeface="Calibri" panose="020F0502020204030204" pitchFamily="34" charset="0"/>
              <a:cs typeface="Calibri" panose="020F0502020204030204" pitchFamily="34" charset="0"/>
            </a:endParaRPr>
          </a:p>
        </p:txBody>
      </p:sp>
      <p:pic>
        <p:nvPicPr>
          <p:cNvPr id="6" name="Google Shape;90;p1">
            <a:extLst>
              <a:ext uri="{FF2B5EF4-FFF2-40B4-BE49-F238E27FC236}">
                <a16:creationId xmlns:a16="http://schemas.microsoft.com/office/drawing/2014/main" id="{B3777C88-76AA-3242-8985-AD7899327453}"/>
              </a:ext>
            </a:extLst>
          </p:cNvPr>
          <p:cNvPicPr preferRelativeResize="0"/>
          <p:nvPr/>
        </p:nvPicPr>
        <p:blipFill rotWithShape="1">
          <a:blip r:embed="rId2">
            <a:alphaModFix/>
          </a:blip>
          <a:srcRect/>
          <a:stretch/>
        </p:blipFill>
        <p:spPr>
          <a:xfrm>
            <a:off x="979207" y="725338"/>
            <a:ext cx="2164081" cy="968991"/>
          </a:xfrm>
          <a:prstGeom prst="rect">
            <a:avLst/>
          </a:prstGeom>
          <a:noFill/>
          <a:ln>
            <a:noFill/>
          </a:ln>
        </p:spPr>
      </p:pic>
      <p:pic>
        <p:nvPicPr>
          <p:cNvPr id="10" name="Picture 9">
            <a:extLst>
              <a:ext uri="{FF2B5EF4-FFF2-40B4-BE49-F238E27FC236}">
                <a16:creationId xmlns:a16="http://schemas.microsoft.com/office/drawing/2014/main" id="{7E98D3A2-DB0F-424E-8C42-C2DFC8EC764D}"/>
              </a:ext>
            </a:extLst>
          </p:cNvPr>
          <p:cNvPicPr>
            <a:picLocks noChangeAspect="1"/>
          </p:cNvPicPr>
          <p:nvPr/>
        </p:nvPicPr>
        <p:blipFill>
          <a:blip r:embed="rId3"/>
          <a:stretch>
            <a:fillRect/>
          </a:stretch>
        </p:blipFill>
        <p:spPr>
          <a:xfrm>
            <a:off x="3143289" y="725338"/>
            <a:ext cx="2376972" cy="968991"/>
          </a:xfrm>
          <a:prstGeom prst="rect">
            <a:avLst/>
          </a:prstGeom>
        </p:spPr>
      </p:pic>
    </p:spTree>
    <p:extLst>
      <p:ext uri="{BB962C8B-B14F-4D97-AF65-F5344CB8AC3E}">
        <p14:creationId xmlns:p14="http://schemas.microsoft.com/office/powerpoint/2010/main" val="4069253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628650" y="304800"/>
            <a:ext cx="10962375" cy="6042550"/>
          </a:xfrm>
          <a:prstGeom prst="rect">
            <a:avLst/>
          </a:prstGeom>
          <a:noFill/>
          <a:ln>
            <a:noFill/>
          </a:ln>
        </p:spPr>
        <p:txBody>
          <a:bodyPr spcFirstLastPara="1" wrap="square" lIns="91425" tIns="91425" rIns="91425" bIns="91425" anchor="t" anchorCtr="0">
            <a:noAutofit/>
          </a:bodyPr>
          <a:lstStyle/>
          <a:p>
            <a:pPr lvl="0" algn="just"/>
            <a:endParaRPr lang="en-US" sz="6000" dirty="0">
              <a:latin typeface="Sylfaen Regular" pitchFamily="18" charset="0"/>
              <a:ea typeface="Times New Roman"/>
              <a:cs typeface="Times New Roman"/>
              <a:sym typeface="Times New Roman"/>
            </a:endParaRPr>
          </a:p>
        </p:txBody>
      </p:sp>
      <p:sp>
        <p:nvSpPr>
          <p:cNvPr id="4" name="TextBox 3">
            <a:extLst>
              <a:ext uri="{FF2B5EF4-FFF2-40B4-BE49-F238E27FC236}">
                <a16:creationId xmlns:a16="http://schemas.microsoft.com/office/drawing/2014/main" id="{C3A0B8F0-ED81-4886-BAD3-624878320317}"/>
              </a:ext>
            </a:extLst>
          </p:cNvPr>
          <p:cNvSpPr txBox="1"/>
          <p:nvPr/>
        </p:nvSpPr>
        <p:spPr>
          <a:xfrm>
            <a:off x="1590675" y="2343150"/>
            <a:ext cx="8915400" cy="584775"/>
          </a:xfrm>
          <a:prstGeom prst="rect">
            <a:avLst/>
          </a:prstGeom>
          <a:noFill/>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  </a:t>
            </a:r>
          </a:p>
        </p:txBody>
      </p:sp>
      <p:sp>
        <p:nvSpPr>
          <p:cNvPr id="6" name="Flowchart: Alternate Process 5">
            <a:extLst>
              <a:ext uri="{FF2B5EF4-FFF2-40B4-BE49-F238E27FC236}">
                <a16:creationId xmlns:a16="http://schemas.microsoft.com/office/drawing/2014/main" id="{A496D01A-79D0-4890-9C5F-709630ED59D2}"/>
              </a:ext>
            </a:extLst>
          </p:cNvPr>
          <p:cNvSpPr/>
          <p:nvPr/>
        </p:nvSpPr>
        <p:spPr>
          <a:xfrm>
            <a:off x="1294645" y="1919335"/>
            <a:ext cx="10296379" cy="45923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latin typeface="Calibri" panose="020F0502020204030204" pitchFamily="34" charset="0"/>
                <a:cs typeface="Calibri" panose="020F0502020204030204" pitchFamily="34" charset="0"/>
              </a:rPr>
              <a:t>My medical device is called a PPM. PPM stands for Pimple Popping Machine. It is a small machine that has a mask that goes over your face. This machine is designed to pop pimples and clean the skin on your face, making you look fresher and more beautiful each time you use it. It is an electronic mask that uses lasers to zap unwanted pimples and clean dirt in the pores in your skin. It only takes a few minutes to use and is not painful at all. My medical device is not expensive and only needs to be used once or twice to remove pimples and stop them from growing. My medical device </a:t>
            </a:r>
            <a:r>
              <a:rPr lang="en-US" sz="2800" smtClean="0">
                <a:latin typeface="Calibri" panose="020F0502020204030204" pitchFamily="34" charset="0"/>
                <a:cs typeface="Calibri" panose="020F0502020204030204" pitchFamily="34" charset="0"/>
              </a:rPr>
              <a:t>is popular with teenagers who want to get rid of their acne.</a:t>
            </a:r>
            <a:endParaRPr lang="en-US" sz="2800" dirty="0">
              <a:latin typeface="Calibri" panose="020F0502020204030204" pitchFamily="34" charset="0"/>
              <a:cs typeface="Calibri" panose="020F0502020204030204" pitchFamily="34" charset="0"/>
            </a:endParaRPr>
          </a:p>
        </p:txBody>
      </p:sp>
      <p:pic>
        <p:nvPicPr>
          <p:cNvPr id="5" name="Google Shape;90;p1">
            <a:extLst>
              <a:ext uri="{FF2B5EF4-FFF2-40B4-BE49-F238E27FC236}">
                <a16:creationId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7" name="Picture 6">
            <a:extLst>
              <a:ext uri="{FF2B5EF4-FFF2-40B4-BE49-F238E27FC236}">
                <a16:creationId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
        <p:nvSpPr>
          <p:cNvPr id="8" name="TextBox 7">
            <a:extLst>
              <a:ext uri="{FF2B5EF4-FFF2-40B4-BE49-F238E27FC236}">
                <a16:creationId xmlns:a16="http://schemas.microsoft.com/office/drawing/2014/main" id="{71E3278F-D6F4-42CC-8401-609D12E6871C}"/>
              </a:ext>
            </a:extLst>
          </p:cNvPr>
          <p:cNvSpPr txBox="1"/>
          <p:nvPr/>
        </p:nvSpPr>
        <p:spPr>
          <a:xfrm>
            <a:off x="7413811" y="617111"/>
            <a:ext cx="4287023"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Homework </a:t>
            </a:r>
            <a:endParaRPr lang="en-US" sz="3200" dirty="0" smtClean="0">
              <a:solidFill>
                <a:schemeClr val="bg1"/>
              </a:solidFill>
              <a:latin typeface="Calibri" panose="020F0502020204030204" pitchFamily="34" charset="0"/>
              <a:cs typeface="Calibri" panose="020F0502020204030204" pitchFamily="34" charset="0"/>
            </a:endParaRPr>
          </a:p>
          <a:p>
            <a:pPr algn="ctr"/>
            <a:r>
              <a:rPr lang="ka-GE" sz="3200" dirty="0" smtClean="0">
                <a:solidFill>
                  <a:schemeClr val="bg1"/>
                </a:solidFill>
                <a:latin typeface="Calibri" panose="020F0502020204030204" pitchFamily="34" charset="0"/>
                <a:cs typeface="Calibri" panose="020F0502020204030204" pitchFamily="34" charset="0"/>
              </a:rPr>
              <a:t>საშინაო </a:t>
            </a:r>
            <a:r>
              <a:rPr lang="ka-GE" sz="3200" dirty="0">
                <a:solidFill>
                  <a:schemeClr val="bg1"/>
                </a:solidFill>
                <a:latin typeface="Calibri" panose="020F0502020204030204" pitchFamily="34" charset="0"/>
                <a:cs typeface="Calibri" panose="020F0502020204030204" pitchFamily="34" charset="0"/>
              </a:rPr>
              <a:t>დავალება</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4659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7" name="Google Shape;147;g8d3272b2c0_0_186"/>
          <p:cNvGrpSpPr/>
          <p:nvPr/>
        </p:nvGrpSpPr>
        <p:grpSpPr>
          <a:xfrm>
            <a:off x="1872377" y="1231047"/>
            <a:ext cx="7872258" cy="5322154"/>
            <a:chOff x="20698" y="-639267"/>
            <a:chExt cx="8747954" cy="6416300"/>
          </a:xfrm>
        </p:grpSpPr>
        <p:sp>
          <p:nvSpPr>
            <p:cNvPr id="148" name="Google Shape;148;g8d3272b2c0_0_186"/>
            <p:cNvSpPr/>
            <p:nvPr/>
          </p:nvSpPr>
          <p:spPr>
            <a:xfrm>
              <a:off x="3677027" y="2042466"/>
              <a:ext cx="2040224" cy="1602296"/>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49" name="Google Shape;149;g8d3272b2c0_0_186"/>
            <p:cNvSpPr txBox="1"/>
            <p:nvPr/>
          </p:nvSpPr>
          <p:spPr>
            <a:xfrm>
              <a:off x="3865456" y="2283819"/>
              <a:ext cx="1691541" cy="1149017"/>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None/>
              </a:pPr>
              <a:r>
                <a:rPr lang="en-US" sz="2400" b="1" u="none" strike="noStrike" cap="none" dirty="0" smtClean="0">
                  <a:solidFill>
                    <a:srgbClr val="FFFFFF"/>
                  </a:solidFill>
                  <a:latin typeface="Calibri" panose="020F0502020204030204" pitchFamily="34" charset="0"/>
                  <a:ea typeface="Calibri"/>
                  <a:cs typeface="Calibri" panose="020F0502020204030204" pitchFamily="34" charset="0"/>
                  <a:sym typeface="Calibri"/>
                </a:rPr>
                <a:t>Vocabulary</a:t>
              </a:r>
              <a:endParaRPr sz="2400" b="1" dirty="0">
                <a:latin typeface="Calibri" panose="020F0502020204030204" pitchFamily="34" charset="0"/>
                <a:cs typeface="Calibri" panose="020F0502020204030204" pitchFamily="34" charset="0"/>
              </a:endParaRPr>
            </a:p>
            <a:p>
              <a:pPr marL="0" marR="0" lvl="0" indent="0" algn="ctr" rtl="0">
                <a:lnSpc>
                  <a:spcPct val="90000"/>
                </a:lnSpc>
                <a:spcBef>
                  <a:spcPts val="595"/>
                </a:spcBef>
                <a:spcAft>
                  <a:spcPts val="0"/>
                </a:spcAft>
                <a:buNone/>
              </a:pPr>
              <a:r>
                <a:rPr lang="en-US" sz="2400" b="1" u="none" strike="noStrike" cap="none" dirty="0" err="1">
                  <a:solidFill>
                    <a:srgbClr val="FFFFFF"/>
                  </a:solidFill>
                  <a:latin typeface="Calibri" panose="020F0502020204030204" pitchFamily="34" charset="0"/>
                  <a:ea typeface="Calibri"/>
                  <a:cs typeface="Calibri" panose="020F0502020204030204" pitchFamily="34" charset="0"/>
                  <a:sym typeface="Calibri"/>
                </a:rPr>
                <a:t>ლექსიკა</a:t>
              </a:r>
              <a:endParaRPr sz="2400" b="1" dirty="0">
                <a:latin typeface="Calibri" panose="020F0502020204030204" pitchFamily="34" charset="0"/>
                <a:cs typeface="Calibri" panose="020F0502020204030204" pitchFamily="34" charset="0"/>
              </a:endParaRPr>
            </a:p>
          </p:txBody>
        </p:sp>
        <p:sp>
          <p:nvSpPr>
            <p:cNvPr id="150" name="Google Shape;150;g8d3272b2c0_0_186"/>
            <p:cNvSpPr/>
            <p:nvPr/>
          </p:nvSpPr>
          <p:spPr>
            <a:xfrm rot="-5611042">
              <a:off x="4270650" y="1677702"/>
              <a:ext cx="709036" cy="24945"/>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1" name="Google Shape;151;g8d3272b2c0_0_186"/>
            <p:cNvSpPr txBox="1"/>
            <p:nvPr/>
          </p:nvSpPr>
          <p:spPr>
            <a:xfrm rot="5196305">
              <a:off x="4607339" y="1672363"/>
              <a:ext cx="35462" cy="354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52" name="Google Shape;152;g8d3272b2c0_0_186"/>
            <p:cNvSpPr/>
            <p:nvPr/>
          </p:nvSpPr>
          <p:spPr>
            <a:xfrm>
              <a:off x="3531171" y="-639267"/>
              <a:ext cx="2440565" cy="1976627"/>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3" name="Google Shape;153;g8d3272b2c0_0_186"/>
            <p:cNvSpPr txBox="1"/>
            <p:nvPr/>
          </p:nvSpPr>
          <p:spPr>
            <a:xfrm>
              <a:off x="3599680" y="-358907"/>
              <a:ext cx="2253589" cy="1108213"/>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Clr>
                  <a:srgbClr val="000000"/>
                </a:buClr>
                <a:buFont typeface="Arial"/>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s</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tethoscope</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სტეთოსკოპი</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54" name="Google Shape;154;g8d3272b2c0_0_186"/>
            <p:cNvSpPr/>
            <p:nvPr/>
          </p:nvSpPr>
          <p:spPr>
            <a:xfrm rot="19133318" flipV="1">
              <a:off x="5191021" y="1760114"/>
              <a:ext cx="1542839" cy="47691"/>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5" name="Google Shape;155;g8d3272b2c0_0_186"/>
            <p:cNvSpPr txBox="1"/>
            <p:nvPr/>
          </p:nvSpPr>
          <p:spPr>
            <a:xfrm rot="-2466378">
              <a:off x="5868095" y="1745714"/>
              <a:ext cx="81222" cy="812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56" name="Google Shape;156;g8d3272b2c0_0_186"/>
            <p:cNvSpPr/>
            <p:nvPr/>
          </p:nvSpPr>
          <p:spPr>
            <a:xfrm>
              <a:off x="6031865" y="-286927"/>
              <a:ext cx="2736787" cy="232939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57" name="Google Shape;157;g8d3272b2c0_0_186"/>
            <p:cNvSpPr txBox="1"/>
            <p:nvPr/>
          </p:nvSpPr>
          <p:spPr>
            <a:xfrm>
              <a:off x="6368234" y="430263"/>
              <a:ext cx="2071255" cy="907799"/>
            </a:xfrm>
            <a:prstGeom prst="rect">
              <a:avLst/>
            </a:prstGeom>
            <a:solidFill>
              <a:schemeClr val="accent1"/>
            </a:solid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o</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xygen </a:t>
              </a:r>
              <a:r>
                <a:rPr lang="en-US" sz="2400" b="1" dirty="0">
                  <a:solidFill>
                    <a:srgbClr val="FFFFFF"/>
                  </a:solidFill>
                  <a:latin typeface="Calibri" panose="020F0502020204030204" pitchFamily="34" charset="0"/>
                  <a:ea typeface="Calibri"/>
                  <a:cs typeface="Calibri" panose="020F0502020204030204" pitchFamily="34" charset="0"/>
                  <a:sym typeface="Calibri"/>
                </a:rPr>
                <a:t> </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mask (n.)</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ჟანგბადის ნიღაბი</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59" name="Google Shape;159;g8d3272b2c0_0_186"/>
            <p:cNvSpPr txBox="1"/>
            <p:nvPr/>
          </p:nvSpPr>
          <p:spPr>
            <a:xfrm rot="-246013">
              <a:off x="6281636" y="2686160"/>
              <a:ext cx="83915" cy="839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3" name="Google Shape;163;g8d3272b2c0_0_186"/>
            <p:cNvSpPr txBox="1"/>
            <p:nvPr/>
          </p:nvSpPr>
          <p:spPr>
            <a:xfrm rot="2113695">
              <a:off x="5940677" y="3711274"/>
              <a:ext cx="77492" cy="7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6" name="Google Shape;166;g8d3272b2c0_0_186"/>
            <p:cNvSpPr/>
            <p:nvPr/>
          </p:nvSpPr>
          <p:spPr>
            <a:xfrm rot="5186587">
              <a:off x="4616069" y="3770650"/>
              <a:ext cx="275631" cy="24945"/>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67" name="Google Shape;167;g8d3272b2c0_0_186"/>
            <p:cNvSpPr txBox="1"/>
            <p:nvPr/>
          </p:nvSpPr>
          <p:spPr>
            <a:xfrm rot="5176116">
              <a:off x="4746973" y="3776269"/>
              <a:ext cx="13829" cy="1382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68" name="Google Shape;168;g8d3272b2c0_0_186"/>
            <p:cNvSpPr/>
            <p:nvPr/>
          </p:nvSpPr>
          <p:spPr>
            <a:xfrm>
              <a:off x="3356697" y="3944422"/>
              <a:ext cx="2663834" cy="1832611"/>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69" name="Google Shape;169;g8d3272b2c0_0_186"/>
            <p:cNvSpPr txBox="1"/>
            <p:nvPr/>
          </p:nvSpPr>
          <p:spPr>
            <a:xfrm>
              <a:off x="3451884" y="4289471"/>
              <a:ext cx="2563195" cy="10881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s</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yringe</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p>
            <a:p>
              <a:pPr marL="0" marR="0" lvl="0" indent="0" algn="ctr" rtl="0">
                <a:lnSpc>
                  <a:spcPct val="90000"/>
                </a:lnSpc>
                <a:spcBef>
                  <a:spcPts val="630"/>
                </a:spcBef>
                <a:spcAft>
                  <a:spcPts val="0"/>
                </a:spcAft>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შპრიცი</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70" name="Google Shape;170;g8d3272b2c0_0_186"/>
            <p:cNvSpPr/>
            <p:nvPr/>
          </p:nvSpPr>
          <p:spPr>
            <a:xfrm rot="9722507">
              <a:off x="2029760" y="3378024"/>
              <a:ext cx="1795845" cy="47691"/>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1" name="Google Shape;171;g8d3272b2c0_0_186"/>
            <p:cNvSpPr txBox="1"/>
            <p:nvPr/>
          </p:nvSpPr>
          <p:spPr>
            <a:xfrm rot="-1759631">
              <a:off x="3157491" y="3636472"/>
              <a:ext cx="91875" cy="918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72" name="Google Shape;172;g8d3272b2c0_0_186"/>
            <p:cNvSpPr/>
            <p:nvPr/>
          </p:nvSpPr>
          <p:spPr>
            <a:xfrm>
              <a:off x="346249" y="2911079"/>
              <a:ext cx="2378400" cy="175140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3" name="Google Shape;173;g8d3272b2c0_0_186"/>
            <p:cNvSpPr txBox="1"/>
            <p:nvPr/>
          </p:nvSpPr>
          <p:spPr>
            <a:xfrm>
              <a:off x="519805" y="3351605"/>
              <a:ext cx="1903200" cy="90780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w</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heelchair</a:t>
              </a:r>
              <a:endParaRPr lang="en-US" sz="2400" b="1" u="none" strike="noStrike" cap="none"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a:t>
              </a:r>
              <a:r>
                <a:rPr lang="en-US" sz="2400" b="1" dirty="0">
                  <a:solidFill>
                    <a:srgbClr val="FFFFFF"/>
                  </a:solidFill>
                  <a:latin typeface="Calibri" panose="020F0502020204030204" pitchFamily="34" charset="0"/>
                  <a:ea typeface="Calibri"/>
                  <a:cs typeface="Calibri" panose="020F0502020204030204" pitchFamily="34" charset="0"/>
                  <a:sym typeface="Calibri"/>
                </a:rPr>
                <a:t>n</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a:t>
              </a:r>
              <a:r>
                <a:rPr lang="ka-GE" sz="2400" b="1" dirty="0">
                  <a:solidFill>
                    <a:srgbClr val="FFFFFF"/>
                  </a:solidFill>
                  <a:latin typeface="Calibri" panose="020F0502020204030204" pitchFamily="34" charset="0"/>
                  <a:ea typeface="Calibri"/>
                  <a:cs typeface="Calibri" panose="020F0502020204030204" pitchFamily="34" charset="0"/>
                  <a:sym typeface="Calibri"/>
                </a:rPr>
                <a:t>)</a:t>
              </a:r>
            </a:p>
            <a:p>
              <a:pPr marL="0" marR="0" lvl="0" indent="0" algn="ctr" rtl="0">
                <a:lnSpc>
                  <a:spcPct val="90000"/>
                </a:lnSpc>
                <a:spcBef>
                  <a:spcPts val="0"/>
                </a:spcBef>
                <a:spcAft>
                  <a:spcPts val="0"/>
                </a:spcAft>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ეტლი</a:t>
              </a:r>
              <a:endParaRPr sz="2400" b="1"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74" name="Google Shape;174;g8d3272b2c0_0_186"/>
            <p:cNvSpPr/>
            <p:nvPr/>
          </p:nvSpPr>
          <p:spPr>
            <a:xfrm rot="12278115">
              <a:off x="5494409" y="3311319"/>
              <a:ext cx="1584067" cy="47691"/>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5" name="Google Shape;175;g8d3272b2c0_0_186"/>
            <p:cNvSpPr txBox="1"/>
            <p:nvPr/>
          </p:nvSpPr>
          <p:spPr>
            <a:xfrm rot="162391">
              <a:off x="3037428" y="2729877"/>
              <a:ext cx="82592" cy="825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76" name="Google Shape;176;g8d3272b2c0_0_186"/>
            <p:cNvSpPr/>
            <p:nvPr/>
          </p:nvSpPr>
          <p:spPr>
            <a:xfrm>
              <a:off x="6509375" y="3412067"/>
              <a:ext cx="2259277" cy="1788757"/>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7" name="Google Shape;177;g8d3272b2c0_0_186"/>
            <p:cNvSpPr txBox="1"/>
            <p:nvPr/>
          </p:nvSpPr>
          <p:spPr>
            <a:xfrm>
              <a:off x="6815414" y="3808431"/>
              <a:ext cx="1743600" cy="907799"/>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X</a:t>
              </a:r>
              <a:r>
                <a:rPr lang="ka-GE" sz="2400" b="1" dirty="0" smtClean="0">
                  <a:solidFill>
                    <a:srgbClr val="FFFFFF"/>
                  </a:solidFill>
                  <a:latin typeface="Calibri" panose="020F0502020204030204" pitchFamily="34" charset="0"/>
                  <a:ea typeface="Calibri"/>
                  <a:cs typeface="Calibri" panose="020F0502020204030204" pitchFamily="34" charset="0"/>
                  <a:sym typeface="Calibri"/>
                </a:rPr>
                <a:t>-</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ray</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(n.)</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რენტგენი</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78" name="Google Shape;178;g8d3272b2c0_0_186"/>
            <p:cNvSpPr/>
            <p:nvPr/>
          </p:nvSpPr>
          <p:spPr>
            <a:xfrm rot="12881230">
              <a:off x="2186500" y="1759720"/>
              <a:ext cx="1920317" cy="47691"/>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79" name="Google Shape;179;g8d3272b2c0_0_186"/>
            <p:cNvSpPr txBox="1"/>
            <p:nvPr/>
          </p:nvSpPr>
          <p:spPr>
            <a:xfrm rot="2082986">
              <a:off x="3151457" y="1760313"/>
              <a:ext cx="102192" cy="1021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Sylfaen Regular" pitchFamily="18" charset="0"/>
                <a:ea typeface="Calibri"/>
                <a:cs typeface="Calibri"/>
                <a:sym typeface="Calibri"/>
              </a:endParaRPr>
            </a:p>
          </p:txBody>
        </p:sp>
        <p:sp>
          <p:nvSpPr>
            <p:cNvPr id="180" name="Google Shape;180;g8d3272b2c0_0_186"/>
            <p:cNvSpPr/>
            <p:nvPr/>
          </p:nvSpPr>
          <p:spPr>
            <a:xfrm>
              <a:off x="20698" y="50850"/>
              <a:ext cx="2609934" cy="206890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Sylfaen Regular" pitchFamily="18" charset="0"/>
              </a:endParaRPr>
            </a:p>
          </p:txBody>
        </p:sp>
        <p:sp>
          <p:nvSpPr>
            <p:cNvPr id="181" name="Google Shape;181;g8d3272b2c0_0_186"/>
            <p:cNvSpPr txBox="1"/>
            <p:nvPr/>
          </p:nvSpPr>
          <p:spPr>
            <a:xfrm>
              <a:off x="117058" y="766337"/>
              <a:ext cx="2428518" cy="562084"/>
            </a:xfrm>
            <a:prstGeom prst="rect">
              <a:avLst/>
            </a:prstGeom>
            <a:no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400" b="1" dirty="0">
                  <a:solidFill>
                    <a:srgbClr val="FFFFFF"/>
                  </a:solidFill>
                  <a:latin typeface="Calibri" panose="020F0502020204030204" pitchFamily="34" charset="0"/>
                  <a:ea typeface="Calibri"/>
                  <a:cs typeface="Calibri" panose="020F0502020204030204" pitchFamily="34" charset="0"/>
                  <a:sym typeface="Calibri"/>
                </a:rPr>
                <a:t>t</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hermometer </a:t>
              </a:r>
              <a:endParaRPr lang="en-US" sz="24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en-US" sz="2400" b="1" dirty="0" smtClean="0">
                  <a:solidFill>
                    <a:srgbClr val="FFFFFF"/>
                  </a:solidFill>
                  <a:latin typeface="Calibri" panose="020F0502020204030204" pitchFamily="34" charset="0"/>
                  <a:ea typeface="Calibri"/>
                  <a:cs typeface="Calibri" panose="020F0502020204030204" pitchFamily="34" charset="0"/>
                  <a:sym typeface="Calibri"/>
                </a:rPr>
                <a:t>(</a:t>
              </a:r>
              <a:r>
                <a:rPr lang="en-US" sz="2400" b="1" dirty="0">
                  <a:solidFill>
                    <a:srgbClr val="FFFFFF"/>
                  </a:solidFill>
                  <a:latin typeface="Calibri" panose="020F0502020204030204" pitchFamily="34" charset="0"/>
                  <a:ea typeface="Calibri"/>
                  <a:cs typeface="Calibri" panose="020F0502020204030204" pitchFamily="34" charset="0"/>
                  <a:sym typeface="Calibri"/>
                </a:rPr>
                <a:t>n</a:t>
              </a:r>
              <a:r>
                <a:rPr lang="en-US" sz="2400" b="1" dirty="0" smtClean="0">
                  <a:solidFill>
                    <a:srgbClr val="FFFFFF"/>
                  </a:solidFill>
                  <a:latin typeface="Calibri" panose="020F0502020204030204" pitchFamily="34" charset="0"/>
                  <a:ea typeface="Calibri"/>
                  <a:cs typeface="Calibri" panose="020F0502020204030204" pitchFamily="34" charset="0"/>
                  <a:sym typeface="Calibri"/>
                </a:rPr>
                <a:t>.)</a:t>
              </a:r>
              <a:endParaRPr lang="ka-GE" sz="24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ka-GE" sz="2400" b="1" dirty="0" smtClean="0">
                  <a:solidFill>
                    <a:srgbClr val="FFFFFF"/>
                  </a:solidFill>
                  <a:latin typeface="Calibri" panose="020F0502020204030204" pitchFamily="34" charset="0"/>
                  <a:ea typeface="Calibri"/>
                  <a:cs typeface="Calibri" panose="020F0502020204030204" pitchFamily="34" charset="0"/>
                  <a:sym typeface="Calibri"/>
                </a:rPr>
                <a:t>თერმომეტრი</a:t>
              </a:r>
              <a:endParaRPr sz="2400" b="1" dirty="0">
                <a:solidFill>
                  <a:srgbClr val="FFFFFF"/>
                </a:solidFill>
                <a:latin typeface="Calibri" panose="020F0502020204030204" pitchFamily="34" charset="0"/>
                <a:ea typeface="Calibri"/>
                <a:cs typeface="Calibri" panose="020F0502020204030204" pitchFamily="34" charset="0"/>
                <a:sym typeface="Calibri"/>
              </a:endParaRPr>
            </a:p>
          </p:txBody>
        </p:sp>
      </p:grpSp>
      <p:pic>
        <p:nvPicPr>
          <p:cNvPr id="31" name="Google Shape;90;p1">
            <a:extLst>
              <a:ext uri="{FF2B5EF4-FFF2-40B4-BE49-F238E27FC236}">
                <a16:creationId xmlns:a16="http://schemas.microsoft.com/office/drawing/2014/main" id="{5F91BBF8-4280-E84D-AC36-E0FB43FF28A2}"/>
              </a:ext>
            </a:extLst>
          </p:cNvPr>
          <p:cNvPicPr preferRelativeResize="0"/>
          <p:nvPr/>
        </p:nvPicPr>
        <p:blipFill rotWithShape="1">
          <a:blip r:embed="rId3">
            <a:alphaModFix/>
          </a:blip>
          <a:srcRect/>
          <a:stretch/>
        </p:blipFill>
        <p:spPr>
          <a:xfrm>
            <a:off x="790337" y="262055"/>
            <a:ext cx="2164081" cy="968991"/>
          </a:xfrm>
          <a:prstGeom prst="rect">
            <a:avLst/>
          </a:prstGeom>
          <a:noFill/>
          <a:ln>
            <a:noFill/>
          </a:ln>
        </p:spPr>
      </p:pic>
      <p:pic>
        <p:nvPicPr>
          <p:cNvPr id="32" name="Picture 31">
            <a:extLst>
              <a:ext uri="{FF2B5EF4-FFF2-40B4-BE49-F238E27FC236}">
                <a16:creationId xmlns:a16="http://schemas.microsoft.com/office/drawing/2014/main" id="{B467AF7E-AEF5-7240-BF10-F478703462D6}"/>
              </a:ext>
            </a:extLst>
          </p:cNvPr>
          <p:cNvPicPr>
            <a:picLocks noChangeAspect="1"/>
          </p:cNvPicPr>
          <p:nvPr/>
        </p:nvPicPr>
        <p:blipFill>
          <a:blip r:embed="rId4"/>
          <a:stretch>
            <a:fillRect/>
          </a:stretch>
        </p:blipFill>
        <p:spPr>
          <a:xfrm>
            <a:off x="2954419" y="262055"/>
            <a:ext cx="2376972" cy="968991"/>
          </a:xfrm>
          <a:prstGeom prst="rect">
            <a:avLst/>
          </a:prstGeom>
        </p:spPr>
      </p:pic>
      <p:sp>
        <p:nvSpPr>
          <p:cNvPr id="33" name="Rectangle 32">
            <a:extLst>
              <a:ext uri="{FF2B5EF4-FFF2-40B4-BE49-F238E27FC236}">
                <a16:creationId xmlns:a16="http://schemas.microsoft.com/office/drawing/2014/main" id="{748FA8E3-2CE3-3647-992D-018F0126A7B0}"/>
              </a:ext>
            </a:extLst>
          </p:cNvPr>
          <p:cNvSpPr/>
          <p:nvPr/>
        </p:nvSpPr>
        <p:spPr>
          <a:xfrm>
            <a:off x="9448422" y="132039"/>
            <a:ext cx="2507673" cy="1268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328E047-1F90-4CB1-8264-047021299E60}"/>
              </a:ext>
            </a:extLst>
          </p:cNvPr>
          <p:cNvSpPr txBox="1"/>
          <p:nvPr/>
        </p:nvSpPr>
        <p:spPr>
          <a:xfrm>
            <a:off x="9448422" y="161774"/>
            <a:ext cx="2532488"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5771386" y="1756235"/>
            <a:ext cx="3764499"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smtClean="0">
                <a:solidFill>
                  <a:schemeClr val="bg1"/>
                </a:solidFill>
                <a:latin typeface="Calibri" panose="020F0502020204030204" pitchFamily="34" charset="0"/>
                <a:cs typeface="Calibri" panose="020F0502020204030204" pitchFamily="34" charset="0"/>
              </a:rPr>
              <a:t>stethoscope</a:t>
            </a:r>
            <a:endParaRPr lang="en-US" sz="36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3600" b="1" dirty="0" smtClean="0">
                <a:solidFill>
                  <a:schemeClr val="bg1"/>
                </a:solidFill>
                <a:latin typeface="Calibri" panose="020F0502020204030204" pitchFamily="34" charset="0"/>
                <a:cs typeface="Calibri" panose="020F0502020204030204" pitchFamily="34" charset="0"/>
              </a:rPr>
              <a:t>(n.)</a:t>
            </a:r>
            <a:endParaRPr sz="3600" b="1" dirty="0">
              <a:solidFill>
                <a:schemeClr val="bg1"/>
              </a:solidFill>
              <a:latin typeface="Calibri" panose="020F0502020204030204" pitchFamily="34" charset="0"/>
              <a:cs typeface="Calibri" panose="020F0502020204030204" pitchFamily="34" charset="0"/>
            </a:endParaRPr>
          </a:p>
        </p:txBody>
      </p:sp>
      <p:sp>
        <p:nvSpPr>
          <p:cNvPr id="190" name="Google Shape;190;g8d3272b2c0_0_231"/>
          <p:cNvSpPr/>
          <p:nvPr/>
        </p:nvSpPr>
        <p:spPr>
          <a:xfrm>
            <a:off x="5933839" y="4878102"/>
            <a:ext cx="3489768" cy="832796"/>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smtClean="0">
                <a:solidFill>
                  <a:srgbClr val="FFFFFF"/>
                </a:solidFill>
                <a:latin typeface="Calibri" panose="020F0502020204030204" pitchFamily="34" charset="0"/>
                <a:ea typeface="Calibri"/>
                <a:cs typeface="Calibri" panose="020F0502020204030204" pitchFamily="34" charset="0"/>
                <a:sym typeface="Calibri"/>
              </a:rPr>
              <a:t>სტეთოსკოპი</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748FA8E3-2CE3-3647-992D-018F0126A7B0}"/>
              </a:ext>
            </a:extLst>
          </p:cNvPr>
          <p:cNvSpPr/>
          <p:nvPr/>
        </p:nvSpPr>
        <p:spPr>
          <a:xfrm>
            <a:off x="9371540" y="265735"/>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28E047-1F90-4CB1-8264-047021299E60}"/>
              </a:ext>
            </a:extLst>
          </p:cNvPr>
          <p:cNvSpPr txBox="1"/>
          <p:nvPr/>
        </p:nvSpPr>
        <p:spPr>
          <a:xfrm>
            <a:off x="9423608" y="355564"/>
            <a:ext cx="2532488"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pic>
        <p:nvPicPr>
          <p:cNvPr id="4" name="Picture 3"/>
          <p:cNvPicPr>
            <a:picLocks noChangeAspect="1"/>
          </p:cNvPicPr>
          <p:nvPr/>
        </p:nvPicPr>
        <p:blipFill>
          <a:blip r:embed="rId5"/>
          <a:stretch>
            <a:fillRect/>
          </a:stretch>
        </p:blipFill>
        <p:spPr>
          <a:xfrm>
            <a:off x="752629" y="1756235"/>
            <a:ext cx="3441441" cy="408394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8d3272b2c0_0_23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dirty="0"/>
              <a:t>„</a:t>
            </a:r>
          </a:p>
        </p:txBody>
      </p:sp>
      <p:sp>
        <p:nvSpPr>
          <p:cNvPr id="198" name="Google Shape;198;g8d3272b2c0_0_239"/>
          <p:cNvSpPr/>
          <p:nvPr/>
        </p:nvSpPr>
        <p:spPr>
          <a:xfrm>
            <a:off x="5343732" y="1518277"/>
            <a:ext cx="4020613" cy="26697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bg1"/>
                </a:solidFill>
                <a:latin typeface="Calibri" panose="020F0502020204030204" pitchFamily="34" charset="0"/>
                <a:cs typeface="Calibri" panose="020F0502020204030204" pitchFamily="34" charset="0"/>
              </a:rPr>
              <a:t>o</a:t>
            </a:r>
            <a:r>
              <a:rPr lang="en-US" sz="3600" b="1" dirty="0" smtClean="0">
                <a:solidFill>
                  <a:schemeClr val="bg1"/>
                </a:solidFill>
                <a:latin typeface="Calibri" panose="020F0502020204030204" pitchFamily="34" charset="0"/>
                <a:cs typeface="Calibri" panose="020F0502020204030204" pitchFamily="34" charset="0"/>
              </a:rPr>
              <a:t>xygen </a:t>
            </a:r>
            <a:r>
              <a:rPr lang="en-US" sz="3600" b="1" dirty="0">
                <a:solidFill>
                  <a:schemeClr val="bg1"/>
                </a:solidFill>
                <a:latin typeface="Calibri" panose="020F0502020204030204" pitchFamily="34" charset="0"/>
                <a:cs typeface="Calibri" panose="020F0502020204030204" pitchFamily="34" charset="0"/>
              </a:rPr>
              <a:t>m</a:t>
            </a:r>
            <a:r>
              <a:rPr lang="en-US" sz="3600" b="1" dirty="0" smtClean="0">
                <a:solidFill>
                  <a:schemeClr val="bg1"/>
                </a:solidFill>
                <a:latin typeface="Calibri" panose="020F0502020204030204" pitchFamily="34" charset="0"/>
                <a:cs typeface="Calibri" panose="020F0502020204030204" pitchFamily="34" charset="0"/>
              </a:rPr>
              <a:t>ask</a:t>
            </a:r>
            <a:endParaRPr lang="en-US" sz="3600"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3600" b="1" dirty="0" smtClean="0">
                <a:solidFill>
                  <a:schemeClr val="bg1"/>
                </a:solidFill>
                <a:latin typeface="Calibri" panose="020F0502020204030204" pitchFamily="34" charset="0"/>
                <a:cs typeface="Calibri" panose="020F0502020204030204" pitchFamily="34" charset="0"/>
              </a:rPr>
              <a:t>(n.)</a:t>
            </a:r>
            <a:endParaRPr sz="3600" b="1" dirty="0">
              <a:solidFill>
                <a:schemeClr val="bg1"/>
              </a:solidFill>
              <a:latin typeface="Calibri" panose="020F0502020204030204" pitchFamily="34" charset="0"/>
              <a:cs typeface="Calibri" panose="020F0502020204030204" pitchFamily="34" charset="0"/>
            </a:endParaRPr>
          </a:p>
        </p:txBody>
      </p:sp>
      <p:sp>
        <p:nvSpPr>
          <p:cNvPr id="199" name="Google Shape;199;g8d3272b2c0_0_239"/>
          <p:cNvSpPr/>
          <p:nvPr/>
        </p:nvSpPr>
        <p:spPr>
          <a:xfrm>
            <a:off x="5254064" y="4632110"/>
            <a:ext cx="4199947" cy="10680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u="none" strike="noStrike" cap="none" dirty="0" smtClean="0">
                <a:solidFill>
                  <a:srgbClr val="FFFFFF"/>
                </a:solidFill>
                <a:latin typeface="Calibri" panose="020F0502020204030204" pitchFamily="34" charset="0"/>
                <a:ea typeface="Calibri"/>
                <a:cs typeface="Calibri" panose="020F0502020204030204" pitchFamily="34" charset="0"/>
                <a:sym typeface="Calibri"/>
              </a:rPr>
              <a:t>ჟანგბადის ნიღაბი</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a16="http://schemas.microsoft.com/office/drawing/2014/main" id="{5E5E76EC-DAFE-4D40-AD68-7D6E5C3B03ED}"/>
              </a:ext>
            </a:extLst>
          </p:cNvPr>
          <p:cNvSpPr/>
          <p:nvPr/>
        </p:nvSpPr>
        <p:spPr>
          <a:xfrm>
            <a:off x="9066841" y="332313"/>
            <a:ext cx="2615943"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517F93-3FE2-409B-AAEF-72303CA487B7}"/>
              </a:ext>
            </a:extLst>
          </p:cNvPr>
          <p:cNvSpPr txBox="1"/>
          <p:nvPr/>
        </p:nvSpPr>
        <p:spPr>
          <a:xfrm>
            <a:off x="9219503" y="410387"/>
            <a:ext cx="2463281" cy="1169551"/>
          </a:xfrm>
          <a:prstGeom prst="rect">
            <a:avLst/>
          </a:prstGeom>
          <a:noFill/>
        </p:spPr>
        <p:txBody>
          <a:bodyPr wrap="square" rtlCol="0">
            <a:spAutoFit/>
          </a:bodyPr>
          <a:lstStyle/>
          <a:p>
            <a:r>
              <a:rPr lang="en-US" sz="3500" dirty="0">
                <a:solidFill>
                  <a:schemeClr val="bg1"/>
                </a:solidFill>
                <a:latin typeface="Calibri Regular" charset="0"/>
              </a:rPr>
              <a:t>Vocabulary</a:t>
            </a:r>
          </a:p>
          <a:p>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pic>
        <p:nvPicPr>
          <p:cNvPr id="8" name="Google Shape;90;p1">
            <a:extLst>
              <a:ext uri="{FF2B5EF4-FFF2-40B4-BE49-F238E27FC236}">
                <a16:creationId xmlns:a16="http://schemas.microsoft.com/office/drawing/2014/main" id="{AFF1C99C-380B-C94E-B652-4C054121158E}"/>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a16="http://schemas.microsoft.com/office/drawing/2014/main" id="{E8C6F74B-0F24-7848-A2FF-5A79A23BE826}"/>
              </a:ext>
            </a:extLst>
          </p:cNvPr>
          <p:cNvPicPr>
            <a:picLocks noChangeAspect="1"/>
          </p:cNvPicPr>
          <p:nvPr/>
        </p:nvPicPr>
        <p:blipFill>
          <a:blip r:embed="rId4"/>
          <a:stretch>
            <a:fillRect/>
          </a:stretch>
        </p:blipFill>
        <p:spPr>
          <a:xfrm>
            <a:off x="2450562" y="556124"/>
            <a:ext cx="2376972" cy="968991"/>
          </a:xfrm>
          <a:prstGeom prst="rect">
            <a:avLst/>
          </a:prstGeom>
        </p:spPr>
      </p:pic>
      <p:pic>
        <p:nvPicPr>
          <p:cNvPr id="4" name="Picture 3"/>
          <p:cNvPicPr>
            <a:picLocks noChangeAspect="1"/>
          </p:cNvPicPr>
          <p:nvPr/>
        </p:nvPicPr>
        <p:blipFill>
          <a:blip r:embed="rId5"/>
          <a:stretch>
            <a:fillRect/>
          </a:stretch>
        </p:blipFill>
        <p:spPr>
          <a:xfrm>
            <a:off x="1024966" y="1801968"/>
            <a:ext cx="3293801" cy="389814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g8d3272b2c0_1_5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Font typeface="Arial"/>
              <a:buNone/>
            </a:pPr>
            <a:endParaRPr sz="1400" dirty="0">
              <a:solidFill>
                <a:srgbClr val="000000"/>
              </a:solidFill>
              <a:ea typeface="Arial"/>
              <a:cs typeface="Arial"/>
              <a:sym typeface="Arial"/>
            </a:endParaRPr>
          </a:p>
          <a:p>
            <a:pPr marL="0" lvl="0" indent="0" algn="l" rtl="0">
              <a:spcBef>
                <a:spcPts val="1000"/>
              </a:spcBef>
              <a:spcAft>
                <a:spcPts val="0"/>
              </a:spcAft>
              <a:buNone/>
            </a:pPr>
            <a:endParaRPr dirty="0"/>
          </a:p>
        </p:txBody>
      </p:sp>
      <p:sp>
        <p:nvSpPr>
          <p:cNvPr id="207" name="Google Shape;207;g8d3272b2c0_1_54"/>
          <p:cNvSpPr/>
          <p:nvPr/>
        </p:nvSpPr>
        <p:spPr>
          <a:xfrm>
            <a:off x="6182068" y="1810170"/>
            <a:ext cx="2786380" cy="23577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3600" b="1" dirty="0">
                <a:solidFill>
                  <a:schemeClr val="lt1"/>
                </a:solidFill>
                <a:latin typeface="Calibri Regular" charset="0"/>
              </a:rPr>
              <a:t>  </a:t>
            </a:r>
            <a:r>
              <a:rPr lang="ka-GE" sz="3600" b="1" dirty="0">
                <a:solidFill>
                  <a:schemeClr val="lt1"/>
                </a:solidFill>
                <a:latin typeface="Calibri Regular" charset="0"/>
              </a:rPr>
              <a:t>  </a:t>
            </a:r>
            <a:r>
              <a:rPr lang="en-US" sz="3600" b="1" dirty="0" smtClean="0">
                <a:solidFill>
                  <a:schemeClr val="lt1"/>
                </a:solidFill>
                <a:latin typeface="Calibri Regular" charset="0"/>
              </a:rPr>
              <a:t>X</a:t>
            </a:r>
            <a:r>
              <a:rPr lang="ka-GE" sz="3600" b="1" dirty="0" smtClean="0">
                <a:solidFill>
                  <a:schemeClr val="lt1"/>
                </a:solidFill>
                <a:latin typeface="Calibri Regular" charset="0"/>
              </a:rPr>
              <a:t>-</a:t>
            </a:r>
            <a:r>
              <a:rPr lang="en-US" sz="3600" b="1" dirty="0" smtClean="0">
                <a:solidFill>
                  <a:schemeClr val="lt1"/>
                </a:solidFill>
                <a:latin typeface="Calibri Regular" charset="0"/>
              </a:rPr>
              <a:t>ray </a:t>
            </a:r>
            <a:endParaRPr lang="en-US" sz="3600" b="1" dirty="0">
              <a:solidFill>
                <a:schemeClr val="lt1"/>
              </a:solidFill>
              <a:latin typeface="Calibri Regular" charset="0"/>
            </a:endParaRPr>
          </a:p>
          <a:p>
            <a:pPr marL="0" marR="0" lvl="0" indent="0" rtl="0">
              <a:spcBef>
                <a:spcPts val="0"/>
              </a:spcBef>
              <a:spcAft>
                <a:spcPts val="0"/>
              </a:spcAft>
              <a:buNone/>
            </a:pPr>
            <a:r>
              <a:rPr lang="en-US" sz="3600" b="1" dirty="0">
                <a:solidFill>
                  <a:schemeClr val="lt1"/>
                </a:solidFill>
                <a:latin typeface="Calibri Regular" charset="0"/>
              </a:rPr>
              <a:t>     </a:t>
            </a:r>
            <a:r>
              <a:rPr lang="en-US" sz="3600" b="1" dirty="0" smtClean="0">
                <a:solidFill>
                  <a:schemeClr val="lt1"/>
                </a:solidFill>
                <a:latin typeface="Calibri Regular" charset="0"/>
              </a:rPr>
              <a:t>(n.)</a:t>
            </a:r>
            <a:endParaRPr sz="3600" b="1" dirty="0">
              <a:solidFill>
                <a:schemeClr val="lt1"/>
              </a:solidFill>
              <a:latin typeface="Calibri Regular" charset="0"/>
            </a:endParaRPr>
          </a:p>
        </p:txBody>
      </p:sp>
      <p:sp>
        <p:nvSpPr>
          <p:cNvPr id="208" name="Google Shape;208;g8d3272b2c0_1_54"/>
          <p:cNvSpPr/>
          <p:nvPr/>
        </p:nvSpPr>
        <p:spPr>
          <a:xfrm>
            <a:off x="5439063" y="4318125"/>
            <a:ext cx="4151700" cy="88420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smtClean="0">
                <a:solidFill>
                  <a:srgbClr val="FFFFFF"/>
                </a:solidFill>
                <a:latin typeface="Calibri Regular" charset="0"/>
                <a:ea typeface="Calibri"/>
                <a:cs typeface="Calibri"/>
                <a:sym typeface="Calibri"/>
              </a:rPr>
              <a:t>რენტგენი</a:t>
            </a:r>
            <a:endParaRPr sz="2000" u="none" strike="noStrike" cap="none" dirty="0">
              <a:solidFill>
                <a:srgbClr val="FFFFFF"/>
              </a:solidFill>
              <a:latin typeface="Calibri Regular" charset="0"/>
              <a:ea typeface="Calibri"/>
              <a:cs typeface="Calibri"/>
              <a:sym typeface="Calibri"/>
            </a:endParaRPr>
          </a:p>
        </p:txBody>
      </p:sp>
      <p:pic>
        <p:nvPicPr>
          <p:cNvPr id="7" name="Google Shape;90;p1">
            <a:extLst>
              <a:ext uri="{FF2B5EF4-FFF2-40B4-BE49-F238E27FC236}">
                <a16:creationId xmlns:a16="http://schemas.microsoft.com/office/drawing/2014/main" id="{F1977754-0BD6-3948-B2F4-0E363D5BF0C8}"/>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8" name="Picture 7">
            <a:extLst>
              <a:ext uri="{FF2B5EF4-FFF2-40B4-BE49-F238E27FC236}">
                <a16:creationId xmlns:a16="http://schemas.microsoft.com/office/drawing/2014/main" id="{834D6661-1EC1-E845-A38A-76B040F22EA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3018754A-27AC-BE4F-B9FA-6DA1A0DC667A}"/>
              </a:ext>
            </a:extLst>
          </p:cNvPr>
          <p:cNvSpPr/>
          <p:nvPr/>
        </p:nvSpPr>
        <p:spPr>
          <a:xfrm>
            <a:off x="8968448" y="349670"/>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FD0F9F-0F48-A142-B205-9F77FE0A70AB}"/>
              </a:ext>
            </a:extLst>
          </p:cNvPr>
          <p:cNvSpPr txBox="1"/>
          <p:nvPr/>
        </p:nvSpPr>
        <p:spPr>
          <a:xfrm>
            <a:off x="9058666" y="521274"/>
            <a:ext cx="2463281" cy="1169551"/>
          </a:xfrm>
          <a:prstGeom prst="rect">
            <a:avLst/>
          </a:prstGeom>
          <a:noFill/>
        </p:spPr>
        <p:txBody>
          <a:bodyPr wrap="square" rtlCol="0">
            <a:spAutoFit/>
          </a:bodyPr>
          <a:lstStyle/>
          <a:p>
            <a:r>
              <a:rPr lang="en-US" sz="3500" dirty="0">
                <a:solidFill>
                  <a:schemeClr val="bg1"/>
                </a:solidFill>
                <a:latin typeface="Calibri Regular" charset="0"/>
              </a:rPr>
              <a:t>Vocabulary</a:t>
            </a:r>
          </a:p>
          <a:p>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pic>
        <p:nvPicPr>
          <p:cNvPr id="3" name="Picture 2"/>
          <p:cNvPicPr>
            <a:picLocks noChangeAspect="1"/>
          </p:cNvPicPr>
          <p:nvPr/>
        </p:nvPicPr>
        <p:blipFill>
          <a:blip r:embed="rId5"/>
          <a:stretch>
            <a:fillRect/>
          </a:stretch>
        </p:blipFill>
        <p:spPr>
          <a:xfrm>
            <a:off x="420100" y="2182351"/>
            <a:ext cx="4407434" cy="32615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g8d3272b2c0_1_5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Font typeface="Arial"/>
              <a:buNone/>
            </a:pPr>
            <a:endParaRPr sz="1400" dirty="0">
              <a:solidFill>
                <a:srgbClr val="000000"/>
              </a:solidFill>
              <a:ea typeface="Arial"/>
              <a:cs typeface="Arial"/>
              <a:sym typeface="Arial"/>
            </a:endParaRPr>
          </a:p>
          <a:p>
            <a:pPr marL="0" lvl="0" indent="0" algn="l" rtl="0">
              <a:spcBef>
                <a:spcPts val="1000"/>
              </a:spcBef>
              <a:spcAft>
                <a:spcPts val="0"/>
              </a:spcAft>
              <a:buNone/>
            </a:pPr>
            <a:endParaRPr dirty="0"/>
          </a:p>
        </p:txBody>
      </p:sp>
      <p:sp>
        <p:nvSpPr>
          <p:cNvPr id="207" name="Google Shape;207;g8d3272b2c0_1_54"/>
          <p:cNvSpPr/>
          <p:nvPr/>
        </p:nvSpPr>
        <p:spPr>
          <a:xfrm>
            <a:off x="6096000" y="2319019"/>
            <a:ext cx="2464401" cy="2330803"/>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charset="0"/>
                <a:ea typeface="Calibri" charset="0"/>
                <a:cs typeface="Calibri" charset="0"/>
              </a:rPr>
              <a:t>  </a:t>
            </a:r>
            <a:r>
              <a:rPr lang="ka-GE" sz="3600" b="1" dirty="0">
                <a:solidFill>
                  <a:schemeClr val="lt1"/>
                </a:solidFill>
                <a:latin typeface="Calibri" charset="0"/>
                <a:ea typeface="Calibri" charset="0"/>
                <a:cs typeface="Calibri" charset="0"/>
              </a:rPr>
              <a:t>  </a:t>
            </a:r>
            <a:r>
              <a:rPr lang="ka-GE" sz="3600" b="1" dirty="0" smtClean="0">
                <a:solidFill>
                  <a:schemeClr val="lt1"/>
                </a:solidFill>
                <a:latin typeface="Calibri" charset="0"/>
                <a:ea typeface="Calibri" charset="0"/>
                <a:cs typeface="Calibri" charset="0"/>
              </a:rPr>
              <a:t> </a:t>
            </a:r>
            <a:r>
              <a:rPr lang="en-US" sz="3600" b="1" dirty="0">
                <a:solidFill>
                  <a:schemeClr val="lt1"/>
                </a:solidFill>
                <a:latin typeface="Calibri" charset="0"/>
                <a:ea typeface="Calibri" charset="0"/>
                <a:cs typeface="Calibri" charset="0"/>
              </a:rPr>
              <a:t>s</a:t>
            </a:r>
            <a:r>
              <a:rPr lang="en-US" sz="3600" b="1" dirty="0" smtClean="0">
                <a:solidFill>
                  <a:schemeClr val="lt1"/>
                </a:solidFill>
                <a:latin typeface="Calibri" charset="0"/>
                <a:ea typeface="Calibri" charset="0"/>
                <a:cs typeface="Calibri" charset="0"/>
              </a:rPr>
              <a:t>yringe</a:t>
            </a:r>
            <a:endParaRPr lang="en-US" sz="3600" b="1" dirty="0">
              <a:solidFill>
                <a:schemeClr val="lt1"/>
              </a:solidFill>
              <a:latin typeface="Calibri" charset="0"/>
              <a:ea typeface="Calibri" charset="0"/>
              <a:cs typeface="Calibri" charset="0"/>
            </a:endParaRPr>
          </a:p>
          <a:p>
            <a:pPr marL="0" marR="0" lvl="0" indent="0" rtl="0">
              <a:spcBef>
                <a:spcPts val="0"/>
              </a:spcBef>
              <a:spcAft>
                <a:spcPts val="0"/>
              </a:spcAft>
              <a:buNone/>
            </a:pPr>
            <a:r>
              <a:rPr lang="en-US" sz="3600" b="1" dirty="0">
                <a:solidFill>
                  <a:schemeClr val="lt1"/>
                </a:solidFill>
                <a:latin typeface="Calibri" charset="0"/>
                <a:ea typeface="Calibri" charset="0"/>
                <a:cs typeface="Calibri" charset="0"/>
              </a:rPr>
              <a:t>     </a:t>
            </a:r>
            <a:r>
              <a:rPr lang="en-US" sz="3600" b="1" dirty="0" smtClean="0">
                <a:solidFill>
                  <a:schemeClr val="lt1"/>
                </a:solidFill>
                <a:latin typeface="Calibri" charset="0"/>
                <a:ea typeface="Calibri" charset="0"/>
                <a:cs typeface="Calibri" charset="0"/>
              </a:rPr>
              <a:t>(n.)</a:t>
            </a:r>
            <a:endParaRPr sz="3600" b="1" dirty="0">
              <a:solidFill>
                <a:schemeClr val="lt1"/>
              </a:solidFill>
              <a:latin typeface="Calibri" charset="0"/>
              <a:ea typeface="Calibri" charset="0"/>
              <a:cs typeface="Calibri" charset="0"/>
            </a:endParaRPr>
          </a:p>
        </p:txBody>
      </p:sp>
      <p:sp>
        <p:nvSpPr>
          <p:cNvPr id="208" name="Google Shape;208;g8d3272b2c0_1_54"/>
          <p:cNvSpPr/>
          <p:nvPr/>
        </p:nvSpPr>
        <p:spPr>
          <a:xfrm>
            <a:off x="5166747" y="4971222"/>
            <a:ext cx="4151700" cy="88420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smtClean="0">
                <a:solidFill>
                  <a:srgbClr val="FFFFFF"/>
                </a:solidFill>
                <a:latin typeface="Calibri" charset="0"/>
                <a:ea typeface="Calibri" charset="0"/>
                <a:cs typeface="Calibri" charset="0"/>
                <a:sym typeface="Calibri"/>
              </a:rPr>
              <a:t>შპრიცი</a:t>
            </a:r>
            <a:endParaRPr sz="2000" u="none" strike="noStrike" cap="none" dirty="0">
              <a:solidFill>
                <a:srgbClr val="FFFFFF"/>
              </a:solidFill>
              <a:latin typeface="Calibri" charset="0"/>
              <a:ea typeface="Calibri" charset="0"/>
              <a:cs typeface="Calibri" charset="0"/>
              <a:sym typeface="Calibri"/>
            </a:endParaRPr>
          </a:p>
        </p:txBody>
      </p:sp>
      <p:pic>
        <p:nvPicPr>
          <p:cNvPr id="7" name="Google Shape;90;p1">
            <a:extLst>
              <a:ext uri="{FF2B5EF4-FFF2-40B4-BE49-F238E27FC236}">
                <a16:creationId xmlns:a16="http://schemas.microsoft.com/office/drawing/2014/main" id="{F1977754-0BD6-3948-B2F4-0E363D5BF0C8}"/>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8" name="Picture 7">
            <a:extLst>
              <a:ext uri="{FF2B5EF4-FFF2-40B4-BE49-F238E27FC236}">
                <a16:creationId xmlns:a16="http://schemas.microsoft.com/office/drawing/2014/main" id="{834D6661-1EC1-E845-A38A-76B040F22EA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a16="http://schemas.microsoft.com/office/drawing/2014/main" id="{3018754A-27AC-BE4F-B9FA-6DA1A0DC667A}"/>
              </a:ext>
            </a:extLst>
          </p:cNvPr>
          <p:cNvSpPr/>
          <p:nvPr/>
        </p:nvSpPr>
        <p:spPr>
          <a:xfrm>
            <a:off x="8886609" y="365125"/>
            <a:ext cx="2619012"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FD0F9F-0F48-A142-B205-9F77FE0A70AB}"/>
              </a:ext>
            </a:extLst>
          </p:cNvPr>
          <p:cNvSpPr txBox="1"/>
          <p:nvPr/>
        </p:nvSpPr>
        <p:spPr>
          <a:xfrm>
            <a:off x="9042340" y="443199"/>
            <a:ext cx="2463281" cy="1169551"/>
          </a:xfrm>
          <a:prstGeom prst="rect">
            <a:avLst/>
          </a:prstGeom>
          <a:noFill/>
        </p:spPr>
        <p:txBody>
          <a:bodyPr wrap="square" rtlCol="0">
            <a:spAutoFit/>
          </a:bodyPr>
          <a:lstStyle/>
          <a:p>
            <a:pPr algn="ctr"/>
            <a:r>
              <a:rPr lang="en-US" sz="3500" dirty="0">
                <a:solidFill>
                  <a:schemeClr val="bg1"/>
                </a:solidFill>
                <a:latin typeface="Calibri Regular" charset="0"/>
              </a:rPr>
              <a:t>Vocabulary</a:t>
            </a:r>
          </a:p>
          <a:p>
            <a:pPr algn="ctr"/>
            <a:r>
              <a:rPr lang="ka-GE" sz="3500" dirty="0">
                <a:solidFill>
                  <a:schemeClr val="bg1"/>
                </a:solidFill>
                <a:latin typeface="Calibri Regular" charset="0"/>
              </a:rPr>
              <a:t> ლექსიკა</a:t>
            </a:r>
            <a:endParaRPr lang="en-US" sz="3500" dirty="0">
              <a:solidFill>
                <a:schemeClr val="bg1"/>
              </a:solidFill>
              <a:latin typeface="Calibri Regular" charset="0"/>
            </a:endParaRPr>
          </a:p>
        </p:txBody>
      </p:sp>
      <p:pic>
        <p:nvPicPr>
          <p:cNvPr id="2" name="Picture 1"/>
          <p:cNvPicPr>
            <a:picLocks noChangeAspect="1"/>
          </p:cNvPicPr>
          <p:nvPr/>
        </p:nvPicPr>
        <p:blipFill>
          <a:blip r:embed="rId5"/>
          <a:stretch>
            <a:fillRect/>
          </a:stretch>
        </p:blipFill>
        <p:spPr>
          <a:xfrm>
            <a:off x="649505" y="2147025"/>
            <a:ext cx="3708400" cy="370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6203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3389</TotalTime>
  <Words>1356</Words>
  <Application>Microsoft Office PowerPoint</Application>
  <PresentationFormat>Widescreen</PresentationFormat>
  <Paragraphs>285</Paragraphs>
  <Slides>44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Regular</vt:lpstr>
      <vt:lpstr>Merriweather</vt:lpstr>
      <vt:lpstr>Sylfaen 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False</vt:lpstr>
      <vt:lpstr>False</vt:lpstr>
      <vt:lpstr>True</vt:lpstr>
      <vt:lpstr>False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Dalesio</dc:creator>
  <cp:lastModifiedBy>User</cp:lastModifiedBy>
  <cp:revision>177</cp:revision>
  <dcterms:created xsi:type="dcterms:W3CDTF">2020-04-09T12:21:27Z</dcterms:created>
  <dcterms:modified xsi:type="dcterms:W3CDTF">2020-10-07T06:31:31Z</dcterms:modified>
</cp:coreProperties>
</file>