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97" r:id="rId3"/>
    <p:sldId id="320" r:id="rId4"/>
    <p:sldId id="322" r:id="rId5"/>
    <p:sldId id="321" r:id="rId6"/>
    <p:sldId id="323" r:id="rId7"/>
    <p:sldId id="324" r:id="rId8"/>
    <p:sldId id="317" r:id="rId9"/>
    <p:sldId id="319" r:id="rId10"/>
    <p:sldId id="306" r:id="rId11"/>
    <p:sldId id="325" r:id="rId12"/>
    <p:sldId id="29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800080"/>
    <a:srgbClr val="FF0066"/>
    <a:srgbClr val="0000FF"/>
    <a:srgbClr val="000099"/>
    <a:srgbClr val="003300"/>
    <a:srgbClr val="FF3300"/>
    <a:srgbClr val="FFCC00"/>
    <a:srgbClr val="00FF00"/>
    <a:srgbClr val="BA06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35" autoAdjust="0"/>
    <p:restoredTop sz="94343" autoAdjust="0"/>
  </p:normalViewPr>
  <p:slideViewPr>
    <p:cSldViewPr snapToGrid="0">
      <p:cViewPr varScale="1">
        <p:scale>
          <a:sx n="70" d="100"/>
          <a:sy n="70" d="100"/>
        </p:scale>
        <p:origin x="702" y="66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B7D52F-CF82-4354-B6B3-BBE24CC83651}" type="datetimeFigureOut">
              <a:rPr lang="en-US" smtClean="0"/>
              <a:pPr/>
              <a:t>1/18/2021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FC6E21-9687-4A9D-85B4-FA38B77CDF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920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C6E21-9687-4A9D-85B4-FA38B77CDF36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8853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C6E21-9687-4A9D-85B4-FA38B77CDF36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6056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C6E21-9687-4A9D-85B4-FA38B77CDF36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0804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C6E21-9687-4A9D-85B4-FA38B77CDF36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3106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C6E21-9687-4A9D-85B4-FA38B77CDF36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3763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C6E21-9687-4A9D-85B4-FA38B77CDF36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9172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C6E21-9687-4A9D-85B4-FA38B77CDF36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2249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C6E21-9687-4A9D-85B4-FA38B77CDF36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31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C6E21-9687-4A9D-85B4-FA38B77CDF36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8280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36778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0577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950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3769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8183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5839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1/18/2021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12383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1/18/2021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9956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1/18/2021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454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730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0755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pPr/>
              <a:t>1/18/2021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345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3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6.png"/><Relationship Id="rId5" Type="http://schemas.openxmlformats.org/officeDocument/2006/relationships/image" Target="../media/image7.png"/><Relationship Id="rId10" Type="http://schemas.openxmlformats.org/officeDocument/2006/relationships/image" Target="../media/image6.jpg"/><Relationship Id="rId4" Type="http://schemas.openxmlformats.org/officeDocument/2006/relationships/image" Target="../media/image3.png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5.jpe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0.png"/><Relationship Id="rId4" Type="http://schemas.openxmlformats.org/officeDocument/2006/relationships/image" Target="../media/image3.png"/><Relationship Id="rId9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Google Shape;90;p1">
            <a:extLst>
              <a:ext uri="{FF2B5EF4-FFF2-40B4-BE49-F238E27FC236}">
                <a16:creationId xmlns:a16="http://schemas.microsoft.com/office/drawing/2014/main" xmlns="" id="{CC9D0879-67F2-4E4F-BB31-500A70CB9EBA}"/>
              </a:ext>
            </a:extLst>
          </p:cNvPr>
          <p:cNvPicPr preferRelativeResize="0"/>
          <p:nvPr/>
        </p:nvPicPr>
        <p:blipFill rotWithShape="1">
          <a:blip r:embed="rId4" cstate="print">
            <a:alphaModFix/>
          </a:blip>
          <a:srcRect/>
          <a:stretch/>
        </p:blipFill>
        <p:spPr>
          <a:xfrm>
            <a:off x="3023142" y="955015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91;p1">
            <a:extLst>
              <a:ext uri="{FF2B5EF4-FFF2-40B4-BE49-F238E27FC236}">
                <a16:creationId xmlns:a16="http://schemas.microsoft.com/office/drawing/2014/main" xmlns="" id="{5CBA49DE-01B5-DB41-9500-1B7C699D5F13}"/>
              </a:ext>
            </a:extLst>
          </p:cNvPr>
          <p:cNvPicPr preferRelativeResize="0"/>
          <p:nvPr/>
        </p:nvPicPr>
        <p:blipFill rotWithShape="1">
          <a:blip r:embed="rId5" cstate="print">
            <a:alphaModFix/>
          </a:blip>
          <a:srcRect/>
          <a:stretch/>
        </p:blipFill>
        <p:spPr>
          <a:xfrm>
            <a:off x="5187223" y="955013"/>
            <a:ext cx="2064655" cy="1186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C02AAD4C-664A-3D47-8869-890C4782A16C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251878" y="955013"/>
            <a:ext cx="2376972" cy="968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083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27798" y="1856232"/>
            <a:ext cx="10645254" cy="1214888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ka-GE" sz="3200" b="1" dirty="0" smtClean="0"/>
              <a:t/>
            </a:r>
            <a:br>
              <a:rPr lang="ka-GE" sz="3200" b="1" dirty="0" smtClean="0"/>
            </a:br>
            <a:r>
              <a:rPr lang="ka-GE" sz="3200" b="1" dirty="0" smtClean="0"/>
              <a:t/>
            </a:r>
            <a:br>
              <a:rPr lang="ka-GE" sz="3200" b="1" dirty="0" smtClean="0"/>
            </a:br>
            <a:r>
              <a:rPr lang="ka-GE" sz="3200" b="1" dirty="0" smtClean="0"/>
              <a:t/>
            </a:r>
            <a:br>
              <a:rPr lang="ka-GE" sz="3200" b="1" dirty="0" smtClean="0"/>
            </a:br>
            <a:r>
              <a:rPr lang="en-US" sz="2400" b="1" dirty="0" smtClean="0"/>
              <a:t>Complete the text with </a:t>
            </a:r>
            <a:r>
              <a:rPr lang="en-US" sz="2400" b="1" i="1" dirty="0" smtClean="0">
                <a:solidFill>
                  <a:srgbClr val="FF0066"/>
                </a:solidFill>
              </a:rPr>
              <a:t>was</a:t>
            </a:r>
            <a:r>
              <a:rPr lang="en-US" sz="2400" b="1" dirty="0" smtClean="0"/>
              <a:t>/ </a:t>
            </a:r>
            <a:r>
              <a:rPr lang="en-US" sz="2400" b="1" i="1" dirty="0" smtClean="0">
                <a:solidFill>
                  <a:srgbClr val="FF0066"/>
                </a:solidFill>
              </a:rPr>
              <a:t>were</a:t>
            </a:r>
            <a:r>
              <a:rPr lang="ka-GE" sz="2400" b="1" i="1" dirty="0" smtClean="0">
                <a:solidFill>
                  <a:schemeClr val="tx1"/>
                </a:solidFill>
              </a:rPr>
              <a:t>.</a:t>
            </a:r>
            <a:r>
              <a:rPr lang="ka-GE" sz="2400" b="1" i="1" dirty="0" smtClean="0">
                <a:solidFill>
                  <a:srgbClr val="FF0066"/>
                </a:solidFill>
              </a:rPr>
              <a:t> </a:t>
            </a:r>
            <a:br>
              <a:rPr lang="ka-GE" sz="2400" b="1" i="1" dirty="0" smtClean="0">
                <a:solidFill>
                  <a:srgbClr val="FF0066"/>
                </a:solidFill>
              </a:rPr>
            </a:br>
            <a:r>
              <a:rPr lang="ka-GE" sz="2400" b="1" dirty="0" smtClean="0">
                <a:solidFill>
                  <a:schemeClr val="tx1"/>
                </a:solidFill>
              </a:rPr>
              <a:t>შეავსეთ ტექსტში გამოტოვებული </a:t>
            </a:r>
            <a:r>
              <a:rPr lang="ka-GE" sz="2400" b="1" dirty="0">
                <a:solidFill>
                  <a:schemeClr val="tx1"/>
                </a:solidFill>
              </a:rPr>
              <a:t>ადგილები </a:t>
            </a:r>
            <a:r>
              <a:rPr lang="en-US" sz="2400" b="1" i="1" dirty="0">
                <a:solidFill>
                  <a:srgbClr val="FF0066"/>
                </a:solidFill>
              </a:rPr>
              <a:t>was</a:t>
            </a:r>
            <a:r>
              <a:rPr lang="en-US" sz="2400" b="1" i="1" dirty="0">
                <a:solidFill>
                  <a:schemeClr val="tx1"/>
                </a:solidFill>
              </a:rPr>
              <a:t>/</a:t>
            </a:r>
            <a:r>
              <a:rPr lang="en-US" sz="2400" b="1" i="1" dirty="0">
                <a:solidFill>
                  <a:srgbClr val="FF0066"/>
                </a:solidFill>
              </a:rPr>
              <a:t>were</a:t>
            </a:r>
            <a:r>
              <a:rPr lang="ka-GE" sz="2400" b="1" i="1" dirty="0">
                <a:solidFill>
                  <a:srgbClr val="FF0066"/>
                </a:solidFill>
              </a:rPr>
              <a:t> </a:t>
            </a:r>
            <a:r>
              <a:rPr lang="ka-GE" sz="2400" b="1" i="1" dirty="0">
                <a:solidFill>
                  <a:schemeClr val="tx1"/>
                </a:solidFill>
              </a:rPr>
              <a:t>-</a:t>
            </a:r>
            <a:r>
              <a:rPr lang="ka-GE" sz="2400" b="1" i="1" dirty="0">
                <a:solidFill>
                  <a:srgbClr val="FF0066"/>
                </a:solidFill>
              </a:rPr>
              <a:t> </a:t>
            </a:r>
            <a:r>
              <a:rPr lang="ka-GE" sz="2400" b="1" dirty="0">
                <a:solidFill>
                  <a:schemeClr val="tx1"/>
                </a:solidFill>
              </a:rPr>
              <a:t>ის გამოყენებით.</a:t>
            </a:r>
            <a:endParaRPr lang="en-US" sz="2400" b="1" dirty="0">
              <a:solidFill>
                <a:schemeClr val="tx1"/>
              </a:solidFill>
            </a:endParaRPr>
          </a:p>
          <a:p>
            <a:pPr algn="ctr"/>
            <a:r>
              <a:rPr lang="ka-GE" sz="2800" b="1" i="1" dirty="0" smtClean="0">
                <a:solidFill>
                  <a:srgbClr val="FF0066"/>
                </a:solidFill>
              </a:rPr>
              <a:t> </a:t>
            </a:r>
            <a:r>
              <a:rPr lang="ka-GE" sz="3200" b="1" i="1" dirty="0" smtClean="0">
                <a:solidFill>
                  <a:srgbClr val="FF0066"/>
                </a:solidFill>
              </a:rPr>
              <a:t/>
            </a:r>
            <a:br>
              <a:rPr lang="ka-GE" sz="3200" b="1" i="1" dirty="0" smtClean="0">
                <a:solidFill>
                  <a:srgbClr val="FF0066"/>
                </a:solidFill>
              </a:rPr>
            </a:b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2800" b="1" dirty="0"/>
          </a:p>
        </p:txBody>
      </p:sp>
      <p:pic>
        <p:nvPicPr>
          <p:cNvPr id="3" name="Google Shape;90;p1">
            <a:extLst>
              <a:ext uri="{FF2B5EF4-FFF2-40B4-BE49-F238E27FC236}">
                <a16:creationId xmlns:a16="http://schemas.microsoft.com/office/drawing/2014/main" xmlns="" id="{CC9D0879-67F2-4E4F-BB31-500A70CB9EBA}"/>
              </a:ext>
            </a:extLst>
          </p:cNvPr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238378" y="163945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02AAD4C-664A-3D47-8869-890C4782A16C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02459" y="163945"/>
            <a:ext cx="2376972" cy="96899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175666" y="163945"/>
            <a:ext cx="3793214" cy="103446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a-GE" sz="2400" b="1" dirty="0" smtClean="0">
              <a:solidFill>
                <a:schemeClr val="tx1"/>
              </a:solidFill>
            </a:endParaRPr>
          </a:p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Homework N1</a:t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ka-GE" sz="2400" b="1" dirty="0" smtClean="0">
                <a:solidFill>
                  <a:schemeClr val="tx1"/>
                </a:solidFill>
              </a:rPr>
              <a:t>საშინაო დავალება</a:t>
            </a:r>
            <a:r>
              <a:rPr lang="en-US" sz="2400" b="1" dirty="0" smtClean="0">
                <a:solidFill>
                  <a:schemeClr val="tx1"/>
                </a:solidFill>
              </a:rPr>
              <a:t> N1 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518614" y="3071120"/>
            <a:ext cx="10754437" cy="3493453"/>
          </a:xfrm>
        </p:spPr>
        <p:txBody>
          <a:bodyPr>
            <a:normAutofit/>
          </a:bodyPr>
          <a:lstStyle/>
          <a:p>
            <a:pPr algn="just"/>
            <a:r>
              <a:rPr lang="en-US" sz="3600" b="1" dirty="0" smtClean="0">
                <a:solidFill>
                  <a:schemeClr val="bg1"/>
                </a:solidFill>
                <a:latin typeface="+mn-lt"/>
              </a:rPr>
              <a:t>Yesterday my mom and I ______ at the aquarium. There _______ many sea animals. There  ______ one grey dolphin and there ______ a yellow snake, too. There  _______ two blue whales. They ______ not big. I ______ happy. </a:t>
            </a:r>
            <a:endParaRPr lang="en-US" sz="3600" b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517977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90;p1">
            <a:extLst>
              <a:ext uri="{FF2B5EF4-FFF2-40B4-BE49-F238E27FC236}">
                <a16:creationId xmlns:a16="http://schemas.microsoft.com/office/drawing/2014/main" xmlns="" id="{CC9D0879-67F2-4E4F-BB31-500A70CB9EBA}"/>
              </a:ext>
            </a:extLst>
          </p:cNvPr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238378" y="163945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02AAD4C-664A-3D47-8869-890C4782A16C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02459" y="163945"/>
            <a:ext cx="2376972" cy="96899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175666" y="163945"/>
            <a:ext cx="3793214" cy="103446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a-GE" sz="2400" b="1" dirty="0" smtClean="0">
              <a:solidFill>
                <a:schemeClr val="tx1"/>
              </a:solidFill>
            </a:endParaRPr>
          </a:p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Homework N2</a:t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ka-GE" sz="2400" b="1" dirty="0" smtClean="0">
                <a:solidFill>
                  <a:schemeClr val="tx1"/>
                </a:solidFill>
              </a:rPr>
              <a:t>საშინაო დავალება</a:t>
            </a:r>
            <a:r>
              <a:rPr lang="en-US" sz="2400" b="1" dirty="0" smtClean="0">
                <a:solidFill>
                  <a:schemeClr val="tx1"/>
                </a:solidFill>
              </a:rPr>
              <a:t> N2 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96941" y="1497373"/>
            <a:ext cx="7206017" cy="117145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Describe one farm animal. </a:t>
            </a:r>
            <a:r>
              <a:rPr lang="ka-GE" sz="2400" b="1" dirty="0" smtClean="0">
                <a:solidFill>
                  <a:schemeClr val="tx1"/>
                </a:solidFill>
              </a:rPr>
              <a:t> </a:t>
            </a:r>
            <a:endParaRPr lang="en-US" sz="2400" b="1" dirty="0" smtClean="0">
              <a:solidFill>
                <a:schemeClr val="tx1"/>
              </a:solidFill>
            </a:endParaRPr>
          </a:p>
          <a:p>
            <a:pPr algn="ctr"/>
            <a:r>
              <a:rPr lang="ka-GE" sz="2400" b="1" dirty="0" smtClean="0">
                <a:solidFill>
                  <a:schemeClr val="tx1"/>
                </a:solidFill>
              </a:rPr>
              <a:t>აღწერეთ ფერმის ერთ-ერთი ცხოველი.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0212" y="2603358"/>
            <a:ext cx="10515600" cy="4056750"/>
          </a:xfrm>
        </p:spPr>
        <p:txBody>
          <a:bodyPr>
            <a:normAutofit/>
          </a:bodyPr>
          <a:lstStyle/>
          <a:p>
            <a:r>
              <a:rPr lang="ka-GE" dirty="0" smtClean="0">
                <a:solidFill>
                  <a:schemeClr val="bg1"/>
                </a:solidFill>
              </a:rPr>
              <a:t>                      __________</a:t>
            </a:r>
            <a:br>
              <a:rPr lang="ka-GE" dirty="0" smtClean="0">
                <a:solidFill>
                  <a:schemeClr val="bg1"/>
                </a:solidFill>
              </a:rPr>
            </a:br>
            <a:r>
              <a:rPr lang="ka-GE" dirty="0" smtClean="0">
                <a:solidFill>
                  <a:schemeClr val="bg1"/>
                </a:solidFill>
              </a:rPr>
              <a:t>_______________________________</a:t>
            </a:r>
            <a:br>
              <a:rPr lang="ka-GE" dirty="0" smtClean="0">
                <a:solidFill>
                  <a:schemeClr val="bg1"/>
                </a:solidFill>
              </a:rPr>
            </a:br>
            <a:r>
              <a:rPr lang="ka-GE" dirty="0" smtClean="0">
                <a:solidFill>
                  <a:schemeClr val="bg1"/>
                </a:solidFill>
              </a:rPr>
              <a:t>_______________________________</a:t>
            </a:r>
            <a:br>
              <a:rPr lang="ka-GE" dirty="0" smtClean="0">
                <a:solidFill>
                  <a:schemeClr val="bg1"/>
                </a:solidFill>
              </a:rPr>
            </a:br>
            <a:r>
              <a:rPr lang="ka-GE" dirty="0" smtClean="0">
                <a:solidFill>
                  <a:schemeClr val="bg1"/>
                </a:solidFill>
              </a:rPr>
              <a:t>_______________________________</a:t>
            </a:r>
            <a:br>
              <a:rPr lang="ka-GE" dirty="0" smtClean="0">
                <a:solidFill>
                  <a:schemeClr val="bg1"/>
                </a:solidFill>
              </a:rPr>
            </a:br>
            <a:r>
              <a:rPr lang="ka-GE" dirty="0" smtClean="0">
                <a:solidFill>
                  <a:schemeClr val="bg1"/>
                </a:solidFill>
              </a:rPr>
              <a:t>_______________________________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9646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xmlns="" id="{0522332B-8480-4B41-8AA2-044BF7F9A454}"/>
              </a:ext>
            </a:extLst>
          </p:cNvPr>
          <p:cNvSpPr txBox="1">
            <a:spLocks/>
          </p:cNvSpPr>
          <p:nvPr/>
        </p:nvSpPr>
        <p:spPr>
          <a:xfrm>
            <a:off x="-15936" y="1730644"/>
            <a:ext cx="12207936" cy="24181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5400" b="1" i="1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4AE8F8AA-F54A-7D4A-8C36-6DA0FF01AE72}"/>
              </a:ext>
            </a:extLst>
          </p:cNvPr>
          <p:cNvSpPr/>
          <p:nvPr/>
        </p:nvSpPr>
        <p:spPr>
          <a:xfrm>
            <a:off x="1192192" y="2532704"/>
            <a:ext cx="5931238" cy="16904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xmlns="" id="{81AAE3E2-8890-9943-AE78-9E61AC522F36}"/>
              </a:ext>
            </a:extLst>
          </p:cNvPr>
          <p:cNvSpPr txBox="1">
            <a:spLocks/>
          </p:cNvSpPr>
          <p:nvPr/>
        </p:nvSpPr>
        <p:spPr>
          <a:xfrm>
            <a:off x="-1" y="4035857"/>
            <a:ext cx="12192001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ka-GE" sz="44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150980" y="2047523"/>
            <a:ext cx="10137140" cy="4351338"/>
          </a:xfrm>
        </p:spPr>
        <p:txBody>
          <a:bodyPr/>
          <a:lstStyle/>
          <a:p>
            <a:pPr marL="0" indent="0" algn="just">
              <a:buNone/>
            </a:pPr>
            <a:endParaRPr lang="en-US" dirty="0"/>
          </a:p>
          <a:p>
            <a:pPr marL="0" indent="0" algn="just">
              <a:buNone/>
            </a:pPr>
            <a:r>
              <a:rPr lang="en-US" dirty="0">
                <a:solidFill>
                  <a:schemeClr val="bg1"/>
                </a:solidFill>
              </a:rPr>
              <a:t>Please send your homework to:</a:t>
            </a:r>
          </a:p>
          <a:p>
            <a:pPr marL="0" indent="0" algn="just">
              <a:buNone/>
            </a:pPr>
            <a:r>
              <a:rPr lang="ka-GE" sz="2600" dirty="0">
                <a:solidFill>
                  <a:schemeClr val="bg1"/>
                </a:solidFill>
              </a:rPr>
              <a:t>საშინაო დავალება გამოგვიგზავნეთ</a:t>
            </a:r>
            <a:endParaRPr lang="en-US" sz="2600" dirty="0">
              <a:solidFill>
                <a:schemeClr val="bg1"/>
              </a:solidFill>
            </a:endParaRPr>
          </a:p>
          <a:p>
            <a:pPr marL="0" indent="0" algn="just">
              <a:buNone/>
            </a:pPr>
            <a:r>
              <a:rPr lang="ka-GE" sz="2600" dirty="0">
                <a:solidFill>
                  <a:schemeClr val="bg1"/>
                </a:solidFill>
              </a:rPr>
              <a:t>შემდეგ მისამართზე:</a:t>
            </a:r>
            <a:endParaRPr lang="en-US" sz="26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ka-GE" dirty="0"/>
          </a:p>
          <a:p>
            <a:pPr marL="0" indent="0">
              <a:buNone/>
            </a:pPr>
            <a:r>
              <a:rPr lang="en-US" dirty="0"/>
              <a:t>                           </a:t>
            </a:r>
            <a:endParaRPr lang="en-US" u="sng" dirty="0"/>
          </a:p>
        </p:txBody>
      </p:sp>
      <p:pic>
        <p:nvPicPr>
          <p:cNvPr id="12" name="Google Shape;90;p1">
            <a:extLst>
              <a:ext uri="{FF2B5EF4-FFF2-40B4-BE49-F238E27FC236}">
                <a16:creationId xmlns:a16="http://schemas.microsoft.com/office/drawing/2014/main" xmlns="" id="{A2CC0E73-0394-6248-9B42-67EB972810D9}"/>
              </a:ext>
            </a:extLst>
          </p:cNvPr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3023142" y="955015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91;p1">
            <a:extLst>
              <a:ext uri="{FF2B5EF4-FFF2-40B4-BE49-F238E27FC236}">
                <a16:creationId xmlns:a16="http://schemas.microsoft.com/office/drawing/2014/main" xmlns="" id="{9CABCF27-E10C-4044-B4C3-83737AB1AEB5}"/>
              </a:ext>
            </a:extLst>
          </p:cNvPr>
          <p:cNvPicPr preferRelativeResize="0"/>
          <p:nvPr/>
        </p:nvPicPr>
        <p:blipFill rotWithShape="1">
          <a:blip r:embed="rId4" cstate="print">
            <a:alphaModFix/>
          </a:blip>
          <a:srcRect/>
          <a:stretch/>
        </p:blipFill>
        <p:spPr>
          <a:xfrm>
            <a:off x="5187223" y="955013"/>
            <a:ext cx="2064655" cy="1186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6C9C41CC-F445-9E4B-A161-EEB8391B889B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251878" y="955013"/>
            <a:ext cx="2376972" cy="968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795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8217" y="75753"/>
            <a:ext cx="9343030" cy="211436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ka-GE" sz="6000" b="1" i="1" dirty="0" smtClean="0">
                <a:solidFill>
                  <a:schemeClr val="bg1"/>
                </a:solidFill>
              </a:rPr>
              <a:t/>
            </a:r>
            <a:br>
              <a:rPr lang="ka-GE" sz="6000" b="1" i="1" dirty="0" smtClean="0">
                <a:solidFill>
                  <a:schemeClr val="bg1"/>
                </a:solidFill>
              </a:rPr>
            </a:br>
            <a:r>
              <a:rPr lang="en-US" sz="6000" b="1" i="1" dirty="0">
                <a:solidFill>
                  <a:schemeClr val="bg1"/>
                </a:solidFill>
              </a:rPr>
              <a:t>F</a:t>
            </a:r>
            <a:r>
              <a:rPr lang="en-US" sz="6000" b="1" i="1" dirty="0" smtClean="0">
                <a:solidFill>
                  <a:schemeClr val="bg1"/>
                </a:solidFill>
              </a:rPr>
              <a:t>arm </a:t>
            </a:r>
          </a:p>
          <a:p>
            <a:pPr marL="0" indent="0" algn="ctr">
              <a:buNone/>
            </a:pPr>
            <a:r>
              <a:rPr lang="ka-GE" sz="6000" b="1" i="1" dirty="0" smtClean="0">
                <a:solidFill>
                  <a:schemeClr val="bg1"/>
                </a:solidFill>
              </a:rPr>
              <a:t>ფერმა </a:t>
            </a:r>
            <a:endParaRPr lang="en-US" sz="6000" b="1" i="1" dirty="0">
              <a:solidFill>
                <a:schemeClr val="bg1"/>
              </a:solidFill>
            </a:endParaRPr>
          </a:p>
        </p:txBody>
      </p:sp>
      <p:pic>
        <p:nvPicPr>
          <p:cNvPr id="4" name="Google Shape;90;p1">
            <a:extLst>
              <a:ext uri="{FF2B5EF4-FFF2-40B4-BE49-F238E27FC236}">
                <a16:creationId xmlns:a16="http://schemas.microsoft.com/office/drawing/2014/main" xmlns="" id="{CC9D0879-67F2-4E4F-BB31-500A70CB9EBA}"/>
              </a:ext>
            </a:extLst>
          </p:cNvPr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238378" y="163945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02AAD4C-664A-3D47-8869-890C4782A16C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02459" y="163945"/>
            <a:ext cx="2376972" cy="96899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5773" y="2878725"/>
            <a:ext cx="4887917" cy="276196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xmlns:lc="http://schemas.openxmlformats.org/drawingml/2006/lockedCanvas" id="{D0947E2C-4A6B-2040-9846-3F81158F5DB3}"/>
              </a:ext>
            </a:extLst>
          </p:cNvPr>
          <p:cNvSpPr/>
          <p:nvPr/>
        </p:nvSpPr>
        <p:spPr>
          <a:xfrm>
            <a:off x="3838248" y="5790365"/>
            <a:ext cx="4182969" cy="8833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 smtClean="0"/>
              <a:t>Young Learners </a:t>
            </a:r>
            <a:br>
              <a:rPr lang="en-US" sz="2800" dirty="0" smtClean="0"/>
            </a:br>
            <a:r>
              <a:rPr lang="ka-GE" sz="2800" dirty="0" smtClean="0"/>
              <a:t>დაწყებითი კლასები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834470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669380" y="3183516"/>
            <a:ext cx="2688609" cy="81106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cows </a:t>
            </a:r>
            <a:br>
              <a:rPr lang="en-US" sz="2000" b="1" dirty="0" smtClean="0">
                <a:solidFill>
                  <a:schemeClr val="tx1"/>
                </a:solidFill>
              </a:rPr>
            </a:br>
            <a:r>
              <a:rPr lang="ka-GE" sz="2000" b="1" dirty="0" smtClean="0">
                <a:solidFill>
                  <a:schemeClr val="tx1"/>
                </a:solidFill>
              </a:rPr>
              <a:t>ძროხები 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368733" y="5929263"/>
            <a:ext cx="2823638" cy="81106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ducks / ducklings</a:t>
            </a:r>
            <a:br>
              <a:rPr lang="en-US" sz="2000" b="1" dirty="0" smtClean="0">
                <a:solidFill>
                  <a:schemeClr val="tx1"/>
                </a:solidFill>
              </a:rPr>
            </a:br>
            <a:r>
              <a:rPr lang="ka-GE" sz="2000" b="1" dirty="0" smtClean="0">
                <a:solidFill>
                  <a:schemeClr val="tx1"/>
                </a:solidFill>
              </a:rPr>
              <a:t>იხვები </a:t>
            </a:r>
            <a:r>
              <a:rPr lang="en-US" sz="2000" b="1" dirty="0" smtClean="0">
                <a:solidFill>
                  <a:schemeClr val="tx1"/>
                </a:solidFill>
              </a:rPr>
              <a:t>/</a:t>
            </a:r>
            <a:r>
              <a:rPr lang="ka-GE" sz="2000" b="1" dirty="0">
                <a:solidFill>
                  <a:schemeClr val="tx1"/>
                </a:solidFill>
              </a:rPr>
              <a:t> </a:t>
            </a:r>
            <a:r>
              <a:rPr lang="ka-GE" sz="2000" b="1" dirty="0" smtClean="0">
                <a:solidFill>
                  <a:schemeClr val="tx1"/>
                </a:solidFill>
              </a:rPr>
              <a:t>იხვის ჭუკები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50248" y="5929265"/>
            <a:ext cx="2688609" cy="81106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goats</a:t>
            </a:r>
            <a:br>
              <a:rPr lang="en-US" sz="2000" b="1" dirty="0" smtClean="0">
                <a:solidFill>
                  <a:schemeClr val="tx1"/>
                </a:solidFill>
              </a:rPr>
            </a:br>
            <a:r>
              <a:rPr lang="ka-GE" sz="2000" b="1" dirty="0" smtClean="0">
                <a:solidFill>
                  <a:schemeClr val="tx1"/>
                </a:solidFill>
              </a:rPr>
              <a:t>თხები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715026" y="5929264"/>
            <a:ext cx="2688609" cy="81106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hens</a:t>
            </a:r>
            <a:br>
              <a:rPr lang="en-US" sz="2000" b="1" dirty="0" smtClean="0">
                <a:solidFill>
                  <a:schemeClr val="tx1"/>
                </a:solidFill>
              </a:rPr>
            </a:br>
            <a:r>
              <a:rPr lang="ka-GE" sz="2000" b="1" dirty="0" smtClean="0">
                <a:solidFill>
                  <a:schemeClr val="tx1"/>
                </a:solidFill>
              </a:rPr>
              <a:t>ქათმები 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795064" y="3183515"/>
            <a:ext cx="2688609" cy="81106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sheep </a:t>
            </a:r>
            <a:br>
              <a:rPr lang="en-US" sz="2000" b="1" dirty="0" smtClean="0">
                <a:solidFill>
                  <a:schemeClr val="tx1"/>
                </a:solidFill>
              </a:rPr>
            </a:br>
            <a:r>
              <a:rPr lang="ka-GE" sz="2000" b="1" dirty="0" smtClean="0">
                <a:solidFill>
                  <a:schemeClr val="tx1"/>
                </a:solidFill>
              </a:rPr>
              <a:t>ცხვრები</a:t>
            </a:r>
            <a:endParaRPr lang="en-US" sz="2000" b="1" dirty="0">
              <a:solidFill>
                <a:schemeClr val="tx1"/>
              </a:solidFill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77F85670-E7F1-2A48-A860-002FD9A8B45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92373" y="137663"/>
            <a:ext cx="2302640" cy="938689"/>
          </a:xfrm>
          <a:prstGeom prst="rect">
            <a:avLst/>
          </a:prstGeom>
        </p:spPr>
      </p:pic>
      <p:pic>
        <p:nvPicPr>
          <p:cNvPr id="18" name="Google Shape;90;p1">
            <a:extLst>
              <a:ext uri="{FF2B5EF4-FFF2-40B4-BE49-F238E27FC236}">
                <a16:creationId xmlns:a16="http://schemas.microsoft.com/office/drawing/2014/main" xmlns="" id="{0DE02204-4346-7B4B-A92A-DE548BE25BE4}"/>
              </a:ext>
            </a:extLst>
          </p:cNvPr>
          <p:cNvPicPr preferRelativeResize="0"/>
          <p:nvPr/>
        </p:nvPicPr>
        <p:blipFill rotWithShape="1">
          <a:blip r:embed="rId4" cstate="print">
            <a:alphaModFix/>
          </a:blip>
          <a:srcRect/>
          <a:stretch/>
        </p:blipFill>
        <p:spPr>
          <a:xfrm>
            <a:off x="186734" y="138883"/>
            <a:ext cx="2005639" cy="938689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7534" y="1723265"/>
            <a:ext cx="1434174" cy="14602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4633" y="4409305"/>
            <a:ext cx="2083632" cy="162346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25" y="4811116"/>
            <a:ext cx="1278564" cy="1118145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4732222" y="3183515"/>
            <a:ext cx="2688609" cy="81106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horses </a:t>
            </a:r>
            <a:br>
              <a:rPr lang="en-US" sz="2000" b="1" dirty="0" smtClean="0">
                <a:solidFill>
                  <a:schemeClr val="tx1"/>
                </a:solidFill>
              </a:rPr>
            </a:br>
            <a:r>
              <a:rPr lang="ka-GE" sz="2000" b="1" dirty="0" smtClean="0">
                <a:solidFill>
                  <a:schemeClr val="tx1"/>
                </a:solidFill>
              </a:rPr>
              <a:t>ცხენები</a:t>
            </a:r>
            <a:endParaRPr lang="en-US" sz="2000" b="1" dirty="0">
              <a:solidFill>
                <a:schemeClr val="tx1"/>
              </a:solidFill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965" y="2149970"/>
            <a:ext cx="1277105" cy="990297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8070" y="2137598"/>
            <a:ext cx="1277105" cy="990297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4689" y="4811118"/>
            <a:ext cx="1278564" cy="1118145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855" y="4662992"/>
            <a:ext cx="909462" cy="1369779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6839" y="4702131"/>
            <a:ext cx="883476" cy="133064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8433" y="1723265"/>
            <a:ext cx="1434174" cy="14602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0419" y="1707866"/>
            <a:ext cx="1619026" cy="153619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331" y="1723265"/>
            <a:ext cx="1619026" cy="1536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754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5231" y="1744860"/>
            <a:ext cx="2202750" cy="1708064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993256" y="4064848"/>
            <a:ext cx="8031897" cy="2251881"/>
          </a:xfrm>
        </p:spPr>
        <p:txBody>
          <a:bodyPr>
            <a:noAutofit/>
          </a:bodyPr>
          <a:lstStyle/>
          <a:p>
            <a:pPr algn="l"/>
            <a:r>
              <a:rPr lang="en-US" sz="2500" b="1" dirty="0" smtClean="0">
                <a:solidFill>
                  <a:schemeClr val="bg1"/>
                </a:solidFill>
                <a:latin typeface="+mn-lt"/>
              </a:rPr>
              <a:t>A cow has got four legs.</a:t>
            </a:r>
            <a:br>
              <a:rPr lang="en-US" sz="2500" b="1" dirty="0" smtClean="0">
                <a:solidFill>
                  <a:schemeClr val="bg1"/>
                </a:solidFill>
                <a:latin typeface="+mn-lt"/>
              </a:rPr>
            </a:br>
            <a:r>
              <a:rPr lang="en-US" sz="2500" b="1" dirty="0" smtClean="0">
                <a:solidFill>
                  <a:schemeClr val="bg1"/>
                </a:solidFill>
                <a:latin typeface="+mn-lt"/>
              </a:rPr>
              <a:t/>
            </a:r>
            <a:br>
              <a:rPr lang="en-US" sz="2500" b="1" dirty="0" smtClean="0">
                <a:solidFill>
                  <a:schemeClr val="bg1"/>
                </a:solidFill>
                <a:latin typeface="+mn-lt"/>
              </a:rPr>
            </a:br>
            <a:r>
              <a:rPr lang="en-US" sz="2500" b="1" dirty="0" smtClean="0">
                <a:solidFill>
                  <a:schemeClr val="bg1"/>
                </a:solidFill>
                <a:latin typeface="+mn-lt"/>
              </a:rPr>
              <a:t>It has got one </a:t>
            </a:r>
            <a:r>
              <a:rPr lang="en-US" sz="2500" b="1" u="sng" dirty="0" smtClean="0">
                <a:solidFill>
                  <a:srgbClr val="800080"/>
                </a:solidFill>
                <a:latin typeface="+mn-lt"/>
              </a:rPr>
              <a:t>tail</a:t>
            </a:r>
            <a:r>
              <a:rPr lang="en-US" sz="2500" b="1" dirty="0" smtClean="0">
                <a:solidFill>
                  <a:schemeClr val="bg1"/>
                </a:solidFill>
                <a:latin typeface="+mn-lt"/>
              </a:rPr>
              <a:t>.</a:t>
            </a:r>
            <a:br>
              <a:rPr lang="en-US" sz="2500" b="1" dirty="0" smtClean="0">
                <a:solidFill>
                  <a:schemeClr val="bg1"/>
                </a:solidFill>
                <a:latin typeface="+mn-lt"/>
              </a:rPr>
            </a:br>
            <a:r>
              <a:rPr lang="en-US" sz="2500" b="1" dirty="0" smtClean="0">
                <a:solidFill>
                  <a:schemeClr val="bg1"/>
                </a:solidFill>
                <a:latin typeface="+mn-lt"/>
              </a:rPr>
              <a:t/>
            </a:r>
            <a:br>
              <a:rPr lang="en-US" sz="2500" b="1" dirty="0" smtClean="0">
                <a:solidFill>
                  <a:schemeClr val="bg1"/>
                </a:solidFill>
                <a:latin typeface="+mn-lt"/>
              </a:rPr>
            </a:br>
            <a:r>
              <a:rPr lang="en-US" sz="2500" b="1" dirty="0" smtClean="0">
                <a:solidFill>
                  <a:schemeClr val="bg1"/>
                </a:solidFill>
                <a:latin typeface="+mn-lt"/>
              </a:rPr>
              <a:t>It has got two ears, two eyes, one nose and a mouth.</a:t>
            </a:r>
            <a:br>
              <a:rPr lang="en-US" sz="2500" b="1" dirty="0" smtClean="0">
                <a:solidFill>
                  <a:schemeClr val="bg1"/>
                </a:solidFill>
                <a:latin typeface="+mn-lt"/>
              </a:rPr>
            </a:br>
            <a:r>
              <a:rPr lang="en-US" sz="2500" b="1" dirty="0" smtClean="0">
                <a:solidFill>
                  <a:schemeClr val="bg1"/>
                </a:solidFill>
                <a:latin typeface="+mn-lt"/>
              </a:rPr>
              <a:t/>
            </a:r>
            <a:br>
              <a:rPr lang="en-US" sz="2500" b="1" dirty="0" smtClean="0">
                <a:solidFill>
                  <a:schemeClr val="bg1"/>
                </a:solidFill>
                <a:latin typeface="+mn-lt"/>
              </a:rPr>
            </a:br>
            <a:r>
              <a:rPr lang="en-US" sz="2500" b="1" dirty="0" smtClean="0">
                <a:solidFill>
                  <a:schemeClr val="bg1"/>
                </a:solidFill>
                <a:latin typeface="+mn-lt"/>
              </a:rPr>
              <a:t>A cow has got two </a:t>
            </a:r>
            <a:r>
              <a:rPr lang="en-US" sz="2500" b="1" u="sng" dirty="0" smtClean="0">
                <a:solidFill>
                  <a:srgbClr val="800080"/>
                </a:solidFill>
                <a:latin typeface="+mn-lt"/>
              </a:rPr>
              <a:t>horns</a:t>
            </a:r>
            <a:r>
              <a:rPr lang="en-US" sz="2500" b="1" dirty="0" smtClean="0">
                <a:solidFill>
                  <a:schemeClr val="bg1"/>
                </a:solidFill>
                <a:latin typeface="+mn-lt"/>
              </a:rPr>
              <a:t>.</a:t>
            </a:r>
            <a:br>
              <a:rPr lang="en-US" sz="2500" b="1" dirty="0" smtClean="0">
                <a:solidFill>
                  <a:schemeClr val="bg1"/>
                </a:solidFill>
                <a:latin typeface="+mn-lt"/>
              </a:rPr>
            </a:br>
            <a:r>
              <a:rPr lang="en-US" sz="2500" b="1" dirty="0" smtClean="0">
                <a:solidFill>
                  <a:schemeClr val="bg1"/>
                </a:solidFill>
                <a:latin typeface="+mn-lt"/>
              </a:rPr>
              <a:t/>
            </a:r>
            <a:br>
              <a:rPr lang="en-US" sz="2500" b="1" dirty="0" smtClean="0">
                <a:solidFill>
                  <a:schemeClr val="bg1"/>
                </a:solidFill>
                <a:latin typeface="+mn-lt"/>
              </a:rPr>
            </a:br>
            <a:r>
              <a:rPr lang="en-US" sz="2500" b="1" dirty="0" smtClean="0">
                <a:solidFill>
                  <a:schemeClr val="bg1"/>
                </a:solidFill>
                <a:latin typeface="+mn-lt"/>
              </a:rPr>
              <a:t>Some cows are black, some are white, some are brown</a:t>
            </a:r>
            <a:br>
              <a:rPr lang="en-US" sz="2500" b="1" dirty="0" smtClean="0">
                <a:solidFill>
                  <a:schemeClr val="bg1"/>
                </a:solidFill>
                <a:latin typeface="+mn-lt"/>
              </a:rPr>
            </a:br>
            <a:r>
              <a:rPr lang="en-US" sz="2500" b="1" dirty="0" smtClean="0">
                <a:solidFill>
                  <a:schemeClr val="bg1"/>
                </a:solidFill>
                <a:latin typeface="+mn-lt"/>
              </a:rPr>
              <a:t>and some have spots on their </a:t>
            </a:r>
            <a:r>
              <a:rPr lang="en-US" sz="2500" b="1" u="sng" dirty="0" smtClean="0">
                <a:solidFill>
                  <a:srgbClr val="800080"/>
                </a:solidFill>
                <a:latin typeface="+mn-lt"/>
              </a:rPr>
              <a:t>skin</a:t>
            </a:r>
            <a:r>
              <a:rPr lang="en-US" sz="2500" b="1" dirty="0" smtClean="0">
                <a:solidFill>
                  <a:schemeClr val="bg1"/>
                </a:solidFill>
                <a:latin typeface="+mn-lt"/>
              </a:rPr>
              <a:t>.</a:t>
            </a:r>
            <a:br>
              <a:rPr lang="en-US" sz="2500" b="1" dirty="0" smtClean="0">
                <a:solidFill>
                  <a:schemeClr val="bg1"/>
                </a:solidFill>
                <a:latin typeface="+mn-lt"/>
              </a:rPr>
            </a:br>
            <a:r>
              <a:rPr lang="en-US" sz="2500" b="1" dirty="0" smtClean="0">
                <a:solidFill>
                  <a:schemeClr val="bg1"/>
                </a:solidFill>
                <a:latin typeface="+mn-lt"/>
              </a:rPr>
              <a:t/>
            </a:r>
            <a:br>
              <a:rPr lang="en-US" sz="2500" b="1" dirty="0" smtClean="0">
                <a:solidFill>
                  <a:schemeClr val="bg1"/>
                </a:solidFill>
                <a:latin typeface="+mn-lt"/>
              </a:rPr>
            </a:br>
            <a:r>
              <a:rPr lang="en-US" sz="2500" b="1" dirty="0" smtClean="0">
                <a:solidFill>
                  <a:schemeClr val="bg1"/>
                </a:solidFill>
                <a:latin typeface="+mn-lt"/>
              </a:rPr>
              <a:t>Cows eat </a:t>
            </a:r>
            <a:r>
              <a:rPr lang="en-US" sz="2500" b="1" u="sng" dirty="0" smtClean="0">
                <a:solidFill>
                  <a:srgbClr val="800080"/>
                </a:solidFill>
                <a:latin typeface="+mn-lt"/>
              </a:rPr>
              <a:t>grass</a:t>
            </a:r>
            <a:r>
              <a:rPr lang="en-US" sz="2500" b="1" dirty="0" smtClean="0">
                <a:solidFill>
                  <a:schemeClr val="bg1"/>
                </a:solidFill>
                <a:latin typeface="+mn-lt"/>
              </a:rPr>
              <a:t> and give us milk. </a:t>
            </a:r>
            <a:endParaRPr lang="en-US" sz="25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6" name="Google Shape;90;p1">
            <a:extLst>
              <a:ext uri="{FF2B5EF4-FFF2-40B4-BE49-F238E27FC236}">
                <a16:creationId xmlns:a16="http://schemas.microsoft.com/office/drawing/2014/main" xmlns="" id="{CC9D0879-67F2-4E4F-BB31-500A70CB9EBA}"/>
              </a:ext>
            </a:extLst>
          </p:cNvPr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238378" y="163944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C02AAD4C-664A-3D47-8869-890C4782A16C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02459" y="163945"/>
            <a:ext cx="2376972" cy="96899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791050" y="1282343"/>
            <a:ext cx="1869743" cy="54591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800080"/>
                </a:solidFill>
              </a:rPr>
              <a:t>A cow</a:t>
            </a:r>
            <a:endParaRPr lang="en-US" sz="3200" b="1" dirty="0">
              <a:solidFill>
                <a:srgbClr val="800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20193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2754310" y="4023222"/>
            <a:ext cx="7258370" cy="2251881"/>
          </a:xfrm>
        </p:spPr>
        <p:txBody>
          <a:bodyPr>
            <a:noAutofit/>
          </a:bodyPr>
          <a:lstStyle/>
          <a:p>
            <a:pPr algn="l"/>
            <a:r>
              <a:rPr lang="en-US" sz="2500" dirty="0"/>
              <a:t/>
            </a:r>
            <a:br>
              <a:rPr lang="en-US" sz="2500" dirty="0"/>
            </a:br>
            <a:r>
              <a:rPr lang="en-US" sz="2500" dirty="0">
                <a:latin typeface="+mn-lt"/>
              </a:rPr>
              <a:t/>
            </a:r>
            <a:br>
              <a:rPr lang="en-US" sz="2500" dirty="0">
                <a:latin typeface="+mn-lt"/>
              </a:rPr>
            </a:br>
            <a:r>
              <a:rPr lang="en-US" sz="2500" dirty="0">
                <a:solidFill>
                  <a:schemeClr val="bg1"/>
                </a:solidFill>
                <a:latin typeface="+mn-lt"/>
              </a:rPr>
              <a:t/>
            </a:r>
            <a:br>
              <a:rPr lang="en-US" sz="2500" dirty="0">
                <a:solidFill>
                  <a:schemeClr val="bg1"/>
                </a:solidFill>
                <a:latin typeface="+mn-lt"/>
              </a:rPr>
            </a:br>
            <a:r>
              <a:rPr lang="en-US" sz="2500" b="1" dirty="0">
                <a:solidFill>
                  <a:schemeClr val="bg1"/>
                </a:solidFill>
                <a:latin typeface="+mn-lt"/>
              </a:rPr>
              <a:t>A hen has got two legs</a:t>
            </a:r>
            <a:r>
              <a:rPr lang="en-US" sz="2500" b="1" dirty="0" smtClean="0">
                <a:solidFill>
                  <a:schemeClr val="bg1"/>
                </a:solidFill>
                <a:latin typeface="+mn-lt"/>
              </a:rPr>
              <a:t>.</a:t>
            </a:r>
            <a:br>
              <a:rPr lang="en-US" sz="2500" b="1" dirty="0" smtClean="0">
                <a:solidFill>
                  <a:schemeClr val="bg1"/>
                </a:solidFill>
                <a:latin typeface="+mn-lt"/>
              </a:rPr>
            </a:br>
            <a:r>
              <a:rPr lang="en-US" sz="2500" b="1" dirty="0">
                <a:solidFill>
                  <a:schemeClr val="bg1"/>
                </a:solidFill>
                <a:latin typeface="+mn-lt"/>
              </a:rPr>
              <a:t/>
            </a:r>
            <a:br>
              <a:rPr lang="en-US" sz="2500" b="1" dirty="0">
                <a:solidFill>
                  <a:schemeClr val="bg1"/>
                </a:solidFill>
                <a:latin typeface="+mn-lt"/>
              </a:rPr>
            </a:br>
            <a:r>
              <a:rPr lang="en-US" sz="2500" b="1" dirty="0">
                <a:solidFill>
                  <a:schemeClr val="bg1"/>
                </a:solidFill>
                <a:latin typeface="+mn-lt"/>
              </a:rPr>
              <a:t>It </a:t>
            </a:r>
            <a:r>
              <a:rPr lang="en-US" sz="2500" b="1" dirty="0" smtClean="0">
                <a:solidFill>
                  <a:schemeClr val="bg1"/>
                </a:solidFill>
                <a:latin typeface="+mn-lt"/>
              </a:rPr>
              <a:t>has </a:t>
            </a:r>
            <a:r>
              <a:rPr lang="en-US" sz="2500" b="1" dirty="0">
                <a:solidFill>
                  <a:schemeClr val="bg1"/>
                </a:solidFill>
                <a:latin typeface="+mn-lt"/>
              </a:rPr>
              <a:t>got two </a:t>
            </a:r>
            <a:r>
              <a:rPr lang="en-US" sz="2500" b="1" u="sng" dirty="0">
                <a:solidFill>
                  <a:srgbClr val="008000"/>
                </a:solidFill>
                <a:latin typeface="+mn-lt"/>
              </a:rPr>
              <a:t>wings</a:t>
            </a:r>
            <a:r>
              <a:rPr lang="en-US" sz="2500" b="1" dirty="0" smtClean="0">
                <a:solidFill>
                  <a:schemeClr val="bg1"/>
                </a:solidFill>
                <a:latin typeface="+mn-lt"/>
              </a:rPr>
              <a:t>.</a:t>
            </a:r>
            <a:br>
              <a:rPr lang="en-US" sz="2500" b="1" dirty="0" smtClean="0">
                <a:solidFill>
                  <a:schemeClr val="bg1"/>
                </a:solidFill>
                <a:latin typeface="+mn-lt"/>
              </a:rPr>
            </a:br>
            <a:r>
              <a:rPr lang="en-US" sz="2500" b="1" dirty="0">
                <a:solidFill>
                  <a:schemeClr val="bg1"/>
                </a:solidFill>
                <a:latin typeface="+mn-lt"/>
              </a:rPr>
              <a:t/>
            </a:r>
            <a:br>
              <a:rPr lang="en-US" sz="2500" b="1" dirty="0">
                <a:solidFill>
                  <a:schemeClr val="bg1"/>
                </a:solidFill>
                <a:latin typeface="+mn-lt"/>
              </a:rPr>
            </a:br>
            <a:r>
              <a:rPr lang="en-US" sz="2500" b="1" dirty="0">
                <a:solidFill>
                  <a:schemeClr val="bg1"/>
                </a:solidFill>
                <a:latin typeface="+mn-lt"/>
              </a:rPr>
              <a:t>A hen has got two eyes and one </a:t>
            </a:r>
            <a:r>
              <a:rPr lang="en-US" sz="2500" b="1" u="sng" dirty="0">
                <a:solidFill>
                  <a:srgbClr val="008000"/>
                </a:solidFill>
                <a:latin typeface="+mn-lt"/>
              </a:rPr>
              <a:t>beak</a:t>
            </a:r>
            <a:r>
              <a:rPr lang="en-US" sz="2500" b="1" dirty="0" smtClean="0">
                <a:solidFill>
                  <a:schemeClr val="bg1"/>
                </a:solidFill>
                <a:latin typeface="+mn-lt"/>
              </a:rPr>
              <a:t>.</a:t>
            </a:r>
            <a:br>
              <a:rPr lang="en-US" sz="2500" b="1" dirty="0" smtClean="0">
                <a:solidFill>
                  <a:schemeClr val="bg1"/>
                </a:solidFill>
                <a:latin typeface="+mn-lt"/>
              </a:rPr>
            </a:br>
            <a:r>
              <a:rPr lang="en-US" sz="2500" b="1" dirty="0">
                <a:solidFill>
                  <a:schemeClr val="bg1"/>
                </a:solidFill>
                <a:latin typeface="+mn-lt"/>
              </a:rPr>
              <a:t/>
            </a:r>
            <a:br>
              <a:rPr lang="en-US" sz="2500" b="1" dirty="0">
                <a:solidFill>
                  <a:schemeClr val="bg1"/>
                </a:solidFill>
                <a:latin typeface="+mn-lt"/>
              </a:rPr>
            </a:br>
            <a:r>
              <a:rPr lang="en-US" sz="2500" b="1" dirty="0">
                <a:solidFill>
                  <a:schemeClr val="bg1"/>
                </a:solidFill>
                <a:latin typeface="+mn-lt"/>
              </a:rPr>
              <a:t>Some hens are brown, some are white and some </a:t>
            </a:r>
            <a:r>
              <a:rPr lang="en-US" sz="2500" b="1" dirty="0" smtClean="0">
                <a:solidFill>
                  <a:schemeClr val="bg1"/>
                </a:solidFill>
                <a:latin typeface="+mn-lt"/>
              </a:rPr>
              <a:t>have spots </a:t>
            </a:r>
            <a:r>
              <a:rPr lang="en-US" sz="2500" b="1" dirty="0">
                <a:solidFill>
                  <a:schemeClr val="bg1"/>
                </a:solidFill>
                <a:latin typeface="+mn-lt"/>
              </a:rPr>
              <a:t>on their </a:t>
            </a:r>
            <a:r>
              <a:rPr lang="en-US" sz="2500" b="1" u="sng" dirty="0">
                <a:solidFill>
                  <a:srgbClr val="008000"/>
                </a:solidFill>
                <a:latin typeface="+mn-lt"/>
              </a:rPr>
              <a:t>feathers</a:t>
            </a:r>
            <a:r>
              <a:rPr lang="en-US" sz="2500" b="1" dirty="0" smtClean="0">
                <a:solidFill>
                  <a:schemeClr val="bg1"/>
                </a:solidFill>
                <a:latin typeface="+mn-lt"/>
              </a:rPr>
              <a:t>.</a:t>
            </a:r>
            <a:br>
              <a:rPr lang="en-US" sz="2500" b="1" dirty="0" smtClean="0">
                <a:solidFill>
                  <a:schemeClr val="bg1"/>
                </a:solidFill>
                <a:latin typeface="+mn-lt"/>
              </a:rPr>
            </a:br>
            <a:r>
              <a:rPr lang="en-US" sz="2500" b="1" dirty="0">
                <a:solidFill>
                  <a:schemeClr val="bg1"/>
                </a:solidFill>
                <a:latin typeface="+mn-lt"/>
              </a:rPr>
              <a:t/>
            </a:r>
            <a:br>
              <a:rPr lang="en-US" sz="2500" b="1" dirty="0">
                <a:solidFill>
                  <a:schemeClr val="bg1"/>
                </a:solidFill>
                <a:latin typeface="+mn-lt"/>
              </a:rPr>
            </a:br>
            <a:r>
              <a:rPr lang="en-US" sz="2500" b="1" dirty="0">
                <a:solidFill>
                  <a:schemeClr val="bg1"/>
                </a:solidFill>
                <a:latin typeface="+mn-lt"/>
              </a:rPr>
              <a:t>Hens </a:t>
            </a:r>
            <a:r>
              <a:rPr lang="en-US" sz="2500" b="1" dirty="0" smtClean="0">
                <a:solidFill>
                  <a:schemeClr val="bg1"/>
                </a:solidFill>
                <a:latin typeface="+mn-lt"/>
              </a:rPr>
              <a:t>eat  </a:t>
            </a:r>
            <a:r>
              <a:rPr lang="en-US" sz="2500" b="1" u="sng" dirty="0" smtClean="0">
                <a:solidFill>
                  <a:srgbClr val="008000"/>
                </a:solidFill>
                <a:latin typeface="+mn-lt"/>
              </a:rPr>
              <a:t>corn</a:t>
            </a:r>
            <a:r>
              <a:rPr lang="en-US" sz="2500" b="1" dirty="0" smtClean="0">
                <a:solidFill>
                  <a:schemeClr val="bg1"/>
                </a:solidFill>
                <a:latin typeface="+mn-lt"/>
              </a:rPr>
              <a:t> and </a:t>
            </a:r>
            <a:r>
              <a:rPr lang="en-US" sz="2500" b="1" dirty="0">
                <a:solidFill>
                  <a:schemeClr val="bg1"/>
                </a:solidFill>
                <a:latin typeface="+mn-lt"/>
              </a:rPr>
              <a:t>give us eggs.</a:t>
            </a:r>
            <a:r>
              <a:rPr lang="en-US" sz="2500" dirty="0">
                <a:solidFill>
                  <a:schemeClr val="bg1"/>
                </a:solidFill>
                <a:latin typeface="+mn-lt"/>
              </a:rPr>
              <a:t/>
            </a:r>
            <a:br>
              <a:rPr lang="en-US" sz="2500" dirty="0">
                <a:solidFill>
                  <a:schemeClr val="bg1"/>
                </a:solidFill>
                <a:latin typeface="+mn-lt"/>
              </a:rPr>
            </a:br>
            <a:endParaRPr lang="en-US" sz="25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0256" y="1488852"/>
            <a:ext cx="1615511" cy="2287124"/>
          </a:xfrm>
          <a:prstGeom prst="rect">
            <a:avLst/>
          </a:prstGeom>
        </p:spPr>
      </p:pic>
      <p:pic>
        <p:nvPicPr>
          <p:cNvPr id="6" name="Google Shape;90;p1">
            <a:extLst>
              <a:ext uri="{FF2B5EF4-FFF2-40B4-BE49-F238E27FC236}">
                <a16:creationId xmlns:a16="http://schemas.microsoft.com/office/drawing/2014/main" xmlns="" id="{CC9D0879-67F2-4E4F-BB31-500A70CB9EBA}"/>
              </a:ext>
            </a:extLst>
          </p:cNvPr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238378" y="163944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C02AAD4C-664A-3D47-8869-890C4782A16C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02459" y="163945"/>
            <a:ext cx="2376972" cy="96899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369359" y="1487232"/>
            <a:ext cx="1869743" cy="54591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8000"/>
                </a:solidFill>
              </a:rPr>
              <a:t>A hen</a:t>
            </a:r>
            <a:endParaRPr lang="en-US" sz="3200" b="1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01448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50708" y="3149031"/>
            <a:ext cx="2688609" cy="81106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cow </a:t>
            </a:r>
            <a:br>
              <a:rPr lang="en-US" sz="2000" b="1" dirty="0" smtClean="0">
                <a:solidFill>
                  <a:schemeClr val="tx1"/>
                </a:solidFill>
              </a:rPr>
            </a:br>
            <a:r>
              <a:rPr lang="ka-GE" sz="2000" b="1" dirty="0" smtClean="0">
                <a:solidFill>
                  <a:schemeClr val="tx1"/>
                </a:solidFill>
              </a:rPr>
              <a:t>ძროხა 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61819" y="3149031"/>
            <a:ext cx="2688609" cy="8110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f</a:t>
            </a:r>
            <a:r>
              <a:rPr lang="en-US" sz="2000" b="1" dirty="0" smtClean="0">
                <a:solidFill>
                  <a:schemeClr val="tx1"/>
                </a:solidFill>
              </a:rPr>
              <a:t>arm</a:t>
            </a:r>
            <a:br>
              <a:rPr lang="en-US" sz="2000" b="1" dirty="0" smtClean="0">
                <a:solidFill>
                  <a:schemeClr val="tx1"/>
                </a:solidFill>
              </a:rPr>
            </a:br>
            <a:r>
              <a:rPr lang="ka-GE" sz="2000" b="1" dirty="0" smtClean="0">
                <a:solidFill>
                  <a:schemeClr val="tx1"/>
                </a:solidFill>
              </a:rPr>
              <a:t>ფერმა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662067" y="5925218"/>
            <a:ext cx="2688609" cy="81106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goat</a:t>
            </a:r>
            <a:br>
              <a:rPr lang="en-US" sz="2000" b="1" dirty="0" smtClean="0">
                <a:solidFill>
                  <a:schemeClr val="tx1"/>
                </a:solidFill>
              </a:rPr>
            </a:br>
            <a:r>
              <a:rPr lang="ka-GE" sz="2000" b="1" dirty="0" smtClean="0">
                <a:solidFill>
                  <a:schemeClr val="tx1"/>
                </a:solidFill>
              </a:rPr>
              <a:t>თხა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733520" y="5925217"/>
            <a:ext cx="2688609" cy="81106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hen</a:t>
            </a:r>
            <a:br>
              <a:rPr lang="en-US" sz="2000" b="1" dirty="0" smtClean="0">
                <a:solidFill>
                  <a:schemeClr val="tx1"/>
                </a:solidFill>
              </a:rPr>
            </a:br>
            <a:r>
              <a:rPr lang="ka-GE" sz="2000" b="1" dirty="0" smtClean="0">
                <a:solidFill>
                  <a:schemeClr val="tx1"/>
                </a:solidFill>
              </a:rPr>
              <a:t>ქათამი 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276392" y="3149030"/>
            <a:ext cx="2688609" cy="81106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sheep </a:t>
            </a:r>
            <a:br>
              <a:rPr lang="en-US" sz="2000" b="1" dirty="0" smtClean="0">
                <a:solidFill>
                  <a:schemeClr val="tx1"/>
                </a:solidFill>
              </a:rPr>
            </a:br>
            <a:r>
              <a:rPr lang="ka-GE" sz="2000" b="1" dirty="0" smtClean="0">
                <a:solidFill>
                  <a:schemeClr val="tx1"/>
                </a:solidFill>
              </a:rPr>
              <a:t>ცხვარი</a:t>
            </a:r>
            <a:endParaRPr lang="en-US" sz="2000" b="1" dirty="0">
              <a:solidFill>
                <a:schemeClr val="tx1"/>
              </a:solidFill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77F85670-E7F1-2A48-A860-002FD9A8B45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92373" y="137663"/>
            <a:ext cx="2302640" cy="938689"/>
          </a:xfrm>
          <a:prstGeom prst="rect">
            <a:avLst/>
          </a:prstGeom>
        </p:spPr>
      </p:pic>
      <p:pic>
        <p:nvPicPr>
          <p:cNvPr id="18" name="Google Shape;90;p1">
            <a:extLst>
              <a:ext uri="{FF2B5EF4-FFF2-40B4-BE49-F238E27FC236}">
                <a16:creationId xmlns:a16="http://schemas.microsoft.com/office/drawing/2014/main" xmlns="" id="{0DE02204-4346-7B4B-A92A-DE548BE25BE4}"/>
              </a:ext>
            </a:extLst>
          </p:cNvPr>
          <p:cNvPicPr preferRelativeResize="0"/>
          <p:nvPr/>
        </p:nvPicPr>
        <p:blipFill rotWithShape="1">
          <a:blip r:embed="rId4" cstate="print">
            <a:alphaModFix/>
          </a:blip>
          <a:srcRect/>
          <a:stretch/>
        </p:blipFill>
        <p:spPr>
          <a:xfrm>
            <a:off x="186734" y="138883"/>
            <a:ext cx="2005639" cy="938689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3243" y="4003340"/>
            <a:ext cx="1909626" cy="194434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7801" y="1738133"/>
            <a:ext cx="2083632" cy="162346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100" y="4086722"/>
            <a:ext cx="2127955" cy="1860965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6213550" y="3149030"/>
            <a:ext cx="2688609" cy="81106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duck/ducklings</a:t>
            </a:r>
            <a:r>
              <a:rPr lang="en-US" sz="2000" b="1" dirty="0">
                <a:solidFill>
                  <a:schemeClr val="tx1"/>
                </a:solidFill>
              </a:rPr>
              <a:t/>
            </a:r>
            <a:br>
              <a:rPr lang="en-US" sz="2000" b="1" dirty="0">
                <a:solidFill>
                  <a:schemeClr val="tx1"/>
                </a:solidFill>
              </a:rPr>
            </a:br>
            <a:r>
              <a:rPr lang="ka-GE" sz="2000" b="1" dirty="0" smtClean="0">
                <a:solidFill>
                  <a:schemeClr val="tx1"/>
                </a:solidFill>
              </a:rPr>
              <a:t>იხვი</a:t>
            </a:r>
            <a:r>
              <a:rPr lang="en-US" sz="2000" b="1" dirty="0" smtClean="0">
                <a:solidFill>
                  <a:schemeClr val="tx1"/>
                </a:solidFill>
              </a:rPr>
              <a:t>/</a:t>
            </a:r>
            <a:r>
              <a:rPr lang="ka-GE" sz="2000" b="1" dirty="0" smtClean="0">
                <a:solidFill>
                  <a:schemeClr val="tx1"/>
                </a:solidFill>
              </a:rPr>
              <a:t>იხვის ჭუკები </a:t>
            </a:r>
            <a:endParaRPr lang="en-US" sz="2000" b="1" dirty="0">
              <a:solidFill>
                <a:schemeClr val="tx1"/>
              </a:solidFill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3255" y="1531993"/>
            <a:ext cx="2029587" cy="1573789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1909" y="4086722"/>
            <a:ext cx="1317942" cy="1956172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7683752" y="5925217"/>
            <a:ext cx="2688609" cy="81106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/>
            </a:r>
            <a:br>
              <a:rPr lang="en-US" sz="2000" b="1" dirty="0" smtClean="0">
                <a:solidFill>
                  <a:schemeClr val="tx1"/>
                </a:solidFill>
              </a:rPr>
            </a:br>
            <a:r>
              <a:rPr lang="en-US" sz="2000" b="1" dirty="0" smtClean="0">
                <a:solidFill>
                  <a:schemeClr val="tx1"/>
                </a:solidFill>
              </a:rPr>
              <a:t>horse</a:t>
            </a:r>
            <a:br>
              <a:rPr lang="en-US" sz="2000" b="1" dirty="0" smtClean="0">
                <a:solidFill>
                  <a:schemeClr val="tx1"/>
                </a:solidFill>
              </a:rPr>
            </a:br>
            <a:r>
              <a:rPr lang="ka-GE" sz="2000" b="1" dirty="0" smtClean="0">
                <a:solidFill>
                  <a:schemeClr val="tx1"/>
                </a:solidFill>
              </a:rPr>
              <a:t>ცხენი</a:t>
            </a:r>
            <a:r>
              <a:rPr lang="en-US" sz="2000" b="1" dirty="0" smtClean="0">
                <a:solidFill>
                  <a:schemeClr val="tx1"/>
                </a:solidFill>
              </a:rPr>
              <a:t/>
            </a:r>
            <a:br>
              <a:rPr lang="en-US" sz="2000" b="1" dirty="0" smtClean="0">
                <a:solidFill>
                  <a:schemeClr val="tx1"/>
                </a:solidFill>
              </a:rPr>
            </a:br>
            <a:r>
              <a:rPr lang="ka-GE" sz="2000" b="1" dirty="0" smtClean="0">
                <a:solidFill>
                  <a:schemeClr val="tx1"/>
                </a:solidFill>
              </a:rPr>
              <a:t> </a:t>
            </a:r>
            <a:endParaRPr lang="en-US" sz="2000" b="1" dirty="0">
              <a:solidFill>
                <a:schemeClr val="tx1"/>
              </a:solidFill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317" y="1537306"/>
            <a:ext cx="2625611" cy="159743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4391" y="1509991"/>
            <a:ext cx="1792610" cy="1700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235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50708" y="3149031"/>
            <a:ext cx="2688609" cy="81106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f</a:t>
            </a:r>
            <a:r>
              <a:rPr lang="en-US" sz="2000" b="1" dirty="0" smtClean="0">
                <a:solidFill>
                  <a:schemeClr val="tx1"/>
                </a:solidFill>
              </a:rPr>
              <a:t>eather </a:t>
            </a:r>
            <a:br>
              <a:rPr lang="en-US" sz="2000" b="1" dirty="0" smtClean="0">
                <a:solidFill>
                  <a:schemeClr val="tx1"/>
                </a:solidFill>
              </a:rPr>
            </a:br>
            <a:r>
              <a:rPr lang="ka-GE" sz="2000" b="1" dirty="0" smtClean="0">
                <a:solidFill>
                  <a:schemeClr val="tx1"/>
                </a:solidFill>
              </a:rPr>
              <a:t>ბუმბული 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7429" y="3149031"/>
            <a:ext cx="2688609" cy="8110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s</a:t>
            </a:r>
            <a:r>
              <a:rPr lang="en-US" sz="2000" b="1" dirty="0" smtClean="0">
                <a:solidFill>
                  <a:schemeClr val="tx1"/>
                </a:solidFill>
              </a:rPr>
              <a:t>kin</a:t>
            </a:r>
            <a:r>
              <a:rPr lang="ka-GE" sz="2000" b="1" dirty="0" smtClean="0">
                <a:solidFill>
                  <a:schemeClr val="tx1"/>
                </a:solidFill>
              </a:rPr>
              <a:t/>
            </a:r>
            <a:br>
              <a:rPr lang="ka-GE" sz="2000" b="1" dirty="0" smtClean="0">
                <a:solidFill>
                  <a:schemeClr val="tx1"/>
                </a:solidFill>
              </a:rPr>
            </a:br>
            <a:r>
              <a:rPr lang="ka-GE" sz="2000" b="1" dirty="0" smtClean="0">
                <a:solidFill>
                  <a:schemeClr val="tx1"/>
                </a:solidFill>
              </a:rPr>
              <a:t>კანი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55084" y="5916805"/>
            <a:ext cx="2688609" cy="81106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b</a:t>
            </a:r>
            <a:r>
              <a:rPr lang="en-US" sz="2000" b="1" dirty="0" smtClean="0">
                <a:solidFill>
                  <a:schemeClr val="tx1"/>
                </a:solidFill>
              </a:rPr>
              <a:t>eak</a:t>
            </a:r>
            <a:br>
              <a:rPr lang="en-US" sz="2000" b="1" dirty="0" smtClean="0">
                <a:solidFill>
                  <a:schemeClr val="tx1"/>
                </a:solidFill>
              </a:rPr>
            </a:br>
            <a:r>
              <a:rPr lang="ka-GE" sz="2000" b="1" dirty="0" smtClean="0">
                <a:solidFill>
                  <a:schemeClr val="tx1"/>
                </a:solidFill>
              </a:rPr>
              <a:t>ნისკარტი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580188" y="5915094"/>
            <a:ext cx="2688609" cy="81106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g</a:t>
            </a:r>
            <a:r>
              <a:rPr lang="en-US" sz="2000" b="1" dirty="0" smtClean="0">
                <a:solidFill>
                  <a:schemeClr val="tx1"/>
                </a:solidFill>
              </a:rPr>
              <a:t>rass</a:t>
            </a:r>
            <a:br>
              <a:rPr lang="en-US" sz="2000" b="1" dirty="0" smtClean="0">
                <a:solidFill>
                  <a:schemeClr val="tx1"/>
                </a:solidFill>
              </a:rPr>
            </a:br>
            <a:r>
              <a:rPr lang="ka-GE" sz="2000" b="1" dirty="0" smtClean="0">
                <a:solidFill>
                  <a:schemeClr val="tx1"/>
                </a:solidFill>
              </a:rPr>
              <a:t>ბალახი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276392" y="3149030"/>
            <a:ext cx="2688609" cy="81106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t</a:t>
            </a:r>
            <a:r>
              <a:rPr lang="en-US" sz="2000" b="1" dirty="0" smtClean="0">
                <a:solidFill>
                  <a:schemeClr val="tx1"/>
                </a:solidFill>
              </a:rPr>
              <a:t>ail</a:t>
            </a:r>
            <a:br>
              <a:rPr lang="en-US" sz="2000" b="1" dirty="0" smtClean="0">
                <a:solidFill>
                  <a:schemeClr val="tx1"/>
                </a:solidFill>
              </a:rPr>
            </a:br>
            <a:r>
              <a:rPr lang="ka-GE" sz="2000" b="1" dirty="0" smtClean="0">
                <a:solidFill>
                  <a:schemeClr val="tx1"/>
                </a:solidFill>
              </a:rPr>
              <a:t>კუდი</a:t>
            </a:r>
            <a:endParaRPr lang="en-US" sz="2000" b="1" dirty="0">
              <a:solidFill>
                <a:schemeClr val="tx1"/>
              </a:solidFill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77F85670-E7F1-2A48-A860-002FD9A8B45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92373" y="137663"/>
            <a:ext cx="2302640" cy="938689"/>
          </a:xfrm>
          <a:prstGeom prst="rect">
            <a:avLst/>
          </a:prstGeom>
        </p:spPr>
      </p:pic>
      <p:pic>
        <p:nvPicPr>
          <p:cNvPr id="18" name="Google Shape;90;p1">
            <a:extLst>
              <a:ext uri="{FF2B5EF4-FFF2-40B4-BE49-F238E27FC236}">
                <a16:creationId xmlns:a16="http://schemas.microsoft.com/office/drawing/2014/main" xmlns="" id="{0DE02204-4346-7B4B-A92A-DE548BE25BE4}"/>
              </a:ext>
            </a:extLst>
          </p:cNvPr>
          <p:cNvPicPr preferRelativeResize="0"/>
          <p:nvPr/>
        </p:nvPicPr>
        <p:blipFill rotWithShape="1">
          <a:blip r:embed="rId4" cstate="print">
            <a:alphaModFix/>
          </a:blip>
          <a:srcRect/>
          <a:stretch/>
        </p:blipFill>
        <p:spPr>
          <a:xfrm>
            <a:off x="186734" y="138883"/>
            <a:ext cx="2005639" cy="938689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Rectangle 24"/>
          <p:cNvSpPr/>
          <p:nvPr/>
        </p:nvSpPr>
        <p:spPr>
          <a:xfrm>
            <a:off x="6213550" y="3149030"/>
            <a:ext cx="2688609" cy="81106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h</a:t>
            </a:r>
            <a:r>
              <a:rPr lang="en-US" sz="2000" b="1" dirty="0" smtClean="0">
                <a:solidFill>
                  <a:schemeClr val="tx1"/>
                </a:solidFill>
              </a:rPr>
              <a:t>orns </a:t>
            </a:r>
            <a:br>
              <a:rPr lang="en-US" sz="2000" b="1" dirty="0" smtClean="0">
                <a:solidFill>
                  <a:schemeClr val="tx1"/>
                </a:solidFill>
              </a:rPr>
            </a:br>
            <a:r>
              <a:rPr lang="ka-GE" sz="2000" b="1" dirty="0" smtClean="0">
                <a:solidFill>
                  <a:schemeClr val="tx1"/>
                </a:solidFill>
              </a:rPr>
              <a:t>რქები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8505293" y="5915094"/>
            <a:ext cx="2688609" cy="81106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/>
            </a:r>
            <a:br>
              <a:rPr lang="en-US" sz="2000" b="1" dirty="0" smtClean="0">
                <a:solidFill>
                  <a:schemeClr val="tx1"/>
                </a:solidFill>
              </a:rPr>
            </a:br>
            <a:r>
              <a:rPr lang="en-US" sz="2000" b="1" dirty="0" smtClean="0">
                <a:solidFill>
                  <a:schemeClr val="tx1"/>
                </a:solidFill>
              </a:rPr>
              <a:t>corn</a:t>
            </a:r>
          </a:p>
          <a:p>
            <a:pPr algn="ctr"/>
            <a:r>
              <a:rPr lang="ka-GE" sz="2000" b="1" dirty="0" smtClean="0">
                <a:solidFill>
                  <a:schemeClr val="tx1"/>
                </a:solidFill>
              </a:rPr>
              <a:t>სიმინდი</a:t>
            </a:r>
            <a:r>
              <a:rPr lang="en-US" sz="2000" b="1" dirty="0" smtClean="0">
                <a:solidFill>
                  <a:schemeClr val="tx1"/>
                </a:solidFill>
              </a:rPr>
              <a:t/>
            </a:r>
            <a:br>
              <a:rPr lang="en-US" sz="2000" b="1" dirty="0" smtClean="0">
                <a:solidFill>
                  <a:schemeClr val="tx1"/>
                </a:solidFill>
              </a:rPr>
            </a:br>
            <a:r>
              <a:rPr lang="ka-GE" sz="2000" b="1" dirty="0" smtClean="0">
                <a:solidFill>
                  <a:schemeClr val="tx1"/>
                </a:solidFill>
              </a:rPr>
              <a:t> </a:t>
            </a:r>
            <a:endParaRPr lang="en-US" sz="2000" b="1" dirty="0">
              <a:solidFill>
                <a:schemeClr val="tx1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4223" y="1575241"/>
            <a:ext cx="2029587" cy="1573789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>
            <a:off x="11409528" y="1787857"/>
            <a:ext cx="555473" cy="5742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ight Arrow 13"/>
          <p:cNvSpPr/>
          <p:nvPr/>
        </p:nvSpPr>
        <p:spPr>
          <a:xfrm rot="6853972">
            <a:off x="10993952" y="1916044"/>
            <a:ext cx="705435" cy="167159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3657" y="1551074"/>
            <a:ext cx="2029587" cy="1573789"/>
          </a:xfrm>
          <a:prstGeom prst="rect">
            <a:avLst/>
          </a:prstGeom>
        </p:spPr>
      </p:pic>
      <p:sp>
        <p:nvSpPr>
          <p:cNvPr id="28" name="Right Arrow 27"/>
          <p:cNvSpPr/>
          <p:nvPr/>
        </p:nvSpPr>
        <p:spPr>
          <a:xfrm rot="7794063">
            <a:off x="6394608" y="1279795"/>
            <a:ext cx="629456" cy="189679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71197">
            <a:off x="8993654" y="4151636"/>
            <a:ext cx="1564733" cy="208149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9203" y="4506861"/>
            <a:ext cx="2930218" cy="143827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49740">
            <a:off x="894041" y="3998676"/>
            <a:ext cx="2107903" cy="1919301"/>
          </a:xfrm>
          <a:prstGeom prst="rect">
            <a:avLst/>
          </a:prstGeom>
        </p:spPr>
      </p:pic>
      <p:sp>
        <p:nvSpPr>
          <p:cNvPr id="31" name="Right Arrow 30"/>
          <p:cNvSpPr/>
          <p:nvPr/>
        </p:nvSpPr>
        <p:spPr>
          <a:xfrm rot="1625625">
            <a:off x="859887" y="4276560"/>
            <a:ext cx="694444" cy="209017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780369">
            <a:off x="3070778" y="1565552"/>
            <a:ext cx="2826672" cy="2512005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34" y="1568672"/>
            <a:ext cx="2029587" cy="1573789"/>
          </a:xfrm>
          <a:prstGeom prst="rect">
            <a:avLst/>
          </a:prstGeom>
        </p:spPr>
      </p:pic>
      <p:sp>
        <p:nvSpPr>
          <p:cNvPr id="33" name="Right Arrow 32"/>
          <p:cNvSpPr/>
          <p:nvPr/>
        </p:nvSpPr>
        <p:spPr>
          <a:xfrm rot="8540344">
            <a:off x="1355641" y="1751224"/>
            <a:ext cx="641558" cy="176392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518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79997" y="2297741"/>
            <a:ext cx="1419368" cy="1437563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00FF00"/>
                </a:solidFill>
              </a:rPr>
              <a:t>be</a:t>
            </a:r>
            <a:endParaRPr lang="en-US" sz="3600" b="1" dirty="0">
              <a:solidFill>
                <a:srgbClr val="00FF00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4405541" y="2244410"/>
            <a:ext cx="1419368" cy="1437563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00FF00"/>
                </a:solidFill>
              </a:rPr>
              <a:t>be</a:t>
            </a:r>
            <a:endParaRPr lang="en-US" sz="3600" b="1" dirty="0">
              <a:solidFill>
                <a:srgbClr val="00FF00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6234852" y="3735304"/>
            <a:ext cx="1211506" cy="1199986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500" b="1" dirty="0" smtClean="0">
                <a:solidFill>
                  <a:srgbClr val="0000FF"/>
                </a:solidFill>
              </a:rPr>
              <a:t>were</a:t>
            </a:r>
            <a:endParaRPr lang="en-US" sz="2500" b="1" dirty="0">
              <a:solidFill>
                <a:srgbClr val="0000FF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5664105" y="2244410"/>
            <a:ext cx="861174" cy="308345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1" idx="5"/>
          </p:cNvCxnSpPr>
          <p:nvPr/>
        </p:nvCxnSpPr>
        <p:spPr>
          <a:xfrm>
            <a:off x="5617047" y="3471447"/>
            <a:ext cx="741658" cy="529225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2" idx="7"/>
          </p:cNvCxnSpPr>
          <p:nvPr/>
        </p:nvCxnSpPr>
        <p:spPr>
          <a:xfrm flipV="1">
            <a:off x="1391503" y="2092782"/>
            <a:ext cx="651720" cy="415485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1563506" y="3033081"/>
            <a:ext cx="867951" cy="126365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1375106" y="3681973"/>
            <a:ext cx="500754" cy="452957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8014069" y="882345"/>
            <a:ext cx="3928014" cy="517820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b="1" dirty="0" smtClean="0">
                <a:solidFill>
                  <a:srgbClr val="008000"/>
                </a:solidFill>
              </a:rPr>
              <a:t>I</a:t>
            </a:r>
            <a:r>
              <a:rPr lang="en-US" sz="4000" b="1" dirty="0" smtClean="0">
                <a:solidFill>
                  <a:schemeClr val="tx1"/>
                </a:solidFill>
              </a:rPr>
              <a:t>  </a:t>
            </a:r>
            <a:r>
              <a:rPr lang="en-US" sz="4000" b="1" dirty="0" smtClean="0">
                <a:solidFill>
                  <a:srgbClr val="FF0066"/>
                </a:solidFill>
              </a:rPr>
              <a:t>was</a:t>
            </a:r>
            <a:r>
              <a:rPr lang="en-US" sz="4000" b="1" dirty="0" smtClean="0">
                <a:solidFill>
                  <a:srgbClr val="0000FF"/>
                </a:solidFill>
              </a:rPr>
              <a:t> 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4000" b="1" dirty="0" smtClean="0">
                <a:solidFill>
                  <a:schemeClr val="tx1"/>
                </a:solidFill>
              </a:rPr>
              <a:t>You  </a:t>
            </a:r>
            <a:r>
              <a:rPr lang="en-US" sz="4000" b="1" dirty="0" smtClean="0">
                <a:solidFill>
                  <a:srgbClr val="0000FF"/>
                </a:solidFill>
              </a:rPr>
              <a:t>were</a:t>
            </a:r>
            <a:br>
              <a:rPr lang="en-US" sz="4000" b="1" dirty="0" smtClean="0">
                <a:solidFill>
                  <a:srgbClr val="0000FF"/>
                </a:solidFill>
              </a:rPr>
            </a:br>
            <a:r>
              <a:rPr lang="en-US" sz="4000" b="1" dirty="0" smtClean="0">
                <a:solidFill>
                  <a:srgbClr val="008000"/>
                </a:solidFill>
              </a:rPr>
              <a:t>He</a:t>
            </a:r>
            <a:r>
              <a:rPr lang="en-US" sz="4000" b="1" dirty="0" smtClean="0">
                <a:solidFill>
                  <a:schemeClr val="tx1"/>
                </a:solidFill>
              </a:rPr>
              <a:t>  </a:t>
            </a:r>
            <a:r>
              <a:rPr lang="en-US" sz="4000" b="1" dirty="0" smtClean="0">
                <a:solidFill>
                  <a:srgbClr val="FF0066"/>
                </a:solidFill>
              </a:rPr>
              <a:t>was</a:t>
            </a:r>
            <a:r>
              <a:rPr lang="en-US" sz="4000" b="1" dirty="0" smtClean="0">
                <a:solidFill>
                  <a:srgbClr val="FF0000"/>
                </a:solidFill>
              </a:rPr>
              <a:t/>
            </a:r>
            <a:br>
              <a:rPr lang="en-US" sz="4000" b="1" dirty="0" smtClean="0">
                <a:solidFill>
                  <a:srgbClr val="FF0000"/>
                </a:solidFill>
              </a:rPr>
            </a:br>
            <a:r>
              <a:rPr lang="en-US" sz="4000" b="1" dirty="0" smtClean="0">
                <a:solidFill>
                  <a:srgbClr val="008000"/>
                </a:solidFill>
              </a:rPr>
              <a:t>She</a:t>
            </a:r>
            <a:r>
              <a:rPr lang="en-US" sz="4000" b="1" dirty="0" smtClean="0">
                <a:solidFill>
                  <a:schemeClr val="tx1"/>
                </a:solidFill>
              </a:rPr>
              <a:t>  </a:t>
            </a:r>
            <a:r>
              <a:rPr lang="en-US" sz="4000" b="1" dirty="0" smtClean="0">
                <a:solidFill>
                  <a:srgbClr val="FF0066"/>
                </a:solidFill>
              </a:rPr>
              <a:t>was</a:t>
            </a:r>
            <a:r>
              <a:rPr lang="en-US" sz="4000" b="1" dirty="0"/>
              <a:t/>
            </a:r>
            <a:br>
              <a:rPr lang="en-US" sz="4000" b="1" dirty="0"/>
            </a:br>
            <a:r>
              <a:rPr lang="en-US" sz="4000" b="1" dirty="0" smtClean="0">
                <a:solidFill>
                  <a:srgbClr val="008000"/>
                </a:solidFill>
              </a:rPr>
              <a:t>It</a:t>
            </a:r>
            <a:r>
              <a:rPr lang="en-US" sz="4000" b="1" dirty="0" smtClean="0">
                <a:solidFill>
                  <a:schemeClr val="tx1"/>
                </a:solidFill>
              </a:rPr>
              <a:t>  </a:t>
            </a:r>
            <a:r>
              <a:rPr lang="en-US" sz="4000" b="1" dirty="0" smtClean="0">
                <a:solidFill>
                  <a:srgbClr val="FF0066"/>
                </a:solidFill>
              </a:rPr>
              <a:t>was</a:t>
            </a:r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4000" b="1" dirty="0" smtClean="0">
                <a:solidFill>
                  <a:schemeClr val="tx1"/>
                </a:solidFill>
              </a:rPr>
              <a:t>We  </a:t>
            </a:r>
            <a:r>
              <a:rPr lang="en-US" sz="4000" b="1" dirty="0" smtClean="0">
                <a:solidFill>
                  <a:srgbClr val="0000FF"/>
                </a:solidFill>
              </a:rPr>
              <a:t>were </a:t>
            </a:r>
            <a:br>
              <a:rPr lang="en-US" sz="4000" b="1" dirty="0" smtClean="0">
                <a:solidFill>
                  <a:srgbClr val="0000FF"/>
                </a:solidFill>
              </a:rPr>
            </a:br>
            <a:r>
              <a:rPr lang="en-US" sz="4000" b="1" dirty="0" smtClean="0">
                <a:solidFill>
                  <a:schemeClr val="tx1"/>
                </a:solidFill>
              </a:rPr>
              <a:t>You  </a:t>
            </a:r>
            <a:r>
              <a:rPr lang="en-US" sz="4000" b="1" dirty="0" smtClean="0">
                <a:solidFill>
                  <a:srgbClr val="0000FF"/>
                </a:solidFill>
              </a:rPr>
              <a:t>were</a:t>
            </a:r>
            <a:br>
              <a:rPr lang="en-US" sz="4000" b="1" dirty="0" smtClean="0">
                <a:solidFill>
                  <a:srgbClr val="0000FF"/>
                </a:solidFill>
              </a:rPr>
            </a:br>
            <a:r>
              <a:rPr lang="en-US" sz="4000" b="1" dirty="0" smtClean="0">
                <a:solidFill>
                  <a:schemeClr val="tx1"/>
                </a:solidFill>
              </a:rPr>
              <a:t>They </a:t>
            </a:r>
            <a:r>
              <a:rPr lang="en-US" sz="4000" b="1" dirty="0" smtClean="0">
                <a:solidFill>
                  <a:srgbClr val="0000FF"/>
                </a:solidFill>
              </a:rPr>
              <a:t>were </a:t>
            </a:r>
            <a:r>
              <a:rPr lang="en-US" dirty="0" smtClean="0">
                <a:solidFill>
                  <a:srgbClr val="0000FF"/>
                </a:solidFill>
              </a:rPr>
              <a:t/>
            </a:r>
            <a:br>
              <a:rPr lang="en-US" dirty="0" smtClean="0">
                <a:solidFill>
                  <a:srgbClr val="0000FF"/>
                </a:solidFill>
              </a:rPr>
            </a:b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30" name="Google Shape;90;p1">
            <a:extLst>
              <a:ext uri="{FF2B5EF4-FFF2-40B4-BE49-F238E27FC236}">
                <a16:creationId xmlns:a16="http://schemas.microsoft.com/office/drawing/2014/main" xmlns="" id="{CC9D0879-67F2-4E4F-BB31-500A70CB9EBA}"/>
              </a:ext>
            </a:extLst>
          </p:cNvPr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238378" y="163944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C02AAD4C-664A-3D47-8869-890C4782A16C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02459" y="163945"/>
            <a:ext cx="2376972" cy="968991"/>
          </a:xfrm>
          <a:prstGeom prst="rect">
            <a:avLst/>
          </a:prstGeom>
        </p:spPr>
      </p:pic>
      <p:sp>
        <p:nvSpPr>
          <p:cNvPr id="28" name="Oval 27"/>
          <p:cNvSpPr/>
          <p:nvPr/>
        </p:nvSpPr>
        <p:spPr>
          <a:xfrm>
            <a:off x="6431600" y="1321530"/>
            <a:ext cx="1211506" cy="1199986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66"/>
                </a:solidFill>
              </a:rPr>
              <a:t>was</a:t>
            </a:r>
            <a:endParaRPr lang="en-US" sz="2800" b="1" dirty="0">
              <a:solidFill>
                <a:srgbClr val="FF0066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1801345" y="3943685"/>
            <a:ext cx="1211506" cy="1199986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3300"/>
                </a:solidFill>
              </a:rPr>
              <a:t>are</a:t>
            </a:r>
          </a:p>
        </p:txBody>
      </p:sp>
      <p:sp>
        <p:nvSpPr>
          <p:cNvPr id="33" name="Oval 32"/>
          <p:cNvSpPr/>
          <p:nvPr/>
        </p:nvSpPr>
        <p:spPr>
          <a:xfrm>
            <a:off x="2493665" y="2625706"/>
            <a:ext cx="1211506" cy="1199986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800080"/>
                </a:solidFill>
              </a:rPr>
              <a:t>is</a:t>
            </a:r>
          </a:p>
        </p:txBody>
      </p:sp>
      <p:sp>
        <p:nvSpPr>
          <p:cNvPr id="34" name="Oval 33"/>
          <p:cNvSpPr/>
          <p:nvPr/>
        </p:nvSpPr>
        <p:spPr>
          <a:xfrm>
            <a:off x="2043223" y="1279328"/>
            <a:ext cx="1211506" cy="1199986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3300"/>
                </a:solidFill>
              </a:rPr>
              <a:t>am</a:t>
            </a:r>
          </a:p>
        </p:txBody>
      </p:sp>
    </p:spTree>
    <p:extLst>
      <p:ext uri="{BB962C8B-B14F-4D97-AF65-F5344CB8AC3E}">
        <p14:creationId xmlns:p14="http://schemas.microsoft.com/office/powerpoint/2010/main" val="25271199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41444" y="1405721"/>
            <a:ext cx="10017457" cy="114624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400" b="1" dirty="0" smtClean="0">
                <a:solidFill>
                  <a:schemeClr val="tx1"/>
                </a:solidFill>
              </a:rPr>
              <a:t>Complete the sentences with </a:t>
            </a:r>
            <a:r>
              <a:rPr lang="en-US" sz="2400" b="1" i="1" dirty="0" smtClean="0">
                <a:solidFill>
                  <a:srgbClr val="FF0066"/>
                </a:solidFill>
              </a:rPr>
              <a:t>was</a:t>
            </a:r>
            <a:r>
              <a:rPr lang="en-US" sz="2400" b="1" i="1" dirty="0" smtClean="0">
                <a:solidFill>
                  <a:schemeClr val="tx1"/>
                </a:solidFill>
              </a:rPr>
              <a:t>/</a:t>
            </a:r>
            <a:r>
              <a:rPr lang="en-US" sz="2400" b="1" i="1" dirty="0" smtClean="0">
                <a:solidFill>
                  <a:srgbClr val="FF0066"/>
                </a:solidFill>
              </a:rPr>
              <a:t>were</a:t>
            </a:r>
            <a:r>
              <a:rPr lang="en-US" sz="2400" b="1" dirty="0" smtClean="0">
                <a:solidFill>
                  <a:srgbClr val="FF0066"/>
                </a:solidFill>
              </a:rPr>
              <a:t>.</a:t>
            </a:r>
            <a:r>
              <a:rPr lang="ka-GE" sz="2400" b="1" dirty="0" smtClean="0">
                <a:solidFill>
                  <a:srgbClr val="FF0066"/>
                </a:solidFill>
              </a:rPr>
              <a:t> </a:t>
            </a:r>
            <a:endParaRPr lang="en-US" sz="2400" b="1" dirty="0" smtClean="0">
              <a:solidFill>
                <a:srgbClr val="FF0066"/>
              </a:solidFill>
            </a:endParaRPr>
          </a:p>
          <a:p>
            <a:pPr algn="just"/>
            <a:r>
              <a:rPr lang="ka-GE" sz="2400" b="1" dirty="0">
                <a:solidFill>
                  <a:schemeClr val="tx1"/>
                </a:solidFill>
              </a:rPr>
              <a:t>შეავსეთ წინადადებებში გამოტოვებული </a:t>
            </a:r>
            <a:r>
              <a:rPr lang="ka-GE" sz="2400" b="1" dirty="0" smtClean="0">
                <a:solidFill>
                  <a:schemeClr val="tx1"/>
                </a:solidFill>
              </a:rPr>
              <a:t>ადგილები </a:t>
            </a:r>
            <a:r>
              <a:rPr lang="en-US" sz="2400" b="1" i="1" dirty="0" smtClean="0">
                <a:solidFill>
                  <a:srgbClr val="FF0066"/>
                </a:solidFill>
              </a:rPr>
              <a:t>was</a:t>
            </a:r>
            <a:r>
              <a:rPr lang="en-US" sz="2400" b="1" i="1" dirty="0" smtClean="0">
                <a:solidFill>
                  <a:schemeClr val="tx1"/>
                </a:solidFill>
              </a:rPr>
              <a:t>/</a:t>
            </a:r>
            <a:r>
              <a:rPr lang="en-US" sz="2400" b="1" i="1" dirty="0" smtClean="0">
                <a:solidFill>
                  <a:srgbClr val="FF0066"/>
                </a:solidFill>
              </a:rPr>
              <a:t>were</a:t>
            </a:r>
            <a:r>
              <a:rPr lang="ka-GE" sz="2400" b="1" i="1" dirty="0" smtClean="0">
                <a:solidFill>
                  <a:schemeClr val="tx1"/>
                </a:solidFill>
              </a:rPr>
              <a:t>-</a:t>
            </a:r>
            <a:r>
              <a:rPr lang="ka-GE" sz="2400" b="1" dirty="0" smtClean="0">
                <a:solidFill>
                  <a:schemeClr val="tx1"/>
                </a:solidFill>
              </a:rPr>
              <a:t>ის გამოყენებით.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55093" y="2551961"/>
            <a:ext cx="9403306" cy="4190033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+mn-lt"/>
              </a:rPr>
              <a:t>1. Yesterday George _______ on the farm.  </a:t>
            </a:r>
            <a:br>
              <a:rPr lang="en-US" sz="3200" b="1" dirty="0" smtClean="0">
                <a:solidFill>
                  <a:schemeClr val="bg1"/>
                </a:solidFill>
                <a:latin typeface="+mn-lt"/>
              </a:rPr>
            </a:br>
            <a:r>
              <a:rPr lang="en-US" sz="3200" b="1" dirty="0" smtClean="0">
                <a:solidFill>
                  <a:schemeClr val="bg1"/>
                </a:solidFill>
                <a:latin typeface="+mn-lt"/>
              </a:rPr>
              <a:t/>
            </a:r>
            <a:br>
              <a:rPr lang="en-US" sz="3200" b="1" dirty="0" smtClean="0">
                <a:solidFill>
                  <a:schemeClr val="bg1"/>
                </a:solidFill>
                <a:latin typeface="+mn-lt"/>
              </a:rPr>
            </a:br>
            <a:r>
              <a:rPr lang="en-US" sz="3200" b="1" dirty="0" smtClean="0">
                <a:solidFill>
                  <a:schemeClr val="bg1"/>
                </a:solidFill>
                <a:latin typeface="+mn-lt"/>
              </a:rPr>
              <a:t>2. _______ there many animals?</a:t>
            </a:r>
            <a:br>
              <a:rPr lang="en-US" sz="3200" b="1" dirty="0" smtClean="0">
                <a:solidFill>
                  <a:schemeClr val="bg1"/>
                </a:solidFill>
                <a:latin typeface="+mn-lt"/>
              </a:rPr>
            </a:br>
            <a:r>
              <a:rPr lang="en-US" sz="3200" b="1" dirty="0" smtClean="0">
                <a:solidFill>
                  <a:schemeClr val="bg1"/>
                </a:solidFill>
                <a:latin typeface="+mn-lt"/>
              </a:rPr>
              <a:t/>
            </a:r>
            <a:br>
              <a:rPr lang="en-US" sz="3200" b="1" dirty="0" smtClean="0">
                <a:solidFill>
                  <a:schemeClr val="bg1"/>
                </a:solidFill>
                <a:latin typeface="+mn-lt"/>
              </a:rPr>
            </a:br>
            <a:r>
              <a:rPr lang="en-US" sz="3200" b="1" dirty="0" smtClean="0">
                <a:solidFill>
                  <a:schemeClr val="bg1"/>
                </a:solidFill>
                <a:latin typeface="+mn-lt"/>
              </a:rPr>
              <a:t>3. I _______ happy to see a sheep. </a:t>
            </a:r>
            <a:br>
              <a:rPr lang="en-US" sz="3200" b="1" dirty="0" smtClean="0">
                <a:solidFill>
                  <a:schemeClr val="bg1"/>
                </a:solidFill>
                <a:latin typeface="+mn-lt"/>
              </a:rPr>
            </a:br>
            <a:r>
              <a:rPr lang="en-US" sz="3200" b="1" dirty="0" smtClean="0">
                <a:solidFill>
                  <a:schemeClr val="bg1"/>
                </a:solidFill>
                <a:latin typeface="+mn-lt"/>
              </a:rPr>
              <a:t/>
            </a:r>
            <a:br>
              <a:rPr lang="en-US" sz="3200" b="1" dirty="0" smtClean="0">
                <a:solidFill>
                  <a:schemeClr val="bg1"/>
                </a:solidFill>
                <a:latin typeface="+mn-lt"/>
              </a:rPr>
            </a:br>
            <a:r>
              <a:rPr lang="en-US" sz="3200" b="1" dirty="0" smtClean="0">
                <a:solidFill>
                  <a:schemeClr val="bg1"/>
                </a:solidFill>
                <a:latin typeface="+mn-lt"/>
              </a:rPr>
              <a:t>4. Two hens _______ not on the fence. </a:t>
            </a:r>
            <a:br>
              <a:rPr lang="en-US" sz="3200" b="1" dirty="0" smtClean="0">
                <a:solidFill>
                  <a:schemeClr val="bg1"/>
                </a:solidFill>
                <a:latin typeface="+mn-lt"/>
              </a:rPr>
            </a:br>
            <a:r>
              <a:rPr lang="en-US" sz="3200" b="1" dirty="0" smtClean="0">
                <a:solidFill>
                  <a:schemeClr val="bg1"/>
                </a:solidFill>
                <a:latin typeface="+mn-lt"/>
              </a:rPr>
              <a:t> </a:t>
            </a:r>
            <a:br>
              <a:rPr lang="en-US" sz="3200" b="1" dirty="0" smtClean="0">
                <a:solidFill>
                  <a:schemeClr val="bg1"/>
                </a:solidFill>
                <a:latin typeface="+mn-lt"/>
              </a:rPr>
            </a:br>
            <a:r>
              <a:rPr lang="en-US" sz="3200" b="1" dirty="0" smtClean="0">
                <a:solidFill>
                  <a:schemeClr val="bg1"/>
                </a:solidFill>
                <a:latin typeface="+mn-lt"/>
              </a:rPr>
              <a:t>5. ________ it a good day? </a:t>
            </a:r>
            <a:endParaRPr lang="en-US" sz="32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4" name="Google Shape;90;p1">
            <a:extLst>
              <a:ext uri="{FF2B5EF4-FFF2-40B4-BE49-F238E27FC236}">
                <a16:creationId xmlns:a16="http://schemas.microsoft.com/office/drawing/2014/main" xmlns="" id="{CC9D0879-67F2-4E4F-BB31-500A70CB9EBA}"/>
              </a:ext>
            </a:extLst>
          </p:cNvPr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136477" y="163945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02AAD4C-664A-3D47-8869-890C4782A16C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00558" y="163945"/>
            <a:ext cx="2376972" cy="968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1216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4017</TotalTime>
  <Words>148</Words>
  <Application>Microsoft Office PowerPoint</Application>
  <PresentationFormat>Widescreen</PresentationFormat>
  <Paragraphs>64</Paragraphs>
  <Slides>12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Sylfaen</vt:lpstr>
      <vt:lpstr>Office Theme</vt:lpstr>
      <vt:lpstr>PowerPoint Presentation</vt:lpstr>
      <vt:lpstr>PowerPoint Presentation</vt:lpstr>
      <vt:lpstr>PowerPoint Presentation</vt:lpstr>
      <vt:lpstr>A cow has got four legs.  It has got one tail.  It has got two ears, two eyes, one nose and a mouth.  A cow has got two horns.  Some cows are black, some are white, some are brown and some have spots on their skin.  Cows eat grass and give us milk. </vt:lpstr>
      <vt:lpstr>   A hen has got two legs.  It has got two wings.  A hen has got two eyes and one beak.  Some hens are brown, some are white and some have spots on their feathers.  Hens eat  corn and give us eggs. </vt:lpstr>
      <vt:lpstr>PowerPoint Presentation</vt:lpstr>
      <vt:lpstr>PowerPoint Presentation</vt:lpstr>
      <vt:lpstr>PowerPoint Presentation</vt:lpstr>
      <vt:lpstr>1. Yesterday George _______ on the farm.    2. _______ there many animals?  3. I _______ happy to see a sheep.   4. Two hens _______ not on the fence.    5. ________ it a good day? </vt:lpstr>
      <vt:lpstr>Yesterday my mom and I ______ at the aquarium. There _______ many sea animals. There  ______ one grey dolphin and there ______ a yellow snake, too. There  _______ two blue whales. They ______ not big. I ______ happy. </vt:lpstr>
      <vt:lpstr>                      __________ _______________________________ _______________________________ _______________________________ _______________________________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Robinson Crusoe</dc:title>
  <dc:creator>Sam Dalesio</dc:creator>
  <cp:lastModifiedBy>user</cp:lastModifiedBy>
  <cp:revision>465</cp:revision>
  <dcterms:created xsi:type="dcterms:W3CDTF">2020-04-09T12:21:27Z</dcterms:created>
  <dcterms:modified xsi:type="dcterms:W3CDTF">2021-01-18T11:01:03Z</dcterms:modified>
</cp:coreProperties>
</file>