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371" r:id="rId8"/>
    <p:sldId id="372" r:id="rId9"/>
    <p:sldId id="373" r:id="rId10"/>
    <p:sldId id="374" r:id="rId11"/>
    <p:sldId id="375" r:id="rId12"/>
    <p:sldId id="396" r:id="rId13"/>
    <p:sldId id="347" r:id="rId14"/>
    <p:sldId id="381" r:id="rId15"/>
    <p:sldId id="382" r:id="rId16"/>
    <p:sldId id="383" r:id="rId17"/>
    <p:sldId id="384" r:id="rId18"/>
    <p:sldId id="385" r:id="rId19"/>
    <p:sldId id="397" r:id="rId20"/>
    <p:sldId id="357" r:id="rId21"/>
    <p:sldId id="358" r:id="rId22"/>
    <p:sldId id="359" r:id="rId23"/>
    <p:sldId id="360" r:id="rId24"/>
    <p:sldId id="361" r:id="rId25"/>
    <p:sldId id="362" r:id="rId26"/>
    <p:sldId id="393" r:id="rId27"/>
    <p:sldId id="398" r:id="rId28"/>
    <p:sldId id="387" r:id="rId29"/>
    <p:sldId id="388" r:id="rId30"/>
    <p:sldId id="353" r:id="rId31"/>
    <p:sldId id="354" r:id="rId32"/>
    <p:sldId id="355" r:id="rId33"/>
    <p:sldId id="363" r:id="rId34"/>
    <p:sldId id="364" r:id="rId35"/>
    <p:sldId id="365" r:id="rId36"/>
    <p:sldId id="366" r:id="rId37"/>
    <p:sldId id="296" r:id="rId38"/>
    <p:sldId id="325" r:id="rId39"/>
    <p:sldId id="399" r:id="rId40"/>
    <p:sldId id="400" r:id="rId41"/>
    <p:sldId id="376" r:id="rId42"/>
    <p:sldId id="377" r:id="rId43"/>
    <p:sldId id="378" r:id="rId44"/>
    <p:sldId id="401" r:id="rId45"/>
    <p:sldId id="302" r:id="rId46"/>
    <p:sldId id="331" r:id="rId47"/>
    <p:sldId id="395" r:id="rId48"/>
    <p:sldId id="392" r:id="rId49"/>
    <p:sldId id="304" r:id="rId50"/>
    <p:sldId id="333"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8" autoAdjust="0"/>
    <p:restoredTop sz="95865"/>
  </p:normalViewPr>
  <p:slideViewPr>
    <p:cSldViewPr snapToGrid="0">
      <p:cViewPr varScale="1">
        <p:scale>
          <a:sx n="115" d="100"/>
          <a:sy n="115" d="100"/>
        </p:scale>
        <p:origin x="81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8109773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31277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12</a:t>
            </a:fld>
            <a:endParaRPr dirty="0"/>
          </a:p>
        </p:txBody>
      </p:sp>
    </p:spTree>
    <p:extLst>
      <p:ext uri="{BB962C8B-B14F-4D97-AF65-F5344CB8AC3E}">
        <p14:creationId xmlns:p14="http://schemas.microsoft.com/office/powerpoint/2010/main" val="3564949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dirty="0"/>
          </a:p>
        </p:txBody>
      </p:sp>
    </p:spTree>
    <p:extLst>
      <p:ext uri="{BB962C8B-B14F-4D97-AF65-F5344CB8AC3E}">
        <p14:creationId xmlns:p14="http://schemas.microsoft.com/office/powerpoint/2010/main" val="1493151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95031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26165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extLst>
      <p:ext uri="{BB962C8B-B14F-4D97-AF65-F5344CB8AC3E}">
        <p14:creationId xmlns:p14="http://schemas.microsoft.com/office/powerpoint/2010/main" val="1139988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1338187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671515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46</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47</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m</a:t>
            </a:r>
            <a:r>
              <a:rPr lang="en-US" sz="2800" dirty="0" smtClean="0">
                <a:solidFill>
                  <a:schemeClr val="bg1"/>
                </a:solidFill>
                <a:latin typeface="Calibri" panose="020F0502020204030204" pitchFamily="34" charset="0"/>
                <a:cs typeface="Calibri" panose="020F0502020204030204" pitchFamily="34" charset="0"/>
              </a:rPr>
              <a:t>easure</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v.)</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გაზომვა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818075" y="265735"/>
            <a:ext cx="3138021" cy="1411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818075" y="355564"/>
            <a:ext cx="3138021"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Before you build a building, you should </a:t>
            </a:r>
            <a:r>
              <a:rPr lang="en-US" sz="2400" i="1" dirty="0" smtClean="0">
                <a:solidFill>
                  <a:srgbClr val="FFC000"/>
                </a:solidFill>
                <a:latin typeface="Calibri" panose="020F0502020204030204" pitchFamily="34" charset="0"/>
                <a:ea typeface="Calibri"/>
                <a:cs typeface="Calibri" panose="020F0502020204030204" pitchFamily="34" charset="0"/>
                <a:sym typeface="Calibri"/>
              </a:rPr>
              <a:t>measure</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everything twice.</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w</a:t>
            </a:r>
            <a:r>
              <a:rPr lang="en-US" sz="2800" dirty="0" smtClean="0">
                <a:solidFill>
                  <a:schemeClr val="bg1"/>
                </a:solidFill>
                <a:latin typeface="Calibri" panose="020F0502020204030204" pitchFamily="34" charset="0"/>
                <a:cs typeface="Calibri" panose="020F0502020204030204" pitchFamily="34" charset="0"/>
              </a:rPr>
              <a:t>eigh</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(v.)</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smtClean="0">
                <a:solidFill>
                  <a:srgbClr val="FFFFFF"/>
                </a:solidFill>
                <a:latin typeface="Calibri" panose="020F0502020204030204" pitchFamily="34" charset="0"/>
                <a:ea typeface="Calibri"/>
                <a:cs typeface="Calibri" panose="020F0502020204030204" pitchFamily="34" charset="0"/>
                <a:sym typeface="Calibri"/>
              </a:rPr>
              <a:t>აწონ</a:t>
            </a:r>
            <a:r>
              <a:rPr lang="ka-GE" sz="20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ვ</a:t>
            </a:r>
            <a:r>
              <a:rPr sz="20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053466" y="265735"/>
            <a:ext cx="2902630"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053465" y="355564"/>
            <a:ext cx="2902631"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Yesterday a satellite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weighing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15 tons was successfully placed in orbit.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61035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c</a:t>
            </a:r>
            <a:r>
              <a:rPr lang="en-US" sz="2800" dirty="0" smtClean="0">
                <a:solidFill>
                  <a:schemeClr val="bg1"/>
                </a:solidFill>
                <a:latin typeface="Calibri" panose="020F0502020204030204" pitchFamily="34" charset="0"/>
                <a:cs typeface="Calibri" panose="020F0502020204030204" pitchFamily="34" charset="0"/>
              </a:rPr>
              <a:t>onstruction</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n.)</a:t>
            </a:r>
            <a:endParaRPr lang="en-US"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მშენებლობა</a:t>
            </a:r>
            <a:r>
              <a:rPr lang="en-US" sz="20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ნაგებობა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a:t>
            </a:r>
            <a:r>
              <a:rPr lang="en-US" sz="2400" i="1" dirty="0" smtClean="0">
                <a:solidFill>
                  <a:srgbClr val="FFC000"/>
                </a:solidFill>
                <a:latin typeface="Calibri" panose="020F0502020204030204" pitchFamily="34" charset="0"/>
                <a:ea typeface="Calibri"/>
                <a:cs typeface="Calibri" panose="020F0502020204030204" pitchFamily="34" charset="0"/>
                <a:sym typeface="Calibri"/>
              </a:rPr>
              <a:t>construction</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of the bridge only took one month.</a:t>
            </a:r>
            <a:endParaRPr sz="2400" i="1" u="none" strike="noStrike" cap="none" dirty="0">
              <a:solidFill>
                <a:schemeClr val="accent2"/>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1453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785417"/>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 measurement of something from end to end or along its longest side.</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912626" y="1678942"/>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height</a:t>
            </a:r>
          </a:p>
        </p:txBody>
      </p:sp>
      <p:sp>
        <p:nvSpPr>
          <p:cNvPr id="17" name="Rectangle 16">
            <a:extLst>
              <a:ext uri="{FF2B5EF4-FFF2-40B4-BE49-F238E27FC236}">
                <a16:creationId xmlns:a16="http://schemas.microsoft.com/office/drawing/2014/main" id="{C3F1E415-546D-2C48-A6C3-AC6D34F9BA7B}"/>
              </a:ext>
            </a:extLst>
          </p:cNvPr>
          <p:cNvSpPr/>
          <p:nvPr/>
        </p:nvSpPr>
        <p:spPr>
          <a:xfrm>
            <a:off x="1797421" y="1661647"/>
            <a:ext cx="1456195"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weigh</a:t>
            </a:r>
          </a:p>
        </p:txBody>
      </p:sp>
      <p:sp>
        <p:nvSpPr>
          <p:cNvPr id="18" name="Rectangle 17">
            <a:extLst>
              <a:ext uri="{FF2B5EF4-FFF2-40B4-BE49-F238E27FC236}">
                <a16:creationId xmlns:a16="http://schemas.microsoft.com/office/drawing/2014/main" id="{9F627E5A-4AF2-2946-8B8E-7F5BF220557A}"/>
              </a:ext>
            </a:extLst>
          </p:cNvPr>
          <p:cNvSpPr/>
          <p:nvPr/>
        </p:nvSpPr>
        <p:spPr>
          <a:xfrm>
            <a:off x="3621376" y="1671057"/>
            <a:ext cx="1361329"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measure</a:t>
            </a:r>
          </a:p>
        </p:txBody>
      </p:sp>
      <p:sp>
        <p:nvSpPr>
          <p:cNvPr id="19" name="Rectangle 18">
            <a:extLst>
              <a:ext uri="{FF2B5EF4-FFF2-40B4-BE49-F238E27FC236}">
                <a16:creationId xmlns:a16="http://schemas.microsoft.com/office/drawing/2014/main" id="{9B367E4F-EA24-D143-A51F-FA5040CB2782}"/>
              </a:ext>
            </a:extLst>
          </p:cNvPr>
          <p:cNvSpPr/>
          <p:nvPr/>
        </p:nvSpPr>
        <p:spPr>
          <a:xfrm>
            <a:off x="5350465" y="1671057"/>
            <a:ext cx="1267311"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width</a:t>
            </a:r>
          </a:p>
        </p:txBody>
      </p:sp>
      <p:sp>
        <p:nvSpPr>
          <p:cNvPr id="20" name="Rectangle 19">
            <a:extLst>
              <a:ext uri="{FF2B5EF4-FFF2-40B4-BE49-F238E27FC236}">
                <a16:creationId xmlns:a16="http://schemas.microsoft.com/office/drawing/2014/main" id="{D86E702E-104A-D647-B1CD-0A5C18F4C340}"/>
              </a:ext>
            </a:extLst>
          </p:cNvPr>
          <p:cNvSpPr/>
          <p:nvPr/>
        </p:nvSpPr>
        <p:spPr>
          <a:xfrm>
            <a:off x="7164847" y="1669458"/>
            <a:ext cx="1361329"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depth</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147882" y="1669459"/>
            <a:ext cx="1456194"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length</a:t>
            </a:r>
          </a:p>
        </p:txBody>
      </p:sp>
      <p:sp>
        <p:nvSpPr>
          <p:cNvPr id="15" name="Rectangle 14">
            <a:extLst>
              <a:ext uri="{FF2B5EF4-FFF2-40B4-BE49-F238E27FC236}">
                <a16:creationId xmlns:a16="http://schemas.microsoft.com/office/drawing/2014/main" id="{748FA8E3-2CE3-3647-992D-018F0126A7B0}"/>
              </a:ext>
            </a:extLst>
          </p:cNvPr>
          <p:cNvSpPr/>
          <p:nvPr/>
        </p:nvSpPr>
        <p:spPr>
          <a:xfrm>
            <a:off x="8713367" y="122459"/>
            <a:ext cx="284441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713367" y="239011"/>
            <a:ext cx="2903611"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
        <p:nvSpPr>
          <p:cNvPr id="5" name="Rectangle 4">
            <a:extLst>
              <a:ext uri="{FF2B5EF4-FFF2-40B4-BE49-F238E27FC236}">
                <a16:creationId xmlns:a16="http://schemas.microsoft.com/office/drawing/2014/main" id="{32D8BE08-2509-4B6B-A7B8-F9787314D0C9}"/>
              </a:ext>
            </a:extLst>
          </p:cNvPr>
          <p:cNvSpPr/>
          <p:nvPr/>
        </p:nvSpPr>
        <p:spPr>
          <a:xfrm>
            <a:off x="10556868" y="1669458"/>
            <a:ext cx="1562807" cy="1013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construction</a:t>
            </a: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7019 0.32662 L 0.19519 0.32662 C 0.25118 0.32662 0.32019 0.39561 0.32019 0.45162 L 0.32019 0.57662 " pathEditMode="relative" rAng="0" ptsTypes="AAAA">
                                      <p:cBhvr>
                                        <p:cTn id="6" dur="2000" fill="hold"/>
                                        <p:tgtEl>
                                          <p:spTgt spid="14"/>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91550" y="3582164"/>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distance across something from one side to the other.</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373359" y="2020062"/>
            <a:ext cx="1468862"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weigh</a:t>
            </a:r>
          </a:p>
        </p:txBody>
      </p:sp>
      <p:sp>
        <p:nvSpPr>
          <p:cNvPr id="17" name="Rectangle 16">
            <a:extLst>
              <a:ext uri="{FF2B5EF4-FFF2-40B4-BE49-F238E27FC236}">
                <a16:creationId xmlns:a16="http://schemas.microsoft.com/office/drawing/2014/main" id="{C3F1E415-546D-2C48-A6C3-AC6D34F9BA7B}"/>
              </a:ext>
            </a:extLst>
          </p:cNvPr>
          <p:cNvSpPr/>
          <p:nvPr/>
        </p:nvSpPr>
        <p:spPr>
          <a:xfrm>
            <a:off x="2565150" y="2044319"/>
            <a:ext cx="159614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height</a:t>
            </a:r>
          </a:p>
        </p:txBody>
      </p:sp>
      <p:sp>
        <p:nvSpPr>
          <p:cNvPr id="18" name="Rectangle 17">
            <a:extLst>
              <a:ext uri="{FF2B5EF4-FFF2-40B4-BE49-F238E27FC236}">
                <a16:creationId xmlns:a16="http://schemas.microsoft.com/office/drawing/2014/main" id="{9F627E5A-4AF2-2946-8B8E-7F5BF220557A}"/>
              </a:ext>
            </a:extLst>
          </p:cNvPr>
          <p:cNvSpPr/>
          <p:nvPr/>
        </p:nvSpPr>
        <p:spPr>
          <a:xfrm>
            <a:off x="4572001" y="2049477"/>
            <a:ext cx="1468862"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depth</a:t>
            </a:r>
          </a:p>
        </p:txBody>
      </p:sp>
      <p:sp>
        <p:nvSpPr>
          <p:cNvPr id="19" name="Rectangle 18">
            <a:extLst>
              <a:ext uri="{FF2B5EF4-FFF2-40B4-BE49-F238E27FC236}">
                <a16:creationId xmlns:a16="http://schemas.microsoft.com/office/drawing/2014/main" id="{9B367E4F-EA24-D143-A51F-FA5040CB2782}"/>
              </a:ext>
            </a:extLst>
          </p:cNvPr>
          <p:cNvSpPr/>
          <p:nvPr/>
        </p:nvSpPr>
        <p:spPr>
          <a:xfrm>
            <a:off x="6312569" y="2044319"/>
            <a:ext cx="1718137"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measure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37558" y="2055015"/>
            <a:ext cx="1701947"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width</a:t>
            </a:r>
          </a:p>
        </p:txBody>
      </p:sp>
      <p:sp>
        <p:nvSpPr>
          <p:cNvPr id="21" name="Rectangle 20">
            <a:extLst>
              <a:ext uri="{FF2B5EF4-FFF2-40B4-BE49-F238E27FC236}">
                <a16:creationId xmlns:a16="http://schemas.microsoft.com/office/drawing/2014/main" id="{748FA8E3-2CE3-3647-992D-018F0126A7B0}"/>
              </a:ext>
            </a:extLst>
          </p:cNvPr>
          <p:cNvSpPr/>
          <p:nvPr/>
        </p:nvSpPr>
        <p:spPr>
          <a:xfrm>
            <a:off x="8373359" y="217801"/>
            <a:ext cx="2917936"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8492151" y="296382"/>
            <a:ext cx="2858344"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
        <p:nvSpPr>
          <p:cNvPr id="8" name="Rectangle 7">
            <a:extLst>
              <a:ext uri="{FF2B5EF4-FFF2-40B4-BE49-F238E27FC236}">
                <a16:creationId xmlns:a16="http://schemas.microsoft.com/office/drawing/2014/main" id="{EA1468C6-9039-44B8-B154-5866477A6D7C}"/>
              </a:ext>
            </a:extLst>
          </p:cNvPr>
          <p:cNvSpPr/>
          <p:nvPr/>
        </p:nvSpPr>
        <p:spPr>
          <a:xfrm>
            <a:off x="10376115" y="2055015"/>
            <a:ext cx="1596146" cy="655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construction</a:t>
            </a: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29167E-6 -3.33333E-6 L 0.12474 -3.33333E-6 C 0.1806 -3.33333E-6 0.24961 0.12153 0.24961 0.22014 L 0.24961 0.44051 " pathEditMode="relative" rAng="0" ptsTypes="AAAA">
                                      <p:cBhvr>
                                        <p:cTn id="6" dur="2000" fill="hold"/>
                                        <p:tgtEl>
                                          <p:spTgt spid="14"/>
                                        </p:tgtEl>
                                        <p:attrNameLst>
                                          <p:attrName>ppt_x</p:attrName>
                                          <p:attrName>ppt_y</p:attrName>
                                        </p:attrNameLst>
                                      </p:cBhvr>
                                      <p:rCtr x="12474" y="2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7512" y="4091762"/>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work of building or making something, especially buildings, bridges, </a:t>
            </a:r>
            <a:r>
              <a:rPr lang="en-US" sz="2400" dirty="0" smtClean="0">
                <a:latin typeface="Calibri" panose="020F0502020204030204" pitchFamily="34" charset="0"/>
                <a:cs typeface="Calibri" panose="020F0502020204030204" pitchFamily="34" charset="0"/>
              </a:rPr>
              <a:t>etc.</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7420528" y="2465138"/>
            <a:ext cx="1219777"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weigh</a:t>
            </a:r>
          </a:p>
        </p:txBody>
      </p:sp>
      <p:sp>
        <p:nvSpPr>
          <p:cNvPr id="17" name="Rectangle 16">
            <a:extLst>
              <a:ext uri="{FF2B5EF4-FFF2-40B4-BE49-F238E27FC236}">
                <a16:creationId xmlns:a16="http://schemas.microsoft.com/office/drawing/2014/main" id="{C3F1E415-546D-2C48-A6C3-AC6D34F9BA7B}"/>
              </a:ext>
            </a:extLst>
          </p:cNvPr>
          <p:cNvSpPr/>
          <p:nvPr/>
        </p:nvSpPr>
        <p:spPr>
          <a:xfrm>
            <a:off x="1574886" y="2500091"/>
            <a:ext cx="160226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height</a:t>
            </a:r>
          </a:p>
        </p:txBody>
      </p:sp>
      <p:sp>
        <p:nvSpPr>
          <p:cNvPr id="18" name="Rectangle 17">
            <a:extLst>
              <a:ext uri="{FF2B5EF4-FFF2-40B4-BE49-F238E27FC236}">
                <a16:creationId xmlns:a16="http://schemas.microsoft.com/office/drawing/2014/main" id="{9F627E5A-4AF2-2946-8B8E-7F5BF220557A}"/>
              </a:ext>
            </a:extLst>
          </p:cNvPr>
          <p:cNvSpPr/>
          <p:nvPr/>
        </p:nvSpPr>
        <p:spPr>
          <a:xfrm>
            <a:off x="3518117" y="2500091"/>
            <a:ext cx="152658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depth</a:t>
            </a:r>
          </a:p>
        </p:txBody>
      </p:sp>
      <p:sp>
        <p:nvSpPr>
          <p:cNvPr id="19" name="Rectangle 18">
            <a:extLst>
              <a:ext uri="{FF2B5EF4-FFF2-40B4-BE49-F238E27FC236}">
                <a16:creationId xmlns:a16="http://schemas.microsoft.com/office/drawing/2014/main" id="{9B367E4F-EA24-D143-A51F-FA5040CB2782}"/>
              </a:ext>
            </a:extLst>
          </p:cNvPr>
          <p:cNvSpPr/>
          <p:nvPr/>
        </p:nvSpPr>
        <p:spPr>
          <a:xfrm>
            <a:off x="5470515" y="2482614"/>
            <a:ext cx="1524196"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measure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428777" y="217801"/>
            <a:ext cx="2862518"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428777" y="296382"/>
            <a:ext cx="2921718"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
        <p:nvSpPr>
          <p:cNvPr id="5" name="Rectangle 4">
            <a:extLst>
              <a:ext uri="{FF2B5EF4-FFF2-40B4-BE49-F238E27FC236}">
                <a16:creationId xmlns:a16="http://schemas.microsoft.com/office/drawing/2014/main" id="{C7CF6BD0-AC0A-4BEA-A73C-B12A78E115A7}"/>
              </a:ext>
            </a:extLst>
          </p:cNvPr>
          <p:cNvSpPr/>
          <p:nvPr/>
        </p:nvSpPr>
        <p:spPr>
          <a:xfrm>
            <a:off x="9182746" y="2458386"/>
            <a:ext cx="1678736" cy="710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construction</a:t>
            </a: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66 0.20833 L -0.00066 0.45833 " pathEditMode="relative" rAng="0" ptsTypes="AA">
                                      <p:cBhvr>
                                        <p:cTn id="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44298" y="4076054"/>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 distance from the top to the bottom of something, or the quality of being tall.</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276822" y="2634407"/>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height</a:t>
            </a:r>
          </a:p>
        </p:txBody>
      </p:sp>
      <p:sp>
        <p:nvSpPr>
          <p:cNvPr id="18" name="Rectangle 17">
            <a:extLst>
              <a:ext uri="{FF2B5EF4-FFF2-40B4-BE49-F238E27FC236}">
                <a16:creationId xmlns:a16="http://schemas.microsoft.com/office/drawing/2014/main" id="{9F627E5A-4AF2-2946-8B8E-7F5BF220557A}"/>
              </a:ext>
            </a:extLst>
          </p:cNvPr>
          <p:cNvSpPr/>
          <p:nvPr/>
        </p:nvSpPr>
        <p:spPr>
          <a:xfrm>
            <a:off x="4881665" y="2634406"/>
            <a:ext cx="1749864"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weigh</a:t>
            </a:r>
          </a:p>
        </p:txBody>
      </p:sp>
      <p:sp>
        <p:nvSpPr>
          <p:cNvPr id="19" name="Rectangle 18">
            <a:extLst>
              <a:ext uri="{FF2B5EF4-FFF2-40B4-BE49-F238E27FC236}">
                <a16:creationId xmlns:a16="http://schemas.microsoft.com/office/drawing/2014/main" id="{9B367E4F-EA24-D143-A51F-FA5040CB2782}"/>
              </a:ext>
            </a:extLst>
          </p:cNvPr>
          <p:cNvSpPr/>
          <p:nvPr/>
        </p:nvSpPr>
        <p:spPr>
          <a:xfrm>
            <a:off x="7086851" y="2634406"/>
            <a:ext cx="2136438"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measure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155070" y="217801"/>
            <a:ext cx="3136225"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247707" y="296382"/>
            <a:ext cx="3102787"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
        <p:nvSpPr>
          <p:cNvPr id="3" name="Rectangle 2">
            <a:extLst>
              <a:ext uri="{FF2B5EF4-FFF2-40B4-BE49-F238E27FC236}">
                <a16:creationId xmlns:a16="http://schemas.microsoft.com/office/drawing/2014/main" id="{D00BC02A-47E5-4334-8D6F-CD11C0E3A9AC}"/>
              </a:ext>
            </a:extLst>
          </p:cNvPr>
          <p:cNvSpPr/>
          <p:nvPr/>
        </p:nvSpPr>
        <p:spPr>
          <a:xfrm>
            <a:off x="9835763" y="2634406"/>
            <a:ext cx="1722016"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depth</a:t>
            </a: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0.16436 L 2.08333E-7 0.41436 " pathEditMode="relative" rAng="0" ptsTypes="AA">
                                      <p:cBhvr>
                                        <p:cTn id="6" dur="2000" fill="hold"/>
                                        <p:tgtEl>
                                          <p:spTgt spid="1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977865"/>
            <a:ext cx="9419744"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distance down either from the top of something to the bottom, or to a distance below the top surface of something.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004431" y="2482075"/>
            <a:ext cx="2149521" cy="674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depth</a:t>
            </a:r>
          </a:p>
        </p:txBody>
      </p:sp>
      <p:sp>
        <p:nvSpPr>
          <p:cNvPr id="19" name="Rectangle 18">
            <a:extLst>
              <a:ext uri="{FF2B5EF4-FFF2-40B4-BE49-F238E27FC236}">
                <a16:creationId xmlns:a16="http://schemas.microsoft.com/office/drawing/2014/main" id="{9B367E4F-EA24-D143-A51F-FA5040CB2782}"/>
              </a:ext>
            </a:extLst>
          </p:cNvPr>
          <p:cNvSpPr/>
          <p:nvPr/>
        </p:nvSpPr>
        <p:spPr>
          <a:xfrm>
            <a:off x="5758379" y="2482075"/>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weigh</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383509" y="217801"/>
            <a:ext cx="2907786"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383509" y="296382"/>
            <a:ext cx="2966985"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
        <p:nvSpPr>
          <p:cNvPr id="3" name="Rectangle 2">
            <a:extLst>
              <a:ext uri="{FF2B5EF4-FFF2-40B4-BE49-F238E27FC236}">
                <a16:creationId xmlns:a16="http://schemas.microsoft.com/office/drawing/2014/main" id="{DB25431E-AB11-42C2-9F09-D3751052B10D}"/>
              </a:ext>
            </a:extLst>
          </p:cNvPr>
          <p:cNvSpPr/>
          <p:nvPr/>
        </p:nvSpPr>
        <p:spPr>
          <a:xfrm>
            <a:off x="8635116" y="2482075"/>
            <a:ext cx="187650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measure</a:t>
            </a: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1.11111E-6 L 0.00976 0.4713 " pathEditMode="relative" rAng="0" ptsTypes="AA">
                                      <p:cBhvr>
                                        <p:cTn id="6" dur="2000" fill="hold"/>
                                        <p:tgtEl>
                                          <p:spTgt spid="17"/>
                                        </p:tgtEl>
                                        <p:attrNameLst>
                                          <p:attrName>ppt_x</p:attrName>
                                          <p:attrName>ppt_y</p:attrName>
                                        </p:attrNameLst>
                                      </p:cBhvr>
                                      <p:rCtr x="482" y="2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513742" y="4009702"/>
            <a:ext cx="9419744" cy="1291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To discover the exact size or amount of something.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639048" y="2478976"/>
            <a:ext cx="2149521" cy="64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measure</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256760" y="217801"/>
            <a:ext cx="3034535"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374455" y="296382"/>
            <a:ext cx="2976039"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
        <p:nvSpPr>
          <p:cNvPr id="3" name="Rectangle 2">
            <a:extLst>
              <a:ext uri="{FF2B5EF4-FFF2-40B4-BE49-F238E27FC236}">
                <a16:creationId xmlns:a16="http://schemas.microsoft.com/office/drawing/2014/main" id="{F673338A-8452-48E6-B63A-0BFA5AC36EBC}"/>
              </a:ext>
            </a:extLst>
          </p:cNvPr>
          <p:cNvSpPr/>
          <p:nvPr/>
        </p:nvSpPr>
        <p:spPr>
          <a:xfrm>
            <a:off x="7180884" y="2477158"/>
            <a:ext cx="1844703"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weigh</a:t>
            </a:r>
          </a:p>
        </p:txBody>
      </p:sp>
    </p:spTree>
    <p:extLst>
      <p:ext uri="{BB962C8B-B14F-4D97-AF65-F5344CB8AC3E}">
        <p14:creationId xmlns:p14="http://schemas.microsoft.com/office/powerpoint/2010/main" val="3930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45833E-6 0.197 L 1.45833E-6 0.447 " pathEditMode="relative" rAng="0" ptsTypes="AA">
                                      <p:cBhvr>
                                        <p:cTn id="6" dur="2000" fill="hold"/>
                                        <p:tgtEl>
                                          <p:spTgt spid="1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4004840"/>
            <a:ext cx="9419744" cy="1291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To have a heaviness of a stated amount, or to measure the heaviness of an object.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344112" y="2438832"/>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w</a:t>
            </a:r>
            <a:r>
              <a:rPr lang="en-US" sz="2000" b="1" dirty="0" smtClean="0">
                <a:latin typeface="Calibri" panose="020F0502020204030204" pitchFamily="34" charset="0"/>
                <a:cs typeface="Calibri" panose="020F0502020204030204" pitchFamily="34" charset="0"/>
              </a:rPr>
              <a:t>eigh</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365403" y="217801"/>
            <a:ext cx="2925892"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365403" y="296382"/>
            <a:ext cx="298509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spTree>
    <p:extLst>
      <p:ext uri="{BB962C8B-B14F-4D97-AF65-F5344CB8AC3E}">
        <p14:creationId xmlns:p14="http://schemas.microsoft.com/office/powerpoint/2010/main" val="1753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8 0.05857 L 0.00521 0.46736 " pathEditMode="relative" rAng="0" ptsTypes="AA">
                                      <p:cBhvr>
                                        <p:cTn id="6" dur="2000" fill="hold"/>
                                        <p:tgtEl>
                                          <p:spTgt spid="17"/>
                                        </p:tgtEl>
                                        <p:attrNameLst>
                                          <p:attrName>ppt_x</p:attrName>
                                          <p:attrName>ppt_y</p:attrName>
                                        </p:attrNameLst>
                                      </p:cBhvr>
                                      <p:rCtr x="-1146" y="20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itchFamily="34" charset="0"/>
                <a:ea typeface="Calibri"/>
                <a:cs typeface="Calibri"/>
                <a:sym typeface="Calibri"/>
              </a:rPr>
              <a:t>Engineering</a:t>
            </a:r>
          </a:p>
          <a:p>
            <a:pPr marL="0" marR="0" lvl="0" indent="0" algn="ctr" rtl="0">
              <a:lnSpc>
                <a:spcPct val="90000"/>
              </a:lnSpc>
              <a:spcBef>
                <a:spcPts val="0"/>
              </a:spcBef>
              <a:spcAft>
                <a:spcPts val="0"/>
              </a:spcAft>
              <a:buClr>
                <a:schemeClr val="dk1"/>
              </a:buClr>
              <a:buSzPts val="6600"/>
              <a:buFont typeface="Calibri"/>
              <a:buNone/>
            </a:pPr>
            <a:r>
              <a:rPr lang="ka-GE" sz="6600" dirty="0" smtClean="0">
                <a:solidFill>
                  <a:schemeClr val="bg1"/>
                </a:solidFill>
                <a:latin typeface="Sylfaen Regular" pitchFamily="18" charset="0"/>
                <a:ea typeface="Calibri"/>
                <a:cs typeface="Calibri"/>
                <a:sym typeface="Calibri"/>
              </a:rPr>
              <a:t>ინჟინერია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192284"/>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648484"/>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a:t>
            </a:r>
            <a:r>
              <a:rPr lang="en-US" sz="3600" dirty="0" smtClean="0">
                <a:solidFill>
                  <a:schemeClr val="bg1"/>
                </a:solidFill>
                <a:latin typeface="Calibri" panose="020F0502020204030204" pitchFamily="34" charset="0"/>
                <a:ea typeface="Calibri"/>
                <a:cs typeface="Calibri" panose="020F0502020204030204" pitchFamily="34" charset="0"/>
                <a:sym typeface="Calibri"/>
              </a:rPr>
              <a:t>for </a:t>
            </a:r>
            <a:r>
              <a:rPr lang="en-US" sz="3600" dirty="0">
                <a:solidFill>
                  <a:schemeClr val="bg1"/>
                </a:solidFill>
                <a:latin typeface="Calibri" panose="020F0502020204030204" pitchFamily="34" charset="0"/>
                <a:ea typeface="Calibri"/>
                <a:cs typeface="Calibri" panose="020F0502020204030204" pitchFamily="34" charset="0"/>
                <a:sym typeface="Calibri"/>
              </a:rPr>
              <a:t>Specific </a:t>
            </a:r>
            <a:r>
              <a:rPr lang="en-US" sz="3600" dirty="0" smtClean="0">
                <a:solidFill>
                  <a:schemeClr val="bg1"/>
                </a:solidFill>
                <a:latin typeface="Calibri" panose="020F0502020204030204" pitchFamily="34" charset="0"/>
                <a:ea typeface="Calibri"/>
                <a:cs typeface="Calibri" panose="020F0502020204030204" pitchFamily="34" charset="0"/>
                <a:sym typeface="Calibri"/>
              </a:rPr>
              <a:t>Purposes: </a:t>
            </a:r>
            <a:r>
              <a:rPr lang="en-US" sz="3600" dirty="0" smtClean="0">
                <a:solidFill>
                  <a:schemeClr val="bg1"/>
                </a:solidFill>
                <a:latin typeface="Sylfaen Regular" pitchFamily="18" charset="0"/>
                <a:ea typeface="Calibri"/>
                <a:cs typeface="Calibri"/>
                <a:sym typeface="Calibri"/>
              </a:rPr>
              <a:t> </a:t>
            </a:r>
            <a:r>
              <a:rPr lang="en-US" sz="3600" dirty="0">
                <a:solidFill>
                  <a:schemeClr val="bg1"/>
                </a:solidFill>
                <a:latin typeface="Calibri" charset="0"/>
                <a:ea typeface="Calibri" charset="0"/>
                <a:cs typeface="Calibri" charset="0"/>
                <a:sym typeface="Calibri"/>
              </a:rPr>
              <a:t>Level A2</a:t>
            </a:r>
            <a:endParaRPr sz="3600" u="none" strike="noStrike" cap="none" dirty="0">
              <a:solidFill>
                <a:schemeClr val="bg1"/>
              </a:solidFill>
              <a:latin typeface="Calibri" charset="0"/>
              <a:ea typeface="Calibri" charset="0"/>
              <a:cs typeface="Calibri"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456268" y="1040618"/>
            <a:ext cx="8186532" cy="5220947"/>
            <a:chOff x="-1020517" y="-654605"/>
            <a:chExt cx="9556754" cy="6497114"/>
          </a:xfrm>
        </p:grpSpPr>
        <p:sp>
          <p:nvSpPr>
            <p:cNvPr id="148" name="Google Shape;148;g8d3272b2c0_0_186"/>
            <p:cNvSpPr/>
            <p:nvPr/>
          </p:nvSpPr>
          <p:spPr>
            <a:xfrm>
              <a:off x="3735654" y="1754763"/>
              <a:ext cx="2067580" cy="193825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881399" y="2115768"/>
              <a:ext cx="1837088"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charset="0"/>
                  <a:ea typeface="Calibri" charset="0"/>
                  <a:cs typeface="Calibri" charset="0"/>
                  <a:sym typeface="Calibri"/>
                </a:rPr>
                <a:t>Vocabulary</a:t>
              </a:r>
              <a:endParaRPr sz="2400"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charset="0"/>
                  <a:ea typeface="Calibri" charset="0"/>
                  <a:cs typeface="Calibri" charset="0"/>
                  <a:sym typeface="Calibri"/>
                </a:rPr>
                <a:t>ლექსიკა</a:t>
              </a:r>
              <a:endParaRPr sz="2400" dirty="0">
                <a:latin typeface="Calibri" charset="0"/>
                <a:ea typeface="Calibri" charset="0"/>
                <a:cs typeface="Calibri" charset="0"/>
              </a:endParaRPr>
            </a:p>
          </p:txBody>
        </p:sp>
        <p:sp>
          <p:nvSpPr>
            <p:cNvPr id="150" name="Google Shape;150;g8d3272b2c0_0_186"/>
            <p:cNvSpPr/>
            <p:nvPr/>
          </p:nvSpPr>
          <p:spPr>
            <a:xfrm rot="3727338" flipV="1">
              <a:off x="3651472" y="1106532"/>
              <a:ext cx="1008452" cy="52248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1924894" y="-654605"/>
              <a:ext cx="3183318" cy="18363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charset="0"/>
                  <a:ea typeface="Calibri" charset="0"/>
                  <a:cs typeface="Calibri" charset="0"/>
                </a:rPr>
                <a:t>         </a:t>
              </a:r>
              <a:r>
                <a:rPr lang="en-US" sz="2400" dirty="0">
                  <a:solidFill>
                    <a:schemeClr val="bg1"/>
                  </a:solidFill>
                  <a:latin typeface="Calibri" charset="0"/>
                  <a:ea typeface="Calibri" charset="0"/>
                  <a:cs typeface="Calibri" charset="0"/>
                </a:rPr>
                <a:t>d</a:t>
              </a:r>
              <a:r>
                <a:rPr lang="en-US" sz="2400" dirty="0" smtClean="0">
                  <a:solidFill>
                    <a:schemeClr val="bg1"/>
                  </a:solidFill>
                  <a:latin typeface="Calibri" charset="0"/>
                  <a:ea typeface="Calibri" charset="0"/>
                  <a:cs typeface="Calibri" charset="0"/>
                </a:rPr>
                <a:t>am</a:t>
              </a:r>
              <a:endParaRPr lang="en-US" sz="2400" dirty="0">
                <a:solidFill>
                  <a:schemeClr val="bg1"/>
                </a:solidFill>
                <a:latin typeface="Calibri" charset="0"/>
                <a:ea typeface="Calibri" charset="0"/>
                <a:cs typeface="Calibri" charset="0"/>
              </a:endParaRPr>
            </a:p>
            <a:p>
              <a:pPr marL="0" lvl="0" indent="0" algn="l" rtl="0">
                <a:spcBef>
                  <a:spcPts val="0"/>
                </a:spcBef>
                <a:spcAft>
                  <a:spcPts val="0"/>
                </a:spcAft>
                <a:buNone/>
              </a:pPr>
              <a:r>
                <a:rPr lang="en-US" sz="2400" dirty="0">
                  <a:solidFill>
                    <a:schemeClr val="bg1"/>
                  </a:solidFill>
                  <a:latin typeface="Calibri" charset="0"/>
                  <a:ea typeface="Calibri" charset="0"/>
                  <a:cs typeface="Calibri" charset="0"/>
                </a:rPr>
                <a:t>           (</a:t>
              </a:r>
              <a:r>
                <a:rPr lang="en-US" sz="2400" dirty="0" smtClean="0">
                  <a:solidFill>
                    <a:schemeClr val="bg1"/>
                  </a:solidFill>
                  <a:latin typeface="Calibri" charset="0"/>
                  <a:ea typeface="Calibri" charset="0"/>
                  <a:cs typeface="Calibri" charset="0"/>
                </a:rPr>
                <a:t>n.)</a:t>
              </a:r>
              <a:endParaRPr lang="en-US" sz="2400"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2400" dirty="0">
                  <a:solidFill>
                    <a:schemeClr val="bg1"/>
                  </a:solidFill>
                  <a:latin typeface="Calibri" charset="0"/>
                  <a:ea typeface="Calibri" charset="0"/>
                  <a:cs typeface="Calibri" charset="0"/>
                </a:rPr>
                <a:t>   </a:t>
              </a:r>
              <a:r>
                <a:rPr lang="ka-GE" sz="2400" dirty="0" smtClean="0">
                  <a:solidFill>
                    <a:schemeClr val="bg1"/>
                  </a:solidFill>
                  <a:latin typeface="Calibri" charset="0"/>
                  <a:ea typeface="Calibri" charset="0"/>
                  <a:cs typeface="Calibri" charset="0"/>
                </a:rPr>
                <a:t>კაშხალი</a:t>
              </a:r>
              <a:endParaRPr sz="2400" dirty="0">
                <a:solidFill>
                  <a:schemeClr val="bg1"/>
                </a:solidFill>
                <a:latin typeface="Calibri" charset="0"/>
                <a:ea typeface="Calibri" charset="0"/>
                <a:cs typeface="Calibri" charset="0"/>
              </a:endParaRPr>
            </a:p>
          </p:txBody>
        </p:sp>
        <p:sp>
          <p:nvSpPr>
            <p:cNvPr id="154" name="Google Shape;154;g8d3272b2c0_0_186"/>
            <p:cNvSpPr/>
            <p:nvPr/>
          </p:nvSpPr>
          <p:spPr>
            <a:xfrm rot="19133318">
              <a:off x="5415473" y="1656554"/>
              <a:ext cx="1094365" cy="259540"/>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686944" y="-439322"/>
              <a:ext cx="2849293" cy="229874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5979424" y="117814"/>
              <a:ext cx="2326929" cy="115883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dirty="0">
                  <a:solidFill>
                    <a:srgbClr val="FFFFFF"/>
                  </a:solidFill>
                  <a:latin typeface="Calibri" charset="0"/>
                  <a:ea typeface="Calibri" charset="0"/>
                  <a:cs typeface="Calibri" charset="0"/>
                  <a:sym typeface="Calibri"/>
                </a:rPr>
                <a:t>t</a:t>
              </a:r>
              <a:r>
                <a:rPr lang="en-US" sz="2400" dirty="0" smtClean="0">
                  <a:solidFill>
                    <a:srgbClr val="FFFFFF"/>
                  </a:solidFill>
                  <a:latin typeface="Calibri" charset="0"/>
                  <a:ea typeface="Calibri" charset="0"/>
                  <a:cs typeface="Calibri" charset="0"/>
                  <a:sym typeface="Calibri"/>
                </a:rPr>
                <a:t>unnel</a:t>
              </a:r>
              <a:endParaRPr lang="en-US" sz="2400"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dirty="0">
                  <a:solidFill>
                    <a:srgbClr val="FFFFFF"/>
                  </a:solidFill>
                  <a:latin typeface="Calibri" charset="0"/>
                  <a:ea typeface="Calibri" charset="0"/>
                  <a:cs typeface="Calibri" charset="0"/>
                  <a:sym typeface="Calibri"/>
                </a:rPr>
                <a:t>(</a:t>
              </a:r>
              <a:r>
                <a:rPr lang="en-US" sz="2400" dirty="0" smtClean="0">
                  <a:solidFill>
                    <a:srgbClr val="FFFFFF"/>
                  </a:solidFill>
                  <a:latin typeface="Calibri" charset="0"/>
                  <a:ea typeface="Calibri" charset="0"/>
                  <a:cs typeface="Calibri" charset="0"/>
                  <a:sym typeface="Calibri"/>
                </a:rPr>
                <a:t>n.)</a:t>
              </a:r>
              <a:endParaRPr lang="ka-GE" sz="2400"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400" dirty="0">
                  <a:solidFill>
                    <a:srgbClr val="FFFFFF"/>
                  </a:solidFill>
                  <a:latin typeface="Calibri" charset="0"/>
                  <a:ea typeface="Calibri" charset="0"/>
                  <a:cs typeface="Calibri" charset="0"/>
                  <a:sym typeface="Calibri"/>
                </a:rPr>
                <a:t>გვირაბი</a:t>
              </a:r>
              <a:endParaRPr sz="2400"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a:off x="3604155" y="3813808"/>
              <a:ext cx="947363" cy="28481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1020517" y="3021716"/>
              <a:ext cx="3934790" cy="189264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467027" y="3308504"/>
              <a:ext cx="2735068" cy="109086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dirty="0">
                  <a:solidFill>
                    <a:srgbClr val="FFFFFF"/>
                  </a:solidFill>
                  <a:latin typeface="Calibri" charset="0"/>
                  <a:ea typeface="Calibri" charset="0"/>
                  <a:cs typeface="Calibri" charset="0"/>
                  <a:sym typeface="Calibri"/>
                </a:rPr>
                <a:t>d</a:t>
              </a:r>
              <a:r>
                <a:rPr lang="en-US" sz="2400" dirty="0" smtClean="0">
                  <a:solidFill>
                    <a:srgbClr val="FFFFFF"/>
                  </a:solidFill>
                  <a:latin typeface="Calibri" charset="0"/>
                  <a:ea typeface="Calibri" charset="0"/>
                  <a:cs typeface="Calibri" charset="0"/>
                  <a:sym typeface="Calibri"/>
                </a:rPr>
                <a:t>estroy</a:t>
              </a:r>
              <a:endParaRPr lang="en-US"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dirty="0">
                  <a:solidFill>
                    <a:srgbClr val="FFFFFF"/>
                  </a:solidFill>
                  <a:latin typeface="Calibri" charset="0"/>
                  <a:ea typeface="Calibri" charset="0"/>
                  <a:cs typeface="Calibri" charset="0"/>
                  <a:sym typeface="Calibri"/>
                </a:rPr>
                <a:t>(</a:t>
              </a:r>
              <a:r>
                <a:rPr lang="en-US" sz="2400" dirty="0" smtClean="0">
                  <a:solidFill>
                    <a:srgbClr val="FFFFFF"/>
                  </a:solidFill>
                  <a:latin typeface="Calibri" charset="0"/>
                  <a:ea typeface="Calibri" charset="0"/>
                  <a:cs typeface="Calibri" charset="0"/>
                  <a:sym typeface="Calibri"/>
                </a:rPr>
                <a:t>v.)</a:t>
              </a:r>
              <a:endParaRPr lang="en-US"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dirty="0">
                  <a:solidFill>
                    <a:srgbClr val="FFFFFF"/>
                  </a:solidFill>
                  <a:latin typeface="Calibri" charset="0"/>
                  <a:ea typeface="Calibri" charset="0"/>
                  <a:cs typeface="Calibri" charset="0"/>
                  <a:sym typeface="Calibri"/>
                </a:rPr>
                <a:t>განადგურება</a:t>
              </a:r>
            </a:p>
          </p:txBody>
        </p:sp>
        <p:sp>
          <p:nvSpPr>
            <p:cNvPr id="170" name="Google Shape;170;g8d3272b2c0_0_186"/>
            <p:cNvSpPr/>
            <p:nvPr/>
          </p:nvSpPr>
          <p:spPr>
            <a:xfrm rot="11044894">
              <a:off x="2173216" y="2031325"/>
              <a:ext cx="1605702" cy="49371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615572" y="563564"/>
              <a:ext cx="3053252" cy="20765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charset="0"/>
                  <a:ea typeface="Calibri" charset="0"/>
                  <a:cs typeface="Calibri" charset="0"/>
                </a:rPr>
                <a:t>     </a:t>
              </a:r>
              <a:endParaRPr lang="en-US" sz="2400" dirty="0" smtClean="0">
                <a:latin typeface="Calibri" charset="0"/>
                <a:ea typeface="Calibri" charset="0"/>
                <a:cs typeface="Calibri" charset="0"/>
              </a:endParaRPr>
            </a:p>
            <a:p>
              <a:pPr marL="0" lvl="0" indent="0" algn="ctr" rtl="0">
                <a:spcBef>
                  <a:spcPts val="0"/>
                </a:spcBef>
                <a:spcAft>
                  <a:spcPts val="0"/>
                </a:spcAft>
                <a:buNone/>
              </a:pPr>
              <a:r>
                <a:rPr lang="en-US" sz="2400" dirty="0" smtClean="0">
                  <a:solidFill>
                    <a:schemeClr val="bg1"/>
                  </a:solidFill>
                  <a:latin typeface="Calibri" charset="0"/>
                  <a:ea typeface="Calibri" charset="0"/>
                  <a:cs typeface="Calibri" charset="0"/>
                </a:rPr>
                <a:t>flood</a:t>
              </a:r>
              <a:endParaRPr lang="en-US" sz="2400" dirty="0">
                <a:solidFill>
                  <a:schemeClr val="bg1"/>
                </a:solidFill>
                <a:latin typeface="Calibri" charset="0"/>
                <a:ea typeface="Calibri" charset="0"/>
                <a:cs typeface="Calibri" charset="0"/>
              </a:endParaRPr>
            </a:p>
            <a:p>
              <a:pPr marL="0" lvl="0" indent="0" algn="l" rtl="0">
                <a:spcBef>
                  <a:spcPts val="0"/>
                </a:spcBef>
                <a:spcAft>
                  <a:spcPts val="0"/>
                </a:spcAft>
                <a:buNone/>
              </a:pPr>
              <a:r>
                <a:rPr lang="en-US" sz="2400" dirty="0">
                  <a:solidFill>
                    <a:schemeClr val="bg1"/>
                  </a:solidFill>
                  <a:latin typeface="Calibri" charset="0"/>
                  <a:ea typeface="Calibri" charset="0"/>
                  <a:cs typeface="Calibri" charset="0"/>
                </a:rPr>
                <a:t>        (</a:t>
              </a:r>
              <a:r>
                <a:rPr lang="en-US" sz="2400" dirty="0" smtClean="0">
                  <a:solidFill>
                    <a:schemeClr val="bg1"/>
                  </a:solidFill>
                  <a:latin typeface="Calibri" charset="0"/>
                  <a:ea typeface="Calibri" charset="0"/>
                  <a:cs typeface="Calibri" charset="0"/>
                </a:rPr>
                <a:t>v.)</a:t>
              </a:r>
              <a:endParaRPr lang="en-US" sz="2400" dirty="0">
                <a:solidFill>
                  <a:schemeClr val="bg1"/>
                </a:solidFill>
                <a:latin typeface="Calibri" charset="0"/>
                <a:ea typeface="Calibri" charset="0"/>
                <a:cs typeface="Calibri" charset="0"/>
              </a:endParaRPr>
            </a:p>
            <a:p>
              <a:pPr marL="0" lvl="0" indent="0" algn="l" rtl="0">
                <a:spcBef>
                  <a:spcPts val="0"/>
                </a:spcBef>
                <a:spcAft>
                  <a:spcPts val="0"/>
                </a:spcAft>
                <a:buNone/>
              </a:pPr>
              <a:r>
                <a:rPr lang="ka-GE" sz="2400" dirty="0">
                  <a:solidFill>
                    <a:schemeClr val="bg1"/>
                  </a:solidFill>
                  <a:latin typeface="Calibri" charset="0"/>
                  <a:ea typeface="Calibri" charset="0"/>
                  <a:cs typeface="Calibri" charset="0"/>
                </a:rPr>
                <a:t>დატბორვა</a:t>
              </a:r>
              <a:endParaRPr lang="en-US" sz="2400" dirty="0">
                <a:solidFill>
                  <a:schemeClr val="bg1"/>
                </a:solidFill>
                <a:latin typeface="Calibri" charset="0"/>
                <a:ea typeface="Calibri" charset="0"/>
                <a:cs typeface="Calibri" charset="0"/>
              </a:endParaRPr>
            </a:p>
            <a:p>
              <a:pPr marL="0" lvl="0" indent="0" algn="l" rtl="0">
                <a:spcBef>
                  <a:spcPts val="0"/>
                </a:spcBef>
                <a:spcAft>
                  <a:spcPts val="0"/>
                </a:spcAft>
                <a:buNone/>
              </a:pPr>
              <a:endParaRPr sz="2400" dirty="0">
                <a:solidFill>
                  <a:schemeClr val="bg1"/>
                </a:solidFill>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5395052" y="4139049"/>
              <a:ext cx="2911299" cy="170346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5926806" y="4312099"/>
              <a:ext cx="1847794" cy="90561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2400"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dirty="0" smtClean="0">
                  <a:solidFill>
                    <a:srgbClr val="FFFFFF"/>
                  </a:solidFill>
                  <a:latin typeface="Calibri" charset="0"/>
                  <a:ea typeface="Calibri" charset="0"/>
                  <a:cs typeface="Calibri" charset="0"/>
                  <a:sym typeface="Calibri"/>
                </a:rPr>
                <a:t>surface</a:t>
              </a:r>
              <a:endParaRPr lang="en-US"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dirty="0">
                  <a:solidFill>
                    <a:srgbClr val="FFFFFF"/>
                  </a:solidFill>
                  <a:latin typeface="Calibri" charset="0"/>
                  <a:ea typeface="Calibri" charset="0"/>
                  <a:cs typeface="Calibri" charset="0"/>
                  <a:sym typeface="Calibri"/>
                </a:rPr>
                <a:t>(</a:t>
              </a:r>
              <a:r>
                <a:rPr lang="en-US" sz="2400" dirty="0" smtClean="0">
                  <a:solidFill>
                    <a:srgbClr val="FFFFFF"/>
                  </a:solidFill>
                  <a:latin typeface="Calibri" charset="0"/>
                  <a:ea typeface="Calibri" charset="0"/>
                  <a:cs typeface="Calibri" charset="0"/>
                  <a:sym typeface="Calibri"/>
                </a:rPr>
                <a:t>n.)</a:t>
              </a:r>
              <a:endParaRPr lang="ka-GE"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dirty="0">
                  <a:solidFill>
                    <a:srgbClr val="FFFFFF"/>
                  </a:solidFill>
                  <a:latin typeface="Calibri" charset="0"/>
                  <a:ea typeface="Calibri" charset="0"/>
                  <a:cs typeface="Calibri" charset="0"/>
                  <a:sym typeface="Calibri"/>
                </a:rPr>
                <a:t>ზედაპირი</a:t>
              </a:r>
              <a:endParaRPr sz="2400"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8826126" y="2891124"/>
            <a:ext cx="2758699" cy="169817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r</a:t>
            </a:r>
            <a:r>
              <a:rPr lang="en-US" sz="2400" dirty="0" smtClean="0">
                <a:latin typeface="Calibri" panose="020F0502020204030204" pitchFamily="34" charset="0"/>
                <a:cs typeface="Calibri" panose="020F0502020204030204" pitchFamily="34" charset="0"/>
              </a:rPr>
              <a:t>ailway</a:t>
            </a: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n.)</a:t>
            </a:r>
            <a:endParaRPr lang="ka-GE" sz="2400" dirty="0">
              <a:latin typeface="Calibri" panose="020F0502020204030204" pitchFamily="34" charset="0"/>
              <a:cs typeface="Calibri" panose="020F0502020204030204" pitchFamily="34" charset="0"/>
            </a:endParaRPr>
          </a:p>
          <a:p>
            <a:pPr algn="ctr"/>
            <a:r>
              <a:rPr lang="ka-GE" sz="2400" dirty="0">
                <a:latin typeface="Calibri" panose="020F0502020204030204" pitchFamily="34" charset="0"/>
                <a:cs typeface="Calibri" panose="020F0502020204030204" pitchFamily="34" charset="0"/>
              </a:rPr>
              <a:t>რკინიგზა</a:t>
            </a:r>
            <a:endParaRPr lang="en-US" sz="2400"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53F2663E-4617-4789-A064-F1C604AA3DFF}"/>
              </a:ext>
            </a:extLst>
          </p:cNvPr>
          <p:cNvCxnSpPr>
            <a:cxnSpLocks/>
            <a:stCxn id="148" idx="5"/>
          </p:cNvCxnSpPr>
          <p:nvPr/>
        </p:nvCxnSpPr>
        <p:spPr>
          <a:xfrm>
            <a:off x="7042271" y="4306180"/>
            <a:ext cx="666868" cy="725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91B220D-8B3A-496E-9FF8-5C89837136BC}"/>
              </a:ext>
            </a:extLst>
          </p:cNvPr>
          <p:cNvCxnSpPr>
            <a:cxnSpLocks/>
            <a:stCxn id="148" idx="6"/>
            <a:endCxn id="2" idx="2"/>
          </p:cNvCxnSpPr>
          <p:nvPr/>
        </p:nvCxnSpPr>
        <p:spPr>
          <a:xfrm flipV="1">
            <a:off x="7301648" y="3740212"/>
            <a:ext cx="1524478" cy="15295"/>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2343F68-88B4-467C-97F9-0DE774DB7016}"/>
              </a:ext>
            </a:extLst>
          </p:cNvPr>
          <p:cNvSpPr/>
          <p:nvPr/>
        </p:nvSpPr>
        <p:spPr>
          <a:xfrm>
            <a:off x="4147220" y="5050076"/>
            <a:ext cx="2711667" cy="170810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a:t>
            </a:r>
            <a:r>
              <a:rPr lang="en-US" sz="2400" dirty="0" smtClean="0">
                <a:latin typeface="Calibri" panose="020F0502020204030204" pitchFamily="34" charset="0"/>
                <a:cs typeface="Calibri" panose="020F0502020204030204" pitchFamily="34" charset="0"/>
              </a:rPr>
              <a:t>olar</a:t>
            </a:r>
            <a:r>
              <a:rPr lang="ka-GE"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power</a:t>
            </a:r>
          </a:p>
          <a:p>
            <a:pPr algn="ct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n.)</a:t>
            </a:r>
            <a:endParaRPr lang="ka-GE" sz="2400" dirty="0">
              <a:latin typeface="Calibri" panose="020F0502020204030204" pitchFamily="34" charset="0"/>
              <a:cs typeface="Calibri" panose="020F0502020204030204" pitchFamily="34" charset="0"/>
            </a:endParaRPr>
          </a:p>
          <a:p>
            <a:pPr algn="ctr"/>
            <a:r>
              <a:rPr lang="ka-GE" sz="2400" dirty="0">
                <a:latin typeface="Calibri" panose="020F0502020204030204" pitchFamily="34" charset="0"/>
                <a:cs typeface="Calibri" panose="020F0502020204030204" pitchFamily="34" charset="0"/>
              </a:rPr>
              <a:t>მზის ენერგია</a:t>
            </a:r>
            <a:endParaRPr lang="en-US" sz="2400" dirty="0">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0334871B-B22F-46A8-A58A-50C7040CADC8}"/>
              </a:ext>
            </a:extLst>
          </p:cNvPr>
          <p:cNvCxnSpPr/>
          <p:nvPr/>
        </p:nvCxnSpPr>
        <p:spPr>
          <a:xfrm flipH="1">
            <a:off x="4161945" y="4003070"/>
            <a:ext cx="1393422" cy="420943"/>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39111" y="80682"/>
            <a:ext cx="2164081" cy="968991"/>
          </a:xfrm>
          <a:prstGeom prst="rect">
            <a:avLst/>
          </a:prstGeom>
          <a:noFill/>
          <a:ln>
            <a:noFill/>
          </a:ln>
        </p:spPr>
      </p:pic>
      <p:pic>
        <p:nvPicPr>
          <p:cNvPr id="37" name="Picture 36">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389365" y="71628"/>
            <a:ext cx="2376972" cy="968991"/>
          </a:xfrm>
          <a:prstGeom prst="rect">
            <a:avLst/>
          </a:prstGeom>
        </p:spPr>
      </p:pic>
      <p:sp>
        <p:nvSpPr>
          <p:cNvPr id="33" name="Rectangle 32">
            <a:extLst>
              <a:ext uri="{FF2B5EF4-FFF2-40B4-BE49-F238E27FC236}">
                <a16:creationId xmlns:a16="http://schemas.microsoft.com/office/drawing/2014/main" id="{748FA8E3-2CE3-3647-992D-018F0126A7B0}"/>
              </a:ext>
            </a:extLst>
          </p:cNvPr>
          <p:cNvSpPr/>
          <p:nvPr/>
        </p:nvSpPr>
        <p:spPr>
          <a:xfrm>
            <a:off x="9445875" y="95626"/>
            <a:ext cx="2584555" cy="1413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328E047-1F90-4CB1-8264-047021299E60}"/>
              </a:ext>
            </a:extLst>
          </p:cNvPr>
          <p:cNvSpPr txBox="1"/>
          <p:nvPr/>
        </p:nvSpPr>
        <p:spPr>
          <a:xfrm>
            <a:off x="9488639" y="184565"/>
            <a:ext cx="2541792"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8019" y="156688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d</a:t>
            </a:r>
            <a:r>
              <a:rPr lang="en-US" sz="3600" dirty="0" smtClean="0">
                <a:solidFill>
                  <a:schemeClr val="bg1"/>
                </a:solidFill>
                <a:latin typeface="Calibri" pitchFamily="34" charset="0"/>
              </a:rPr>
              <a:t>am</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4098000" y="4236334"/>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კაშხალი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342952" y="447483"/>
            <a:ext cx="3003757"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460633" y="569025"/>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450879"/>
            <a:ext cx="457143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Aswan High </a:t>
            </a:r>
            <a:r>
              <a:rPr lang="en-US" sz="2600" i="1" strike="noStrike" cap="none" dirty="0">
                <a:solidFill>
                  <a:schemeClr val="accent2"/>
                </a:solidFill>
                <a:latin typeface="Calibri" charset="0"/>
                <a:ea typeface="Calibri" charset="0"/>
                <a:cs typeface="Calibri" charset="0"/>
                <a:sym typeface="Calibri"/>
              </a:rPr>
              <a:t>Dam</a:t>
            </a:r>
            <a:r>
              <a:rPr lang="en-US" sz="2600" i="1" strike="noStrike" cap="none" dirty="0">
                <a:solidFill>
                  <a:schemeClr val="bg1"/>
                </a:solidFill>
                <a:latin typeface="Calibri" charset="0"/>
                <a:ea typeface="Calibri" charset="0"/>
                <a:cs typeface="Calibri" charset="0"/>
                <a:sym typeface="Calibri"/>
              </a:rPr>
              <a:t> is on the River Nile in Egypt.</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t</a:t>
            </a:r>
            <a:r>
              <a:rPr lang="en-US" sz="3600" dirty="0" smtClean="0">
                <a:solidFill>
                  <a:schemeClr val="bg1"/>
                </a:solidFill>
                <a:latin typeface="Calibri" pitchFamily="34" charset="0"/>
              </a:rPr>
              <a:t>unnel</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გვირაბი</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464991" y="359245"/>
            <a:ext cx="2835092"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531690" y="556124"/>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687747" y="5450879"/>
            <a:ext cx="365520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 train went into the </a:t>
            </a:r>
            <a:r>
              <a:rPr lang="en-US" sz="2600" i="1" strike="noStrike" cap="none" dirty="0">
                <a:solidFill>
                  <a:schemeClr val="accent2"/>
                </a:solidFill>
                <a:latin typeface="Calibri" charset="0"/>
                <a:ea typeface="Calibri" charset="0"/>
                <a:cs typeface="Calibri" charset="0"/>
                <a:sym typeface="Calibri"/>
              </a:rPr>
              <a:t>tunnel</a:t>
            </a:r>
            <a:r>
              <a:rPr lang="en-US" sz="2600" i="1" strike="noStrike" cap="none" dirty="0">
                <a:solidFill>
                  <a:schemeClr val="bg1"/>
                </a:solidFill>
                <a:latin typeface="Calibri" charset="0"/>
                <a:ea typeface="Calibri" charset="0"/>
                <a:cs typeface="Calibri" charset="0"/>
                <a:sym typeface="Calibri"/>
              </a:rPr>
              <a:t>.</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r</a:t>
            </a:r>
            <a:r>
              <a:rPr lang="en-US" sz="3600" dirty="0" smtClean="0">
                <a:solidFill>
                  <a:schemeClr val="bg1"/>
                </a:solidFill>
                <a:latin typeface="Calibri" pitchFamily="34" charset="0"/>
              </a:rPr>
              <a:t>ailway</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4496874" y="4190556"/>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Regular" charset="0"/>
                <a:ea typeface="Calibri"/>
                <a:cs typeface="Calibri"/>
                <a:sym typeface="Calibri"/>
              </a:rPr>
              <a:t>რკინიგზა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861785" y="5450879"/>
            <a:ext cx="4944863"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She travelled across Siberia on the Trans-Siberian </a:t>
            </a:r>
            <a:r>
              <a:rPr lang="en-US" sz="2600" i="1" strike="noStrike" cap="none" dirty="0">
                <a:solidFill>
                  <a:schemeClr val="accent2"/>
                </a:solidFill>
                <a:latin typeface="Calibri" charset="0"/>
                <a:ea typeface="Calibri" charset="0"/>
                <a:cs typeface="Calibri" charset="0"/>
                <a:sym typeface="Calibri"/>
              </a:rPr>
              <a:t>railway</a:t>
            </a:r>
            <a:r>
              <a:rPr lang="en-US" sz="2600" i="1" strike="noStrike" cap="none" dirty="0">
                <a:solidFill>
                  <a:schemeClr val="bg1"/>
                </a:solidFill>
                <a:latin typeface="Calibri" charset="0"/>
                <a:ea typeface="Calibri" charset="0"/>
                <a:cs typeface="Calibri" charset="0"/>
                <a:sym typeface="Calibri"/>
              </a:rPr>
              <a:t>.</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58962"/>
            <a:ext cx="3063489"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s</a:t>
            </a:r>
            <a:r>
              <a:rPr lang="en-US" sz="3600" dirty="0" smtClean="0">
                <a:solidFill>
                  <a:schemeClr val="bg1"/>
                </a:solidFill>
                <a:latin typeface="Calibri" pitchFamily="34" charset="0"/>
              </a:rPr>
              <a:t>urface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3585832" y="4194945"/>
            <a:ext cx="5709677"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a:solidFill>
                  <a:srgbClr val="FFFFFF"/>
                </a:solidFill>
                <a:latin typeface="Calibri Regular" charset="0"/>
                <a:ea typeface="Calibri"/>
                <a:cs typeface="Calibri"/>
                <a:sym typeface="Calibri"/>
              </a:rPr>
              <a:t>ზედაპირი</a:t>
            </a:r>
            <a:endParaRPr lang="en-US"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There was very little wind, and the </a:t>
            </a:r>
            <a:r>
              <a:rPr lang="en-US" sz="2600" i="1" strike="noStrike" cap="none" dirty="0">
                <a:solidFill>
                  <a:schemeClr val="accent2"/>
                </a:solidFill>
                <a:latin typeface="Calibri" charset="0"/>
                <a:ea typeface="Calibri" charset="0"/>
                <a:cs typeface="Calibri" charset="0"/>
                <a:sym typeface="Calibri"/>
              </a:rPr>
              <a:t>surface</a:t>
            </a:r>
            <a:r>
              <a:rPr lang="en-US" sz="2600" i="1" strike="noStrike" cap="none" dirty="0">
                <a:solidFill>
                  <a:schemeClr val="bg1"/>
                </a:solidFill>
                <a:latin typeface="Calibri" charset="0"/>
                <a:ea typeface="Calibri" charset="0"/>
                <a:cs typeface="Calibri" charset="0"/>
                <a:sym typeface="Calibri"/>
              </a:rPr>
              <a:t> of the water was calm.</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80465" y="1896096"/>
            <a:ext cx="279214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f</a:t>
            </a:r>
            <a:r>
              <a:rPr lang="en-US" sz="3600" dirty="0" smtClean="0">
                <a:solidFill>
                  <a:schemeClr val="bg1"/>
                </a:solidFill>
                <a:latin typeface="Calibri" pitchFamily="34" charset="0"/>
              </a:rPr>
              <a:t>lood</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v.)</a:t>
            </a:r>
            <a:endParaRPr lang="ka-GE" sz="3600"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3200" u="none" strike="noStrike" cap="none" dirty="0" err="1">
                <a:solidFill>
                  <a:srgbClr val="FFFFFF"/>
                </a:solidFill>
                <a:latin typeface="Calibri Regular" charset="0"/>
                <a:ea typeface="Calibri"/>
                <a:cs typeface="Calibri"/>
                <a:sym typeface="Calibri"/>
              </a:rPr>
              <a:t>დატბორვა</a:t>
            </a:r>
            <a:endParaRPr sz="32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21584" y="5210530"/>
            <a:ext cx="5060272"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 whole town </a:t>
            </a:r>
            <a:r>
              <a:rPr lang="en-US" sz="2800" i="1" dirty="0">
                <a:solidFill>
                  <a:schemeClr val="accent2"/>
                </a:solidFill>
                <a:latin typeface="Calibri" charset="0"/>
                <a:ea typeface="Calibri" charset="0"/>
                <a:cs typeface="Calibri" charset="0"/>
              </a:rPr>
              <a:t>flooded</a:t>
            </a:r>
            <a:r>
              <a:rPr lang="en-US" sz="2800" i="1" dirty="0">
                <a:solidFill>
                  <a:schemeClr val="bg1"/>
                </a:solidFill>
                <a:latin typeface="Calibri" charset="0"/>
                <a:ea typeface="Calibri" charset="0"/>
                <a:cs typeface="Calibri" charset="0"/>
              </a:rPr>
              <a:t> when the </a:t>
            </a:r>
            <a:r>
              <a:rPr lang="en-US" sz="2800" i="1" dirty="0" smtClean="0">
                <a:solidFill>
                  <a:schemeClr val="bg1"/>
                </a:solidFill>
                <a:latin typeface="Calibri" charset="0"/>
                <a:ea typeface="Calibri" charset="0"/>
                <a:cs typeface="Calibri" charset="0"/>
              </a:rPr>
              <a:t>dam burst.</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80465" y="1896096"/>
            <a:ext cx="279214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d</a:t>
            </a:r>
            <a:r>
              <a:rPr lang="en-US" sz="3600" dirty="0" smtClean="0">
                <a:solidFill>
                  <a:schemeClr val="bg1"/>
                </a:solidFill>
                <a:latin typeface="Calibri" pitchFamily="34" charset="0"/>
              </a:rPr>
              <a:t>estroy</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smtClean="0">
                <a:solidFill>
                  <a:schemeClr val="bg1"/>
                </a:solidFill>
                <a:latin typeface="Calibri" pitchFamily="34" charset="0"/>
              </a:rPr>
              <a:t>v.)</a:t>
            </a:r>
            <a:endParaRPr lang="ka-GE" sz="3600"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3200" u="none" strike="noStrike" cap="none" dirty="0" err="1">
                <a:solidFill>
                  <a:srgbClr val="FFFFFF"/>
                </a:solidFill>
                <a:latin typeface="Calibri Regular" charset="0"/>
                <a:ea typeface="Calibri"/>
                <a:cs typeface="Calibri"/>
                <a:sym typeface="Calibri"/>
              </a:rPr>
              <a:t>განადგურება</a:t>
            </a:r>
            <a:endParaRPr sz="32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249700" y="5561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726545"/>
            <a:ext cx="249130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693112" y="5210530"/>
            <a:ext cx="5983548"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In 1906 an earthquake </a:t>
            </a:r>
            <a:r>
              <a:rPr lang="en-US" sz="2800" i="1" dirty="0">
                <a:solidFill>
                  <a:schemeClr val="accent2"/>
                </a:solidFill>
                <a:latin typeface="Calibri" charset="0"/>
                <a:ea typeface="Calibri" charset="0"/>
                <a:cs typeface="Calibri" charset="0"/>
              </a:rPr>
              <a:t>destroyed</a:t>
            </a:r>
            <a:r>
              <a:rPr lang="en-US" sz="2800" i="1" dirty="0">
                <a:solidFill>
                  <a:schemeClr val="bg1"/>
                </a:solidFill>
                <a:latin typeface="Calibri" charset="0"/>
                <a:ea typeface="Calibri" charset="0"/>
                <a:cs typeface="Calibri" charset="0"/>
              </a:rPr>
              <a:t> much of San Francisco.</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80465" y="1896096"/>
            <a:ext cx="279214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s</a:t>
            </a:r>
            <a:r>
              <a:rPr lang="en-US" sz="3600" dirty="0" smtClean="0">
                <a:solidFill>
                  <a:schemeClr val="bg1"/>
                </a:solidFill>
                <a:latin typeface="Calibri" pitchFamily="34" charset="0"/>
              </a:rPr>
              <a:t>olar power</a:t>
            </a:r>
          </a:p>
          <a:p>
            <a:pPr lvl="0" algn="ctr"/>
            <a:r>
              <a:rPr lang="en-US" sz="3600" dirty="0" smtClean="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3200" u="none" strike="noStrike" cap="none" dirty="0" err="1">
                <a:solidFill>
                  <a:srgbClr val="FFFFFF"/>
                </a:solidFill>
                <a:latin typeface="Calibri Regular" charset="0"/>
                <a:ea typeface="Calibri"/>
                <a:cs typeface="Calibri"/>
                <a:sym typeface="Calibri"/>
              </a:rPr>
              <a:t>მზის</a:t>
            </a:r>
            <a:r>
              <a:rPr sz="3200" u="none" strike="noStrike" cap="none" dirty="0">
                <a:solidFill>
                  <a:srgbClr val="FFFFFF"/>
                </a:solidFill>
                <a:latin typeface="Calibri Regular" charset="0"/>
                <a:ea typeface="Calibri"/>
                <a:cs typeface="Calibri"/>
                <a:sym typeface="Calibri"/>
              </a:rPr>
              <a:t> </a:t>
            </a:r>
            <a:r>
              <a:rPr sz="3200" u="none" strike="noStrike" cap="none" dirty="0" err="1">
                <a:solidFill>
                  <a:srgbClr val="FFFFFF"/>
                </a:solidFill>
                <a:latin typeface="Calibri Regular" charset="0"/>
                <a:ea typeface="Calibri"/>
                <a:cs typeface="Calibri"/>
                <a:sym typeface="Calibri"/>
              </a:rPr>
              <a:t>ენერგია</a:t>
            </a:r>
            <a:endParaRPr sz="32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856529" y="400623"/>
            <a:ext cx="2584555" cy="1413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899292" y="455843"/>
            <a:ext cx="2541792"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693112" y="5210530"/>
            <a:ext cx="5983548"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The house is heated by </a:t>
            </a:r>
            <a:r>
              <a:rPr lang="en-US" sz="2800" i="1" dirty="0">
                <a:solidFill>
                  <a:schemeClr val="accent2"/>
                </a:solidFill>
                <a:latin typeface="Calibri" charset="0"/>
                <a:ea typeface="Calibri" charset="0"/>
                <a:cs typeface="Calibri" charset="0"/>
              </a:rPr>
              <a:t>solar power</a:t>
            </a:r>
            <a:r>
              <a:rPr lang="en-US" sz="2800" i="1" dirty="0">
                <a:solidFill>
                  <a:schemeClr val="bg1"/>
                </a:solidFill>
                <a:latin typeface="Calibri" charset="0"/>
                <a:ea typeface="Calibri" charset="0"/>
                <a:cs typeface="Calibri" charset="0"/>
              </a:rPr>
              <a:t>. </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72932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815861" y="2905781"/>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440010" y="3095888"/>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a:t>
            </a:r>
            <a:r>
              <a:rPr lang="en-US" sz="3500" dirty="0" smtClean="0">
                <a:solidFill>
                  <a:schemeClr val="bg1"/>
                </a:solidFill>
                <a:latin typeface="Calibri" panose="020F0502020204030204" pitchFamily="34" charset="0"/>
                <a:cs typeface="Calibri" panose="020F0502020204030204" pitchFamily="34" charset="0"/>
              </a:rPr>
              <a:t>Comprehension</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6650181" y="255974"/>
            <a:ext cx="4854633" cy="130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6650181" y="371458"/>
            <a:ext cx="4921134" cy="1077218"/>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Reading </a:t>
            </a:r>
            <a:r>
              <a:rPr lang="en-US" sz="3200" dirty="0" smtClean="0">
                <a:solidFill>
                  <a:schemeClr val="bg1"/>
                </a:solidFill>
                <a:latin typeface="Calibri" panose="020F0502020204030204" pitchFamily="34" charset="0"/>
                <a:cs typeface="Calibri" panose="020F0502020204030204" pitchFamily="34" charset="0"/>
              </a:rPr>
              <a:t>Comprehension</a:t>
            </a:r>
            <a:endParaRPr lang="en-US" sz="3200" dirty="0">
              <a:solidFill>
                <a:schemeClr val="bg1"/>
              </a:solidFill>
              <a:latin typeface="Calibri" panose="020F0502020204030204" pitchFamily="34" charset="0"/>
              <a:cs typeface="Calibri" panose="020F0502020204030204" pitchFamily="34" charset="0"/>
            </a:endParaRPr>
          </a:p>
          <a:p>
            <a:pPr algn="ctr"/>
            <a:r>
              <a:rPr lang="ka-GE" sz="32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4" name="TextBox 3">
            <a:extLst>
              <a:ext uri="{FF2B5EF4-FFF2-40B4-BE49-F238E27FC236}">
                <a16:creationId xmlns:a16="http://schemas.microsoft.com/office/drawing/2014/main" id="{8D73618C-E534-49DF-971F-132113910742}"/>
              </a:ext>
            </a:extLst>
          </p:cNvPr>
          <p:cNvSpPr txBox="1"/>
          <p:nvPr/>
        </p:nvSpPr>
        <p:spPr>
          <a:xfrm>
            <a:off x="701336" y="1864311"/>
            <a:ext cx="5317724" cy="2677656"/>
          </a:xfrm>
          <a:prstGeom prst="rect">
            <a:avLst/>
          </a:prstGeom>
          <a:noFill/>
        </p:spPr>
        <p:txBody>
          <a:bodyPr wrap="square" rtlCol="0">
            <a:spAutoFit/>
          </a:bodyPr>
          <a:lstStyle/>
          <a:p>
            <a:pPr>
              <a:buClr>
                <a:schemeClr val="bg1"/>
              </a:buClr>
            </a:pPr>
            <a:r>
              <a:rPr lang="en-US" sz="2400" dirty="0">
                <a:solidFill>
                  <a:schemeClr val="bg1"/>
                </a:solidFill>
                <a:latin typeface="Calibri" panose="020F0502020204030204" pitchFamily="34" charset="0"/>
                <a:cs typeface="Calibri" panose="020F0502020204030204" pitchFamily="34" charset="0"/>
              </a:rPr>
              <a:t>What is the largest man-made structure you have been in or on? </a:t>
            </a:r>
          </a:p>
          <a:p>
            <a:pPr>
              <a:buClr>
                <a:schemeClr val="bg1"/>
              </a:buClr>
            </a:pPr>
            <a:endParaRPr lang="en-US" sz="2400" dirty="0">
              <a:solidFill>
                <a:schemeClr val="bg1"/>
              </a:solidFill>
              <a:latin typeface="Calibri" panose="020F0502020204030204" pitchFamily="34" charset="0"/>
              <a:cs typeface="Calibri" panose="020F0502020204030204" pitchFamily="34" charset="0"/>
            </a:endParaRPr>
          </a:p>
          <a:p>
            <a:pPr>
              <a:buClr>
                <a:schemeClr val="bg1"/>
              </a:buClr>
            </a:pPr>
            <a:r>
              <a:rPr lang="en-US" sz="2400" dirty="0">
                <a:solidFill>
                  <a:schemeClr val="bg1"/>
                </a:solidFill>
                <a:latin typeface="Calibri" panose="020F0502020204030204" pitchFamily="34" charset="0"/>
                <a:cs typeface="Calibri" panose="020F0502020204030204" pitchFamily="34" charset="0"/>
              </a:rPr>
              <a:t>How would you feel if you were</a:t>
            </a:r>
            <a:r>
              <a:rPr lang="en-US" sz="2400" dirty="0" smtClean="0">
                <a:solidFill>
                  <a:schemeClr val="bg1"/>
                </a:solidFill>
                <a:latin typeface="Calibri" panose="020F0502020204030204" pitchFamily="34" charset="0"/>
                <a:cs typeface="Calibri" panose="020F0502020204030204" pitchFamily="34" charset="0"/>
              </a:rPr>
              <a:t>:</a:t>
            </a:r>
            <a:endParaRPr lang="en-US" sz="2400" dirty="0">
              <a:solidFill>
                <a:schemeClr val="bg1"/>
              </a:solidFill>
              <a:latin typeface="Calibri" panose="020F0502020204030204" pitchFamily="34" charset="0"/>
              <a:cs typeface="Calibri" panose="020F0502020204030204" pitchFamily="34" charset="0"/>
            </a:endParaRPr>
          </a:p>
          <a:p>
            <a:pPr marL="285750" indent="-285750">
              <a:buClr>
                <a:schemeClr val="bg1"/>
              </a:buClr>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a:t>
            </a:r>
            <a:r>
              <a:rPr lang="en-US" sz="2400" dirty="0" smtClean="0">
                <a:solidFill>
                  <a:schemeClr val="bg1"/>
                </a:solidFill>
                <a:latin typeface="Calibri" panose="020F0502020204030204" pitchFamily="34" charset="0"/>
                <a:cs typeface="Calibri" panose="020F0502020204030204" pitchFamily="34" charset="0"/>
              </a:rPr>
              <a:t>t </a:t>
            </a:r>
            <a:r>
              <a:rPr lang="en-US" sz="2400" dirty="0">
                <a:solidFill>
                  <a:schemeClr val="bg1"/>
                </a:solidFill>
                <a:latin typeface="Calibri" panose="020F0502020204030204" pitchFamily="34" charset="0"/>
                <a:cs typeface="Calibri" panose="020F0502020204030204" pitchFamily="34" charset="0"/>
              </a:rPr>
              <a:t>the top of a very tall building?</a:t>
            </a:r>
          </a:p>
          <a:p>
            <a:pPr marL="285750" indent="-285750">
              <a:buClr>
                <a:schemeClr val="bg1"/>
              </a:buClr>
              <a:buFont typeface="Arial" panose="020B0604020202020204" pitchFamily="34" charset="0"/>
              <a:buChar char="•"/>
            </a:pPr>
            <a:r>
              <a:rPr lang="en-US" sz="2400" dirty="0" smtClean="0">
                <a:solidFill>
                  <a:schemeClr val="bg1"/>
                </a:solidFill>
                <a:latin typeface="Calibri" panose="020F0502020204030204" pitchFamily="34" charset="0"/>
                <a:cs typeface="Calibri" panose="020F0502020204030204" pitchFamily="34" charset="0"/>
              </a:rPr>
              <a:t>in </a:t>
            </a:r>
            <a:r>
              <a:rPr lang="en-US" sz="2400" dirty="0">
                <a:solidFill>
                  <a:schemeClr val="bg1"/>
                </a:solidFill>
                <a:latin typeface="Calibri" panose="020F0502020204030204" pitchFamily="34" charset="0"/>
                <a:cs typeface="Calibri" panose="020F0502020204030204" pitchFamily="34" charset="0"/>
              </a:rPr>
              <a:t>a tunnel deep in the ground?</a:t>
            </a:r>
          </a:p>
          <a:p>
            <a:pPr marL="285750" indent="-285750">
              <a:buClr>
                <a:schemeClr val="bg1"/>
              </a:buClr>
              <a:buFont typeface="Arial" panose="020B0604020202020204" pitchFamily="34" charset="0"/>
              <a:buChar char="•"/>
            </a:pPr>
            <a:r>
              <a:rPr lang="en-US" sz="2400" dirty="0" smtClean="0">
                <a:solidFill>
                  <a:schemeClr val="bg1"/>
                </a:solidFill>
                <a:latin typeface="Calibri" panose="020F0502020204030204" pitchFamily="34" charset="0"/>
                <a:cs typeface="Calibri" panose="020F0502020204030204" pitchFamily="34" charset="0"/>
              </a:rPr>
              <a:t>in </a:t>
            </a:r>
            <a:r>
              <a:rPr lang="en-US" sz="2400" dirty="0">
                <a:solidFill>
                  <a:schemeClr val="bg1"/>
                </a:solidFill>
                <a:latin typeface="Calibri" panose="020F0502020204030204" pitchFamily="34" charset="0"/>
                <a:cs typeface="Calibri" panose="020F0502020204030204" pitchFamily="34" charset="0"/>
              </a:rPr>
              <a:t>a building at the bottom of the sea?</a:t>
            </a:r>
          </a:p>
        </p:txBody>
      </p:sp>
      <p:pic>
        <p:nvPicPr>
          <p:cNvPr id="7" name="Picture 6">
            <a:extLst>
              <a:ext uri="{FF2B5EF4-FFF2-40B4-BE49-F238E27FC236}">
                <a16:creationId xmlns:a16="http://schemas.microsoft.com/office/drawing/2014/main" id="{DA096CF8-1BDC-497A-9CB4-3BC075ABD436}"/>
              </a:ext>
            </a:extLst>
          </p:cNvPr>
          <p:cNvPicPr>
            <a:picLocks noChangeAspect="1"/>
          </p:cNvPicPr>
          <p:nvPr/>
        </p:nvPicPr>
        <p:blipFill rotWithShape="1">
          <a:blip r:embed="rId5"/>
          <a:srcRect l="2241" t="2321"/>
          <a:stretch/>
        </p:blipFill>
        <p:spPr>
          <a:xfrm>
            <a:off x="7439322" y="1864311"/>
            <a:ext cx="3342851" cy="4101646"/>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1000"/>
                                        <p:tgtEl>
                                          <p:spTgt spid="4">
                                            <p:txEl>
                                              <p:pRg st="5" end="5"/>
                                            </p:txEl>
                                          </p:spTgt>
                                        </p:tgtEl>
                                      </p:cBhvr>
                                    </p:animEffect>
                                    <p:anim calcmode="lin" valueType="num">
                                      <p:cBhvr>
                                        <p:cTn id="3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7038109" y="157091"/>
            <a:ext cx="5052290" cy="12345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107" name="Google Shape;107;g8d3272b2c0_0_301"/>
          <p:cNvGrpSpPr/>
          <p:nvPr/>
        </p:nvGrpSpPr>
        <p:grpSpPr>
          <a:xfrm>
            <a:off x="-4628412" y="898585"/>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837154"/>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dirty="0" smtClean="0">
                  <a:solidFill>
                    <a:schemeClr val="lt1"/>
                  </a:solidFill>
                  <a:latin typeface="Calibri" panose="020F0502020204030204" pitchFamily="34" charset="0"/>
                  <a:ea typeface="Calibri"/>
                  <a:cs typeface="Calibri" panose="020F0502020204030204" pitchFamily="34" charset="0"/>
                  <a:sym typeface="Calibri"/>
                </a:rPr>
                <a:t>Reading Comprehension</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dirty="0" smtClean="0">
                  <a:solidFill>
                    <a:schemeClr val="lt1"/>
                  </a:solidFill>
                  <a:latin typeface="Calibri" panose="020F0502020204030204" pitchFamily="34" charset="0"/>
                  <a:ea typeface="Calibri"/>
                  <a:cs typeface="Calibri" panose="020F0502020204030204" pitchFamily="34" charset="0"/>
                  <a:sym typeface="Calibri"/>
                </a:rPr>
                <a:t> </a:t>
              </a:r>
              <a:endParaRPr sz="15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864357" y="1992265"/>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Grammar</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ka-GE" sz="1500"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51118" y="2594278"/>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u="none" strike="noStrike" cap="none" dirty="0">
                  <a:solidFill>
                    <a:schemeClr val="lt1"/>
                  </a:solidFill>
                  <a:latin typeface="Calibri" panose="020F0502020204030204" pitchFamily="34" charset="0"/>
                  <a:ea typeface="Calibri"/>
                  <a:cs typeface="Calibri" panose="020F0502020204030204" pitchFamily="34" charset="0"/>
                  <a:sym typeface="Calibri"/>
                </a:rPr>
                <a:t>შეჯამება</a:t>
              </a:r>
              <a:endParaRPr sz="15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a:t>
              </a:r>
              <a:r>
                <a:rPr lang="ka-GE" sz="15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დავალება</a:t>
              </a:r>
              <a:r>
                <a:rPr lang="en-US" sz="15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endParaRPr sz="15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814615" y="2324585"/>
            <a:ext cx="5283921" cy="2751600"/>
          </a:xfrm>
          <a:prstGeom prst="rect">
            <a:avLst/>
          </a:prstGeom>
          <a:noFill/>
          <a:ln>
            <a:noFill/>
          </a:ln>
        </p:spPr>
        <p:txBody>
          <a:bodyPr spcFirstLastPara="1" wrap="square" lIns="91425" tIns="91425" rIns="91425" bIns="91425" anchor="ctr" anchorCtr="0">
            <a:noAutofit/>
          </a:bodyPr>
          <a:lstStyle/>
          <a:p>
            <a:pPr lvl="0" algn="ctr"/>
            <a:r>
              <a:rPr lang="en-US" sz="3600" dirty="0">
                <a:solidFill>
                  <a:schemeClr val="bg1"/>
                </a:solidFill>
                <a:latin typeface="Calibri" panose="020F0502020204030204" pitchFamily="34" charset="0"/>
                <a:ea typeface="Calibri"/>
                <a:cs typeface="Calibri" panose="020F0502020204030204" pitchFamily="34" charset="0"/>
                <a:sym typeface="Calibri"/>
              </a:rPr>
              <a:t>Superstructures</a:t>
            </a:r>
          </a:p>
          <a:p>
            <a:pPr lvl="0" algn="ctr"/>
            <a:r>
              <a:rPr lang="ka-GE" sz="3600" dirty="0">
                <a:solidFill>
                  <a:schemeClr val="bg1"/>
                </a:solidFill>
                <a:latin typeface="Calibri" panose="020F0502020204030204" pitchFamily="34" charset="0"/>
                <a:ea typeface="Calibri"/>
                <a:cs typeface="Calibri" panose="020F0502020204030204" pitchFamily="34" charset="0"/>
                <a:sym typeface="Calibri"/>
              </a:rPr>
              <a:t>დიდი ნაგებობები</a:t>
            </a:r>
          </a:p>
        </p:txBody>
      </p:sp>
      <p:pic>
        <p:nvPicPr>
          <p:cNvPr id="24"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5" name="Picture 24">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2071868"/>
            <a:ext cx="11011401" cy="3508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 Transatlantic </a:t>
            </a:r>
            <a:r>
              <a:rPr lang="en-US" sz="2400" dirty="0" smtClean="0">
                <a:latin typeface="Calibri" panose="020F0502020204030204" pitchFamily="34" charset="0"/>
                <a:cs typeface="Calibri" panose="020F0502020204030204" pitchFamily="34" charset="0"/>
              </a:rPr>
              <a:t>Tunnel</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For those afraid to fly by planes across the ocean, engineers have designed a new way to travel.  It is a magnetic </a:t>
            </a:r>
            <a:r>
              <a:rPr lang="en-US" sz="2400" dirty="0">
                <a:solidFill>
                  <a:schemeClr val="accent2"/>
                </a:solidFill>
                <a:latin typeface="Calibri" panose="020F0502020204030204" pitchFamily="34" charset="0"/>
                <a:cs typeface="Calibri" panose="020F0502020204030204" pitchFamily="34" charset="0"/>
              </a:rPr>
              <a:t>railway</a:t>
            </a:r>
            <a:r>
              <a:rPr lang="en-US" sz="2400" dirty="0">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tunnel </a:t>
            </a:r>
            <a:r>
              <a:rPr lang="en-US" sz="2400" dirty="0">
                <a:solidFill>
                  <a:schemeClr val="bg1"/>
                </a:solidFill>
                <a:latin typeface="Calibri" panose="020F0502020204030204" pitchFamily="34" charset="0"/>
                <a:cs typeface="Calibri" panose="020F0502020204030204" pitchFamily="34" charset="0"/>
              </a:rPr>
              <a:t>which will be used to travel from New York to London and the journey will take only 45 minutes.</a:t>
            </a:r>
            <a:r>
              <a:rPr lang="en-US" sz="2400" dirty="0">
                <a:latin typeface="Calibri" panose="020F0502020204030204" pitchFamily="34" charset="0"/>
                <a:cs typeface="Calibri" panose="020F0502020204030204" pitchFamily="34" charset="0"/>
              </a:rPr>
              <a:t>  This is an expensive project which will face great difficulties in construction. This railway tunnel across the ocean will not be above </a:t>
            </a:r>
            <a:r>
              <a:rPr lang="en-US" sz="2400" dirty="0" smtClean="0">
                <a:latin typeface="Calibri" panose="020F0502020204030204" pitchFamily="34" charset="0"/>
                <a:cs typeface="Calibri" panose="020F0502020204030204" pitchFamily="34" charset="0"/>
              </a:rPr>
              <a:t>the sea </a:t>
            </a:r>
            <a:r>
              <a:rPr lang="en-US" sz="2400" dirty="0">
                <a:latin typeface="Calibri" panose="020F0502020204030204" pitchFamily="34" charset="0"/>
                <a:cs typeface="Calibri" panose="020F0502020204030204" pitchFamily="34" charset="0"/>
              </a:rPr>
              <a:t>level.  It will actually be around 45 </a:t>
            </a:r>
            <a:r>
              <a:rPr lang="en-US" sz="2400" dirty="0" smtClean="0">
                <a:latin typeface="Calibri" panose="020F0502020204030204" pitchFamily="34" charset="0"/>
                <a:cs typeface="Calibri" panose="020F0502020204030204" pitchFamily="34" charset="0"/>
              </a:rPr>
              <a:t>meters </a:t>
            </a:r>
            <a:r>
              <a:rPr lang="en-US" sz="2400" dirty="0">
                <a:latin typeface="Calibri" panose="020F0502020204030204" pitchFamily="34" charset="0"/>
                <a:cs typeface="Calibri" panose="020F0502020204030204" pitchFamily="34" charset="0"/>
              </a:rPr>
              <a:t>below the </a:t>
            </a:r>
            <a:r>
              <a:rPr lang="en-US" sz="2400" dirty="0">
                <a:solidFill>
                  <a:schemeClr val="accent2"/>
                </a:solidFill>
                <a:latin typeface="Calibri" panose="020F0502020204030204" pitchFamily="34" charset="0"/>
                <a:cs typeface="Calibri" panose="020F0502020204030204" pitchFamily="34" charset="0"/>
              </a:rPr>
              <a:t>surface</a:t>
            </a:r>
            <a:r>
              <a:rPr lang="en-US" sz="2400" dirty="0">
                <a:latin typeface="Calibri" panose="020F0502020204030204" pitchFamily="34" charset="0"/>
                <a:cs typeface="Calibri" panose="020F0502020204030204" pitchFamily="34" charset="0"/>
              </a:rPr>
              <a:t> of the water, and it will take long time to fully finish. If it is built, it will be the largest and the most expensive engineering project in the history of the world.</a:t>
            </a:r>
          </a:p>
        </p:txBody>
      </p:sp>
      <p:sp>
        <p:nvSpPr>
          <p:cNvPr id="8" name="Rectangle 7">
            <a:extLst>
              <a:ext uri="{FF2B5EF4-FFF2-40B4-BE49-F238E27FC236}">
                <a16:creationId xmlns:a16="http://schemas.microsoft.com/office/drawing/2014/main" id="{748FA8E3-2CE3-3647-992D-018F0126A7B0}"/>
              </a:ext>
            </a:extLst>
          </p:cNvPr>
          <p:cNvSpPr/>
          <p:nvPr/>
        </p:nvSpPr>
        <p:spPr>
          <a:xfrm>
            <a:off x="6650181" y="255974"/>
            <a:ext cx="4854633" cy="130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6650181" y="371458"/>
            <a:ext cx="4921134" cy="1077218"/>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Reading </a:t>
            </a:r>
            <a:r>
              <a:rPr lang="en-US" sz="3200" dirty="0" smtClean="0">
                <a:solidFill>
                  <a:schemeClr val="bg1"/>
                </a:solidFill>
                <a:latin typeface="Calibri" panose="020F0502020204030204" pitchFamily="34" charset="0"/>
                <a:cs typeface="Calibri" panose="020F0502020204030204" pitchFamily="34" charset="0"/>
              </a:rPr>
              <a:t>Comprehension</a:t>
            </a:r>
            <a:endParaRPr lang="en-US" sz="3200" dirty="0">
              <a:solidFill>
                <a:schemeClr val="bg1"/>
              </a:solidFill>
              <a:latin typeface="Calibri" panose="020F0502020204030204" pitchFamily="34" charset="0"/>
              <a:cs typeface="Calibri" panose="020F0502020204030204" pitchFamily="34" charset="0"/>
            </a:endParaRPr>
          </a:p>
          <a:p>
            <a:pPr algn="ctr"/>
            <a:r>
              <a:rPr lang="ka-GE" sz="32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921397"/>
            <a:ext cx="11011401" cy="3636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Solar and Windfarm </a:t>
            </a:r>
            <a:r>
              <a:rPr lang="en-US" sz="2400" dirty="0" smtClean="0">
                <a:latin typeface="Calibri" panose="020F0502020204030204" pitchFamily="34" charset="0"/>
                <a:cs typeface="Calibri" panose="020F0502020204030204" pitchFamily="34" charset="0"/>
              </a:rPr>
              <a:t>Project</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Huge </a:t>
            </a:r>
            <a:r>
              <a:rPr lang="en-US" sz="2400" dirty="0">
                <a:solidFill>
                  <a:schemeClr val="accent2"/>
                </a:solidFill>
                <a:latin typeface="Calibri" panose="020F0502020204030204" pitchFamily="34" charset="0"/>
                <a:cs typeface="Calibri" panose="020F0502020204030204" pitchFamily="34" charset="0"/>
              </a:rPr>
              <a:t>solar</a:t>
            </a:r>
            <a:r>
              <a:rPr lang="en-US" sz="2400" dirty="0">
                <a:latin typeface="Calibri" panose="020F0502020204030204" pitchFamily="34" charset="0"/>
                <a:cs typeface="Calibri" panose="020F0502020204030204" pitchFamily="34" charset="0"/>
              </a:rPr>
              <a:t> and </a:t>
            </a:r>
            <a:r>
              <a:rPr lang="en-US" sz="2400" dirty="0">
                <a:solidFill>
                  <a:schemeClr val="accent2"/>
                </a:solidFill>
                <a:latin typeface="Calibri" panose="020F0502020204030204" pitchFamily="34" charset="0"/>
                <a:cs typeface="Calibri" panose="020F0502020204030204" pitchFamily="34" charset="0"/>
              </a:rPr>
              <a:t>wind farms </a:t>
            </a:r>
            <a:r>
              <a:rPr lang="en-US" sz="2400" dirty="0">
                <a:solidFill>
                  <a:schemeClr val="bg1"/>
                </a:solidFill>
                <a:latin typeface="Calibri" panose="020F0502020204030204" pitchFamily="34" charset="0"/>
                <a:cs typeface="Calibri" panose="020F0502020204030204" pitchFamily="34" charset="0"/>
              </a:rPr>
              <a:t>are built </a:t>
            </a:r>
            <a:r>
              <a:rPr lang="en-US" sz="2400" dirty="0">
                <a:latin typeface="Calibri" panose="020F0502020204030204" pitchFamily="34" charset="0"/>
                <a:cs typeface="Calibri" panose="020F0502020204030204" pitchFamily="34" charset="0"/>
              </a:rPr>
              <a:t>in the Sahara Desert, from Morocco to Saudi Arabia. </a:t>
            </a: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aim is to provide electricity and to solve some of the world’s energy problems.  There is a lot of intense sunlight in the Sahara Desert region, and this could provide a huge amount of </a:t>
            </a:r>
            <a:r>
              <a:rPr lang="en-US" sz="2400" dirty="0">
                <a:solidFill>
                  <a:schemeClr val="accent2"/>
                </a:solidFill>
                <a:latin typeface="Calibri" panose="020F0502020204030204" pitchFamily="34" charset="0"/>
                <a:cs typeface="Calibri" panose="020F0502020204030204" pitchFamily="34" charset="0"/>
              </a:rPr>
              <a:t>solar power</a:t>
            </a:r>
            <a:r>
              <a:rPr lang="en-US" sz="2400" dirty="0">
                <a:latin typeface="Calibri" panose="020F0502020204030204" pitchFamily="34" charset="0"/>
                <a:cs typeface="Calibri" panose="020F0502020204030204" pitchFamily="34" charset="0"/>
              </a:rPr>
              <a:t>. In addition, the sandstorms of the area can create huge amounts of </a:t>
            </a:r>
            <a:r>
              <a:rPr lang="en-US" sz="2400" dirty="0">
                <a:solidFill>
                  <a:schemeClr val="accent2"/>
                </a:solidFill>
                <a:latin typeface="Calibri" panose="020F0502020204030204" pitchFamily="34" charset="0"/>
                <a:cs typeface="Calibri" panose="020F0502020204030204" pitchFamily="34" charset="0"/>
              </a:rPr>
              <a:t>wind power </a:t>
            </a:r>
            <a:r>
              <a:rPr lang="en-US" sz="2400" dirty="0">
                <a:latin typeface="Calibri" panose="020F0502020204030204" pitchFamily="34" charset="0"/>
                <a:cs typeface="Calibri" panose="020F0502020204030204" pitchFamily="34" charset="0"/>
              </a:rPr>
              <a:t>which can be used to provide energy.  There are some problems, however.  Bad weather could destroy parts of the farms, and lots of water will be needed to clean them every day.  </a:t>
            </a:r>
          </a:p>
        </p:txBody>
      </p:sp>
      <p:sp>
        <p:nvSpPr>
          <p:cNvPr id="7" name="Rectangle 6">
            <a:extLst>
              <a:ext uri="{FF2B5EF4-FFF2-40B4-BE49-F238E27FC236}">
                <a16:creationId xmlns:a16="http://schemas.microsoft.com/office/drawing/2014/main" id="{748FA8E3-2CE3-3647-992D-018F0126A7B0}"/>
              </a:ext>
            </a:extLst>
          </p:cNvPr>
          <p:cNvSpPr/>
          <p:nvPr/>
        </p:nvSpPr>
        <p:spPr>
          <a:xfrm>
            <a:off x="6650181" y="255974"/>
            <a:ext cx="4854633" cy="130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28E047-1F90-4CB1-8264-047021299E60}"/>
              </a:ext>
            </a:extLst>
          </p:cNvPr>
          <p:cNvSpPr txBox="1"/>
          <p:nvPr/>
        </p:nvSpPr>
        <p:spPr>
          <a:xfrm>
            <a:off x="6650181" y="371458"/>
            <a:ext cx="4921134" cy="1077218"/>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Reading </a:t>
            </a:r>
            <a:r>
              <a:rPr lang="en-US" sz="3200" dirty="0" smtClean="0">
                <a:solidFill>
                  <a:schemeClr val="bg1"/>
                </a:solidFill>
                <a:latin typeface="Calibri" panose="020F0502020204030204" pitchFamily="34" charset="0"/>
                <a:cs typeface="Calibri" panose="020F0502020204030204" pitchFamily="34" charset="0"/>
              </a:rPr>
              <a:t>Comprehension</a:t>
            </a:r>
            <a:endParaRPr lang="en-US" sz="3200" dirty="0">
              <a:solidFill>
                <a:schemeClr val="bg1"/>
              </a:solidFill>
              <a:latin typeface="Calibri" panose="020F0502020204030204" pitchFamily="34" charset="0"/>
              <a:cs typeface="Calibri" panose="020F0502020204030204" pitchFamily="34" charset="0"/>
            </a:endParaRPr>
          </a:p>
          <a:p>
            <a:pPr algn="ctr"/>
            <a:r>
              <a:rPr lang="ka-GE" sz="32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627401"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The Belo Monte </a:t>
            </a:r>
            <a:r>
              <a:rPr lang="en-US" sz="2400" dirty="0" smtClean="0">
                <a:solidFill>
                  <a:schemeClr val="bg1"/>
                </a:solidFill>
                <a:latin typeface="Calibri" panose="020F0502020204030204" pitchFamily="34" charset="0"/>
                <a:cs typeface="Calibri" panose="020F0502020204030204" pitchFamily="34" charset="0"/>
              </a:rPr>
              <a:t>Dam</a:t>
            </a:r>
          </a:p>
          <a:p>
            <a:pPr algn="just"/>
            <a:endParaRPr lang="en-US" sz="2400" dirty="0">
              <a:solidFill>
                <a:schemeClr val="bg1"/>
              </a:solidFill>
              <a:latin typeface="Calibri" panose="020F0502020204030204" pitchFamily="34" charset="0"/>
              <a:cs typeface="Calibri" panose="020F0502020204030204" pitchFamily="34" charset="0"/>
            </a:endParaRPr>
          </a:p>
          <a:p>
            <a:pPr algn="just"/>
            <a:r>
              <a:rPr lang="en-US" sz="2400" dirty="0">
                <a:solidFill>
                  <a:schemeClr val="bg1"/>
                </a:solidFill>
                <a:latin typeface="Calibri" panose="020F0502020204030204" pitchFamily="34" charset="0"/>
                <a:cs typeface="Calibri" panose="020F0502020204030204" pitchFamily="34" charset="0"/>
              </a:rPr>
              <a:t>The Brazilian government is planning to build a dam which will be the third largest in the world. The </a:t>
            </a:r>
            <a:r>
              <a:rPr lang="en-US" sz="2400" dirty="0">
                <a:solidFill>
                  <a:schemeClr val="accent2"/>
                </a:solidFill>
                <a:latin typeface="Calibri" panose="020F0502020204030204" pitchFamily="34" charset="0"/>
                <a:cs typeface="Calibri" panose="020F0502020204030204" pitchFamily="34" charset="0"/>
              </a:rPr>
              <a:t>dam</a:t>
            </a:r>
            <a:r>
              <a:rPr lang="en-US" sz="2400" dirty="0">
                <a:solidFill>
                  <a:schemeClr val="bg1"/>
                </a:solidFill>
                <a:latin typeface="Calibri" panose="020F0502020204030204" pitchFamily="34" charset="0"/>
                <a:cs typeface="Calibri" panose="020F0502020204030204" pitchFamily="34" charset="0"/>
              </a:rPr>
              <a:t> will provide 11,000 megawatts of energy, which the Brazilian government hopes will help Brazil’s economy to improve. However, it is a very expensive project.  It will cost $18 billion to construct.  There is more bad news. The dam will </a:t>
            </a:r>
            <a:r>
              <a:rPr lang="en-US" sz="2400" dirty="0">
                <a:solidFill>
                  <a:schemeClr val="accent2"/>
                </a:solidFill>
                <a:latin typeface="Calibri" panose="020F0502020204030204" pitchFamily="34" charset="0"/>
                <a:cs typeface="Calibri" panose="020F0502020204030204" pitchFamily="34" charset="0"/>
              </a:rPr>
              <a:t>destroy</a:t>
            </a:r>
            <a:r>
              <a:rPr lang="en-US" sz="2400" dirty="0">
                <a:solidFill>
                  <a:schemeClr val="bg1"/>
                </a:solidFill>
                <a:latin typeface="Calibri" panose="020F0502020204030204" pitchFamily="34" charset="0"/>
                <a:cs typeface="Calibri" panose="020F0502020204030204" pitchFamily="34" charset="0"/>
              </a:rPr>
              <a:t> much land by </a:t>
            </a:r>
            <a:r>
              <a:rPr lang="en-US" sz="2400" dirty="0">
                <a:solidFill>
                  <a:schemeClr val="accent2"/>
                </a:solidFill>
                <a:latin typeface="Calibri" panose="020F0502020204030204" pitchFamily="34" charset="0"/>
                <a:cs typeface="Calibri" panose="020F0502020204030204" pitchFamily="34" charset="0"/>
              </a:rPr>
              <a:t>flooding </a:t>
            </a:r>
            <a:r>
              <a:rPr lang="en-US" sz="2400" dirty="0">
                <a:solidFill>
                  <a:schemeClr val="bg1"/>
                </a:solidFill>
                <a:latin typeface="Calibri" panose="020F0502020204030204" pitchFamily="34" charset="0"/>
                <a:cs typeface="Calibri" panose="020F0502020204030204" pitchFamily="34" charset="0"/>
              </a:rPr>
              <a:t>large area, and 16,000 people that live there will have to find new homes.  Despite all these, the dam could have great future benefits for the Brazilian people and its economy!</a:t>
            </a:r>
          </a:p>
        </p:txBody>
      </p:sp>
      <p:sp>
        <p:nvSpPr>
          <p:cNvPr id="7" name="Rectangle 6">
            <a:extLst>
              <a:ext uri="{FF2B5EF4-FFF2-40B4-BE49-F238E27FC236}">
                <a16:creationId xmlns:a16="http://schemas.microsoft.com/office/drawing/2014/main" id="{748FA8E3-2CE3-3647-992D-018F0126A7B0}"/>
              </a:ext>
            </a:extLst>
          </p:cNvPr>
          <p:cNvSpPr/>
          <p:nvPr/>
        </p:nvSpPr>
        <p:spPr>
          <a:xfrm>
            <a:off x="6650181" y="255974"/>
            <a:ext cx="4854633" cy="1308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28E047-1F90-4CB1-8264-047021299E60}"/>
              </a:ext>
            </a:extLst>
          </p:cNvPr>
          <p:cNvSpPr txBox="1"/>
          <p:nvPr/>
        </p:nvSpPr>
        <p:spPr>
          <a:xfrm>
            <a:off x="6650181" y="371458"/>
            <a:ext cx="4921134" cy="1077218"/>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cs typeface="Calibri" panose="020F0502020204030204" pitchFamily="34" charset="0"/>
              </a:rPr>
              <a:t>Reading </a:t>
            </a:r>
            <a:r>
              <a:rPr lang="en-US" sz="3200" dirty="0" smtClean="0">
                <a:solidFill>
                  <a:schemeClr val="bg1"/>
                </a:solidFill>
                <a:latin typeface="Calibri" panose="020F0502020204030204" pitchFamily="34" charset="0"/>
                <a:cs typeface="Calibri" panose="020F0502020204030204" pitchFamily="34" charset="0"/>
              </a:rPr>
              <a:t>Comprehension</a:t>
            </a:r>
            <a:endParaRPr lang="en-US" sz="3200" dirty="0">
              <a:solidFill>
                <a:schemeClr val="bg1"/>
              </a:solidFill>
              <a:latin typeface="Calibri" panose="020F0502020204030204" pitchFamily="34" charset="0"/>
              <a:cs typeface="Calibri" panose="020F0502020204030204" pitchFamily="34" charset="0"/>
            </a:endParaRPr>
          </a:p>
          <a:p>
            <a:pPr algn="ctr"/>
            <a:r>
              <a:rPr lang="ka-GE" sz="32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348883734"/>
              </p:ext>
            </p:extLst>
          </p:nvPr>
        </p:nvGraphicFramePr>
        <p:xfrm>
          <a:off x="699280" y="2805863"/>
          <a:ext cx="8064429" cy="838025"/>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 railway tunnel will be over the sea.</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7001455"/>
              </p:ext>
            </p:extLst>
          </p:nvPr>
        </p:nvGraphicFramePr>
        <p:xfrm>
          <a:off x="745724" y="4478155"/>
          <a:ext cx="10093911" cy="944880"/>
        </p:xfrm>
        <a:graphic>
          <a:graphicData uri="http://schemas.openxmlformats.org/drawingml/2006/table">
            <a:tbl>
              <a:tblPr firstRow="1" bandRow="1">
                <a:tableStyleId>{B46CFEF4-99AF-46A8-A051-738FFB79779B}</a:tableStyleId>
              </a:tblPr>
              <a:tblGrid>
                <a:gridCol w="10093911">
                  <a:extLst>
                    <a:ext uri="{9D8B030D-6E8A-4147-A177-3AD203B41FA5}">
                      <a16:colId xmlns:a16="http://schemas.microsoft.com/office/drawing/2014/main" val="2862978725"/>
                    </a:ext>
                  </a:extLst>
                </a:gridCol>
              </a:tblGrid>
              <a:tr h="466904">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This railway tunnel across the ocean will not be above sea level.  It will actually be around 45 </a:t>
                      </a:r>
                      <a:r>
                        <a:rPr lang="en-US" sz="2800" b="0" i="1" u="none" strike="noStrike" cap="none" dirty="0" err="1">
                          <a:solidFill>
                            <a:schemeClr val="bg1"/>
                          </a:solidFill>
                          <a:latin typeface="Calibri" panose="020F0502020204030204" pitchFamily="34" charset="0"/>
                          <a:ea typeface="Arial"/>
                          <a:cs typeface="Calibri" panose="020F0502020204030204" pitchFamily="34" charset="0"/>
                          <a:sym typeface="Arial"/>
                        </a:rPr>
                        <a:t>metres</a:t>
                      </a:r>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 below the surface of the water.</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455242" y="2566372"/>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520085"/>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It </a:t>
                      </a:r>
                      <a:r>
                        <a:rPr lang="en-US" sz="2800" b="0" i="0" dirty="0">
                          <a:solidFill>
                            <a:schemeClr val="bg1"/>
                          </a:solidFill>
                          <a:latin typeface="Calibri" panose="020F0502020204030204" pitchFamily="34" charset="0"/>
                          <a:cs typeface="Calibri" panose="020F0502020204030204" pitchFamily="34" charset="0"/>
                        </a:rPr>
                        <a:t>is cheap to build the Transatlantic tunnel.</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978952608"/>
              </p:ext>
            </p:extLst>
          </p:nvPr>
        </p:nvGraphicFramePr>
        <p:xfrm>
          <a:off x="568680" y="4169151"/>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973009">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  This is an expensive project.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640721" y="2560166"/>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a:t>
            </a:r>
            <a:r>
              <a:rPr lang="ka-GE" sz="3000" b="1" dirty="0">
                <a:latin typeface="Calibri" panose="020F0502020204030204" pitchFamily="34" charset="0"/>
                <a:cs typeface="Calibri" panose="020F0502020204030204" pitchFamily="34" charset="0"/>
              </a:rPr>
              <a:t>ა </a:t>
            </a:r>
            <a:endParaRPr lang="en-US" sz="3000" b="1"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482112072"/>
              </p:ext>
            </p:extLst>
          </p:nvPr>
        </p:nvGraphicFramePr>
        <p:xfrm>
          <a:off x="660902" y="2625505"/>
          <a:ext cx="9111851" cy="1293734"/>
        </p:xfrm>
        <a:graphic>
          <a:graphicData uri="http://schemas.openxmlformats.org/drawingml/2006/table">
            <a:tbl>
              <a:tblPr>
                <a:noFill/>
                <a:tableStyleId>{B46CFEF4-99AF-46A8-A051-738FFB79779B}</a:tableStyleId>
              </a:tblPr>
              <a:tblGrid>
                <a:gridCol w="9111851">
                  <a:extLst>
                    <a:ext uri="{9D8B030D-6E8A-4147-A177-3AD203B41FA5}">
                      <a16:colId xmlns:a16="http://schemas.microsoft.com/office/drawing/2014/main" val="20000"/>
                    </a:ext>
                  </a:extLst>
                </a:gridCol>
              </a:tblGrid>
              <a:tr h="1293734">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 aim of the solar and wind farm project is to provide electricity.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717625931"/>
              </p:ext>
            </p:extLst>
          </p:nvPr>
        </p:nvGraphicFramePr>
        <p:xfrm>
          <a:off x="585907" y="4169150"/>
          <a:ext cx="10395497" cy="944880"/>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The aim is to provide electricity and to solve some of the world’s energy problems.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13741" y="2606185"/>
            <a:ext cx="1565329"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48370560"/>
              </p:ext>
            </p:extLst>
          </p:nvPr>
        </p:nvGraphicFramePr>
        <p:xfrm>
          <a:off x="699281" y="2602909"/>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Construction of the dam won’t do any harm to the environment.</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924062574"/>
              </p:ext>
            </p:extLst>
          </p:nvPr>
        </p:nvGraphicFramePr>
        <p:xfrm>
          <a:off x="577302" y="4478155"/>
          <a:ext cx="9972165" cy="94488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en-US" sz="2800" i="1" dirty="0">
                          <a:solidFill>
                            <a:schemeClr val="bg1"/>
                          </a:solidFill>
                          <a:latin typeface="Calibri" panose="020F0502020204030204" pitchFamily="34" charset="0"/>
                          <a:cs typeface="Calibri" panose="020F0502020204030204" pitchFamily="34" charset="0"/>
                        </a:rPr>
                        <a:t>The dam will destroy much land by flooding large area, and 16,000 people that live there will have to find new homes.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321552" y="2645546"/>
            <a:ext cx="1553593" cy="1166574"/>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bri" pitchFamily="34" charset="0"/>
              </a:rPr>
              <a:t>Huge solar and wind farms </a:t>
            </a:r>
            <a:r>
              <a:rPr lang="en-US" sz="3500" dirty="0">
                <a:solidFill>
                  <a:schemeClr val="accent2"/>
                </a:solidFill>
                <a:latin typeface="Calibri" pitchFamily="34" charset="0"/>
              </a:rPr>
              <a:t>are built </a:t>
            </a:r>
            <a:r>
              <a:rPr lang="en-US" sz="3500" dirty="0">
                <a:solidFill>
                  <a:schemeClr val="bg1"/>
                </a:solidFill>
                <a:latin typeface="Calibri" pitchFamily="34" charset="0"/>
              </a:rPr>
              <a:t>in the Sahara Desert, from Morocco to Saudi Arabia. </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3093156"/>
            <a:ext cx="10335153" cy="3202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chemeClr val="bg1"/>
                </a:solidFill>
                <a:latin typeface="Calibri" charset="0"/>
                <a:ea typeface="Calibri" charset="0"/>
                <a:cs typeface="Calibri" charset="0"/>
              </a:rPr>
              <a:t>We often use the passive</a:t>
            </a:r>
            <a:r>
              <a:rPr lang="en-US" sz="2500" i="1" dirty="0" smtClean="0">
                <a:solidFill>
                  <a:schemeClr val="bg1"/>
                </a:solidFill>
                <a:latin typeface="Calibri" charset="0"/>
                <a:ea typeface="Calibri" charset="0"/>
                <a:cs typeface="Calibri" charset="0"/>
              </a:rPr>
              <a:t>:</a:t>
            </a:r>
          </a:p>
          <a:p>
            <a:endParaRPr lang="en-US" sz="2500" i="1" dirty="0">
              <a:solidFill>
                <a:schemeClr val="bg1"/>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a:solidFill>
                  <a:schemeClr val="bg1"/>
                </a:solidFill>
                <a:latin typeface="Calibri" charset="0"/>
                <a:ea typeface="Calibri" charset="0"/>
                <a:cs typeface="Calibri" charset="0"/>
              </a:rPr>
              <a:t>when we prefer not to mention who or what does the action (for example, it's not known, </a:t>
            </a:r>
            <a:r>
              <a:rPr lang="en-US" sz="2500" dirty="0" smtClean="0">
                <a:solidFill>
                  <a:schemeClr val="bg1"/>
                </a:solidFill>
                <a:latin typeface="Calibri" charset="0"/>
                <a:ea typeface="Calibri" charset="0"/>
                <a:cs typeface="Calibri" charset="0"/>
              </a:rPr>
              <a:t>we </a:t>
            </a:r>
            <a:r>
              <a:rPr lang="en-US" sz="2500" dirty="0">
                <a:solidFill>
                  <a:schemeClr val="bg1"/>
                </a:solidFill>
                <a:latin typeface="Calibri" charset="0"/>
                <a:ea typeface="Calibri" charset="0"/>
                <a:cs typeface="Calibri" charset="0"/>
              </a:rPr>
              <a:t>don't want to </a:t>
            </a:r>
            <a:r>
              <a:rPr lang="en-US" sz="2500" dirty="0" smtClean="0">
                <a:solidFill>
                  <a:schemeClr val="bg1"/>
                </a:solidFill>
                <a:latin typeface="Calibri" charset="0"/>
                <a:ea typeface="Calibri" charset="0"/>
                <a:cs typeface="Calibri" charset="0"/>
              </a:rPr>
              <a:t>mention or it isn’t important)</a:t>
            </a:r>
          </a:p>
          <a:p>
            <a:pPr marL="342900" indent="-342900">
              <a:buFont typeface="Arial" panose="020B0604020202020204" pitchFamily="34" charset="0"/>
              <a:buChar char="•"/>
            </a:pPr>
            <a:endParaRPr lang="en-US" sz="2500"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    New bridges </a:t>
            </a:r>
            <a:r>
              <a:rPr lang="en-US" sz="2500" i="1" dirty="0">
                <a:solidFill>
                  <a:schemeClr val="accent2"/>
                </a:solidFill>
                <a:latin typeface="Calibri" charset="0"/>
                <a:ea typeface="Calibri" charset="0"/>
                <a:cs typeface="Calibri" charset="0"/>
              </a:rPr>
              <a:t>are built </a:t>
            </a:r>
            <a:r>
              <a:rPr lang="en-US" sz="2500" i="1" dirty="0">
                <a:solidFill>
                  <a:schemeClr val="bg1"/>
                </a:solidFill>
                <a:latin typeface="Calibri" charset="0"/>
                <a:ea typeface="Calibri" charset="0"/>
                <a:cs typeface="Calibri" charset="0"/>
              </a:rPr>
              <a:t>in our city every year</a:t>
            </a:r>
            <a:r>
              <a:rPr lang="en-US" sz="2500" i="1" dirty="0" smtClean="0">
                <a:solidFill>
                  <a:schemeClr val="bg1"/>
                </a:solidFill>
                <a:latin typeface="Calibri" charset="0"/>
                <a:ea typeface="Calibri" charset="0"/>
                <a:cs typeface="Calibri" charset="0"/>
              </a:rPr>
              <a:t>.</a:t>
            </a:r>
            <a:endParaRPr lang="en-US" sz="2500" i="1"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chemeClr val="bg1"/>
                </a:solidFill>
                <a:latin typeface="Calibri" charset="0"/>
                <a:ea typeface="Calibri" charset="0"/>
                <a:cs typeface="Calibri" charset="0"/>
              </a:rPr>
              <a:t>We often use the </a:t>
            </a:r>
            <a:r>
              <a:rPr lang="en-US" sz="2500" i="1" dirty="0" smtClean="0">
                <a:solidFill>
                  <a:schemeClr val="bg1"/>
                </a:solidFill>
                <a:latin typeface="Calibri" charset="0"/>
                <a:ea typeface="Calibri" charset="0"/>
                <a:cs typeface="Calibri" charset="0"/>
              </a:rPr>
              <a:t>passive:</a:t>
            </a:r>
          </a:p>
          <a:p>
            <a:endParaRPr lang="en-US" sz="2500" i="1" dirty="0">
              <a:solidFill>
                <a:schemeClr val="bg1"/>
              </a:solidFill>
              <a:latin typeface="Calibri" charset="0"/>
              <a:ea typeface="Calibri" charset="0"/>
              <a:cs typeface="Calibri" charset="0"/>
            </a:endParaRPr>
          </a:p>
          <a:p>
            <a:endParaRPr lang="en-US" sz="2500" i="1" dirty="0">
              <a:solidFill>
                <a:schemeClr val="bg1"/>
              </a:solidFill>
              <a:latin typeface="Calibri" charset="0"/>
              <a:ea typeface="Calibri" charset="0"/>
              <a:cs typeface="Calibri" charset="0"/>
            </a:endParaRPr>
          </a:p>
          <a:p>
            <a:pPr marL="342900" indent="-342900">
              <a:buClr>
                <a:schemeClr val="bg1"/>
              </a:buClr>
              <a:buFont typeface="Arial" charset="0"/>
              <a:buChar char="•"/>
            </a:pPr>
            <a:r>
              <a:rPr lang="en-US" sz="2500" dirty="0" smtClean="0">
                <a:solidFill>
                  <a:schemeClr val="bg1"/>
                </a:solidFill>
                <a:latin typeface="Calibri" charset="0"/>
                <a:ea typeface="Calibri" charset="0"/>
                <a:cs typeface="Calibri" charset="0"/>
              </a:rPr>
              <a:t>so </a:t>
            </a:r>
            <a:r>
              <a:rPr lang="en-US" sz="2500" dirty="0">
                <a:solidFill>
                  <a:schemeClr val="bg1"/>
                </a:solidFill>
                <a:latin typeface="Calibri" charset="0"/>
                <a:ea typeface="Calibri" charset="0"/>
                <a:cs typeface="Calibri" charset="0"/>
              </a:rPr>
              <a:t>that we can start a sentence with the most important or most logical information</a:t>
            </a:r>
            <a:r>
              <a:rPr lang="en-US" sz="2500" dirty="0" smtClean="0">
                <a:solidFill>
                  <a:schemeClr val="bg1"/>
                </a:solidFill>
                <a:latin typeface="Calibri" charset="0"/>
                <a:ea typeface="Calibri" charset="0"/>
                <a:cs typeface="Calibri" charset="0"/>
              </a:rPr>
              <a:t>.</a:t>
            </a:r>
          </a:p>
          <a:p>
            <a:pPr marL="342900" indent="-342900">
              <a:buFont typeface="Arial" charset="0"/>
              <a:buChar char="•"/>
            </a:pPr>
            <a:endParaRPr lang="en-US" sz="2500" dirty="0">
              <a:solidFill>
                <a:schemeClr val="bg1"/>
              </a:solidFill>
              <a:latin typeface="Calibri" charset="0"/>
              <a:ea typeface="Calibri" charset="0"/>
              <a:cs typeface="Calibri" charset="0"/>
            </a:endParaRPr>
          </a:p>
          <a:p>
            <a:r>
              <a:rPr lang="en-US" sz="2500" dirty="0">
                <a:solidFill>
                  <a:schemeClr val="bg1"/>
                </a:solidFill>
                <a:latin typeface="Calibri" charset="0"/>
                <a:ea typeface="Calibri" charset="0"/>
                <a:cs typeface="Calibri" charset="0"/>
              </a:rPr>
              <a:t>    </a:t>
            </a:r>
            <a:r>
              <a:rPr lang="en-US" sz="2500" i="1" dirty="0">
                <a:solidFill>
                  <a:schemeClr val="bg1"/>
                </a:solidFill>
                <a:latin typeface="Calibri" charset="0"/>
                <a:ea typeface="Calibri" charset="0"/>
                <a:cs typeface="Calibri" charset="0"/>
              </a:rPr>
              <a:t>The city </a:t>
            </a:r>
            <a:r>
              <a:rPr lang="en-US" sz="2500" i="1" dirty="0">
                <a:solidFill>
                  <a:schemeClr val="accent2"/>
                </a:solidFill>
                <a:latin typeface="Calibri" charset="0"/>
                <a:ea typeface="Calibri" charset="0"/>
                <a:cs typeface="Calibri" charset="0"/>
              </a:rPr>
              <a:t>is destroyed</a:t>
            </a:r>
            <a:r>
              <a:rPr lang="en-US" sz="2500" i="1" dirty="0" smtClean="0">
                <a:solidFill>
                  <a:schemeClr val="bg1"/>
                </a:solidFill>
                <a:latin typeface="Calibri" charset="0"/>
                <a:ea typeface="Calibri" charset="0"/>
                <a:cs typeface="Calibri" charset="0"/>
              </a:rPr>
              <a:t>.</a:t>
            </a:r>
            <a:endParaRPr lang="en-US" sz="2500" i="1"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6625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8" name="Google Shape;138;p3"/>
          <p:cNvSpPr txBox="1">
            <a:spLocks noGrp="1"/>
          </p:cNvSpPr>
          <p:nvPr>
            <p:ph type="title"/>
          </p:nvPr>
        </p:nvSpPr>
        <p:spPr>
          <a:xfrm>
            <a:off x="7051207" y="404303"/>
            <a:ext cx="4530113" cy="103163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rPr>
              <a:t>Introduction</a:t>
            </a:r>
            <a:br>
              <a:rPr lang="en-US" sz="3600" dirty="0">
                <a:solidFill>
                  <a:schemeClr val="bg1"/>
                </a:solidFill>
                <a:latin typeface="Calibri" pitchFamily="34" charset="0"/>
              </a:rPr>
            </a:br>
            <a:r>
              <a:rPr lang="ka-GE" sz="3600" dirty="0">
                <a:solidFill>
                  <a:schemeClr val="bg1"/>
                </a:solidFill>
                <a:latin typeface="Calibri Regular" charset="0"/>
              </a:rPr>
              <a:t>შესავალი</a:t>
            </a:r>
            <a:endParaRPr sz="3600" dirty="0">
              <a:solidFill>
                <a:schemeClr val="bg1"/>
              </a:solidFill>
              <a:latin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549752" y="2122426"/>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What kind of problems do civil engineers try to solve?</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549752" y="435627"/>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713833" y="435626"/>
            <a:ext cx="2376972" cy="968991"/>
          </a:xfrm>
          <a:prstGeom prst="rect">
            <a:avLst/>
          </a:prstGeom>
        </p:spPr>
      </p:pic>
      <p:pic>
        <p:nvPicPr>
          <p:cNvPr id="3" name="Picture 2">
            <a:extLst>
              <a:ext uri="{FF2B5EF4-FFF2-40B4-BE49-F238E27FC236}">
                <a16:creationId xmlns:a16="http://schemas.microsoft.com/office/drawing/2014/main" id="{295788E0-7697-6D4F-B132-F0C37041BB81}"/>
              </a:ext>
            </a:extLst>
          </p:cNvPr>
          <p:cNvPicPr>
            <a:picLocks noChangeAspect="1"/>
          </p:cNvPicPr>
          <p:nvPr/>
        </p:nvPicPr>
        <p:blipFill>
          <a:blip r:embed="rId5"/>
          <a:stretch>
            <a:fillRect/>
          </a:stretch>
        </p:blipFill>
        <p:spPr>
          <a:xfrm>
            <a:off x="7326776" y="2314314"/>
            <a:ext cx="4254544" cy="4254544"/>
          </a:xfrm>
          <a:prstGeom prst="rect">
            <a:avLst/>
          </a:prstGeom>
        </p:spPr>
      </p:pic>
      <p:sp>
        <p:nvSpPr>
          <p:cNvPr id="6" name="TextBox 5">
            <a:extLst>
              <a:ext uri="{FF2B5EF4-FFF2-40B4-BE49-F238E27FC236}">
                <a16:creationId xmlns:a16="http://schemas.microsoft.com/office/drawing/2014/main" id="{2761470F-F0D4-41E1-878C-578680A9750F}"/>
              </a:ext>
            </a:extLst>
          </p:cNvPr>
          <p:cNvSpPr txBox="1"/>
          <p:nvPr/>
        </p:nvSpPr>
        <p:spPr>
          <a:xfrm>
            <a:off x="549752" y="3596795"/>
            <a:ext cx="5992524" cy="1569660"/>
          </a:xfrm>
          <a:prstGeom prst="rect">
            <a:avLst/>
          </a:prstGeom>
          <a:solidFill>
            <a:schemeClr val="accent1"/>
          </a:solidFill>
          <a:ln>
            <a:solidFill>
              <a:schemeClr val="bg2">
                <a:lumMod val="75000"/>
              </a:schemeClr>
            </a:solidFill>
          </a:ln>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What are the current problems in the world that can be solved by engineers?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solidFill>
                  <a:schemeClr val="bg1"/>
                </a:solidFill>
                <a:latin typeface="Calibri" charset="0"/>
                <a:ea typeface="Calibri" charset="0"/>
                <a:cs typeface="Calibri" charset="0"/>
              </a:rPr>
              <a:t>We </a:t>
            </a:r>
            <a:r>
              <a:rPr lang="en-US" sz="2500" i="1" dirty="0" smtClean="0">
                <a:solidFill>
                  <a:schemeClr val="bg1"/>
                </a:solidFill>
                <a:latin typeface="Calibri" charset="0"/>
                <a:ea typeface="Calibri" charset="0"/>
                <a:cs typeface="Calibri" charset="0"/>
              </a:rPr>
              <a:t>also </a:t>
            </a:r>
            <a:r>
              <a:rPr lang="en-US" sz="2500" i="1" dirty="0">
                <a:solidFill>
                  <a:schemeClr val="bg1"/>
                </a:solidFill>
                <a:latin typeface="Calibri" charset="0"/>
                <a:ea typeface="Calibri" charset="0"/>
                <a:cs typeface="Calibri" charset="0"/>
              </a:rPr>
              <a:t>use the </a:t>
            </a:r>
            <a:r>
              <a:rPr lang="en-US" sz="2500" i="1" dirty="0" smtClean="0">
                <a:solidFill>
                  <a:schemeClr val="bg1"/>
                </a:solidFill>
                <a:latin typeface="Calibri" charset="0"/>
                <a:ea typeface="Calibri" charset="0"/>
                <a:cs typeface="Calibri" charset="0"/>
              </a:rPr>
              <a:t>passive voice:</a:t>
            </a:r>
          </a:p>
          <a:p>
            <a:endParaRPr lang="en-US" sz="2500" i="1" dirty="0">
              <a:solidFill>
                <a:schemeClr val="bg1"/>
              </a:solidFill>
              <a:latin typeface="Calibri" charset="0"/>
              <a:ea typeface="Calibri" charset="0"/>
              <a:cs typeface="Calibri" charset="0"/>
            </a:endParaRPr>
          </a:p>
          <a:p>
            <a:endParaRPr lang="en-US" sz="2500" i="1" dirty="0">
              <a:solidFill>
                <a:schemeClr val="bg1"/>
              </a:solidFill>
              <a:latin typeface="Calibri" charset="0"/>
              <a:ea typeface="Calibri" charset="0"/>
              <a:cs typeface="Calibri" charset="0"/>
            </a:endParaRPr>
          </a:p>
          <a:p>
            <a:pPr marL="342900" indent="-342900">
              <a:buClr>
                <a:schemeClr val="bg1"/>
              </a:buClr>
              <a:buFont typeface="Arial" panose="020B0604020202020204" pitchFamily="34" charset="0"/>
              <a:buChar char="•"/>
            </a:pPr>
            <a:r>
              <a:rPr lang="en-US" sz="2500" dirty="0" smtClean="0">
                <a:solidFill>
                  <a:schemeClr val="bg1"/>
                </a:solidFill>
                <a:latin typeface="Calibri" charset="0"/>
                <a:ea typeface="Calibri" charset="0"/>
                <a:cs typeface="Calibri" charset="0"/>
              </a:rPr>
              <a:t>in </a:t>
            </a:r>
            <a:r>
              <a:rPr lang="en-US" sz="2500" dirty="0">
                <a:solidFill>
                  <a:schemeClr val="bg1"/>
                </a:solidFill>
                <a:latin typeface="Calibri" charset="0"/>
                <a:ea typeface="Calibri" charset="0"/>
                <a:cs typeface="Calibri" charset="0"/>
              </a:rPr>
              <a:t>more formal or scientific writing</a:t>
            </a:r>
            <a:r>
              <a:rPr lang="en-US" sz="2500" dirty="0" smtClean="0">
                <a:solidFill>
                  <a:schemeClr val="bg1"/>
                </a:solidFill>
                <a:latin typeface="Calibri" charset="0"/>
                <a:ea typeface="Calibri" charset="0"/>
                <a:cs typeface="Calibri" charset="0"/>
              </a:rPr>
              <a:t>.</a:t>
            </a:r>
          </a:p>
          <a:p>
            <a:pPr marL="342900" indent="-342900">
              <a:buFont typeface="Arial" panose="020B0604020202020204" pitchFamily="34" charset="0"/>
              <a:buChar char="•"/>
            </a:pPr>
            <a:endParaRPr lang="en-US" sz="2500"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     New methods of construction </a:t>
            </a:r>
            <a:r>
              <a:rPr lang="en-US" sz="2500" i="1" dirty="0">
                <a:solidFill>
                  <a:schemeClr val="accent2"/>
                </a:solidFill>
                <a:latin typeface="Calibri" charset="0"/>
                <a:ea typeface="Calibri" charset="0"/>
                <a:cs typeface="Calibri" charset="0"/>
              </a:rPr>
              <a:t>are discovered </a:t>
            </a:r>
            <a:r>
              <a:rPr lang="en-US" sz="2500" i="1" dirty="0">
                <a:solidFill>
                  <a:schemeClr val="bg1"/>
                </a:solidFill>
                <a:latin typeface="Calibri" charset="0"/>
                <a:ea typeface="Calibri" charset="0"/>
                <a:cs typeface="Calibri" charset="0"/>
              </a:rPr>
              <a:t>by  engineers.  </a:t>
            </a:r>
          </a:p>
        </p:txBody>
      </p:sp>
      <p:sp>
        <p:nvSpPr>
          <p:cNvPr id="7" name="Rectangle 6">
            <a:extLst>
              <a:ext uri="{FF2B5EF4-FFF2-40B4-BE49-F238E27FC236}">
                <a16:creationId xmlns:a16="http://schemas.microsoft.com/office/drawing/2014/main" id="{6042AC8F-C617-8540-A5BD-0D218871DB0D}"/>
              </a:ext>
            </a:extLst>
          </p:cNvPr>
          <p:cNvSpPr/>
          <p:nvPr/>
        </p:nvSpPr>
        <p:spPr>
          <a:xfrm>
            <a:off x="7136647"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75366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777924"/>
            <a:ext cx="10335153" cy="35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latin typeface="Calibri" charset="0"/>
                <a:ea typeface="Calibri" charset="0"/>
                <a:cs typeface="Calibri" charset="0"/>
              </a:rPr>
              <a:t> We can mention the doer of the action </a:t>
            </a:r>
            <a:r>
              <a:rPr lang="en-US" sz="2500" i="1" dirty="0" smtClean="0">
                <a:latin typeface="Calibri" charset="0"/>
                <a:ea typeface="Calibri" charset="0"/>
                <a:cs typeface="Calibri" charset="0"/>
              </a:rPr>
              <a:t>by </a:t>
            </a:r>
            <a:r>
              <a:rPr lang="en-US" sz="2500" i="1" dirty="0">
                <a:latin typeface="Calibri" charset="0"/>
                <a:ea typeface="Calibri" charset="0"/>
                <a:cs typeface="Calibri" charset="0"/>
              </a:rPr>
              <a:t>using the preposition “by”</a:t>
            </a:r>
          </a:p>
          <a:p>
            <a:r>
              <a:rPr lang="en-US" sz="2500" i="1" dirty="0" smtClean="0">
                <a:latin typeface="Calibri" charset="0"/>
                <a:ea typeface="Calibri" charset="0"/>
                <a:cs typeface="Calibri" charset="0"/>
              </a:rPr>
              <a:t>at </a:t>
            </a:r>
            <a:r>
              <a:rPr lang="en-US" sz="2500" i="1" dirty="0">
                <a:latin typeface="Calibri" charset="0"/>
                <a:ea typeface="Calibri" charset="0"/>
                <a:cs typeface="Calibri" charset="0"/>
              </a:rPr>
              <a:t>the end of the </a:t>
            </a:r>
            <a:r>
              <a:rPr lang="en-US" sz="2500" i="1" dirty="0" smtClean="0">
                <a:latin typeface="Calibri" charset="0"/>
                <a:ea typeface="Calibri" charset="0"/>
                <a:cs typeface="Calibri" charset="0"/>
              </a:rPr>
              <a:t>sentence. </a:t>
            </a:r>
          </a:p>
          <a:p>
            <a:endParaRPr lang="en-US" sz="2500" i="1" dirty="0">
              <a:latin typeface="Calibri" charset="0"/>
              <a:ea typeface="Calibri" charset="0"/>
              <a:cs typeface="Calibri" charset="0"/>
            </a:endParaRPr>
          </a:p>
          <a:p>
            <a:r>
              <a:rPr lang="en-US" sz="2500" i="1" dirty="0" smtClean="0">
                <a:latin typeface="Calibri" charset="0"/>
                <a:ea typeface="Calibri" charset="0"/>
                <a:cs typeface="Calibri" charset="0"/>
              </a:rPr>
              <a:t>The </a:t>
            </a:r>
            <a:r>
              <a:rPr lang="en-US" sz="2500" i="1" dirty="0">
                <a:latin typeface="Calibri" charset="0"/>
                <a:ea typeface="Calibri" charset="0"/>
                <a:cs typeface="Calibri" charset="0"/>
              </a:rPr>
              <a:t>bridge </a:t>
            </a:r>
            <a:r>
              <a:rPr lang="en-US" sz="2500" i="1" dirty="0">
                <a:solidFill>
                  <a:schemeClr val="accent2"/>
                </a:solidFill>
                <a:latin typeface="Calibri" charset="0"/>
                <a:ea typeface="Calibri" charset="0"/>
                <a:cs typeface="Calibri" charset="0"/>
              </a:rPr>
              <a:t>is built by</a:t>
            </a:r>
            <a:r>
              <a:rPr lang="en-US" sz="2500" i="1" dirty="0">
                <a:latin typeface="Calibri" charset="0"/>
                <a:ea typeface="Calibri" charset="0"/>
                <a:cs typeface="Calibri" charset="0"/>
              </a:rPr>
              <a:t> engineers.</a:t>
            </a:r>
          </a:p>
        </p:txBody>
      </p:sp>
      <p:sp>
        <p:nvSpPr>
          <p:cNvPr id="7" name="Rectangle 6">
            <a:extLst>
              <a:ext uri="{FF2B5EF4-FFF2-40B4-BE49-F238E27FC236}">
                <a16:creationId xmlns:a16="http://schemas.microsoft.com/office/drawing/2014/main" id="{6042AC8F-C617-8540-A5BD-0D218871DB0D}"/>
              </a:ext>
            </a:extLst>
          </p:cNvPr>
          <p:cNvSpPr/>
          <p:nvPr/>
        </p:nvSpPr>
        <p:spPr>
          <a:xfrm>
            <a:off x="7128335"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i="1" dirty="0">
                <a:latin typeface="Calibri" charset="0"/>
                <a:ea typeface="Calibri" charset="0"/>
                <a:cs typeface="Calibri" charset="0"/>
              </a:rPr>
              <a:t>Present </a:t>
            </a:r>
            <a:r>
              <a:rPr lang="en-US" sz="2500" i="1" dirty="0" smtClean="0">
                <a:latin typeface="Calibri" charset="0"/>
                <a:ea typeface="Calibri" charset="0"/>
                <a:cs typeface="Calibri" charset="0"/>
              </a:rPr>
              <a:t>Simple </a:t>
            </a:r>
            <a:r>
              <a:rPr lang="en-US" sz="2500" i="1" dirty="0">
                <a:latin typeface="Calibri" charset="0"/>
                <a:ea typeface="Calibri" charset="0"/>
                <a:cs typeface="Calibri" charset="0"/>
              </a:rPr>
              <a:t>P</a:t>
            </a:r>
            <a:r>
              <a:rPr lang="en-US" sz="2500" i="1" dirty="0" smtClean="0">
                <a:latin typeface="Calibri" charset="0"/>
                <a:ea typeface="Calibri" charset="0"/>
                <a:cs typeface="Calibri" charset="0"/>
              </a:rPr>
              <a:t>assive</a:t>
            </a:r>
            <a:endParaRPr lang="en-US" sz="2500" i="1" dirty="0">
              <a:latin typeface="Calibri" charset="0"/>
              <a:ea typeface="Calibri" charset="0"/>
              <a:cs typeface="Calibri" charset="0"/>
            </a:endParaRPr>
          </a:p>
          <a:p>
            <a:endParaRPr lang="en-US" sz="2500" i="1" dirty="0" smtClean="0">
              <a:latin typeface="Calibri" charset="0"/>
              <a:ea typeface="Calibri" charset="0"/>
              <a:cs typeface="Calibri" charset="0"/>
            </a:endParaRPr>
          </a:p>
          <a:p>
            <a:r>
              <a:rPr lang="en-US" sz="2500" i="1" dirty="0" smtClean="0">
                <a:latin typeface="Calibri" charset="0"/>
                <a:ea typeface="Calibri" charset="0"/>
                <a:cs typeface="Calibri" charset="0"/>
              </a:rPr>
              <a:t>The </a:t>
            </a:r>
            <a:r>
              <a:rPr lang="en-US" sz="2500" i="1" dirty="0">
                <a:latin typeface="Calibri" charset="0"/>
                <a:ea typeface="Calibri" charset="0"/>
                <a:cs typeface="Calibri" charset="0"/>
              </a:rPr>
              <a:t>passive voice is made with </a:t>
            </a:r>
            <a:r>
              <a:rPr lang="en-US" sz="2500" i="1" dirty="0" smtClean="0">
                <a:latin typeface="Calibri" charset="0"/>
                <a:ea typeface="Calibri" charset="0"/>
                <a:cs typeface="Calibri" charset="0"/>
              </a:rPr>
              <a:t>object </a:t>
            </a:r>
            <a:r>
              <a:rPr lang="en-US" sz="2500" i="1" dirty="0">
                <a:latin typeface="Calibri" charset="0"/>
                <a:ea typeface="Calibri" charset="0"/>
                <a:cs typeface="Calibri" charset="0"/>
              </a:rPr>
              <a:t>+ to be + past participle + by </a:t>
            </a:r>
            <a:r>
              <a:rPr lang="en-US" sz="2500" i="1">
                <a:latin typeface="Calibri" charset="0"/>
                <a:ea typeface="Calibri" charset="0"/>
                <a:cs typeface="Calibri" charset="0"/>
              </a:rPr>
              <a:t>+ </a:t>
            </a:r>
            <a:r>
              <a:rPr lang="en-US" sz="2500" i="1" smtClean="0">
                <a:latin typeface="Calibri" charset="0"/>
                <a:ea typeface="Calibri" charset="0"/>
                <a:cs typeface="Calibri" charset="0"/>
              </a:rPr>
              <a:t>subject</a:t>
            </a:r>
            <a:r>
              <a:rPr lang="en-US" sz="2500" i="1" dirty="0" smtClean="0">
                <a:latin typeface="Calibri" charset="0"/>
                <a:ea typeface="Calibri" charset="0"/>
                <a:cs typeface="Calibri" charset="0"/>
              </a:rPr>
              <a:t>.</a:t>
            </a:r>
          </a:p>
          <a:p>
            <a:endParaRPr lang="en-US" sz="2500" i="1" dirty="0">
              <a:latin typeface="Calibri" charset="0"/>
              <a:ea typeface="Calibri" charset="0"/>
              <a:cs typeface="Calibri" charset="0"/>
            </a:endParaRPr>
          </a:p>
          <a:p>
            <a:r>
              <a:rPr lang="en-US" sz="2500" i="1" dirty="0">
                <a:latin typeface="Calibri" charset="0"/>
                <a:ea typeface="Calibri" charset="0"/>
                <a:cs typeface="Calibri" charset="0"/>
              </a:rPr>
              <a:t> I </a:t>
            </a:r>
            <a:r>
              <a:rPr lang="en-US" sz="2500" i="1" dirty="0">
                <a:solidFill>
                  <a:schemeClr val="accent2"/>
                </a:solidFill>
                <a:latin typeface="Calibri" charset="0"/>
                <a:ea typeface="Calibri" charset="0"/>
                <a:cs typeface="Calibri" charset="0"/>
              </a:rPr>
              <a:t>am informed </a:t>
            </a:r>
            <a:r>
              <a:rPr lang="en-US" sz="2500" i="1" dirty="0">
                <a:latin typeface="Calibri" charset="0"/>
                <a:ea typeface="Calibri" charset="0"/>
                <a:cs typeface="Calibri" charset="0"/>
              </a:rPr>
              <a:t>about the updates.</a:t>
            </a:r>
          </a:p>
          <a:p>
            <a:r>
              <a:rPr lang="en-US" sz="2500" i="1" dirty="0">
                <a:latin typeface="Calibri" charset="0"/>
                <a:ea typeface="Calibri" charset="0"/>
                <a:cs typeface="Calibri" charset="0"/>
              </a:rPr>
              <a:t>The work </a:t>
            </a:r>
            <a:r>
              <a:rPr lang="en-US" sz="2500" i="1" dirty="0">
                <a:solidFill>
                  <a:schemeClr val="accent2"/>
                </a:solidFill>
                <a:latin typeface="Calibri" charset="0"/>
                <a:ea typeface="Calibri" charset="0"/>
                <a:cs typeface="Calibri" charset="0"/>
              </a:rPr>
              <a:t>is done </a:t>
            </a:r>
            <a:r>
              <a:rPr lang="en-US" sz="2500" i="1" dirty="0">
                <a:latin typeface="Calibri" charset="0"/>
                <a:ea typeface="Calibri" charset="0"/>
                <a:cs typeface="Calibri" charset="0"/>
              </a:rPr>
              <a:t>by the engineers</a:t>
            </a:r>
            <a:r>
              <a:rPr lang="en-US" sz="2500" i="1" dirty="0" smtClean="0">
                <a:latin typeface="Calibri" charset="0"/>
                <a:ea typeface="Calibri" charset="0"/>
                <a:cs typeface="Calibri" charset="0"/>
              </a:rPr>
              <a:t>.</a:t>
            </a:r>
            <a:endParaRPr lang="en-US" sz="2500" i="1" dirty="0">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803138"/>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0750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76500"/>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Negative </a:t>
            </a:r>
            <a:r>
              <a:rPr lang="en-US" sz="2500" dirty="0" smtClean="0">
                <a:solidFill>
                  <a:schemeClr val="bg1"/>
                </a:solidFill>
                <a:latin typeface="Calibri" charset="0"/>
                <a:ea typeface="Calibri" charset="0"/>
                <a:cs typeface="Calibri" charset="0"/>
              </a:rPr>
              <a:t>form</a:t>
            </a:r>
          </a:p>
          <a:p>
            <a:endParaRPr lang="en-US" sz="2500" dirty="0">
              <a:solidFill>
                <a:schemeClr val="bg1"/>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Object </a:t>
            </a:r>
            <a:r>
              <a:rPr lang="en-US" sz="2500" dirty="0">
                <a:solidFill>
                  <a:schemeClr val="bg1"/>
                </a:solidFill>
                <a:latin typeface="Calibri" charset="0"/>
                <a:ea typeface="Calibri" charset="0"/>
                <a:cs typeface="Calibri" charset="0"/>
              </a:rPr>
              <a:t>+ negative of to be + past participle + by + </a:t>
            </a:r>
            <a:r>
              <a:rPr lang="en-US" sz="2500" dirty="0" smtClean="0">
                <a:solidFill>
                  <a:schemeClr val="bg1"/>
                </a:solidFill>
                <a:latin typeface="Calibri" charset="0"/>
                <a:ea typeface="Calibri" charset="0"/>
                <a:cs typeface="Calibri" charset="0"/>
              </a:rPr>
              <a:t>subject.</a:t>
            </a:r>
            <a:endParaRPr lang="en-US" sz="2500" dirty="0" smtClean="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The construction of the tunnel </a:t>
            </a:r>
            <a:r>
              <a:rPr lang="en-US" sz="2500" i="1" dirty="0">
                <a:solidFill>
                  <a:schemeClr val="accent2"/>
                </a:solidFill>
                <a:latin typeface="Calibri" charset="0"/>
                <a:ea typeface="Calibri" charset="0"/>
                <a:cs typeface="Calibri" charset="0"/>
              </a:rPr>
              <a:t>is not finished </a:t>
            </a:r>
            <a:r>
              <a:rPr lang="en-US" sz="2500" i="1" dirty="0">
                <a:solidFill>
                  <a:schemeClr val="bg1"/>
                </a:solidFill>
                <a:latin typeface="Calibri" charset="0"/>
                <a:ea typeface="Calibri" charset="0"/>
                <a:cs typeface="Calibri" charset="0"/>
              </a:rPr>
              <a:t>by engineers.</a:t>
            </a:r>
          </a:p>
          <a:p>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070146"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9326487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562578"/>
            <a:ext cx="10335153" cy="3318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smtClean="0">
                <a:solidFill>
                  <a:schemeClr val="bg1"/>
                </a:solidFill>
                <a:latin typeface="Calibri" charset="0"/>
                <a:ea typeface="Calibri" charset="0"/>
                <a:cs typeface="Calibri" charset="0"/>
              </a:rPr>
              <a:t>Question form</a:t>
            </a:r>
          </a:p>
          <a:p>
            <a:endParaRPr lang="en-US" sz="2500" dirty="0">
              <a:solidFill>
                <a:schemeClr val="bg1"/>
              </a:solidFill>
              <a:latin typeface="Calibri" charset="0"/>
              <a:ea typeface="Calibri" charset="0"/>
              <a:cs typeface="Calibri" charset="0"/>
            </a:endParaRPr>
          </a:p>
          <a:p>
            <a:r>
              <a:rPr lang="en-US" sz="2500" dirty="0">
                <a:solidFill>
                  <a:schemeClr val="bg1"/>
                </a:solidFill>
                <a:latin typeface="Calibri" charset="0"/>
                <a:ea typeface="Calibri" charset="0"/>
                <a:cs typeface="Calibri" charset="0"/>
              </a:rPr>
              <a:t>to be + </a:t>
            </a:r>
            <a:r>
              <a:rPr lang="en-US" sz="2500" dirty="0" smtClean="0">
                <a:solidFill>
                  <a:schemeClr val="bg1"/>
                </a:solidFill>
                <a:latin typeface="Calibri" charset="0"/>
                <a:ea typeface="Calibri" charset="0"/>
                <a:cs typeface="Calibri" charset="0"/>
              </a:rPr>
              <a:t>object </a:t>
            </a:r>
            <a:r>
              <a:rPr lang="en-US" sz="2500" dirty="0">
                <a:solidFill>
                  <a:schemeClr val="bg1"/>
                </a:solidFill>
                <a:latin typeface="Calibri" charset="0"/>
                <a:ea typeface="Calibri" charset="0"/>
                <a:cs typeface="Calibri" charset="0"/>
              </a:rPr>
              <a:t>+ past participle + by + </a:t>
            </a:r>
            <a:r>
              <a:rPr lang="en-US" sz="2500" dirty="0" smtClean="0">
                <a:solidFill>
                  <a:schemeClr val="bg1"/>
                </a:solidFill>
                <a:latin typeface="Calibri" charset="0"/>
                <a:ea typeface="Calibri" charset="0"/>
                <a:cs typeface="Calibri" charset="0"/>
              </a:rPr>
              <a:t>subject</a:t>
            </a:r>
            <a:endParaRPr lang="en-US" sz="2500" dirty="0" smtClean="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r>
              <a:rPr lang="en-US" sz="2500" i="1" dirty="0">
                <a:solidFill>
                  <a:schemeClr val="accent2"/>
                </a:solidFill>
                <a:latin typeface="Calibri" charset="0"/>
                <a:ea typeface="Calibri" charset="0"/>
                <a:cs typeface="Calibri" charset="0"/>
              </a:rPr>
              <a:t>Is</a:t>
            </a:r>
            <a:r>
              <a:rPr lang="en-US" sz="2500" i="1" dirty="0">
                <a:solidFill>
                  <a:schemeClr val="bg1"/>
                </a:solidFill>
                <a:latin typeface="Calibri" charset="0"/>
                <a:ea typeface="Calibri" charset="0"/>
                <a:cs typeface="Calibri" charset="0"/>
              </a:rPr>
              <a:t> the </a:t>
            </a:r>
            <a:r>
              <a:rPr lang="en-US" sz="2500" i="1" dirty="0">
                <a:solidFill>
                  <a:schemeClr val="accent2"/>
                </a:solidFill>
                <a:latin typeface="Calibri" charset="0"/>
                <a:ea typeface="Calibri" charset="0"/>
                <a:cs typeface="Calibri" charset="0"/>
              </a:rPr>
              <a:t>research</a:t>
            </a:r>
            <a:r>
              <a:rPr lang="en-US" sz="2500" i="1" dirty="0">
                <a:solidFill>
                  <a:schemeClr val="bg1"/>
                </a:solidFill>
                <a:latin typeface="Calibri" charset="0"/>
                <a:ea typeface="Calibri" charset="0"/>
                <a:cs typeface="Calibri" charset="0"/>
              </a:rPr>
              <a:t> </a:t>
            </a:r>
            <a:r>
              <a:rPr lang="en-US" sz="2500" i="1" dirty="0">
                <a:solidFill>
                  <a:schemeClr val="accent2"/>
                </a:solidFill>
                <a:latin typeface="Calibri" charset="0"/>
                <a:ea typeface="Calibri" charset="0"/>
                <a:cs typeface="Calibri" charset="0"/>
              </a:rPr>
              <a:t>done</a:t>
            </a:r>
            <a:r>
              <a:rPr lang="en-US" sz="2500" i="1" dirty="0">
                <a:solidFill>
                  <a:schemeClr val="bg1"/>
                </a:solidFill>
                <a:latin typeface="Calibri" charset="0"/>
                <a:ea typeface="Calibri" charset="0"/>
                <a:cs typeface="Calibri" charset="0"/>
              </a:rPr>
              <a:t> by scientists?</a:t>
            </a:r>
          </a:p>
        </p:txBody>
      </p:sp>
      <p:sp>
        <p:nvSpPr>
          <p:cNvPr id="7" name="Rectangle 6">
            <a:extLst>
              <a:ext uri="{FF2B5EF4-FFF2-40B4-BE49-F238E27FC236}">
                <a16:creationId xmlns:a16="http://schemas.microsoft.com/office/drawing/2014/main" id="{6042AC8F-C617-8540-A5BD-0D218871DB0D}"/>
              </a:ext>
            </a:extLst>
          </p:cNvPr>
          <p:cNvSpPr/>
          <p:nvPr/>
        </p:nvSpPr>
        <p:spPr>
          <a:xfrm>
            <a:off x="7070146" y="30437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9741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Every year, several prizes ……………..(GIVE) to the best students.</a:t>
            </a:r>
          </a:p>
          <a:p>
            <a:r>
              <a:rPr lang="en-US" sz="3200" dirty="0">
                <a:solidFill>
                  <a:schemeClr val="bg1"/>
                </a:solidFill>
                <a:latin typeface="Calibri" panose="020F0502020204030204" pitchFamily="34" charset="0"/>
                <a:cs typeface="Calibri" panose="020F0502020204030204" pitchFamily="34" charset="0"/>
              </a:rPr>
              <a:t>Every year, several prizes </a:t>
            </a:r>
            <a:r>
              <a:rPr lang="en-US" sz="3200" dirty="0">
                <a:solidFill>
                  <a:srgbClr val="FFC000"/>
                </a:solidFill>
                <a:latin typeface="Calibri" panose="020F0502020204030204" pitchFamily="34" charset="0"/>
                <a:cs typeface="Calibri" panose="020F0502020204030204" pitchFamily="34" charset="0"/>
              </a:rPr>
              <a:t>are given </a:t>
            </a:r>
            <a:r>
              <a:rPr lang="en-US" sz="3200" dirty="0">
                <a:solidFill>
                  <a:schemeClr val="bg1"/>
                </a:solidFill>
                <a:latin typeface="Calibri" panose="020F0502020204030204" pitchFamily="34" charset="0"/>
                <a:cs typeface="Calibri" panose="020F0502020204030204" pitchFamily="34" charset="0"/>
              </a:rPr>
              <a:t>to the best students.</a:t>
            </a:r>
          </a:p>
        </p:txBody>
      </p:sp>
      <p:sp>
        <p:nvSpPr>
          <p:cNvPr id="6" name="Rectangle 5">
            <a:extLst>
              <a:ext uri="{FF2B5EF4-FFF2-40B4-BE49-F238E27FC236}">
                <a16:creationId xmlns:a16="http://schemas.microsoft.com/office/drawing/2014/main" id="{6042AC8F-C617-8540-A5BD-0D218871DB0D}"/>
              </a:ext>
            </a:extLst>
          </p:cNvPr>
          <p:cNvSpPr/>
          <p:nvPr/>
        </p:nvSpPr>
        <p:spPr>
          <a:xfrm>
            <a:off x="6509442" y="546823"/>
            <a:ext cx="5081583" cy="1046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042AC8F-C617-8540-A5BD-0D218871DB0D}"/>
              </a:ext>
            </a:extLst>
          </p:cNvPr>
          <p:cNvSpPr/>
          <p:nvPr/>
        </p:nvSpPr>
        <p:spPr>
          <a:xfrm>
            <a:off x="6464174" y="302379"/>
            <a:ext cx="543889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2" name="TextBox 1">
            <a:extLst>
              <a:ext uri="{FF2B5EF4-FFF2-40B4-BE49-F238E27FC236}">
                <a16:creationId xmlns:a16="http://schemas.microsoft.com/office/drawing/2014/main" id="{5A998593-0AF6-46CA-B7D5-177946EB5FA5}"/>
              </a:ext>
            </a:extLst>
          </p:cNvPr>
          <p:cNvSpPr txBox="1"/>
          <p:nvPr/>
        </p:nvSpPr>
        <p:spPr>
          <a:xfrm>
            <a:off x="1077131" y="3603356"/>
            <a:ext cx="9911167" cy="2062103"/>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English ……………………. (SPEAK) in many countries all over the world. </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English </a:t>
            </a:r>
            <a:r>
              <a:rPr lang="en-US" sz="3200" dirty="0">
                <a:solidFill>
                  <a:srgbClr val="FFC000"/>
                </a:solidFill>
                <a:latin typeface="Calibri" panose="020F0502020204030204" pitchFamily="34" charset="0"/>
                <a:cs typeface="Calibri" panose="020F0502020204030204" pitchFamily="34" charset="0"/>
              </a:rPr>
              <a:t>is spoken </a:t>
            </a:r>
            <a:r>
              <a:rPr lang="en-US" sz="3200" dirty="0">
                <a:solidFill>
                  <a:schemeClr val="bg1"/>
                </a:solidFill>
                <a:latin typeface="Calibri" panose="020F0502020204030204" pitchFamily="34" charset="0"/>
                <a:cs typeface="Calibri" panose="020F0502020204030204" pitchFamily="34" charset="0"/>
              </a:rPr>
              <a:t>in many countries all over the world.</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Houses ……………………..(NOT DESTROY) by the flood in this area.</a:t>
            </a:r>
          </a:p>
          <a:p>
            <a:endParaRPr lang="en-US" sz="3200" dirty="0">
              <a:solidFill>
                <a:schemeClr val="bg1"/>
              </a:solidFill>
              <a:latin typeface="Calibri" panose="020F0502020204030204" pitchFamily="34" charset="0"/>
              <a:cs typeface="Calibri" panose="020F0502020204030204" pitchFamily="34" charset="0"/>
            </a:endParaRPr>
          </a:p>
          <a:p>
            <a:r>
              <a:rPr lang="en-US" sz="3200" dirty="0">
                <a:solidFill>
                  <a:schemeClr val="bg1"/>
                </a:solidFill>
                <a:latin typeface="Calibri" panose="020F0502020204030204" pitchFamily="34" charset="0"/>
                <a:cs typeface="Calibri" panose="020F0502020204030204" pitchFamily="34" charset="0"/>
              </a:rPr>
              <a:t>Houses </a:t>
            </a:r>
            <a:r>
              <a:rPr lang="en-US" sz="3200" dirty="0">
                <a:solidFill>
                  <a:srgbClr val="FFC000"/>
                </a:solidFill>
                <a:latin typeface="Calibri" panose="020F0502020204030204" pitchFamily="34" charset="0"/>
                <a:cs typeface="Calibri" panose="020F0502020204030204" pitchFamily="34" charset="0"/>
              </a:rPr>
              <a:t>are not destroyed</a:t>
            </a:r>
            <a:r>
              <a:rPr lang="en-US" sz="3200" dirty="0">
                <a:solidFill>
                  <a:schemeClr val="bg1"/>
                </a:solidFill>
                <a:latin typeface="Calibri" panose="020F0502020204030204" pitchFamily="34" charset="0"/>
                <a:cs typeface="Calibri" panose="020F0502020204030204" pitchFamily="34" charset="0"/>
              </a:rPr>
              <a:t> by the flood in this area.</a:t>
            </a:r>
          </a:p>
        </p:txBody>
      </p:sp>
      <p:sp>
        <p:nvSpPr>
          <p:cNvPr id="11" name="Rectangle 10">
            <a:extLst>
              <a:ext uri="{FF2B5EF4-FFF2-40B4-BE49-F238E27FC236}">
                <a16:creationId xmlns:a16="http://schemas.microsoft.com/office/drawing/2014/main" id="{6042AC8F-C617-8540-A5BD-0D218871DB0D}"/>
              </a:ext>
            </a:extLst>
          </p:cNvPr>
          <p:cNvSpPr/>
          <p:nvPr/>
        </p:nvSpPr>
        <p:spPr>
          <a:xfrm>
            <a:off x="6762939" y="370802"/>
            <a:ext cx="5099690"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6" name="Google Shape;106;g8d3272b2c0_0_301"/>
          <p:cNvSpPr txBox="1">
            <a:spLocks noGrp="1"/>
          </p:cNvSpPr>
          <p:nvPr>
            <p:ph type="title"/>
          </p:nvPr>
        </p:nvSpPr>
        <p:spPr>
          <a:xfrm>
            <a:off x="8753301" y="371357"/>
            <a:ext cx="3262173" cy="1234500"/>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smtClean="0">
                <a:solidFill>
                  <a:schemeClr val="bg1"/>
                </a:solidFill>
                <a:latin typeface="Calibri" panose="020F0502020204030204" pitchFamily="34" charset="0"/>
                <a:cs typeface="Calibri" panose="020F0502020204030204" pitchFamily="34" charset="0"/>
              </a:rPr>
              <a:t>Summary</a:t>
            </a:r>
            <a:endParaRPr sz="36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ka-GE" sz="3600" dirty="0" smtClean="0">
                <a:solidFill>
                  <a:schemeClr val="bg1"/>
                </a:solidFill>
                <a:latin typeface="Calibri" panose="020F0502020204030204" pitchFamily="34" charset="0"/>
                <a:cs typeface="Calibri" panose="020F0502020204030204" pitchFamily="34" charset="0"/>
              </a:rPr>
              <a:t>შეჯამება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33487" y="2323650"/>
            <a:ext cx="6253054" cy="3101724"/>
            <a:chOff x="-404278" y="239928"/>
            <a:chExt cx="7136292" cy="1563323"/>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Comprehension</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5751"/>
              <a:ext cx="3359721"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Grammar</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7101459" y="2387808"/>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Engineering</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ინჟინერია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960110" y="2744613"/>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666116" y="3023217"/>
            <a:ext cx="10098453"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dirty="0">
                <a:solidFill>
                  <a:schemeClr val="bg1"/>
                </a:solidFill>
                <a:latin typeface="Calibri" charset="0"/>
                <a:ea typeface="Calibri" charset="0"/>
                <a:cs typeface="Calibri" charset="0"/>
              </a:rPr>
              <a:t>Write a paragraph about a superstructure you have ever seen.</a:t>
            </a:r>
          </a:p>
        </p:txBody>
      </p:sp>
      <p:sp>
        <p:nvSpPr>
          <p:cNvPr id="7" name="Rectangle 6">
            <a:extLst>
              <a:ext uri="{FF2B5EF4-FFF2-40B4-BE49-F238E27FC236}">
                <a16:creationId xmlns:a16="http://schemas.microsoft.com/office/drawing/2014/main" id="{6042AC8F-C617-8540-A5BD-0D218871DB0D}"/>
              </a:ext>
            </a:extLst>
          </p:cNvPr>
          <p:cNvSpPr/>
          <p:nvPr/>
        </p:nvSpPr>
        <p:spPr>
          <a:xfrm>
            <a:off x="6957645" y="431494"/>
            <a:ext cx="4150670" cy="1042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Homework </a:t>
            </a:r>
            <a:endParaRPr lang="en-US" sz="3200" dirty="0" smtClean="0">
              <a:solidFill>
                <a:schemeClr val="bg1"/>
              </a:solidFill>
              <a:latin typeface="Calibri" panose="020F0502020204030204" pitchFamily="34" charset="0"/>
              <a:cs typeface="Calibri" panose="020F0502020204030204" pitchFamily="34" charset="0"/>
            </a:endParaRPr>
          </a:p>
          <a:p>
            <a:pPr algn="ctr"/>
            <a:r>
              <a:rPr lang="ka-GE" sz="3200" dirty="0" smtClean="0">
                <a:solidFill>
                  <a:schemeClr val="bg1"/>
                </a:solidFill>
                <a:latin typeface="Calibri" panose="020F0502020204030204" pitchFamily="34" charset="0"/>
                <a:cs typeface="Calibri" panose="020F0502020204030204" pitchFamily="34" charset="0"/>
              </a:rPr>
              <a:t>საშინაო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827942" y="976058"/>
            <a:ext cx="9078601" cy="5881942"/>
            <a:chOff x="-275618" y="-627990"/>
            <a:chExt cx="9345453" cy="6509419"/>
          </a:xfrm>
        </p:grpSpPr>
        <p:sp>
          <p:nvSpPr>
            <p:cNvPr id="148" name="Google Shape;148;g8d3272b2c0_0_186"/>
            <p:cNvSpPr/>
            <p:nvPr/>
          </p:nvSpPr>
          <p:spPr>
            <a:xfrm>
              <a:off x="3742736" y="2042466"/>
              <a:ext cx="1817284"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852415" y="2277466"/>
              <a:ext cx="158270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
          <p:nvSpPr>
            <p:cNvPr id="150"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3141728" y="-627990"/>
              <a:ext cx="2978899"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3" name="Google Shape;153;g8d3272b2c0_0_186"/>
            <p:cNvSpPr txBox="1"/>
            <p:nvPr/>
          </p:nvSpPr>
          <p:spPr>
            <a:xfrm>
              <a:off x="3302775" y="-28999"/>
              <a:ext cx="2579423" cy="7729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dirty="0">
                  <a:solidFill>
                    <a:srgbClr val="FFFFFF"/>
                  </a:solidFill>
                  <a:latin typeface="Calibri" panose="020F0502020204030204" pitchFamily="34" charset="0"/>
                  <a:ea typeface="Calibri"/>
                  <a:cs typeface="Calibri" panose="020F0502020204030204" pitchFamily="34" charset="0"/>
                  <a:sym typeface="Calibri"/>
                </a:rPr>
                <a:t>d</a:t>
              </a:r>
              <a:r>
                <a:rPr lang="en-US" sz="2400" dirty="0" smtClean="0">
                  <a:solidFill>
                    <a:srgbClr val="FFFFFF"/>
                  </a:solidFill>
                  <a:latin typeface="Calibri" panose="020F0502020204030204" pitchFamily="34" charset="0"/>
                  <a:ea typeface="Calibri"/>
                  <a:cs typeface="Calibri" panose="020F0502020204030204" pitchFamily="34" charset="0"/>
                  <a:sym typeface="Calibri"/>
                </a:rPr>
                <a:t>epth</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400" dirty="0">
                  <a:solidFill>
                    <a:srgbClr val="FFFFFF"/>
                  </a:solidFill>
                  <a:latin typeface="Calibri" panose="020F0502020204030204" pitchFamily="34" charset="0"/>
                  <a:ea typeface="Calibri"/>
                  <a:cs typeface="Calibri" panose="020F0502020204030204" pitchFamily="34" charset="0"/>
                  <a:sym typeface="Calibri"/>
                </a:rPr>
                <a:t>(</a:t>
              </a:r>
              <a:r>
                <a:rPr lang="en-US" sz="2400" dirty="0" smtClean="0">
                  <a:solidFill>
                    <a:srgbClr val="FFFFFF"/>
                  </a:solidFill>
                  <a:latin typeface="Calibri" panose="020F0502020204030204" pitchFamily="34" charset="0"/>
                  <a:ea typeface="Calibri"/>
                  <a:cs typeface="Calibri" panose="020F0502020204030204" pitchFamily="34" charset="0"/>
                  <a:sym typeface="Calibri"/>
                </a:rPr>
                <a:t>n.)</a:t>
              </a: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სიღრმე</a:t>
              </a:r>
              <a:endParaRPr sz="24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4" name="Google Shape;154;g8d3272b2c0_0_186"/>
            <p:cNvSpPr/>
            <p:nvPr/>
          </p:nvSpPr>
          <p:spPr>
            <a:xfrm rot="-2466682">
              <a:off x="5095496" y="1773956"/>
              <a:ext cx="1626555" cy="2466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6190648" y="152401"/>
              <a:ext cx="2879187" cy="211695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latin typeface="Sylfaen Regular" pitchFamily="18" charset="0"/>
              </a:endParaRPr>
            </a:p>
          </p:txBody>
        </p:sp>
        <p:sp>
          <p:nvSpPr>
            <p:cNvPr id="157" name="Google Shape;157;g8d3272b2c0_0_186"/>
            <p:cNvSpPr txBox="1"/>
            <p:nvPr/>
          </p:nvSpPr>
          <p:spPr>
            <a:xfrm>
              <a:off x="6579590" y="722664"/>
              <a:ext cx="2144771"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dirty="0">
                  <a:solidFill>
                    <a:srgbClr val="FFFFFF"/>
                  </a:solidFill>
                  <a:latin typeface="Calibri" panose="020F0502020204030204" pitchFamily="34" charset="0"/>
                  <a:ea typeface="Calibri"/>
                  <a:cs typeface="Calibri" panose="020F0502020204030204" pitchFamily="34" charset="0"/>
                  <a:sym typeface="Calibri"/>
                </a:rPr>
                <a:t>w</a:t>
              </a:r>
              <a:r>
                <a:rPr lang="en-US" sz="2400" dirty="0" smtClean="0">
                  <a:solidFill>
                    <a:srgbClr val="FFFFFF"/>
                  </a:solidFill>
                  <a:latin typeface="Calibri" panose="020F0502020204030204" pitchFamily="34" charset="0"/>
                  <a:ea typeface="Calibri"/>
                  <a:cs typeface="Calibri" panose="020F0502020204030204" pitchFamily="34" charset="0"/>
                  <a:sym typeface="Calibri"/>
                </a:rPr>
                <a:t>idth</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dirty="0">
                  <a:solidFill>
                    <a:srgbClr val="FFFFFF"/>
                  </a:solidFill>
                  <a:latin typeface="Calibri" panose="020F0502020204030204" pitchFamily="34" charset="0"/>
                  <a:ea typeface="Calibri"/>
                  <a:cs typeface="Calibri" panose="020F0502020204030204" pitchFamily="34" charset="0"/>
                  <a:sym typeface="Calibri"/>
                </a:rPr>
                <a:t>(</a:t>
              </a:r>
              <a:r>
                <a:rPr lang="en-US" sz="2400" dirty="0" smtClean="0">
                  <a:solidFill>
                    <a:srgbClr val="FFFFFF"/>
                  </a:solidFill>
                  <a:latin typeface="Calibri" panose="020F0502020204030204" pitchFamily="34" charset="0"/>
                  <a:ea typeface="Calibri"/>
                  <a:cs typeface="Calibri" panose="020F0502020204030204" pitchFamily="34" charset="0"/>
                  <a:sym typeface="Calibri"/>
                </a:rPr>
                <a:t>n.)</a:t>
              </a: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სიგანე</a:t>
              </a:r>
              <a:endParaRPr sz="24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6" name="Google Shape;166;g8d3272b2c0_0_186"/>
            <p:cNvSpPr/>
            <p:nvPr/>
          </p:nvSpPr>
          <p:spPr>
            <a:xfrm rot="5186587" flipV="1">
              <a:off x="4462120" y="3765311"/>
              <a:ext cx="336048" cy="23377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2600112" y="4039452"/>
              <a:ext cx="2893849" cy="184197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2689626" y="4350710"/>
              <a:ext cx="2710283" cy="97083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dirty="0">
                  <a:solidFill>
                    <a:srgbClr val="FFFFFF"/>
                  </a:solidFill>
                  <a:latin typeface="Calibri" panose="020F0502020204030204" pitchFamily="34" charset="0"/>
                  <a:ea typeface="Calibri"/>
                  <a:cs typeface="Calibri" panose="020F0502020204030204" pitchFamily="34" charset="0"/>
                  <a:sym typeface="Calibri"/>
                </a:rPr>
                <a:t>w</a:t>
              </a:r>
              <a:r>
                <a:rPr lang="en-US" sz="2400" dirty="0" smtClean="0">
                  <a:solidFill>
                    <a:srgbClr val="FFFFFF"/>
                  </a:solidFill>
                  <a:latin typeface="Calibri" panose="020F0502020204030204" pitchFamily="34" charset="0"/>
                  <a:ea typeface="Calibri"/>
                  <a:cs typeface="Calibri" panose="020F0502020204030204" pitchFamily="34" charset="0"/>
                  <a:sym typeface="Calibri"/>
                </a:rPr>
                <a:t>eigh</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400" dirty="0">
                  <a:solidFill>
                    <a:srgbClr val="FFFFFF"/>
                  </a:solidFill>
                  <a:latin typeface="Calibri" panose="020F0502020204030204" pitchFamily="34" charset="0"/>
                  <a:ea typeface="Calibri"/>
                  <a:cs typeface="Calibri" panose="020F0502020204030204" pitchFamily="34" charset="0"/>
                  <a:sym typeface="Calibri"/>
                </a:rPr>
                <a:t>(</a:t>
              </a:r>
              <a:r>
                <a:rPr lang="en-US" sz="2400" dirty="0" smtClean="0">
                  <a:solidFill>
                    <a:srgbClr val="FFFFFF"/>
                  </a:solidFill>
                  <a:latin typeface="Calibri" panose="020F0502020204030204" pitchFamily="34" charset="0"/>
                  <a:ea typeface="Calibri"/>
                  <a:cs typeface="Calibri" panose="020F0502020204030204" pitchFamily="34" charset="0"/>
                  <a:sym typeface="Calibri"/>
                </a:rPr>
                <a:t>v.)</a:t>
              </a: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აწონვა</a:t>
              </a:r>
              <a:endParaRPr lang="ka-GE" sz="24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0"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2" name="Google Shape;172;g8d3272b2c0_0_186"/>
            <p:cNvSpPr/>
            <p:nvPr/>
          </p:nvSpPr>
          <p:spPr>
            <a:xfrm>
              <a:off x="-275618" y="2414641"/>
              <a:ext cx="2595629" cy="21734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3" name="Google Shape;173;g8d3272b2c0_0_186"/>
            <p:cNvSpPr txBox="1"/>
            <p:nvPr/>
          </p:nvSpPr>
          <p:spPr>
            <a:xfrm>
              <a:off x="-212917" y="2984389"/>
              <a:ext cx="2338352" cy="1275018"/>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dirty="0">
                  <a:solidFill>
                    <a:srgbClr val="FFFFFF"/>
                  </a:solidFill>
                  <a:latin typeface="Calibri" panose="020F0502020204030204" pitchFamily="34" charset="0"/>
                  <a:ea typeface="Calibri"/>
                  <a:cs typeface="Calibri" panose="020F0502020204030204" pitchFamily="34" charset="0"/>
                  <a:sym typeface="Calibri"/>
                </a:rPr>
                <a:t>c</a:t>
              </a:r>
              <a:r>
                <a:rPr lang="en-US" sz="24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onstruction</a:t>
              </a:r>
              <a:endPar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400" dirty="0">
                  <a:solidFill>
                    <a:srgbClr val="FFFFFF"/>
                  </a:solidFill>
                  <a:latin typeface="Calibri" panose="020F0502020204030204" pitchFamily="34" charset="0"/>
                  <a:ea typeface="Calibri"/>
                  <a:cs typeface="Calibri" panose="020F0502020204030204" pitchFamily="34" charset="0"/>
                  <a:sym typeface="Calibri"/>
                </a:rPr>
                <a:t>(</a:t>
              </a:r>
              <a:r>
                <a:rPr lang="en-US" sz="2400" dirty="0" smtClean="0">
                  <a:solidFill>
                    <a:srgbClr val="FFFFFF"/>
                  </a:solidFill>
                  <a:latin typeface="Calibri" panose="020F0502020204030204" pitchFamily="34" charset="0"/>
                  <a:ea typeface="Calibri"/>
                  <a:cs typeface="Calibri" panose="020F0502020204030204" pitchFamily="34" charset="0"/>
                  <a:sym typeface="Calibri"/>
                </a:rPr>
                <a:t>n.)</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rPr>
                <a:t>მშენებლობა, </a:t>
              </a:r>
              <a:r>
                <a:rPr lang="ka-GE" sz="2400" dirty="0">
                  <a:solidFill>
                    <a:srgbClr val="FFFFFF"/>
                  </a:solidFill>
                  <a:latin typeface="Calibri" panose="020F0502020204030204" pitchFamily="34" charset="0"/>
                  <a:ea typeface="Calibri"/>
                  <a:cs typeface="Calibri" panose="020F0502020204030204" pitchFamily="34" charset="0"/>
                  <a:sym typeface="Calibri"/>
                </a:rPr>
                <a:t>ნაგებობა</a:t>
              </a:r>
              <a:endPar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endParaRPr sz="20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4" name="Google Shape;174;g8d3272b2c0_0_186"/>
            <p:cNvSpPr/>
            <p:nvPr/>
          </p:nvSpPr>
          <p:spPr>
            <a:xfrm rot="12278115">
              <a:off x="5423636" y="3494990"/>
              <a:ext cx="1653515" cy="2492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6" name="Google Shape;176;g8d3272b2c0_0_186"/>
            <p:cNvSpPr/>
            <p:nvPr/>
          </p:nvSpPr>
          <p:spPr>
            <a:xfrm>
              <a:off x="5852416" y="3804899"/>
              <a:ext cx="2409193" cy="139592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7" name="Google Shape;177;g8d3272b2c0_0_186"/>
            <p:cNvSpPr txBox="1"/>
            <p:nvPr/>
          </p:nvSpPr>
          <p:spPr>
            <a:xfrm>
              <a:off x="5637002" y="3988258"/>
              <a:ext cx="2840020" cy="59985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400" dirty="0">
                  <a:solidFill>
                    <a:srgbClr val="FFFFFF"/>
                  </a:solidFill>
                  <a:latin typeface="Calibri" panose="020F0502020204030204" pitchFamily="34" charset="0"/>
                  <a:ea typeface="Calibri"/>
                  <a:cs typeface="Calibri" panose="020F0502020204030204" pitchFamily="34" charset="0"/>
                  <a:sym typeface="Calibri"/>
                </a:rPr>
                <a:t>m</a:t>
              </a:r>
              <a:r>
                <a:rPr lang="en-US" sz="2400" dirty="0" smtClean="0">
                  <a:solidFill>
                    <a:srgbClr val="FFFFFF"/>
                  </a:solidFill>
                  <a:latin typeface="Calibri" panose="020F0502020204030204" pitchFamily="34" charset="0"/>
                  <a:ea typeface="Calibri"/>
                  <a:cs typeface="Calibri" panose="020F0502020204030204" pitchFamily="34" charset="0"/>
                  <a:sym typeface="Calibri"/>
                </a:rPr>
                <a:t>easure</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400" dirty="0">
                  <a:solidFill>
                    <a:srgbClr val="FFFFFF"/>
                  </a:solidFill>
                  <a:latin typeface="Calibri" panose="020F0502020204030204" pitchFamily="34" charset="0"/>
                  <a:ea typeface="Calibri"/>
                  <a:cs typeface="Calibri" panose="020F0502020204030204" pitchFamily="34" charset="0"/>
                  <a:sym typeface="Calibri"/>
                </a:rPr>
                <a:t>(</a:t>
              </a:r>
              <a:r>
                <a:rPr lang="en-US" sz="2400" dirty="0" smtClean="0">
                  <a:solidFill>
                    <a:srgbClr val="FFFFFF"/>
                  </a:solidFill>
                  <a:latin typeface="Calibri" panose="020F0502020204030204" pitchFamily="34" charset="0"/>
                  <a:ea typeface="Calibri"/>
                  <a:cs typeface="Calibri" panose="020F0502020204030204" pitchFamily="34" charset="0"/>
                  <a:sym typeface="Calibri"/>
                </a:rPr>
                <a:t>v.)</a:t>
              </a:r>
              <a:endParaRPr lang="ka-GE" sz="24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გაზომვა</a:t>
              </a:r>
              <a:endParaRPr sz="24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8" name="Google Shape;178;g8d3272b2c0_0_186"/>
            <p:cNvSpPr/>
            <p:nvPr/>
          </p:nvSpPr>
          <p:spPr>
            <a:xfrm rot="-8718770">
              <a:off x="2181777" y="1798872"/>
              <a:ext cx="2041661" cy="2479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214568" y="-24623"/>
              <a:ext cx="2391137" cy="190931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81" name="Google Shape;181;g8d3272b2c0_0_186"/>
            <p:cNvSpPr txBox="1"/>
            <p:nvPr/>
          </p:nvSpPr>
          <p:spPr>
            <a:xfrm>
              <a:off x="437454" y="638154"/>
              <a:ext cx="2021809" cy="819190"/>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dirty="0">
                  <a:solidFill>
                    <a:srgbClr val="FFFFFF"/>
                  </a:solidFill>
                  <a:latin typeface="Calibri" panose="020F0502020204030204" pitchFamily="34" charset="0"/>
                  <a:ea typeface="Calibri"/>
                  <a:cs typeface="Calibri" panose="020F0502020204030204" pitchFamily="34" charset="0"/>
                  <a:sym typeface="Calibri"/>
                </a:rPr>
                <a:t>l</a:t>
              </a:r>
              <a:r>
                <a:rPr lang="en-US" sz="2400" dirty="0" smtClean="0">
                  <a:solidFill>
                    <a:srgbClr val="FFFFFF"/>
                  </a:solidFill>
                  <a:latin typeface="Calibri" panose="020F0502020204030204" pitchFamily="34" charset="0"/>
                  <a:ea typeface="Calibri"/>
                  <a:cs typeface="Calibri" panose="020F0502020204030204" pitchFamily="34" charset="0"/>
                  <a:sym typeface="Calibri"/>
                </a:rPr>
                <a:t>ength</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dirty="0">
                  <a:solidFill>
                    <a:srgbClr val="FFFFFF"/>
                  </a:solidFill>
                  <a:latin typeface="Calibri" panose="020F0502020204030204" pitchFamily="34" charset="0"/>
                  <a:ea typeface="Calibri"/>
                  <a:cs typeface="Calibri" panose="020F0502020204030204" pitchFamily="34" charset="0"/>
                  <a:sym typeface="Calibri"/>
                </a:rPr>
                <a:t>(</a:t>
              </a:r>
              <a:r>
                <a:rPr lang="en-US" sz="2400" dirty="0" smtClean="0">
                  <a:solidFill>
                    <a:srgbClr val="FFFFFF"/>
                  </a:solidFill>
                  <a:latin typeface="Calibri" panose="020F0502020204030204" pitchFamily="34" charset="0"/>
                  <a:ea typeface="Calibri"/>
                  <a:cs typeface="Calibri" panose="020F0502020204030204" pitchFamily="34" charset="0"/>
                  <a:sym typeface="Calibri"/>
                </a:rPr>
                <a:t>n.)</a:t>
              </a:r>
              <a:endParaRPr lang="en-US" sz="24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სიგრძე</a:t>
              </a:r>
              <a:endParaRPr sz="2400" dirty="0">
                <a:solidFill>
                  <a:srgbClr val="FFFFFF"/>
                </a:solidFill>
                <a:latin typeface="Calibri" panose="020F0502020204030204" pitchFamily="34" charset="0"/>
                <a:ea typeface="Calibri"/>
                <a:cs typeface="Calibri" panose="020F0502020204030204" pitchFamily="34" charset="0"/>
                <a:sym typeface="Calibri"/>
              </a:endParaRPr>
            </a:p>
          </p:txBody>
        </p:sp>
      </p:grpSp>
      <p:cxnSp>
        <p:nvCxnSpPr>
          <p:cNvPr id="4" name="Straight Arrow Connector 3">
            <a:extLst>
              <a:ext uri="{FF2B5EF4-FFF2-40B4-BE49-F238E27FC236}">
                <a16:creationId xmlns:a16="http://schemas.microsoft.com/office/drawing/2014/main" id="{F16574ED-2E03-480C-9D3A-889507D364C2}"/>
              </a:ext>
            </a:extLst>
          </p:cNvPr>
          <p:cNvCxnSpPr>
            <a:cxnSpLocks/>
            <a:stCxn id="148" idx="6"/>
            <a:endCxn id="5" idx="2"/>
          </p:cNvCxnSpPr>
          <p:nvPr/>
        </p:nvCxnSpPr>
        <p:spPr>
          <a:xfrm>
            <a:off x="7496948" y="4114103"/>
            <a:ext cx="1190028" cy="239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FC8E944-E4E3-4BEA-9BB5-93CD8F37F612}"/>
              </a:ext>
            </a:extLst>
          </p:cNvPr>
          <p:cNvSpPr/>
          <p:nvPr/>
        </p:nvSpPr>
        <p:spPr>
          <a:xfrm>
            <a:off x="8686976" y="3664251"/>
            <a:ext cx="2758314" cy="137849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a:t>
            </a:r>
            <a:r>
              <a:rPr lang="en-US" sz="2400" dirty="0" smtClean="0">
                <a:latin typeface="Calibri" panose="020F0502020204030204" pitchFamily="34" charset="0"/>
                <a:cs typeface="Calibri" panose="020F0502020204030204" pitchFamily="34" charset="0"/>
              </a:rPr>
              <a:t>eight</a:t>
            </a:r>
            <a:endParaRPr lang="en-US" sz="2400" dirty="0">
              <a:latin typeface="Calibri" panose="020F0502020204030204" pitchFamily="34" charset="0"/>
              <a:cs typeface="Calibri" panose="020F0502020204030204" pitchFamily="34" charset="0"/>
            </a:endParaRPr>
          </a:p>
          <a:p>
            <a:pPr algn="ct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n.)</a:t>
            </a:r>
            <a:endParaRPr lang="ka-GE" sz="2400" dirty="0">
              <a:latin typeface="Calibri" panose="020F0502020204030204" pitchFamily="34" charset="0"/>
              <a:cs typeface="Calibri" panose="020F0502020204030204" pitchFamily="34" charset="0"/>
            </a:endParaRPr>
          </a:p>
          <a:p>
            <a:pPr algn="ctr"/>
            <a:r>
              <a:rPr lang="ka-GE" sz="2400" dirty="0">
                <a:latin typeface="Calibri" panose="020F0502020204030204" pitchFamily="34" charset="0"/>
                <a:cs typeface="Calibri" panose="020F0502020204030204" pitchFamily="34" charset="0"/>
              </a:rPr>
              <a:t>სიმაღლე</a:t>
            </a:r>
            <a:endParaRPr lang="en-US" sz="2400" dirty="0">
              <a:latin typeface="Calibri" panose="020F0502020204030204" pitchFamily="34" charset="0"/>
              <a:cs typeface="Calibri" panose="020F0502020204030204" pitchFamily="34" charset="0"/>
            </a:endParaRPr>
          </a:p>
        </p:txBody>
      </p:sp>
      <p:pic>
        <p:nvPicPr>
          <p:cNvPr id="40"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140050" y="118756"/>
            <a:ext cx="2164081" cy="968991"/>
          </a:xfrm>
          <a:prstGeom prst="rect">
            <a:avLst/>
          </a:prstGeom>
          <a:noFill/>
          <a:ln>
            <a:noFill/>
          </a:ln>
        </p:spPr>
      </p:pic>
      <p:pic>
        <p:nvPicPr>
          <p:cNvPr id="41" name="Picture 40">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260539" y="118756"/>
            <a:ext cx="2376972" cy="968991"/>
          </a:xfrm>
          <a:prstGeom prst="rect">
            <a:avLst/>
          </a:prstGeom>
        </p:spPr>
      </p:pic>
      <p:sp>
        <p:nvSpPr>
          <p:cNvPr id="42" name="Google Shape;138;p3"/>
          <p:cNvSpPr txBox="1">
            <a:spLocks noGrp="1"/>
          </p:cNvSpPr>
          <p:nvPr>
            <p:ph type="title"/>
          </p:nvPr>
        </p:nvSpPr>
        <p:spPr>
          <a:xfrm>
            <a:off x="7432775" y="118756"/>
            <a:ext cx="4530113" cy="1031635"/>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smtClean="0">
                <a:solidFill>
                  <a:schemeClr val="bg1"/>
                </a:solidFill>
                <a:latin typeface="Calibri" pitchFamily="34" charset="0"/>
              </a:rPr>
              <a:t>Vocabulary</a:t>
            </a:r>
            <a:r>
              <a:rPr lang="en-US" sz="3600" dirty="0">
                <a:solidFill>
                  <a:schemeClr val="bg1"/>
                </a:solidFill>
                <a:latin typeface="Calibri" pitchFamily="34" charset="0"/>
              </a:rPr>
              <a:t/>
            </a:r>
            <a:br>
              <a:rPr lang="en-US" sz="3600" dirty="0">
                <a:solidFill>
                  <a:schemeClr val="bg1"/>
                </a:solidFill>
                <a:latin typeface="Calibri" pitchFamily="34" charset="0"/>
              </a:rPr>
            </a:br>
            <a:r>
              <a:rPr lang="ka-GE" sz="3600" dirty="0" smtClean="0">
                <a:solidFill>
                  <a:schemeClr val="bg1"/>
                </a:solidFill>
                <a:latin typeface="Calibri Regular" charset="0"/>
              </a:rPr>
              <a:t>ლექსიკა</a:t>
            </a:r>
            <a:endParaRPr sz="36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625489" y="2069040"/>
            <a:ext cx="9482826" cy="452963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Seikan Tunnel, Japan</a:t>
            </a:r>
          </a:p>
          <a:p>
            <a:pPr algn="just"/>
            <a:r>
              <a:rPr lang="en-US" sz="2400" dirty="0">
                <a:latin typeface="Calibri" panose="020F0502020204030204" pitchFamily="34" charset="0"/>
                <a:cs typeface="Calibri" panose="020F0502020204030204" pitchFamily="34" charset="0"/>
              </a:rPr>
              <a:t>The 53.85km Seikan tunnel in Japan is the longest and deepest </a:t>
            </a:r>
            <a:r>
              <a:rPr lang="en-US" sz="2400" dirty="0">
                <a:solidFill>
                  <a:schemeClr val="accent2"/>
                </a:solidFill>
                <a:latin typeface="Calibri" panose="020F0502020204030204" pitchFamily="34" charset="0"/>
                <a:cs typeface="Calibri" panose="020F0502020204030204" pitchFamily="34" charset="0"/>
              </a:rPr>
              <a:t>rail tunnel </a:t>
            </a:r>
            <a:r>
              <a:rPr lang="en-US" sz="2400" dirty="0">
                <a:latin typeface="Calibri" panose="020F0502020204030204" pitchFamily="34" charset="0"/>
                <a:cs typeface="Calibri" panose="020F0502020204030204" pitchFamily="34" charset="0"/>
              </a:rPr>
              <a:t>in the world. It passes through Tsugaru Strait connecting the Hokkaido and Honshu islands.</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It </a:t>
            </a:r>
            <a:r>
              <a:rPr lang="en-US" sz="2400" dirty="0">
                <a:solidFill>
                  <a:schemeClr val="accent2"/>
                </a:solidFill>
                <a:latin typeface="Calibri" panose="020F0502020204030204" pitchFamily="34" charset="0"/>
                <a:cs typeface="Calibri" panose="020F0502020204030204" pitchFamily="34" charset="0"/>
              </a:rPr>
              <a:t>is built </a:t>
            </a:r>
            <a:r>
              <a:rPr lang="en-US" sz="2400" dirty="0">
                <a:latin typeface="Calibri" panose="020F0502020204030204" pitchFamily="34" charset="0"/>
                <a:cs typeface="Calibri" panose="020F0502020204030204" pitchFamily="34" charset="0"/>
              </a:rPr>
              <a:t>100m below the seabed. It was officially opened in March 1988 and </a:t>
            </a:r>
            <a:r>
              <a:rPr lang="en-US" sz="2400" dirty="0">
                <a:solidFill>
                  <a:schemeClr val="accent2"/>
                </a:solidFill>
                <a:latin typeface="Calibri" panose="020F0502020204030204" pitchFamily="34" charset="0"/>
                <a:cs typeface="Calibri" panose="020F0502020204030204" pitchFamily="34" charset="0"/>
              </a:rPr>
              <a:t>is used </a:t>
            </a:r>
            <a:r>
              <a:rPr lang="en-US" sz="2400" dirty="0">
                <a:latin typeface="Calibri" panose="020F0502020204030204" pitchFamily="34" charset="0"/>
                <a:cs typeface="Calibri" panose="020F0502020204030204" pitchFamily="34" charset="0"/>
              </a:rPr>
              <a:t>for the operation of express trains.</a:t>
            </a:r>
          </a:p>
          <a:p>
            <a:pPr algn="just"/>
            <a:endParaRPr lang="en-US" sz="2400"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The tunnel was sponsored by Japan Railway Construction, Transport and Technology Agency and </a:t>
            </a:r>
            <a:r>
              <a:rPr lang="en-US" sz="2400" dirty="0">
                <a:solidFill>
                  <a:schemeClr val="accent2"/>
                </a:solidFill>
                <a:latin typeface="Calibri" panose="020F0502020204030204" pitchFamily="34" charset="0"/>
                <a:cs typeface="Calibri" panose="020F0502020204030204" pitchFamily="34" charset="0"/>
              </a:rPr>
              <a:t>is operated </a:t>
            </a:r>
            <a:r>
              <a:rPr lang="en-US" sz="2400" dirty="0">
                <a:latin typeface="Calibri" panose="020F0502020204030204" pitchFamily="34" charset="0"/>
                <a:cs typeface="Calibri" panose="020F0502020204030204" pitchFamily="34" charset="0"/>
              </a:rPr>
              <a:t>by JR Hokkaido. The internal </a:t>
            </a:r>
            <a:r>
              <a:rPr lang="en-US" sz="2400" dirty="0">
                <a:solidFill>
                  <a:schemeClr val="accent2"/>
                </a:solidFill>
                <a:latin typeface="Calibri" panose="020F0502020204030204" pitchFamily="34" charset="0"/>
                <a:cs typeface="Calibri" panose="020F0502020204030204" pitchFamily="34" charset="0"/>
              </a:rPr>
              <a:t>height</a:t>
            </a:r>
            <a:r>
              <a:rPr lang="en-US" sz="2400" dirty="0">
                <a:latin typeface="Calibri" panose="020F0502020204030204" pitchFamily="34" charset="0"/>
                <a:cs typeface="Calibri" panose="020F0502020204030204" pitchFamily="34" charset="0"/>
              </a:rPr>
              <a:t> and </a:t>
            </a:r>
            <a:r>
              <a:rPr lang="en-US" sz="2400" dirty="0">
                <a:solidFill>
                  <a:schemeClr val="accent2"/>
                </a:solidFill>
                <a:latin typeface="Calibri" panose="020F0502020204030204" pitchFamily="34" charset="0"/>
                <a:cs typeface="Calibri" panose="020F0502020204030204" pitchFamily="34" charset="0"/>
              </a:rPr>
              <a:t>width </a:t>
            </a:r>
            <a:r>
              <a:rPr lang="en-US" sz="2400" dirty="0">
                <a:latin typeface="Calibri" panose="020F0502020204030204" pitchFamily="34" charset="0"/>
                <a:cs typeface="Calibri" panose="020F0502020204030204" pitchFamily="34" charset="0"/>
              </a:rPr>
              <a:t>of the tunnel is 7.85m and 9.7m respectively. Two stations, </a:t>
            </a:r>
            <a:r>
              <a:rPr lang="en-US" sz="2400" dirty="0" err="1">
                <a:latin typeface="Calibri" panose="020F0502020204030204" pitchFamily="34" charset="0"/>
                <a:cs typeface="Calibri" panose="020F0502020204030204" pitchFamily="34" charset="0"/>
              </a:rPr>
              <a:t>Tappi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Kaitei</a:t>
            </a:r>
            <a:r>
              <a:rPr lang="en-US" sz="2400" dirty="0">
                <a:latin typeface="Calibri" panose="020F0502020204030204" pitchFamily="34" charset="0"/>
                <a:cs typeface="Calibri" panose="020F0502020204030204" pitchFamily="34" charset="0"/>
              </a:rPr>
              <a:t> and Yoshioka </a:t>
            </a:r>
            <a:r>
              <a:rPr lang="en-US" sz="2400" dirty="0" err="1">
                <a:latin typeface="Calibri" panose="020F0502020204030204" pitchFamily="34" charset="0"/>
                <a:cs typeface="Calibri" panose="020F0502020204030204" pitchFamily="34" charset="0"/>
              </a:rPr>
              <a:t>Kaitei</a:t>
            </a:r>
            <a:r>
              <a:rPr lang="en-US" sz="2400" dirty="0">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are located </a:t>
            </a:r>
            <a:r>
              <a:rPr lang="en-US" sz="2400" dirty="0">
                <a:latin typeface="Calibri" panose="020F0502020204030204" pitchFamily="34" charset="0"/>
                <a:cs typeface="Calibri" panose="020F0502020204030204" pitchFamily="34" charset="0"/>
              </a:rPr>
              <a:t>inside the tunnel.</a:t>
            </a:r>
          </a:p>
        </p:txBody>
      </p:sp>
      <p:sp>
        <p:nvSpPr>
          <p:cNvPr id="5" name="Rectangle 4">
            <a:extLst>
              <a:ext uri="{FF2B5EF4-FFF2-40B4-BE49-F238E27FC236}">
                <a16:creationId xmlns:a16="http://schemas.microsoft.com/office/drawing/2014/main" id="{6042AC8F-C617-8540-A5BD-0D218871DB0D}"/>
              </a:ext>
            </a:extLst>
          </p:cNvPr>
          <p:cNvSpPr/>
          <p:nvPr/>
        </p:nvSpPr>
        <p:spPr>
          <a:xfrm>
            <a:off x="6957645" y="431494"/>
            <a:ext cx="4150670" cy="1042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Calibri" panose="020F0502020204030204" pitchFamily="34" charset="0"/>
                <a:cs typeface="Calibri" panose="020F0502020204030204" pitchFamily="34" charset="0"/>
              </a:rPr>
              <a:t>Homework </a:t>
            </a:r>
            <a:endParaRPr lang="en-US" sz="3200" smtClean="0">
              <a:solidFill>
                <a:schemeClr val="bg1"/>
              </a:solidFill>
              <a:latin typeface="Calibri" panose="020F0502020204030204" pitchFamily="34" charset="0"/>
              <a:cs typeface="Calibri" panose="020F0502020204030204" pitchFamily="34" charset="0"/>
            </a:endParaRPr>
          </a:p>
          <a:p>
            <a:pPr algn="ctr"/>
            <a:r>
              <a:rPr lang="ka-GE" sz="3200" smtClean="0">
                <a:solidFill>
                  <a:schemeClr val="bg1"/>
                </a:solidFill>
                <a:latin typeface="Calibri" panose="020F0502020204030204" pitchFamily="34" charset="0"/>
                <a:cs typeface="Calibri" panose="020F0502020204030204" pitchFamily="34" charset="0"/>
              </a:rPr>
              <a:t>საშინაო </a:t>
            </a:r>
            <a:r>
              <a:rPr lang="ka-GE" sz="3200" dirty="0">
                <a:solidFill>
                  <a:schemeClr val="bg1"/>
                </a:solidFill>
                <a:latin typeface="Calibri" panose="020F0502020204030204" pitchFamily="34" charset="0"/>
                <a:cs typeface="Calibri" panose="020F0502020204030204" pitchFamily="34" charset="0"/>
              </a:rPr>
              <a:t>დავალება</a:t>
            </a:r>
            <a:endParaRPr lang="en-US" sz="3200" dirty="0">
              <a:solidFill>
                <a:schemeClr val="bg1"/>
              </a:solidFill>
              <a:latin typeface="Calibri" panose="020F0502020204030204" pitchFamily="34" charset="0"/>
              <a:cs typeface="Calibri" panose="020F0502020204030204" pitchFamily="34" charset="0"/>
            </a:endParaRPr>
          </a:p>
        </p:txBody>
      </p:sp>
      <p:pic>
        <p:nvPicPr>
          <p:cNvPr id="7"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l</a:t>
            </a:r>
            <a:r>
              <a:rPr lang="en-US" sz="2800" dirty="0" smtClean="0">
                <a:solidFill>
                  <a:schemeClr val="bg1"/>
                </a:solidFill>
                <a:latin typeface="Calibri" panose="020F0502020204030204" pitchFamily="34" charset="0"/>
                <a:cs typeface="Calibri" panose="020F0502020204030204" pitchFamily="34" charset="0"/>
              </a:rPr>
              <a:t>ength</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n</a:t>
            </a:r>
            <a:r>
              <a:rPr lang="ka-GE" sz="2800" dirty="0" smtClean="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სიგრძე</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153054" y="265735"/>
            <a:ext cx="2803042" cy="1446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153055" y="355564"/>
            <a:ext cx="2803042"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6652"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a:t>
            </a:r>
            <a:r>
              <a:rPr lang="en-US" sz="2400" i="1" strike="noStrike" cap="none" dirty="0">
                <a:solidFill>
                  <a:schemeClr val="accent2"/>
                </a:solidFill>
                <a:latin typeface="Calibri" panose="020F0502020204030204" pitchFamily="34" charset="0"/>
                <a:ea typeface="Calibri"/>
                <a:cs typeface="Calibri" panose="020F0502020204030204" pitchFamily="34" charset="0"/>
                <a:sym typeface="Calibri"/>
              </a:rPr>
              <a:t>length</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of the bridge is approximately 20 miles.</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d</a:t>
            </a:r>
            <a:r>
              <a:rPr lang="en-US" sz="2800" dirty="0" smtClean="0">
                <a:solidFill>
                  <a:schemeClr val="bg1"/>
                </a:solidFill>
                <a:latin typeface="Calibri" panose="020F0502020204030204" pitchFamily="34" charset="0"/>
                <a:cs typeface="Calibri" panose="020F0502020204030204" pitchFamily="34" charset="0"/>
              </a:rPr>
              <a:t>epth</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panose="020F0502020204030204" pitchFamily="34" charset="0"/>
                <a:ea typeface="Calibri"/>
                <a:cs typeface="Calibri" panose="020F0502020204030204" pitchFamily="34" charset="0"/>
                <a:sym typeface="Calibri"/>
              </a:rPr>
              <a:t>სიღრმე</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241506"/>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What’s the </a:t>
            </a:r>
            <a:r>
              <a:rPr lang="en-US" sz="2400" i="1" u="none" strike="noStrike" cap="none" dirty="0">
                <a:solidFill>
                  <a:schemeClr val="accent2"/>
                </a:solidFill>
                <a:latin typeface="Calibri" panose="020F0502020204030204" pitchFamily="34" charset="0"/>
                <a:ea typeface="Calibri"/>
                <a:cs typeface="Calibri" panose="020F0502020204030204" pitchFamily="34" charset="0"/>
                <a:sym typeface="Calibri"/>
              </a:rPr>
              <a:t>depth</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of this </a:t>
            </a:r>
            <a:r>
              <a:rPr lang="en-US" sz="2400" i="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pool</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w</a:t>
            </a:r>
            <a:r>
              <a:rPr lang="en-US" sz="2800" dirty="0" smtClean="0">
                <a:solidFill>
                  <a:schemeClr val="bg1"/>
                </a:solidFill>
                <a:latin typeface="Calibri" panose="020F0502020204030204" pitchFamily="34" charset="0"/>
                <a:cs typeface="Calibri" panose="020F0502020204030204" pitchFamily="34" charset="0"/>
              </a:rPr>
              <a:t>idth</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err="1">
                <a:solidFill>
                  <a:srgbClr val="FFFFFF"/>
                </a:solidFill>
                <a:latin typeface="Calibri" panose="020F0502020204030204" pitchFamily="34" charset="0"/>
                <a:ea typeface="Calibri"/>
                <a:cs typeface="Calibri" panose="020F0502020204030204" pitchFamily="34" charset="0"/>
                <a:sym typeface="Calibri"/>
              </a:rPr>
              <a:t>სიგანე</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411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pitchFamily="34"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The </a:t>
            </a:r>
            <a:r>
              <a:rPr lang="en-US" sz="2400" i="1" dirty="0">
                <a:solidFill>
                  <a:schemeClr val="accent2"/>
                </a:solidFill>
                <a:latin typeface="Calibri" panose="020F0502020204030204" pitchFamily="34" charset="0"/>
                <a:ea typeface="Calibri"/>
                <a:cs typeface="Calibri" panose="020F0502020204030204" pitchFamily="34" charset="0"/>
                <a:sym typeface="Calibri"/>
              </a:rPr>
              <a:t>width</a:t>
            </a:r>
            <a:r>
              <a:rPr lang="en-US" sz="2400" i="1" dirty="0">
                <a:solidFill>
                  <a:srgbClr val="FFFFFF"/>
                </a:solidFill>
                <a:latin typeface="Calibri" panose="020F0502020204030204" pitchFamily="34" charset="0"/>
                <a:ea typeface="Calibri"/>
                <a:cs typeface="Calibri" panose="020F0502020204030204" pitchFamily="34" charset="0"/>
                <a:sym typeface="Calibri"/>
              </a:rPr>
              <a:t> of the river at this point is quite amazing.</a:t>
            </a:r>
            <a:endParaRPr sz="2400" i="1" u="none" strike="noStrike" cap="none" dirty="0">
              <a:solidFill>
                <a:schemeClr val="accent2"/>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h</a:t>
            </a:r>
            <a:r>
              <a:rPr lang="en-US" sz="2800" dirty="0" smtClean="0">
                <a:solidFill>
                  <a:schemeClr val="bg1"/>
                </a:solidFill>
                <a:latin typeface="Calibri" panose="020F0502020204030204" pitchFamily="34" charset="0"/>
                <a:cs typeface="Calibri" panose="020F0502020204030204" pitchFamily="34" charset="0"/>
              </a:rPr>
              <a:t>eight</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t>
            </a:r>
            <a:r>
              <a:rPr lang="en-US" sz="2800" dirty="0" smtClean="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000" u="none" strike="noStrike" cap="none" dirty="0" err="1">
                <a:solidFill>
                  <a:srgbClr val="FFFFFF"/>
                </a:solidFill>
                <a:latin typeface="Calibri" panose="020F0502020204030204" pitchFamily="34" charset="0"/>
                <a:ea typeface="Calibri"/>
                <a:cs typeface="Calibri" panose="020F0502020204030204" pitchFamily="34" charset="0"/>
                <a:sym typeface="Calibri"/>
              </a:rPr>
              <a:t>სიმაღლე</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The </a:t>
            </a:r>
            <a:r>
              <a:rPr lang="en-US" sz="2400" i="1" dirty="0">
                <a:solidFill>
                  <a:schemeClr val="accent2"/>
                </a:solidFill>
                <a:latin typeface="Calibri" panose="020F0502020204030204" pitchFamily="34" charset="0"/>
                <a:ea typeface="Calibri"/>
                <a:cs typeface="Calibri" panose="020F0502020204030204" pitchFamily="34" charset="0"/>
                <a:sym typeface="Calibri"/>
              </a:rPr>
              <a:t>height </a:t>
            </a:r>
            <a:r>
              <a:rPr lang="en-US" sz="2400" i="1" dirty="0">
                <a:solidFill>
                  <a:srgbClr val="FFFFFF"/>
                </a:solidFill>
                <a:latin typeface="Calibri" panose="020F0502020204030204" pitchFamily="34" charset="0"/>
                <a:ea typeface="Calibri"/>
                <a:cs typeface="Calibri" panose="020F0502020204030204" pitchFamily="34" charset="0"/>
                <a:sym typeface="Calibri"/>
              </a:rPr>
              <a:t>of New York's skyscrapers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is </a:t>
            </a:r>
            <a:r>
              <a:rPr lang="en-US" sz="2400" i="1" dirty="0">
                <a:solidFill>
                  <a:srgbClr val="FFFFFF"/>
                </a:solidFill>
                <a:latin typeface="Calibri" panose="020F0502020204030204" pitchFamily="34" charset="0"/>
                <a:ea typeface="Calibri"/>
                <a:cs typeface="Calibri" panose="020F0502020204030204" pitchFamily="34" charset="0"/>
                <a:sym typeface="Calibri"/>
              </a:rPr>
              <a:t>so impressive.</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3775</TotalTime>
  <Words>1607</Words>
  <Application>Microsoft Office PowerPoint</Application>
  <PresentationFormat>Widescreen</PresentationFormat>
  <Paragraphs>371</Paragraphs>
  <Slides>50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Regular</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Vocabulary ლექსიკა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321</cp:revision>
  <dcterms:created xsi:type="dcterms:W3CDTF">2020-04-09T12:21:27Z</dcterms:created>
  <dcterms:modified xsi:type="dcterms:W3CDTF">2020-10-19T12:06:41Z</dcterms:modified>
</cp:coreProperties>
</file>