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50"/>
  </p:notesMasterIdLst>
  <p:sldIdLst>
    <p:sldId id="256" r:id="rId2"/>
    <p:sldId id="257" r:id="rId3"/>
    <p:sldId id="258" r:id="rId4"/>
    <p:sldId id="259" r:id="rId5"/>
    <p:sldId id="260" r:id="rId6"/>
    <p:sldId id="261" r:id="rId7"/>
    <p:sldId id="371" r:id="rId8"/>
    <p:sldId id="372" r:id="rId9"/>
    <p:sldId id="373" r:id="rId10"/>
    <p:sldId id="374" r:id="rId11"/>
    <p:sldId id="375" r:id="rId12"/>
    <p:sldId id="396" r:id="rId13"/>
    <p:sldId id="347" r:id="rId14"/>
    <p:sldId id="399" r:id="rId15"/>
    <p:sldId id="400" r:id="rId16"/>
    <p:sldId id="401" r:id="rId17"/>
    <p:sldId id="402" r:id="rId18"/>
    <p:sldId id="403" r:id="rId19"/>
    <p:sldId id="404" r:id="rId20"/>
    <p:sldId id="406" r:id="rId21"/>
    <p:sldId id="358" r:id="rId22"/>
    <p:sldId id="359" r:id="rId23"/>
    <p:sldId id="360" r:id="rId24"/>
    <p:sldId id="361" r:id="rId25"/>
    <p:sldId id="362" r:id="rId26"/>
    <p:sldId id="393" r:id="rId27"/>
    <p:sldId id="398" r:id="rId28"/>
    <p:sldId id="387" r:id="rId29"/>
    <p:sldId id="388" r:id="rId30"/>
    <p:sldId id="353" r:id="rId31"/>
    <p:sldId id="354" r:id="rId32"/>
    <p:sldId id="355" r:id="rId33"/>
    <p:sldId id="363" r:id="rId34"/>
    <p:sldId id="364" r:id="rId35"/>
    <p:sldId id="365" r:id="rId36"/>
    <p:sldId id="366" r:id="rId37"/>
    <p:sldId id="296" r:id="rId38"/>
    <p:sldId id="325" r:id="rId39"/>
    <p:sldId id="376" r:id="rId40"/>
    <p:sldId id="377" r:id="rId41"/>
    <p:sldId id="378" r:id="rId42"/>
    <p:sldId id="405" r:id="rId43"/>
    <p:sldId id="302" r:id="rId44"/>
    <p:sldId id="330" r:id="rId45"/>
    <p:sldId id="331" r:id="rId46"/>
    <p:sldId id="392" r:id="rId47"/>
    <p:sldId id="304" r:id="rId48"/>
    <p:sldId id="333" r:id="rId49"/>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67" roundtripDataSignature="AMtx7mi04+w5nQ4tCbZznQyhmJX9mJzj9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46CFEF4-99AF-46A8-A051-738FFB79779B}">
  <a:tblStyle styleId="{B46CFEF4-99AF-46A8-A051-738FFB79779B}"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99331022-4FDA-4916-96CC-4CBCEC6AEFC1}" styleName="Table_1">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401" autoAdjust="0"/>
    <p:restoredTop sz="95865"/>
  </p:normalViewPr>
  <p:slideViewPr>
    <p:cSldViewPr snapToGrid="0">
      <p:cViewPr>
        <p:scale>
          <a:sx n="115" d="100"/>
          <a:sy n="115" d="100"/>
        </p:scale>
        <p:origin x="234" y="11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68"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67" Type="http://customschemas.google.com/relationships/presentationmetadata" Target="metadata"/><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69"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Sylfaen Regular" pitchFamily="18" charset="0"/>
                <a:ea typeface="Sylfaen Regular" pitchFamily="18" charset="0"/>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lang="en-US" dirty="0"/>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Sylfaen Regular" pitchFamily="18" charset="0"/>
                <a:ea typeface="Sylfaen Regular" pitchFamily="18" charset="0"/>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lang="en-US" dirty="0"/>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dirty="0"/>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Sylfaen Regular" pitchFamily="18" charset="0"/>
                <a:ea typeface="Sylfaen Regular" pitchFamily="18" charset="0"/>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lang="en-US" dirty="0"/>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lvl1pPr>
              <a:defRPr b="0" i="0">
                <a:latin typeface="Sylfaen Regular" pitchFamily="18" charset="0"/>
              </a:defRPr>
            </a:lvl1pPr>
          </a:lstStyle>
          <a:p>
            <a:pPr algn="r"/>
            <a:fld id="{00000000-1234-1234-1234-123412341234}" type="slidenum">
              <a:rPr lang="en-US" sz="1200" smtClean="0">
                <a:solidFill>
                  <a:schemeClr val="dk1"/>
                </a:solidFill>
                <a:ea typeface="Calibri"/>
                <a:cs typeface="Calibri"/>
                <a:sym typeface="Calibri"/>
              </a:rPr>
              <a:pPr algn="r"/>
              <a:t>‹#›</a:t>
            </a:fld>
            <a:endParaRPr lang="en-US" sz="1200" dirty="0">
              <a:solidFill>
                <a:schemeClr val="dk1"/>
              </a:solidFill>
              <a:ea typeface="Calibri"/>
              <a:cs typeface="Calibri"/>
              <a:sym typeface="Calibri"/>
            </a:endParaRPr>
          </a:p>
        </p:txBody>
      </p:sp>
    </p:spTree>
    <p:extLst>
      <p:ext uri="{BB962C8B-B14F-4D97-AF65-F5344CB8AC3E}">
        <p14:creationId xmlns:p14="http://schemas.microsoft.com/office/powerpoint/2010/main" val="609741853"/>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Sylfaen Regular" pitchFamily="18" charset="0"/>
        <a:ea typeface="Sylfaen Regular" pitchFamily="18"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87" name="Google Shape;8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1</a:t>
            </a:fld>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8d3272b2c0_0_2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8d3272b2c0_0_23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185" name="Google Shape;185;g8d3272b2c0_0_23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10</a:t>
            </a:fld>
            <a:endParaRPr dirty="0"/>
          </a:p>
        </p:txBody>
      </p:sp>
    </p:spTree>
    <p:extLst>
      <p:ext uri="{BB962C8B-B14F-4D97-AF65-F5344CB8AC3E}">
        <p14:creationId xmlns:p14="http://schemas.microsoft.com/office/powerpoint/2010/main" val="560744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8d3272b2c0_0_2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8d3272b2c0_0_23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185" name="Google Shape;185;g8d3272b2c0_0_23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11</a:t>
            </a:fld>
            <a:endParaRPr dirty="0"/>
          </a:p>
        </p:txBody>
      </p:sp>
    </p:spTree>
    <p:extLst>
      <p:ext uri="{BB962C8B-B14F-4D97-AF65-F5344CB8AC3E}">
        <p14:creationId xmlns:p14="http://schemas.microsoft.com/office/powerpoint/2010/main" val="3127780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8d3272b2c0_0_2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8d3272b2c0_0_23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185" name="Google Shape;185;g8d3272b2c0_0_23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12</a:t>
            </a:fld>
            <a:endParaRPr dirty="0"/>
          </a:p>
        </p:txBody>
      </p:sp>
    </p:spTree>
    <p:extLst>
      <p:ext uri="{BB962C8B-B14F-4D97-AF65-F5344CB8AC3E}">
        <p14:creationId xmlns:p14="http://schemas.microsoft.com/office/powerpoint/2010/main" val="35649498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8d3272b2c0_0_18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8d3272b2c0_0_18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143" name="Google Shape;143;g8d3272b2c0_0_18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20</a:t>
            </a:fld>
            <a:endParaRPr dirty="0"/>
          </a:p>
        </p:txBody>
      </p:sp>
    </p:spTree>
    <p:extLst>
      <p:ext uri="{BB962C8B-B14F-4D97-AF65-F5344CB8AC3E}">
        <p14:creationId xmlns:p14="http://schemas.microsoft.com/office/powerpoint/2010/main" val="14936875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8d3272b2c0_0_2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8d3272b2c0_0_23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185" name="Google Shape;185;g8d3272b2c0_0_23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21</a:t>
            </a:fld>
            <a:endParaRPr dirty="0"/>
          </a:p>
        </p:txBody>
      </p:sp>
    </p:spTree>
    <p:extLst>
      <p:ext uri="{BB962C8B-B14F-4D97-AF65-F5344CB8AC3E}">
        <p14:creationId xmlns:p14="http://schemas.microsoft.com/office/powerpoint/2010/main" val="3695502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8d3272b2c0_0_2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8d3272b2c0_0_23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185" name="Google Shape;185;g8d3272b2c0_0_23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22</a:t>
            </a:fld>
            <a:endParaRPr dirty="0"/>
          </a:p>
        </p:txBody>
      </p:sp>
    </p:spTree>
    <p:extLst>
      <p:ext uri="{BB962C8B-B14F-4D97-AF65-F5344CB8AC3E}">
        <p14:creationId xmlns:p14="http://schemas.microsoft.com/office/powerpoint/2010/main" val="2582007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8d3272b2c0_0_2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8d3272b2c0_0_23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185" name="Google Shape;185;g8d3272b2c0_0_23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23</a:t>
            </a:fld>
            <a:endParaRPr dirty="0"/>
          </a:p>
        </p:txBody>
      </p:sp>
    </p:spTree>
    <p:extLst>
      <p:ext uri="{BB962C8B-B14F-4D97-AF65-F5344CB8AC3E}">
        <p14:creationId xmlns:p14="http://schemas.microsoft.com/office/powerpoint/2010/main" val="8247074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8d3272b2c0_0_2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8d3272b2c0_0_23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185" name="Google Shape;185;g8d3272b2c0_0_23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24</a:t>
            </a:fld>
            <a:endParaRPr dirty="0"/>
          </a:p>
        </p:txBody>
      </p:sp>
    </p:spTree>
    <p:extLst>
      <p:ext uri="{BB962C8B-B14F-4D97-AF65-F5344CB8AC3E}">
        <p14:creationId xmlns:p14="http://schemas.microsoft.com/office/powerpoint/2010/main" val="9028064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8d3272b2c0_0_2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8d3272b2c0_0_23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185" name="Google Shape;185;g8d3272b2c0_0_23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25</a:t>
            </a:fld>
            <a:endParaRPr dirty="0"/>
          </a:p>
        </p:txBody>
      </p:sp>
    </p:spTree>
    <p:extLst>
      <p:ext uri="{BB962C8B-B14F-4D97-AF65-F5344CB8AC3E}">
        <p14:creationId xmlns:p14="http://schemas.microsoft.com/office/powerpoint/2010/main" val="13277056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8d3272b2c0_0_2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8d3272b2c0_0_23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185" name="Google Shape;185;g8d3272b2c0_0_23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26</a:t>
            </a:fld>
            <a:endParaRPr dirty="0"/>
          </a:p>
        </p:txBody>
      </p:sp>
    </p:spTree>
    <p:extLst>
      <p:ext uri="{BB962C8B-B14F-4D97-AF65-F5344CB8AC3E}">
        <p14:creationId xmlns:p14="http://schemas.microsoft.com/office/powerpoint/2010/main" val="27404718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94" name="Google Shape;94;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8d3272b2c0_0_2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8d3272b2c0_0_23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185" name="Google Shape;185;g8d3272b2c0_0_23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27</a:t>
            </a:fld>
            <a:endParaRPr dirty="0"/>
          </a:p>
        </p:txBody>
      </p:sp>
    </p:spTree>
    <p:extLst>
      <p:ext uri="{BB962C8B-B14F-4D97-AF65-F5344CB8AC3E}">
        <p14:creationId xmlns:p14="http://schemas.microsoft.com/office/powerpoint/2010/main" val="14931516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8d3272b2c0_0_2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8d3272b2c0_0_23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185" name="Google Shape;185;g8d3272b2c0_0_23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28</a:t>
            </a:fld>
            <a:endParaRPr dirty="0"/>
          </a:p>
        </p:txBody>
      </p:sp>
    </p:spTree>
    <p:extLst>
      <p:ext uri="{BB962C8B-B14F-4D97-AF65-F5344CB8AC3E}">
        <p14:creationId xmlns:p14="http://schemas.microsoft.com/office/powerpoint/2010/main" val="1025757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8d3272b2c0_0_2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8d3272b2c0_0_23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185" name="Google Shape;185;g8d3272b2c0_0_23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29</a:t>
            </a:fld>
            <a:endParaRPr dirty="0"/>
          </a:p>
        </p:txBody>
      </p:sp>
    </p:spTree>
    <p:extLst>
      <p:ext uri="{BB962C8B-B14F-4D97-AF65-F5344CB8AC3E}">
        <p14:creationId xmlns:p14="http://schemas.microsoft.com/office/powerpoint/2010/main" val="15844687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6"/>
        <p:cNvGrpSpPr/>
        <p:nvPr/>
      </p:nvGrpSpPr>
      <p:grpSpPr>
        <a:xfrm>
          <a:off x="0" y="0"/>
          <a:ext cx="0" cy="0"/>
          <a:chOff x="0" y="0"/>
          <a:chExt cx="0" cy="0"/>
        </a:xfrm>
      </p:grpSpPr>
      <p:sp>
        <p:nvSpPr>
          <p:cNvPr id="527" name="Google Shape;527;g8d3272b2c0_2_18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8" name="Google Shape;528;g8d3272b2c0_2_18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529" name="Google Shape;529;g8d3272b2c0_2_18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33</a:t>
            </a:fld>
            <a:endParaRPr dirty="0"/>
          </a:p>
        </p:txBody>
      </p:sp>
    </p:spTree>
    <p:extLst>
      <p:ext uri="{BB962C8B-B14F-4D97-AF65-F5344CB8AC3E}">
        <p14:creationId xmlns:p14="http://schemas.microsoft.com/office/powerpoint/2010/main" val="17768356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6"/>
        <p:cNvGrpSpPr/>
        <p:nvPr/>
      </p:nvGrpSpPr>
      <p:grpSpPr>
        <a:xfrm>
          <a:off x="0" y="0"/>
          <a:ext cx="0" cy="0"/>
          <a:chOff x="0" y="0"/>
          <a:chExt cx="0" cy="0"/>
        </a:xfrm>
      </p:grpSpPr>
      <p:sp>
        <p:nvSpPr>
          <p:cNvPr id="527" name="Google Shape;527;g8d3272b2c0_2_18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8" name="Google Shape;528;g8d3272b2c0_2_18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529" name="Google Shape;529;g8d3272b2c0_2_18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34</a:t>
            </a:fld>
            <a:endParaRPr dirty="0"/>
          </a:p>
        </p:txBody>
      </p:sp>
    </p:spTree>
    <p:extLst>
      <p:ext uri="{BB962C8B-B14F-4D97-AF65-F5344CB8AC3E}">
        <p14:creationId xmlns:p14="http://schemas.microsoft.com/office/powerpoint/2010/main" val="143647251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6"/>
        <p:cNvGrpSpPr/>
        <p:nvPr/>
      </p:nvGrpSpPr>
      <p:grpSpPr>
        <a:xfrm>
          <a:off x="0" y="0"/>
          <a:ext cx="0" cy="0"/>
          <a:chOff x="0" y="0"/>
          <a:chExt cx="0" cy="0"/>
        </a:xfrm>
      </p:grpSpPr>
      <p:sp>
        <p:nvSpPr>
          <p:cNvPr id="527" name="Google Shape;527;g8d3272b2c0_2_18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8" name="Google Shape;528;g8d3272b2c0_2_18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529" name="Google Shape;529;g8d3272b2c0_2_18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35</a:t>
            </a:fld>
            <a:endParaRPr dirty="0"/>
          </a:p>
        </p:txBody>
      </p:sp>
    </p:spTree>
    <p:extLst>
      <p:ext uri="{BB962C8B-B14F-4D97-AF65-F5344CB8AC3E}">
        <p14:creationId xmlns:p14="http://schemas.microsoft.com/office/powerpoint/2010/main" val="213672681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6"/>
        <p:cNvGrpSpPr/>
        <p:nvPr/>
      </p:nvGrpSpPr>
      <p:grpSpPr>
        <a:xfrm>
          <a:off x="0" y="0"/>
          <a:ext cx="0" cy="0"/>
          <a:chOff x="0" y="0"/>
          <a:chExt cx="0" cy="0"/>
        </a:xfrm>
      </p:grpSpPr>
      <p:sp>
        <p:nvSpPr>
          <p:cNvPr id="527" name="Google Shape;527;g8d3272b2c0_2_18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8" name="Google Shape;528;g8d3272b2c0_2_18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529" name="Google Shape;529;g8d3272b2c0_2_18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36</a:t>
            </a:fld>
            <a:endParaRPr dirty="0"/>
          </a:p>
        </p:txBody>
      </p:sp>
    </p:spTree>
    <p:extLst>
      <p:ext uri="{BB962C8B-B14F-4D97-AF65-F5344CB8AC3E}">
        <p14:creationId xmlns:p14="http://schemas.microsoft.com/office/powerpoint/2010/main" val="178323768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1"/>
        <p:cNvGrpSpPr/>
        <p:nvPr/>
      </p:nvGrpSpPr>
      <p:grpSpPr>
        <a:xfrm>
          <a:off x="0" y="0"/>
          <a:ext cx="0" cy="0"/>
          <a:chOff x="0" y="0"/>
          <a:chExt cx="0" cy="0"/>
        </a:xfrm>
      </p:grpSpPr>
      <p:sp>
        <p:nvSpPr>
          <p:cNvPr id="562" name="Google Shape;562;g8d3272b2c0_1_10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3" name="Google Shape;563;g8d3272b2c0_1_10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564" name="Google Shape;564;g8d3272b2c0_1_10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37</a:t>
            </a:fld>
            <a:endParaRPr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9"/>
        <p:cNvGrpSpPr/>
        <p:nvPr/>
      </p:nvGrpSpPr>
      <p:grpSpPr>
        <a:xfrm>
          <a:off x="0" y="0"/>
          <a:ext cx="0" cy="0"/>
          <a:chOff x="0" y="0"/>
          <a:chExt cx="0" cy="0"/>
        </a:xfrm>
      </p:grpSpPr>
      <p:sp>
        <p:nvSpPr>
          <p:cNvPr id="570" name="Google Shape;570;g8d3272b2c0_1_6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1" name="Google Shape;571;g8d3272b2c0_1_6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572" name="Google Shape;572;g8d3272b2c0_1_6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38</a:t>
            </a:fld>
            <a:endParaRPr dirty="0"/>
          </a:p>
        </p:txBody>
      </p:sp>
    </p:spTree>
    <p:extLst>
      <p:ext uri="{BB962C8B-B14F-4D97-AF65-F5344CB8AC3E}">
        <p14:creationId xmlns:p14="http://schemas.microsoft.com/office/powerpoint/2010/main" val="296444570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9"/>
        <p:cNvGrpSpPr/>
        <p:nvPr/>
      </p:nvGrpSpPr>
      <p:grpSpPr>
        <a:xfrm>
          <a:off x="0" y="0"/>
          <a:ext cx="0" cy="0"/>
          <a:chOff x="0" y="0"/>
          <a:chExt cx="0" cy="0"/>
        </a:xfrm>
      </p:grpSpPr>
      <p:sp>
        <p:nvSpPr>
          <p:cNvPr id="570" name="Google Shape;570;g8d3272b2c0_1_6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1" name="Google Shape;571;g8d3272b2c0_1_6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572" name="Google Shape;572;g8d3272b2c0_1_6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39</a:t>
            </a:fld>
            <a:endParaRPr dirty="0"/>
          </a:p>
        </p:txBody>
      </p:sp>
    </p:spTree>
    <p:extLst>
      <p:ext uri="{BB962C8B-B14F-4D97-AF65-F5344CB8AC3E}">
        <p14:creationId xmlns:p14="http://schemas.microsoft.com/office/powerpoint/2010/main" val="2704340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8d3272b2c0_0_30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102" name="Google Shape;102;g8d3272b2c0_0_30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9"/>
        <p:cNvGrpSpPr/>
        <p:nvPr/>
      </p:nvGrpSpPr>
      <p:grpSpPr>
        <a:xfrm>
          <a:off x="0" y="0"/>
          <a:ext cx="0" cy="0"/>
          <a:chOff x="0" y="0"/>
          <a:chExt cx="0" cy="0"/>
        </a:xfrm>
      </p:grpSpPr>
      <p:sp>
        <p:nvSpPr>
          <p:cNvPr id="570" name="Google Shape;570;g8d3272b2c0_1_6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1" name="Google Shape;571;g8d3272b2c0_1_6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572" name="Google Shape;572;g8d3272b2c0_1_6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40</a:t>
            </a:fld>
            <a:endParaRPr dirty="0"/>
          </a:p>
        </p:txBody>
      </p:sp>
    </p:spTree>
    <p:extLst>
      <p:ext uri="{BB962C8B-B14F-4D97-AF65-F5344CB8AC3E}">
        <p14:creationId xmlns:p14="http://schemas.microsoft.com/office/powerpoint/2010/main" val="113998860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9"/>
        <p:cNvGrpSpPr/>
        <p:nvPr/>
      </p:nvGrpSpPr>
      <p:grpSpPr>
        <a:xfrm>
          <a:off x="0" y="0"/>
          <a:ext cx="0" cy="0"/>
          <a:chOff x="0" y="0"/>
          <a:chExt cx="0" cy="0"/>
        </a:xfrm>
      </p:grpSpPr>
      <p:sp>
        <p:nvSpPr>
          <p:cNvPr id="570" name="Google Shape;570;g8d3272b2c0_1_6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1" name="Google Shape;571;g8d3272b2c0_1_6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572" name="Google Shape;572;g8d3272b2c0_1_6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41</a:t>
            </a:fld>
            <a:endParaRPr dirty="0"/>
          </a:p>
        </p:txBody>
      </p:sp>
    </p:spTree>
    <p:extLst>
      <p:ext uri="{BB962C8B-B14F-4D97-AF65-F5344CB8AC3E}">
        <p14:creationId xmlns:p14="http://schemas.microsoft.com/office/powerpoint/2010/main" val="133818711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9"/>
        <p:cNvGrpSpPr/>
        <p:nvPr/>
      </p:nvGrpSpPr>
      <p:grpSpPr>
        <a:xfrm>
          <a:off x="0" y="0"/>
          <a:ext cx="0" cy="0"/>
          <a:chOff x="0" y="0"/>
          <a:chExt cx="0" cy="0"/>
        </a:xfrm>
      </p:grpSpPr>
      <p:sp>
        <p:nvSpPr>
          <p:cNvPr id="570" name="Google Shape;570;g8d3272b2c0_1_6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1" name="Google Shape;571;g8d3272b2c0_1_6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572" name="Google Shape;572;g8d3272b2c0_1_6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42</a:t>
            </a:fld>
            <a:endParaRPr dirty="0"/>
          </a:p>
        </p:txBody>
      </p:sp>
    </p:spTree>
    <p:extLst>
      <p:ext uri="{BB962C8B-B14F-4D97-AF65-F5344CB8AC3E}">
        <p14:creationId xmlns:p14="http://schemas.microsoft.com/office/powerpoint/2010/main" val="80506922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9"/>
        <p:cNvGrpSpPr/>
        <p:nvPr/>
      </p:nvGrpSpPr>
      <p:grpSpPr>
        <a:xfrm>
          <a:off x="0" y="0"/>
          <a:ext cx="0" cy="0"/>
          <a:chOff x="0" y="0"/>
          <a:chExt cx="0" cy="0"/>
        </a:xfrm>
      </p:grpSpPr>
      <p:sp>
        <p:nvSpPr>
          <p:cNvPr id="610" name="Google Shape;610;g8d3272b2c0_1_10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1" name="Google Shape;611;g8d3272b2c0_1_10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612" name="Google Shape;612;g8d3272b2c0_1_10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43</a:t>
            </a:fld>
            <a:endParaRPr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9"/>
        <p:cNvGrpSpPr/>
        <p:nvPr/>
      </p:nvGrpSpPr>
      <p:grpSpPr>
        <a:xfrm>
          <a:off x="0" y="0"/>
          <a:ext cx="0" cy="0"/>
          <a:chOff x="0" y="0"/>
          <a:chExt cx="0" cy="0"/>
        </a:xfrm>
      </p:grpSpPr>
      <p:sp>
        <p:nvSpPr>
          <p:cNvPr id="610" name="Google Shape;610;g8d3272b2c0_1_10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1" name="Google Shape;611;g8d3272b2c0_1_10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612" name="Google Shape;612;g8d3272b2c0_1_10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44</a:t>
            </a:fld>
            <a:endParaRPr dirty="0"/>
          </a:p>
        </p:txBody>
      </p:sp>
    </p:spTree>
    <p:extLst>
      <p:ext uri="{BB962C8B-B14F-4D97-AF65-F5344CB8AC3E}">
        <p14:creationId xmlns:p14="http://schemas.microsoft.com/office/powerpoint/2010/main" val="47614498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9"/>
        <p:cNvGrpSpPr/>
        <p:nvPr/>
      </p:nvGrpSpPr>
      <p:grpSpPr>
        <a:xfrm>
          <a:off x="0" y="0"/>
          <a:ext cx="0" cy="0"/>
          <a:chOff x="0" y="0"/>
          <a:chExt cx="0" cy="0"/>
        </a:xfrm>
      </p:grpSpPr>
      <p:sp>
        <p:nvSpPr>
          <p:cNvPr id="610" name="Google Shape;610;g8d3272b2c0_1_10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1" name="Google Shape;611;g8d3272b2c0_1_10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612" name="Google Shape;612;g8d3272b2c0_1_10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45</a:t>
            </a:fld>
            <a:endParaRPr dirty="0"/>
          </a:p>
        </p:txBody>
      </p:sp>
    </p:spTree>
    <p:extLst>
      <p:ext uri="{BB962C8B-B14F-4D97-AF65-F5344CB8AC3E}">
        <p14:creationId xmlns:p14="http://schemas.microsoft.com/office/powerpoint/2010/main" val="128587796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8d3272b2c0_0_30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102" name="Google Shape;102;g8d3272b2c0_0_30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1159870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9"/>
        <p:cNvGrpSpPr/>
        <p:nvPr/>
      </p:nvGrpSpPr>
      <p:grpSpPr>
        <a:xfrm>
          <a:off x="0" y="0"/>
          <a:ext cx="0" cy="0"/>
          <a:chOff x="0" y="0"/>
          <a:chExt cx="0" cy="0"/>
        </a:xfrm>
      </p:grpSpPr>
      <p:sp>
        <p:nvSpPr>
          <p:cNvPr id="610" name="Google Shape;610;g8d3272b2c0_1_10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1" name="Google Shape;611;g8d3272b2c0_1_10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612" name="Google Shape;612;g8d3272b2c0_1_10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48</a:t>
            </a:fld>
            <a:endParaRPr dirty="0"/>
          </a:p>
        </p:txBody>
      </p:sp>
    </p:spTree>
    <p:extLst>
      <p:ext uri="{BB962C8B-B14F-4D97-AF65-F5344CB8AC3E}">
        <p14:creationId xmlns:p14="http://schemas.microsoft.com/office/powerpoint/2010/main" val="39935719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133" name="Google Shape;133;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8d3272b2c0_0_18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8d3272b2c0_0_18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143" name="Google Shape;143;g8d3272b2c0_0_18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5</a:t>
            </a:fld>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8d3272b2c0_0_2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8d3272b2c0_0_23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185" name="Google Shape;185;g8d3272b2c0_0_23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6</a:t>
            </a:fld>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8d3272b2c0_0_2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8d3272b2c0_0_23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185" name="Google Shape;185;g8d3272b2c0_0_23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7</a:t>
            </a:fld>
            <a:endParaRPr dirty="0"/>
          </a:p>
        </p:txBody>
      </p:sp>
    </p:spTree>
    <p:extLst>
      <p:ext uri="{BB962C8B-B14F-4D97-AF65-F5344CB8AC3E}">
        <p14:creationId xmlns:p14="http://schemas.microsoft.com/office/powerpoint/2010/main" val="2437910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8d3272b2c0_0_2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8d3272b2c0_0_23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185" name="Google Shape;185;g8d3272b2c0_0_23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8</a:t>
            </a:fld>
            <a:endParaRPr dirty="0"/>
          </a:p>
        </p:txBody>
      </p:sp>
    </p:spTree>
    <p:extLst>
      <p:ext uri="{BB962C8B-B14F-4D97-AF65-F5344CB8AC3E}">
        <p14:creationId xmlns:p14="http://schemas.microsoft.com/office/powerpoint/2010/main" val="19504356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8d3272b2c0_0_2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8d3272b2c0_0_23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185" name="Google Shape;185;g8d3272b2c0_0_23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9</a:t>
            </a:fld>
            <a:endParaRPr dirty="0"/>
          </a:p>
        </p:txBody>
      </p:sp>
    </p:spTree>
    <p:extLst>
      <p:ext uri="{BB962C8B-B14F-4D97-AF65-F5344CB8AC3E}">
        <p14:creationId xmlns:p14="http://schemas.microsoft.com/office/powerpoint/2010/main" val="9748698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5"/>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b="0" i="0">
                <a:latin typeface="Sylfaen Regular" pitchFamily="18"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17" name="Google Shape;17;p5"/>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b="0" i="0">
                <a:latin typeface="Sylfaen Regular" pitchFamily="18" charset="0"/>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dirty="0"/>
          </a:p>
        </p:txBody>
      </p:sp>
      <p:sp>
        <p:nvSpPr>
          <p:cNvPr id="18" name="Google Shape;18;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19" name="Google Shape;19;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20" name="Google Shape;20;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b="0" i="0"/>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b="0" i="0">
                <a:latin typeface="Sylfaen Regular" pitchFamily="18"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74" name="Google Shape;74;p1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b="0" i="0">
                <a:latin typeface="Sylfaen Regular" pitchFamily="18"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75" name="Google Shape;75;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76" name="Google Shape;76;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77" name="Google Shape;77;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b="0" i="0"/>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b="0" i="0">
                <a:latin typeface="Sylfaen Regular" pitchFamily="18"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80" name="Google Shape;80;p1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b="0" i="0">
                <a:latin typeface="Sylfaen Regular" pitchFamily="18"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81" name="Google Shape;81;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82" name="Google Shape;82;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83" name="Google Shape;83;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b="0" i="0"/>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b="0" i="0">
                <a:latin typeface="Sylfaen Regular" pitchFamily="18"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23" name="Google Shape;23;p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b="0" i="0">
                <a:latin typeface="Sylfaen Regular" pitchFamily="18"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24" name="Google Shape;24;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25" name="Google Shape;25;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26" name="Google Shape;26;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b="0" i="0"/>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7"/>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b="0" i="0">
                <a:latin typeface="Sylfaen Regular" pitchFamily="18"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29" name="Google Shape;29;p7"/>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b="0" i="0">
                <a:solidFill>
                  <a:srgbClr val="888888"/>
                </a:solidFill>
                <a:latin typeface="Sylfaen Regular" pitchFamily="18" charset="0"/>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dirty="0"/>
          </a:p>
        </p:txBody>
      </p:sp>
      <p:sp>
        <p:nvSpPr>
          <p:cNvPr id="30" name="Google Shape;30;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31" name="Google Shape;31;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32" name="Google Shape;32;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b="0" i="0"/>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b="0" i="0">
                <a:latin typeface="Sylfaen Regular" pitchFamily="18"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35" name="Google Shape;35;p8"/>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b="0" i="0">
                <a:latin typeface="Sylfaen Regular" pitchFamily="18"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36" name="Google Shape;36;p8"/>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b="0" i="0">
                <a:latin typeface="Sylfaen Regular" pitchFamily="18"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37" name="Google Shape;37;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38" name="Google Shape;38;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39" name="Google Shape;39;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b="0" i="0"/>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9"/>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b="0" i="0">
                <a:latin typeface="Sylfaen Regular" pitchFamily="18"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42" name="Google Shape;42;p9"/>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0" i="0">
                <a:latin typeface="Sylfaen Regular" pitchFamily="18" charset="0"/>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dirty="0"/>
          </a:p>
        </p:txBody>
      </p:sp>
      <p:sp>
        <p:nvSpPr>
          <p:cNvPr id="43" name="Google Shape;43;p9"/>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b="0" i="0">
                <a:latin typeface="Sylfaen Regular" pitchFamily="18"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44" name="Google Shape;44;p9"/>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0" i="0">
                <a:latin typeface="Sylfaen Regular" pitchFamily="18" charset="0"/>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dirty="0"/>
          </a:p>
        </p:txBody>
      </p:sp>
      <p:sp>
        <p:nvSpPr>
          <p:cNvPr id="45" name="Google Shape;45;p9"/>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b="0" i="0">
                <a:latin typeface="Sylfaen Regular" pitchFamily="18"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46" name="Google Shape;46;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47" name="Google Shape;47;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48" name="Google Shape;48;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b="0" i="0"/>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1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b="0" i="0">
                <a:latin typeface="Sylfaen Regular" pitchFamily="18"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51" name="Google Shape;51;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52" name="Google Shape;52;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53" name="Google Shape;53;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b="0" i="0"/>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56" name="Google Shape;56;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57" name="Google Shape;57;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b="0" i="0"/>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1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b="0" i="0">
                <a:latin typeface="Sylfaen Regular" pitchFamily="18"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60" name="Google Shape;60;p1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b="0" i="0">
                <a:latin typeface="Sylfaen Regular" pitchFamily="18" charset="0"/>
              </a:defRPr>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dirty="0"/>
          </a:p>
        </p:txBody>
      </p:sp>
      <p:sp>
        <p:nvSpPr>
          <p:cNvPr id="61" name="Google Shape;61;p1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b="0" i="0">
                <a:latin typeface="Sylfaen Regular" pitchFamily="18" charset="0"/>
              </a:defRPr>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dirty="0"/>
          </a:p>
        </p:txBody>
      </p:sp>
      <p:sp>
        <p:nvSpPr>
          <p:cNvPr id="62" name="Google Shape;62;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63" name="Google Shape;63;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64" name="Google Shape;64;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b="0" i="0"/>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b="0" i="0">
                <a:latin typeface="Sylfaen Regular" pitchFamily="18"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67" name="Google Shape;67;p13"/>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Sylfaen Regular" pitchFamily="18" charset="0"/>
                <a:ea typeface="Sylfaen Regular" pitchFamily="18" charset="0"/>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dirty="0"/>
          </a:p>
        </p:txBody>
      </p:sp>
      <p:sp>
        <p:nvSpPr>
          <p:cNvPr id="68" name="Google Shape;68;p1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b="0" i="0">
                <a:latin typeface="Sylfaen Regular" pitchFamily="18" charset="0"/>
              </a:defRPr>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dirty="0"/>
          </a:p>
        </p:txBody>
      </p:sp>
      <p:sp>
        <p:nvSpPr>
          <p:cNvPr id="69" name="Google Shape;69;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70" name="Google Shape;70;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71" name="Google Shape;71;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b="0" i="0"/>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Shape 9"/>
        <p:cNvGrpSpPr/>
        <p:nvPr/>
      </p:nvGrpSpPr>
      <p:grpSpPr>
        <a:xfrm>
          <a:off x="0" y="0"/>
          <a:ext cx="0" cy="0"/>
          <a:chOff x="0" y="0"/>
          <a:chExt cx="0" cy="0"/>
        </a:xfrm>
      </p:grpSpPr>
      <p:sp>
        <p:nvSpPr>
          <p:cNvPr id="10" name="Google Shape;10;p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dirty="0"/>
          </a:p>
        </p:txBody>
      </p:sp>
      <p:sp>
        <p:nvSpPr>
          <p:cNvPr id="11" name="Google Shape;11;p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dirty="0"/>
          </a:p>
        </p:txBody>
      </p:sp>
      <p:sp>
        <p:nvSpPr>
          <p:cNvPr id="12" name="Google Shape;12;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Sylfaen Regular" pitchFamily="18" charset="0"/>
                <a:ea typeface="Sylfaen Regular" pitchFamily="18" charset="0"/>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lang="en-US" dirty="0"/>
          </a:p>
        </p:txBody>
      </p:sp>
      <p:sp>
        <p:nvSpPr>
          <p:cNvPr id="13" name="Google Shape;13;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Sylfaen Regular" pitchFamily="18" charset="0"/>
                <a:ea typeface="Sylfaen Regular" pitchFamily="18" charset="0"/>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lang="en-US" dirty="0"/>
          </a:p>
        </p:txBody>
      </p:sp>
      <p:sp>
        <p:nvSpPr>
          <p:cNvPr id="14" name="Google Shape;14;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Sylfaen Regular" pitchFamily="18" charset="0"/>
                <a:ea typeface="Sylfaen Regular" pitchFamily="18" charset="0"/>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dirty="0"/>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Sylfaen Regular" pitchFamily="18" charset="0"/>
          <a:ea typeface="Sylfaen Regular" pitchFamily="18"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Sylfaen Regular" pitchFamily="18" charset="0"/>
          <a:ea typeface="Sylfaen Regular" pitchFamily="18"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6.tiff"/><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4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pic>
        <p:nvPicPr>
          <p:cNvPr id="89" name="Google Shape;89;p1"/>
          <p:cNvPicPr preferRelativeResize="0"/>
          <p:nvPr/>
        </p:nvPicPr>
        <p:blipFill rotWithShape="1">
          <a:blip r:embed="rId3">
            <a:alphaModFix/>
          </a:blip>
          <a:srcRect/>
          <a:stretch/>
        </p:blipFill>
        <p:spPr>
          <a:xfrm>
            <a:off x="0" y="0"/>
            <a:ext cx="12192000" cy="6858000"/>
          </a:xfrm>
          <a:prstGeom prst="rect">
            <a:avLst/>
          </a:prstGeom>
          <a:noFill/>
          <a:ln>
            <a:noFill/>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9" name="Google Shape;189;g8d3272b2c0_0_231"/>
          <p:cNvSpPr/>
          <p:nvPr/>
        </p:nvSpPr>
        <p:spPr>
          <a:xfrm>
            <a:off x="4444032" y="1677614"/>
            <a:ext cx="3431400" cy="2519400"/>
          </a:xfrm>
          <a:prstGeom prst="ellipse">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dirty="0">
                <a:solidFill>
                  <a:schemeClr val="bg1"/>
                </a:solidFill>
                <a:latin typeface="Calibri" panose="020F0502020204030204" pitchFamily="34" charset="0"/>
                <a:cs typeface="Calibri" panose="020F0502020204030204" pitchFamily="34" charset="0"/>
              </a:rPr>
              <a:t>spatula</a:t>
            </a:r>
          </a:p>
          <a:p>
            <a:pPr marL="0" marR="0" lvl="0" indent="0" algn="ctr" rtl="0">
              <a:spcBef>
                <a:spcPts val="0"/>
              </a:spcBef>
              <a:spcAft>
                <a:spcPts val="0"/>
              </a:spcAft>
              <a:buNone/>
            </a:pPr>
            <a:r>
              <a:rPr lang="en-US" sz="2800" b="1" dirty="0">
                <a:solidFill>
                  <a:schemeClr val="bg1"/>
                </a:solidFill>
                <a:latin typeface="Calibri" panose="020F0502020204030204" pitchFamily="34" charset="0"/>
                <a:cs typeface="Calibri" panose="020F0502020204030204" pitchFamily="34" charset="0"/>
              </a:rPr>
              <a:t>(n.)</a:t>
            </a:r>
            <a:endParaRPr sz="2800" b="1" dirty="0">
              <a:solidFill>
                <a:schemeClr val="bg1"/>
              </a:solidFill>
              <a:latin typeface="Calibri" panose="020F0502020204030204" pitchFamily="34" charset="0"/>
              <a:cs typeface="Calibri" panose="020F0502020204030204" pitchFamily="34" charset="0"/>
            </a:endParaRPr>
          </a:p>
        </p:txBody>
      </p:sp>
      <p:sp>
        <p:nvSpPr>
          <p:cNvPr id="190" name="Google Shape;190;g8d3272b2c0_0_231"/>
          <p:cNvSpPr/>
          <p:nvPr/>
        </p:nvSpPr>
        <p:spPr>
          <a:xfrm>
            <a:off x="4385664" y="4376118"/>
            <a:ext cx="3489768" cy="544870"/>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ka-GE" sz="2400" dirty="0">
                <a:solidFill>
                  <a:srgbClr val="FFFFFF"/>
                </a:solidFill>
                <a:latin typeface="Calibri" panose="020F0502020204030204" pitchFamily="34" charset="0"/>
                <a:ea typeface="Calibri"/>
                <a:cs typeface="Calibri" panose="020F0502020204030204" pitchFamily="34" charset="0"/>
                <a:sym typeface="Calibri"/>
              </a:rPr>
              <a:t>შპატელი</a:t>
            </a:r>
            <a:endParaRPr sz="2400" u="none" strike="noStrike" cap="none" dirty="0">
              <a:solidFill>
                <a:srgbClr val="FFFFFF"/>
              </a:solidFill>
              <a:latin typeface="Calibri" panose="020F0502020204030204" pitchFamily="34" charset="0"/>
              <a:ea typeface="Calibri"/>
              <a:cs typeface="Calibri" panose="020F0502020204030204" pitchFamily="34" charset="0"/>
              <a:sym typeface="Calibri"/>
            </a:endParaRPr>
          </a:p>
        </p:txBody>
      </p:sp>
      <p:sp>
        <p:nvSpPr>
          <p:cNvPr id="3" name="Rectangle 2">
            <a:extLst>
              <a:ext uri="{FF2B5EF4-FFF2-40B4-BE49-F238E27FC236}">
                <a16:creationId xmlns:a16="http://schemas.microsoft.com/office/drawing/2014/main" id="{748FA8E3-2CE3-3647-992D-018F0126A7B0}"/>
              </a:ext>
            </a:extLst>
          </p:cNvPr>
          <p:cNvSpPr/>
          <p:nvPr/>
        </p:nvSpPr>
        <p:spPr>
          <a:xfrm>
            <a:off x="9371540" y="265735"/>
            <a:ext cx="2584555" cy="15497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B328E047-1F90-4CB1-8264-047021299E60}"/>
              </a:ext>
            </a:extLst>
          </p:cNvPr>
          <p:cNvSpPr txBox="1"/>
          <p:nvPr/>
        </p:nvSpPr>
        <p:spPr>
          <a:xfrm>
            <a:off x="9423608" y="355564"/>
            <a:ext cx="2532488" cy="1169551"/>
          </a:xfrm>
          <a:prstGeom prst="rect">
            <a:avLst/>
          </a:prstGeom>
          <a:noFill/>
        </p:spPr>
        <p:txBody>
          <a:bodyPr wrap="square" rtlCol="0">
            <a:spAutoFit/>
          </a:bodyPr>
          <a:lstStyle/>
          <a:p>
            <a:pPr algn="ctr"/>
            <a:r>
              <a:rPr lang="en-US" sz="3500" dirty="0">
                <a:solidFill>
                  <a:schemeClr val="bg1"/>
                </a:solidFill>
                <a:latin typeface="Calibri Regular" charset="0"/>
              </a:rPr>
              <a:t>Vocabulary</a:t>
            </a:r>
          </a:p>
          <a:p>
            <a:pPr algn="ctr"/>
            <a:r>
              <a:rPr lang="ka-GE" sz="3500" dirty="0">
                <a:solidFill>
                  <a:schemeClr val="bg1"/>
                </a:solidFill>
                <a:latin typeface="Calibri Regular" charset="0"/>
              </a:rPr>
              <a:t>ლექსიკა</a:t>
            </a:r>
            <a:endParaRPr lang="en-US" sz="3500" dirty="0">
              <a:solidFill>
                <a:schemeClr val="bg1"/>
              </a:solidFill>
              <a:latin typeface="Calibri Regular" charset="0"/>
            </a:endParaRPr>
          </a:p>
        </p:txBody>
      </p:sp>
      <p:pic>
        <p:nvPicPr>
          <p:cNvPr id="8" name="Google Shape;90;p1">
            <a:extLst>
              <a:ext uri="{FF2B5EF4-FFF2-40B4-BE49-F238E27FC236}">
                <a16:creationId xmlns:a16="http://schemas.microsoft.com/office/drawing/2014/main" id="{6B00B62A-C3D9-E44C-A57B-24BD8195D2FC}"/>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9" name="Picture 8">
            <a:extLst>
              <a:ext uri="{FF2B5EF4-FFF2-40B4-BE49-F238E27FC236}">
                <a16:creationId xmlns:a16="http://schemas.microsoft.com/office/drawing/2014/main" id="{977C1737-B8AF-334B-B69F-C4A61B990CB1}"/>
              </a:ext>
            </a:extLst>
          </p:cNvPr>
          <p:cNvPicPr>
            <a:picLocks noChangeAspect="1"/>
          </p:cNvPicPr>
          <p:nvPr/>
        </p:nvPicPr>
        <p:blipFill>
          <a:blip r:embed="rId4"/>
          <a:stretch>
            <a:fillRect/>
          </a:stretch>
        </p:blipFill>
        <p:spPr>
          <a:xfrm>
            <a:off x="2450562" y="556124"/>
            <a:ext cx="2376972" cy="968991"/>
          </a:xfrm>
          <a:prstGeom prst="rect">
            <a:avLst/>
          </a:prstGeom>
        </p:spPr>
      </p:pic>
      <p:sp>
        <p:nvSpPr>
          <p:cNvPr id="10" name="Google Shape;190;g8d3272b2c0_0_231"/>
          <p:cNvSpPr/>
          <p:nvPr/>
        </p:nvSpPr>
        <p:spPr>
          <a:xfrm>
            <a:off x="3590413" y="5349994"/>
            <a:ext cx="5138637" cy="1139295"/>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i="1" dirty="0">
                <a:solidFill>
                  <a:srgbClr val="FFFFFF"/>
                </a:solidFill>
                <a:latin typeface="Calibri" panose="020F0502020204030204" pitchFamily="34" charset="0"/>
                <a:ea typeface="Calibri"/>
                <a:cs typeface="Calibri" panose="020F0502020204030204" pitchFamily="34" charset="0"/>
                <a:sym typeface="Calibri"/>
              </a:rPr>
              <a:t>My mom uses a </a:t>
            </a:r>
            <a:r>
              <a:rPr lang="en-US" sz="2400" i="1" dirty="0">
                <a:solidFill>
                  <a:srgbClr val="FFC000"/>
                </a:solidFill>
                <a:latin typeface="Calibri" panose="020F0502020204030204" pitchFamily="34" charset="0"/>
                <a:ea typeface="Calibri"/>
                <a:cs typeface="Calibri" panose="020F0502020204030204" pitchFamily="34" charset="0"/>
                <a:sym typeface="Calibri"/>
              </a:rPr>
              <a:t>spatula</a:t>
            </a:r>
            <a:r>
              <a:rPr lang="en-US" sz="2400" i="1" dirty="0">
                <a:solidFill>
                  <a:srgbClr val="FFFFFF"/>
                </a:solidFill>
                <a:latin typeface="Calibri" panose="020F0502020204030204" pitchFamily="34" charset="0"/>
                <a:ea typeface="Calibri"/>
                <a:cs typeface="Calibri" panose="020F0502020204030204" pitchFamily="34" charset="0"/>
                <a:sym typeface="Calibri"/>
              </a:rPr>
              <a:t> </a:t>
            </a:r>
            <a:r>
              <a:rPr lang="en-US" sz="2400" i="1" dirty="0" smtClean="0">
                <a:solidFill>
                  <a:srgbClr val="FFFFFF"/>
                </a:solidFill>
                <a:latin typeface="Calibri" panose="020F0502020204030204" pitchFamily="34" charset="0"/>
                <a:ea typeface="Calibri"/>
                <a:cs typeface="Calibri" panose="020F0502020204030204" pitchFamily="34" charset="0"/>
                <a:sym typeface="Calibri"/>
              </a:rPr>
              <a:t>when </a:t>
            </a:r>
            <a:r>
              <a:rPr lang="en-US" sz="2400" i="1" dirty="0">
                <a:solidFill>
                  <a:srgbClr val="FFFFFF"/>
                </a:solidFill>
                <a:latin typeface="Calibri" panose="020F0502020204030204" pitchFamily="34" charset="0"/>
                <a:ea typeface="Calibri"/>
                <a:cs typeface="Calibri" panose="020F0502020204030204" pitchFamily="34" charset="0"/>
                <a:sym typeface="Calibri"/>
              </a:rPr>
              <a:t>she makes pancakes, so she can flip them easily.</a:t>
            </a:r>
            <a:endParaRPr sz="2400" i="1" u="none" strike="noStrike" cap="none" dirty="0">
              <a:solidFill>
                <a:srgbClr val="FFFFFF"/>
              </a:solidFill>
              <a:latin typeface="Calibri" panose="020F0502020204030204" pitchFamily="34" charset="0"/>
              <a:ea typeface="Calibri"/>
              <a:cs typeface="Calibri" panose="020F0502020204030204" pitchFamily="34" charset="0"/>
              <a:sym typeface="Calibri"/>
            </a:endParaRPr>
          </a:p>
        </p:txBody>
      </p:sp>
    </p:spTree>
    <p:extLst>
      <p:ext uri="{BB962C8B-B14F-4D97-AF65-F5344CB8AC3E}">
        <p14:creationId xmlns:p14="http://schemas.microsoft.com/office/powerpoint/2010/main" val="19086789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9" name="Google Shape;189;g8d3272b2c0_0_231"/>
          <p:cNvSpPr/>
          <p:nvPr/>
        </p:nvSpPr>
        <p:spPr>
          <a:xfrm>
            <a:off x="4399788" y="1677614"/>
            <a:ext cx="3431400" cy="2519400"/>
          </a:xfrm>
          <a:prstGeom prst="ellipse">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dirty="0">
                <a:solidFill>
                  <a:schemeClr val="bg1"/>
                </a:solidFill>
                <a:latin typeface="Calibri" panose="020F0502020204030204" pitchFamily="34" charset="0"/>
                <a:cs typeface="Calibri" panose="020F0502020204030204" pitchFamily="34" charset="0"/>
              </a:rPr>
              <a:t>cutting board</a:t>
            </a:r>
          </a:p>
          <a:p>
            <a:pPr marL="0" marR="0" lvl="0" indent="0" algn="ctr" rtl="0">
              <a:spcBef>
                <a:spcPts val="0"/>
              </a:spcBef>
              <a:spcAft>
                <a:spcPts val="0"/>
              </a:spcAft>
              <a:buNone/>
            </a:pPr>
            <a:r>
              <a:rPr lang="en-US" sz="2800" b="1" dirty="0">
                <a:solidFill>
                  <a:schemeClr val="bg1"/>
                </a:solidFill>
                <a:latin typeface="Calibri" panose="020F0502020204030204" pitchFamily="34" charset="0"/>
                <a:cs typeface="Calibri" panose="020F0502020204030204" pitchFamily="34" charset="0"/>
              </a:rPr>
              <a:t>(n.)</a:t>
            </a:r>
            <a:endParaRPr sz="2800" b="1" dirty="0">
              <a:solidFill>
                <a:schemeClr val="bg1"/>
              </a:solidFill>
              <a:latin typeface="Calibri" panose="020F0502020204030204" pitchFamily="34" charset="0"/>
              <a:cs typeface="Calibri" panose="020F0502020204030204" pitchFamily="34" charset="0"/>
            </a:endParaRPr>
          </a:p>
        </p:txBody>
      </p:sp>
      <p:sp>
        <p:nvSpPr>
          <p:cNvPr id="190" name="Google Shape;190;g8d3272b2c0_0_231"/>
          <p:cNvSpPr/>
          <p:nvPr/>
        </p:nvSpPr>
        <p:spPr>
          <a:xfrm>
            <a:off x="4385664" y="4376118"/>
            <a:ext cx="3489768" cy="544870"/>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ka-GE" sz="2400" dirty="0">
                <a:solidFill>
                  <a:srgbClr val="FFFFFF"/>
                </a:solidFill>
                <a:latin typeface="Calibri" panose="020F0502020204030204" pitchFamily="34" charset="0"/>
                <a:ea typeface="Calibri"/>
                <a:cs typeface="Calibri" panose="020F0502020204030204" pitchFamily="34" charset="0"/>
                <a:sym typeface="Calibri"/>
              </a:rPr>
              <a:t>საჭრელი დაფა</a:t>
            </a:r>
            <a:endParaRPr sz="2400" u="none" strike="noStrike" cap="none" dirty="0">
              <a:solidFill>
                <a:srgbClr val="FFFFFF"/>
              </a:solidFill>
              <a:latin typeface="Calibri" panose="020F0502020204030204" pitchFamily="34" charset="0"/>
              <a:ea typeface="Calibri"/>
              <a:cs typeface="Calibri" panose="020F0502020204030204" pitchFamily="34" charset="0"/>
              <a:sym typeface="Calibri"/>
            </a:endParaRPr>
          </a:p>
        </p:txBody>
      </p:sp>
      <p:sp>
        <p:nvSpPr>
          <p:cNvPr id="3" name="Rectangle 2">
            <a:extLst>
              <a:ext uri="{FF2B5EF4-FFF2-40B4-BE49-F238E27FC236}">
                <a16:creationId xmlns:a16="http://schemas.microsoft.com/office/drawing/2014/main" id="{748FA8E3-2CE3-3647-992D-018F0126A7B0}"/>
              </a:ext>
            </a:extLst>
          </p:cNvPr>
          <p:cNvSpPr/>
          <p:nvPr/>
        </p:nvSpPr>
        <p:spPr>
          <a:xfrm>
            <a:off x="9371540" y="265735"/>
            <a:ext cx="2584555" cy="15497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B328E047-1F90-4CB1-8264-047021299E60}"/>
              </a:ext>
            </a:extLst>
          </p:cNvPr>
          <p:cNvSpPr txBox="1"/>
          <p:nvPr/>
        </p:nvSpPr>
        <p:spPr>
          <a:xfrm>
            <a:off x="9423608" y="355564"/>
            <a:ext cx="2532488" cy="1169551"/>
          </a:xfrm>
          <a:prstGeom prst="rect">
            <a:avLst/>
          </a:prstGeom>
          <a:noFill/>
        </p:spPr>
        <p:txBody>
          <a:bodyPr wrap="square" rtlCol="0">
            <a:spAutoFit/>
          </a:bodyPr>
          <a:lstStyle/>
          <a:p>
            <a:pPr algn="ctr"/>
            <a:r>
              <a:rPr lang="en-US" sz="3500" dirty="0">
                <a:solidFill>
                  <a:schemeClr val="bg1"/>
                </a:solidFill>
                <a:latin typeface="Calibri Regular" charset="0"/>
              </a:rPr>
              <a:t>Vocabulary</a:t>
            </a:r>
          </a:p>
          <a:p>
            <a:pPr algn="ctr"/>
            <a:r>
              <a:rPr lang="ka-GE" sz="3500" dirty="0">
                <a:solidFill>
                  <a:schemeClr val="bg1"/>
                </a:solidFill>
                <a:latin typeface="Calibri Regular" charset="0"/>
              </a:rPr>
              <a:t>ლექსიკა</a:t>
            </a:r>
            <a:endParaRPr lang="en-US" sz="3500" dirty="0">
              <a:solidFill>
                <a:schemeClr val="bg1"/>
              </a:solidFill>
              <a:latin typeface="Calibri Regular" charset="0"/>
            </a:endParaRPr>
          </a:p>
        </p:txBody>
      </p:sp>
      <p:pic>
        <p:nvPicPr>
          <p:cNvPr id="8" name="Google Shape;90;p1">
            <a:extLst>
              <a:ext uri="{FF2B5EF4-FFF2-40B4-BE49-F238E27FC236}">
                <a16:creationId xmlns:a16="http://schemas.microsoft.com/office/drawing/2014/main" id="{6B00B62A-C3D9-E44C-A57B-24BD8195D2FC}"/>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9" name="Picture 8">
            <a:extLst>
              <a:ext uri="{FF2B5EF4-FFF2-40B4-BE49-F238E27FC236}">
                <a16:creationId xmlns:a16="http://schemas.microsoft.com/office/drawing/2014/main" id="{977C1737-B8AF-334B-B69F-C4A61B990CB1}"/>
              </a:ext>
            </a:extLst>
          </p:cNvPr>
          <p:cNvPicPr>
            <a:picLocks noChangeAspect="1"/>
          </p:cNvPicPr>
          <p:nvPr/>
        </p:nvPicPr>
        <p:blipFill>
          <a:blip r:embed="rId4"/>
          <a:stretch>
            <a:fillRect/>
          </a:stretch>
        </p:blipFill>
        <p:spPr>
          <a:xfrm>
            <a:off x="2450562" y="556124"/>
            <a:ext cx="2376972" cy="968991"/>
          </a:xfrm>
          <a:prstGeom prst="rect">
            <a:avLst/>
          </a:prstGeom>
        </p:spPr>
      </p:pic>
      <p:sp>
        <p:nvSpPr>
          <p:cNvPr id="10" name="Google Shape;190;g8d3272b2c0_0_231"/>
          <p:cNvSpPr/>
          <p:nvPr/>
        </p:nvSpPr>
        <p:spPr>
          <a:xfrm>
            <a:off x="3590413" y="5349994"/>
            <a:ext cx="5138637" cy="1139295"/>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i="1" u="none" strike="noStrike" cap="none" dirty="0">
                <a:solidFill>
                  <a:srgbClr val="FFFFFF"/>
                </a:solidFill>
                <a:latin typeface="Calibri" panose="020F0502020204030204" pitchFamily="34" charset="0"/>
                <a:ea typeface="Calibri"/>
                <a:cs typeface="Calibri" panose="020F0502020204030204" pitchFamily="34" charset="0"/>
                <a:sym typeface="Calibri"/>
              </a:rPr>
              <a:t>Our </a:t>
            </a:r>
            <a:r>
              <a:rPr lang="en-US" sz="2400" i="1" u="none" strike="noStrike" cap="none" dirty="0">
                <a:solidFill>
                  <a:srgbClr val="FFC000"/>
                </a:solidFill>
                <a:latin typeface="Calibri" panose="020F0502020204030204" pitchFamily="34" charset="0"/>
                <a:ea typeface="Calibri"/>
                <a:cs typeface="Calibri" panose="020F0502020204030204" pitchFamily="34" charset="0"/>
                <a:sym typeface="Calibri"/>
              </a:rPr>
              <a:t>cutting board </a:t>
            </a:r>
            <a:r>
              <a:rPr lang="en-US" sz="2400" i="1" u="none" strike="noStrike" cap="none" dirty="0">
                <a:solidFill>
                  <a:srgbClr val="FFFFFF"/>
                </a:solidFill>
                <a:latin typeface="Calibri" panose="020F0502020204030204" pitchFamily="34" charset="0"/>
                <a:ea typeface="Calibri"/>
                <a:cs typeface="Calibri" panose="020F0502020204030204" pitchFamily="34" charset="0"/>
                <a:sym typeface="Calibri"/>
              </a:rPr>
              <a:t>has been in my family for five generations.</a:t>
            </a:r>
            <a:endParaRPr sz="2400" i="1" u="none" strike="noStrike" cap="none" dirty="0">
              <a:solidFill>
                <a:srgbClr val="FFFFFF"/>
              </a:solidFill>
              <a:latin typeface="Calibri" panose="020F0502020204030204" pitchFamily="34" charset="0"/>
              <a:ea typeface="Calibri"/>
              <a:cs typeface="Calibri" panose="020F0502020204030204" pitchFamily="34" charset="0"/>
              <a:sym typeface="Calibri"/>
            </a:endParaRPr>
          </a:p>
        </p:txBody>
      </p:sp>
    </p:spTree>
    <p:extLst>
      <p:ext uri="{BB962C8B-B14F-4D97-AF65-F5344CB8AC3E}">
        <p14:creationId xmlns:p14="http://schemas.microsoft.com/office/powerpoint/2010/main" val="7610356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9" name="Google Shape;189;g8d3272b2c0_0_231"/>
          <p:cNvSpPr/>
          <p:nvPr/>
        </p:nvSpPr>
        <p:spPr>
          <a:xfrm>
            <a:off x="4399788" y="1677614"/>
            <a:ext cx="3431400" cy="2519400"/>
          </a:xfrm>
          <a:prstGeom prst="ellipse">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dirty="0">
                <a:solidFill>
                  <a:schemeClr val="bg1"/>
                </a:solidFill>
                <a:latin typeface="Calibri" panose="020F0502020204030204" pitchFamily="34" charset="0"/>
                <a:cs typeface="Calibri" panose="020F0502020204030204" pitchFamily="34" charset="0"/>
              </a:rPr>
              <a:t>ladle</a:t>
            </a:r>
          </a:p>
          <a:p>
            <a:pPr marL="0" marR="0" lvl="0" indent="0" algn="ctr" rtl="0">
              <a:spcBef>
                <a:spcPts val="0"/>
              </a:spcBef>
              <a:spcAft>
                <a:spcPts val="0"/>
              </a:spcAft>
              <a:buNone/>
            </a:pPr>
            <a:r>
              <a:rPr lang="en-US" sz="2800" b="1" dirty="0">
                <a:solidFill>
                  <a:schemeClr val="bg1"/>
                </a:solidFill>
                <a:latin typeface="Calibri" panose="020F0502020204030204" pitchFamily="34" charset="0"/>
                <a:cs typeface="Calibri" panose="020F0502020204030204" pitchFamily="34" charset="0"/>
              </a:rPr>
              <a:t>(n.)</a:t>
            </a:r>
          </a:p>
        </p:txBody>
      </p:sp>
      <p:sp>
        <p:nvSpPr>
          <p:cNvPr id="190" name="Google Shape;190;g8d3272b2c0_0_231"/>
          <p:cNvSpPr/>
          <p:nvPr/>
        </p:nvSpPr>
        <p:spPr>
          <a:xfrm>
            <a:off x="4385664" y="4376118"/>
            <a:ext cx="3489768" cy="544870"/>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ka-GE" sz="2400" dirty="0">
                <a:solidFill>
                  <a:srgbClr val="FFFFFF"/>
                </a:solidFill>
                <a:latin typeface="Calibri" panose="020F0502020204030204" pitchFamily="34" charset="0"/>
                <a:ea typeface="Calibri"/>
                <a:cs typeface="Calibri" panose="020F0502020204030204" pitchFamily="34" charset="0"/>
                <a:sym typeface="Calibri"/>
              </a:rPr>
              <a:t>ჩამჩა</a:t>
            </a:r>
            <a:endParaRPr sz="2400" u="none" strike="noStrike" cap="none" dirty="0">
              <a:solidFill>
                <a:srgbClr val="FFFFFF"/>
              </a:solidFill>
              <a:latin typeface="Calibri" panose="020F0502020204030204" pitchFamily="34" charset="0"/>
              <a:ea typeface="Calibri"/>
              <a:cs typeface="Calibri" panose="020F0502020204030204" pitchFamily="34" charset="0"/>
              <a:sym typeface="Calibri"/>
            </a:endParaRPr>
          </a:p>
        </p:txBody>
      </p:sp>
      <p:sp>
        <p:nvSpPr>
          <p:cNvPr id="3" name="Rectangle 2">
            <a:extLst>
              <a:ext uri="{FF2B5EF4-FFF2-40B4-BE49-F238E27FC236}">
                <a16:creationId xmlns:a16="http://schemas.microsoft.com/office/drawing/2014/main" id="{748FA8E3-2CE3-3647-992D-018F0126A7B0}"/>
              </a:ext>
            </a:extLst>
          </p:cNvPr>
          <p:cNvSpPr/>
          <p:nvPr/>
        </p:nvSpPr>
        <p:spPr>
          <a:xfrm>
            <a:off x="9371540" y="265735"/>
            <a:ext cx="2584555" cy="15497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B328E047-1F90-4CB1-8264-047021299E60}"/>
              </a:ext>
            </a:extLst>
          </p:cNvPr>
          <p:cNvSpPr txBox="1"/>
          <p:nvPr/>
        </p:nvSpPr>
        <p:spPr>
          <a:xfrm>
            <a:off x="9423608" y="355564"/>
            <a:ext cx="2532488" cy="1169551"/>
          </a:xfrm>
          <a:prstGeom prst="rect">
            <a:avLst/>
          </a:prstGeom>
          <a:noFill/>
        </p:spPr>
        <p:txBody>
          <a:bodyPr wrap="square" rtlCol="0">
            <a:spAutoFit/>
          </a:bodyPr>
          <a:lstStyle/>
          <a:p>
            <a:pPr algn="ctr"/>
            <a:r>
              <a:rPr lang="en-US" sz="3500" dirty="0">
                <a:solidFill>
                  <a:schemeClr val="bg1"/>
                </a:solidFill>
                <a:latin typeface="Calibri Regular" charset="0"/>
              </a:rPr>
              <a:t>Vocabulary</a:t>
            </a:r>
          </a:p>
          <a:p>
            <a:pPr algn="ctr"/>
            <a:r>
              <a:rPr lang="ka-GE" sz="3500" dirty="0">
                <a:solidFill>
                  <a:schemeClr val="bg1"/>
                </a:solidFill>
                <a:latin typeface="Calibri Regular" charset="0"/>
              </a:rPr>
              <a:t>ლექსიკა</a:t>
            </a:r>
            <a:endParaRPr lang="en-US" sz="3500" dirty="0">
              <a:solidFill>
                <a:schemeClr val="bg1"/>
              </a:solidFill>
              <a:latin typeface="Calibri Regular" charset="0"/>
            </a:endParaRPr>
          </a:p>
        </p:txBody>
      </p:sp>
      <p:pic>
        <p:nvPicPr>
          <p:cNvPr id="8" name="Google Shape;90;p1">
            <a:extLst>
              <a:ext uri="{FF2B5EF4-FFF2-40B4-BE49-F238E27FC236}">
                <a16:creationId xmlns:a16="http://schemas.microsoft.com/office/drawing/2014/main" id="{6B00B62A-C3D9-E44C-A57B-24BD8195D2FC}"/>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9" name="Picture 8">
            <a:extLst>
              <a:ext uri="{FF2B5EF4-FFF2-40B4-BE49-F238E27FC236}">
                <a16:creationId xmlns:a16="http://schemas.microsoft.com/office/drawing/2014/main" id="{977C1737-B8AF-334B-B69F-C4A61B990CB1}"/>
              </a:ext>
            </a:extLst>
          </p:cNvPr>
          <p:cNvPicPr>
            <a:picLocks noChangeAspect="1"/>
          </p:cNvPicPr>
          <p:nvPr/>
        </p:nvPicPr>
        <p:blipFill>
          <a:blip r:embed="rId4"/>
          <a:stretch>
            <a:fillRect/>
          </a:stretch>
        </p:blipFill>
        <p:spPr>
          <a:xfrm>
            <a:off x="2450562" y="556124"/>
            <a:ext cx="2376972" cy="968991"/>
          </a:xfrm>
          <a:prstGeom prst="rect">
            <a:avLst/>
          </a:prstGeom>
        </p:spPr>
      </p:pic>
      <p:sp>
        <p:nvSpPr>
          <p:cNvPr id="10" name="Google Shape;190;g8d3272b2c0_0_231"/>
          <p:cNvSpPr/>
          <p:nvPr/>
        </p:nvSpPr>
        <p:spPr>
          <a:xfrm>
            <a:off x="3590413" y="5349994"/>
            <a:ext cx="5138637" cy="1139295"/>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i="1" u="none" strike="noStrike" cap="none" dirty="0">
                <a:solidFill>
                  <a:schemeClr val="bg1"/>
                </a:solidFill>
                <a:latin typeface="Calibri" panose="020F0502020204030204" pitchFamily="34" charset="0"/>
                <a:ea typeface="Calibri"/>
                <a:cs typeface="Calibri" panose="020F0502020204030204" pitchFamily="34" charset="0"/>
                <a:sym typeface="Calibri"/>
              </a:rPr>
              <a:t>My dad has a big </a:t>
            </a:r>
            <a:r>
              <a:rPr lang="en-US" sz="2400" i="1" u="none" strike="noStrike" cap="none" dirty="0">
                <a:solidFill>
                  <a:srgbClr val="FFC000"/>
                </a:solidFill>
                <a:latin typeface="Calibri" panose="020F0502020204030204" pitchFamily="34" charset="0"/>
                <a:ea typeface="Calibri"/>
                <a:cs typeface="Calibri" panose="020F0502020204030204" pitchFamily="34" charset="0"/>
                <a:sym typeface="Calibri"/>
              </a:rPr>
              <a:t>ladle</a:t>
            </a:r>
            <a:r>
              <a:rPr lang="en-US" sz="2400" i="1" u="none" strike="noStrike" cap="none" dirty="0">
                <a:solidFill>
                  <a:schemeClr val="bg1"/>
                </a:solidFill>
                <a:latin typeface="Calibri" panose="020F0502020204030204" pitchFamily="34" charset="0"/>
                <a:ea typeface="Calibri"/>
                <a:cs typeface="Calibri" panose="020F0502020204030204" pitchFamily="34" charset="0"/>
                <a:sym typeface="Calibri"/>
              </a:rPr>
              <a:t> for when he makes soup.</a:t>
            </a:r>
            <a:endParaRPr sz="2400" i="1" u="none" strike="noStrike" cap="none" dirty="0">
              <a:solidFill>
                <a:schemeClr val="bg1"/>
              </a:solidFill>
              <a:latin typeface="Calibri" panose="020F0502020204030204" pitchFamily="34" charset="0"/>
              <a:ea typeface="Calibri"/>
              <a:cs typeface="Calibri" panose="020F0502020204030204" pitchFamily="34" charset="0"/>
              <a:sym typeface="Calibri"/>
            </a:endParaRPr>
          </a:p>
        </p:txBody>
      </p:sp>
    </p:spTree>
    <p:extLst>
      <p:ext uri="{BB962C8B-B14F-4D97-AF65-F5344CB8AC3E}">
        <p14:creationId xmlns:p14="http://schemas.microsoft.com/office/powerpoint/2010/main" val="291453562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59;g8d3272b2c0_0_406">
            <a:extLst>
              <a:ext uri="{FF2B5EF4-FFF2-40B4-BE49-F238E27FC236}">
                <a16:creationId xmlns:a16="http://schemas.microsoft.com/office/drawing/2014/main" id="{1DAC6726-0665-CE42-843C-081700985CF1}"/>
              </a:ext>
            </a:extLst>
          </p:cNvPr>
          <p:cNvSpPr txBox="1">
            <a:spLocks/>
          </p:cNvSpPr>
          <p:nvPr/>
        </p:nvSpPr>
        <p:spPr>
          <a:xfrm>
            <a:off x="286479" y="276286"/>
            <a:ext cx="11271300" cy="8508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lang="en-US" sz="4800" dirty="0">
              <a:latin typeface="Sylfaen Regular" pitchFamily="18" charset="0"/>
            </a:endParaRPr>
          </a:p>
        </p:txBody>
      </p:sp>
      <p:sp>
        <p:nvSpPr>
          <p:cNvPr id="2" name="Rectangle 1">
            <a:extLst>
              <a:ext uri="{FF2B5EF4-FFF2-40B4-BE49-F238E27FC236}">
                <a16:creationId xmlns:a16="http://schemas.microsoft.com/office/drawing/2014/main" id="{97D84395-477B-5643-998F-5A55D6D879D4}"/>
              </a:ext>
            </a:extLst>
          </p:cNvPr>
          <p:cNvSpPr/>
          <p:nvPr/>
        </p:nvSpPr>
        <p:spPr>
          <a:xfrm>
            <a:off x="1368520" y="3785417"/>
            <a:ext cx="9419744" cy="1828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Calibri" panose="020F0502020204030204" pitchFamily="34" charset="0"/>
                <a:cs typeface="Calibri" panose="020F0502020204030204" pitchFamily="34" charset="0"/>
              </a:rPr>
              <a:t> My mom has different size </a:t>
            </a:r>
            <a:r>
              <a:rPr lang="mr-IN" sz="2400" b="1" dirty="0">
                <a:latin typeface="Calibri" panose="020F0502020204030204" pitchFamily="34" charset="0"/>
                <a:cs typeface="Calibri" panose="020F0502020204030204" pitchFamily="34" charset="0"/>
              </a:rPr>
              <a:t>………</a:t>
            </a:r>
            <a:r>
              <a:rPr lang="en-US" sz="2400" b="1" dirty="0">
                <a:latin typeface="Calibri" panose="020F0502020204030204" pitchFamily="34" charset="0"/>
                <a:cs typeface="Calibri" panose="020F0502020204030204" pitchFamily="34" charset="0"/>
              </a:rPr>
              <a:t>. so she can mix things in different size bowls.</a:t>
            </a:r>
          </a:p>
        </p:txBody>
      </p:sp>
      <p:pic>
        <p:nvPicPr>
          <p:cNvPr id="11" name="Google Shape;90;p1">
            <a:extLst>
              <a:ext uri="{FF2B5EF4-FFF2-40B4-BE49-F238E27FC236}">
                <a16:creationId xmlns:a16="http://schemas.microsoft.com/office/drawing/2014/main" id="{C0F02F15-F1A3-BE4E-8F9E-010F27EC343E}"/>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sp>
        <p:nvSpPr>
          <p:cNvPr id="3" name="Rectangle 2">
            <a:extLst>
              <a:ext uri="{FF2B5EF4-FFF2-40B4-BE49-F238E27FC236}">
                <a16:creationId xmlns:a16="http://schemas.microsoft.com/office/drawing/2014/main" id="{7B248CA7-93A4-1A4B-AD8E-13329B2E3006}"/>
              </a:ext>
            </a:extLst>
          </p:cNvPr>
          <p:cNvSpPr/>
          <p:nvPr/>
        </p:nvSpPr>
        <p:spPr>
          <a:xfrm>
            <a:off x="8715446" y="2161991"/>
            <a:ext cx="1361329" cy="10439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libri" panose="020F0502020204030204" pitchFamily="34" charset="0"/>
                <a:cs typeface="Calibri" panose="020F0502020204030204" pitchFamily="34" charset="0"/>
              </a:rPr>
              <a:t>blender</a:t>
            </a:r>
          </a:p>
        </p:txBody>
      </p:sp>
      <p:sp>
        <p:nvSpPr>
          <p:cNvPr id="17" name="Rectangle 16">
            <a:extLst>
              <a:ext uri="{FF2B5EF4-FFF2-40B4-BE49-F238E27FC236}">
                <a16:creationId xmlns:a16="http://schemas.microsoft.com/office/drawing/2014/main" id="{C3F1E415-546D-2C48-A6C3-AC6D34F9BA7B}"/>
              </a:ext>
            </a:extLst>
          </p:cNvPr>
          <p:cNvSpPr/>
          <p:nvPr/>
        </p:nvSpPr>
        <p:spPr>
          <a:xfrm>
            <a:off x="2450561" y="2161991"/>
            <a:ext cx="1456195" cy="10293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libri" panose="020F0502020204030204" pitchFamily="34" charset="0"/>
                <a:cs typeface="Calibri" panose="020F0502020204030204" pitchFamily="34" charset="0"/>
              </a:rPr>
              <a:t>spatula</a:t>
            </a:r>
          </a:p>
        </p:txBody>
      </p:sp>
      <p:sp>
        <p:nvSpPr>
          <p:cNvPr id="18" name="Rectangle 17">
            <a:extLst>
              <a:ext uri="{FF2B5EF4-FFF2-40B4-BE49-F238E27FC236}">
                <a16:creationId xmlns:a16="http://schemas.microsoft.com/office/drawing/2014/main" id="{9F627E5A-4AF2-2946-8B8E-7F5BF220557A}"/>
              </a:ext>
            </a:extLst>
          </p:cNvPr>
          <p:cNvSpPr/>
          <p:nvPr/>
        </p:nvSpPr>
        <p:spPr>
          <a:xfrm>
            <a:off x="4052865" y="2150099"/>
            <a:ext cx="1361329" cy="10318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libri" panose="020F0502020204030204" pitchFamily="34" charset="0"/>
                <a:cs typeface="Calibri" panose="020F0502020204030204" pitchFamily="34" charset="0"/>
              </a:rPr>
              <a:t>cutting board</a:t>
            </a:r>
          </a:p>
        </p:txBody>
      </p:sp>
      <p:sp>
        <p:nvSpPr>
          <p:cNvPr id="19" name="Rectangle 18">
            <a:extLst>
              <a:ext uri="{FF2B5EF4-FFF2-40B4-BE49-F238E27FC236}">
                <a16:creationId xmlns:a16="http://schemas.microsoft.com/office/drawing/2014/main" id="{9B367E4F-EA24-D143-A51F-FA5040CB2782}"/>
              </a:ext>
            </a:extLst>
          </p:cNvPr>
          <p:cNvSpPr/>
          <p:nvPr/>
        </p:nvSpPr>
        <p:spPr>
          <a:xfrm>
            <a:off x="5656315" y="2150099"/>
            <a:ext cx="1267311" cy="10318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libri" panose="020F0502020204030204" pitchFamily="34" charset="0"/>
                <a:cs typeface="Calibri" panose="020F0502020204030204" pitchFamily="34" charset="0"/>
              </a:rPr>
              <a:t>grater</a:t>
            </a:r>
          </a:p>
        </p:txBody>
      </p:sp>
      <p:sp>
        <p:nvSpPr>
          <p:cNvPr id="20" name="Rectangle 19">
            <a:extLst>
              <a:ext uri="{FF2B5EF4-FFF2-40B4-BE49-F238E27FC236}">
                <a16:creationId xmlns:a16="http://schemas.microsoft.com/office/drawing/2014/main" id="{D86E702E-104A-D647-B1CD-0A5C18F4C340}"/>
              </a:ext>
            </a:extLst>
          </p:cNvPr>
          <p:cNvSpPr/>
          <p:nvPr/>
        </p:nvSpPr>
        <p:spPr>
          <a:xfrm>
            <a:off x="7155204" y="2161991"/>
            <a:ext cx="1361329" cy="10439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libri" panose="020F0502020204030204" pitchFamily="34" charset="0"/>
                <a:cs typeface="Calibri" panose="020F0502020204030204" pitchFamily="34" charset="0"/>
              </a:rPr>
              <a:t>frying pan </a:t>
            </a:r>
          </a:p>
        </p:txBody>
      </p:sp>
      <p:pic>
        <p:nvPicPr>
          <p:cNvPr id="12" name="Google Shape;90;p1">
            <a:extLst>
              <a:ext uri="{FF2B5EF4-FFF2-40B4-BE49-F238E27FC236}">
                <a16:creationId xmlns:a16="http://schemas.microsoft.com/office/drawing/2014/main" id="{C0F02F15-F1A3-BE4E-8F9E-010F27EC343E}"/>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pic>
        <p:nvPicPr>
          <p:cNvPr id="13" name="Picture 12">
            <a:extLst>
              <a:ext uri="{FF2B5EF4-FFF2-40B4-BE49-F238E27FC236}">
                <a16:creationId xmlns:a16="http://schemas.microsoft.com/office/drawing/2014/main" id="{CBFB4AD6-5147-B841-97E3-D3DBF2870DA4}"/>
              </a:ext>
            </a:extLst>
          </p:cNvPr>
          <p:cNvPicPr>
            <a:picLocks noChangeAspect="1"/>
          </p:cNvPicPr>
          <p:nvPr/>
        </p:nvPicPr>
        <p:blipFill>
          <a:blip r:embed="rId3"/>
          <a:stretch>
            <a:fillRect/>
          </a:stretch>
        </p:blipFill>
        <p:spPr>
          <a:xfrm>
            <a:off x="2450562" y="556124"/>
            <a:ext cx="2376972" cy="968991"/>
          </a:xfrm>
          <a:prstGeom prst="rect">
            <a:avLst/>
          </a:prstGeom>
        </p:spPr>
      </p:pic>
      <p:sp>
        <p:nvSpPr>
          <p:cNvPr id="14" name="Rectangle 13">
            <a:extLst>
              <a:ext uri="{FF2B5EF4-FFF2-40B4-BE49-F238E27FC236}">
                <a16:creationId xmlns:a16="http://schemas.microsoft.com/office/drawing/2014/main" id="{C3F1E415-546D-2C48-A6C3-AC6D34F9BA7B}"/>
              </a:ext>
            </a:extLst>
          </p:cNvPr>
          <p:cNvSpPr/>
          <p:nvPr/>
        </p:nvSpPr>
        <p:spPr>
          <a:xfrm>
            <a:off x="640423" y="2161145"/>
            <a:ext cx="1456194" cy="10439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2000" b="1" dirty="0">
                <a:latin typeface="Calibri" panose="020F0502020204030204" pitchFamily="34" charset="0"/>
                <a:cs typeface="Calibri" panose="020F0502020204030204" pitchFamily="34" charset="0"/>
              </a:rPr>
              <a:t>l</a:t>
            </a:r>
            <a:r>
              <a:rPr lang="en-US" sz="2000" b="1" dirty="0" err="1">
                <a:latin typeface="Calibri" panose="020F0502020204030204" pitchFamily="34" charset="0"/>
                <a:cs typeface="Calibri" panose="020F0502020204030204" pitchFamily="34" charset="0"/>
              </a:rPr>
              <a:t>adle</a:t>
            </a:r>
            <a:endParaRPr lang="en-US" sz="2000" b="1" dirty="0">
              <a:latin typeface="Calibri" panose="020F0502020204030204" pitchFamily="34" charset="0"/>
              <a:cs typeface="Calibri" panose="020F0502020204030204" pitchFamily="34" charset="0"/>
            </a:endParaRPr>
          </a:p>
        </p:txBody>
      </p:sp>
      <p:sp>
        <p:nvSpPr>
          <p:cNvPr id="15" name="Rectangle 14">
            <a:extLst>
              <a:ext uri="{FF2B5EF4-FFF2-40B4-BE49-F238E27FC236}">
                <a16:creationId xmlns:a16="http://schemas.microsoft.com/office/drawing/2014/main" id="{748FA8E3-2CE3-3647-992D-018F0126A7B0}"/>
              </a:ext>
            </a:extLst>
          </p:cNvPr>
          <p:cNvSpPr/>
          <p:nvPr/>
        </p:nvSpPr>
        <p:spPr>
          <a:xfrm>
            <a:off x="8862255" y="217801"/>
            <a:ext cx="2429040" cy="14026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B328E047-1F90-4CB1-8264-047021299E60}"/>
              </a:ext>
            </a:extLst>
          </p:cNvPr>
          <p:cNvSpPr txBox="1"/>
          <p:nvPr/>
        </p:nvSpPr>
        <p:spPr>
          <a:xfrm>
            <a:off x="8862256" y="296382"/>
            <a:ext cx="2429040" cy="1169551"/>
          </a:xfrm>
          <a:prstGeom prst="rect">
            <a:avLst/>
          </a:prstGeom>
          <a:noFill/>
        </p:spPr>
        <p:txBody>
          <a:bodyPr wrap="square" rtlCol="0">
            <a:spAutoFit/>
          </a:bodyPr>
          <a:lstStyle/>
          <a:p>
            <a:pPr algn="ctr"/>
            <a:r>
              <a:rPr lang="en-US" sz="3500" dirty="0">
                <a:solidFill>
                  <a:schemeClr val="bg1"/>
                </a:solidFill>
                <a:latin typeface="Calibri Regular" charset="0"/>
              </a:rPr>
              <a:t>Vocabulary</a:t>
            </a:r>
          </a:p>
          <a:p>
            <a:pPr algn="ctr"/>
            <a:r>
              <a:rPr lang="ka-GE" sz="3500" dirty="0">
                <a:solidFill>
                  <a:schemeClr val="bg1"/>
                </a:solidFill>
                <a:latin typeface="Calibri Regular" charset="0"/>
              </a:rPr>
              <a:t>ლექსიკა</a:t>
            </a:r>
            <a:endParaRPr lang="en-US" sz="3500" dirty="0">
              <a:solidFill>
                <a:schemeClr val="bg1"/>
              </a:solidFill>
              <a:latin typeface="Calibri Regular" charset="0"/>
            </a:endParaRPr>
          </a:p>
        </p:txBody>
      </p:sp>
      <p:sp>
        <p:nvSpPr>
          <p:cNvPr id="5" name="Rectangle 4">
            <a:extLst>
              <a:ext uri="{FF2B5EF4-FFF2-40B4-BE49-F238E27FC236}">
                <a16:creationId xmlns:a16="http://schemas.microsoft.com/office/drawing/2014/main" id="{32D8BE08-2509-4B6B-A7B8-F9787314D0C9}"/>
              </a:ext>
            </a:extLst>
          </p:cNvPr>
          <p:cNvSpPr/>
          <p:nvPr/>
        </p:nvSpPr>
        <p:spPr>
          <a:xfrm>
            <a:off x="10288951" y="2154094"/>
            <a:ext cx="1562807" cy="101348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libri" panose="020F0502020204030204" pitchFamily="34" charset="0"/>
                <a:cs typeface="Calibri" panose="020F0502020204030204" pitchFamily="34" charset="0"/>
              </a:rPr>
              <a:t>whisk</a:t>
            </a:r>
          </a:p>
        </p:txBody>
      </p:sp>
    </p:spTree>
    <p:extLst>
      <p:ext uri="{BB962C8B-B14F-4D97-AF65-F5344CB8AC3E}">
        <p14:creationId xmlns:p14="http://schemas.microsoft.com/office/powerpoint/2010/main" val="721579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1.66667E-6 7.40741E-7 L -0.422 0.51227 " pathEditMode="relative" rAng="0" ptsTypes="AA">
                                      <p:cBhvr>
                                        <p:cTn id="6" dur="2000" fill="hold"/>
                                        <p:tgtEl>
                                          <p:spTgt spid="5"/>
                                        </p:tgtEl>
                                        <p:attrNameLst>
                                          <p:attrName>ppt_x</p:attrName>
                                          <p:attrName>ppt_y</p:attrName>
                                        </p:attrNameLst>
                                      </p:cBhvr>
                                      <p:rCtr x="-21107" y="2560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59;g8d3272b2c0_0_406">
            <a:extLst>
              <a:ext uri="{FF2B5EF4-FFF2-40B4-BE49-F238E27FC236}">
                <a16:creationId xmlns:a16="http://schemas.microsoft.com/office/drawing/2014/main" id="{1DAC6726-0665-CE42-843C-081700985CF1}"/>
              </a:ext>
            </a:extLst>
          </p:cNvPr>
          <p:cNvSpPr txBox="1">
            <a:spLocks/>
          </p:cNvSpPr>
          <p:nvPr/>
        </p:nvSpPr>
        <p:spPr>
          <a:xfrm>
            <a:off x="286479" y="276286"/>
            <a:ext cx="11271300" cy="8508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lang="en-US" sz="4800" dirty="0">
              <a:latin typeface="Sylfaen Regular" pitchFamily="18" charset="0"/>
            </a:endParaRPr>
          </a:p>
        </p:txBody>
      </p:sp>
      <p:sp>
        <p:nvSpPr>
          <p:cNvPr id="2" name="Rectangle 1">
            <a:extLst>
              <a:ext uri="{FF2B5EF4-FFF2-40B4-BE49-F238E27FC236}">
                <a16:creationId xmlns:a16="http://schemas.microsoft.com/office/drawing/2014/main" id="{97D84395-477B-5643-998F-5A55D6D879D4}"/>
              </a:ext>
            </a:extLst>
          </p:cNvPr>
          <p:cNvSpPr/>
          <p:nvPr/>
        </p:nvSpPr>
        <p:spPr>
          <a:xfrm>
            <a:off x="1328106" y="3647421"/>
            <a:ext cx="9419744" cy="1828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Calibri" panose="020F0502020204030204" pitchFamily="34" charset="0"/>
                <a:cs typeface="Calibri" panose="020F0502020204030204" pitchFamily="34" charset="0"/>
              </a:rPr>
              <a:t> Our </a:t>
            </a:r>
            <a:r>
              <a:rPr lang="mr-IN" sz="2400" b="1" dirty="0">
                <a:latin typeface="Calibri" panose="020F0502020204030204" pitchFamily="34" charset="0"/>
                <a:cs typeface="Calibri" panose="020F0502020204030204" pitchFamily="34" charset="0"/>
              </a:rPr>
              <a:t>………</a:t>
            </a:r>
            <a:r>
              <a:rPr lang="en-US" sz="2400" b="1" dirty="0">
                <a:latin typeface="Calibri" panose="020F0502020204030204" pitchFamily="34" charset="0"/>
                <a:cs typeface="Calibri" panose="020F0502020204030204" pitchFamily="34" charset="0"/>
              </a:rPr>
              <a:t>. has many knife marks in it from all the use it has gotten.</a:t>
            </a:r>
          </a:p>
        </p:txBody>
      </p:sp>
      <p:pic>
        <p:nvPicPr>
          <p:cNvPr id="11" name="Google Shape;90;p1">
            <a:extLst>
              <a:ext uri="{FF2B5EF4-FFF2-40B4-BE49-F238E27FC236}">
                <a16:creationId xmlns:a16="http://schemas.microsoft.com/office/drawing/2014/main" id="{C0F02F15-F1A3-BE4E-8F9E-010F27EC343E}"/>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sp>
        <p:nvSpPr>
          <p:cNvPr id="3" name="Rectangle 2">
            <a:extLst>
              <a:ext uri="{FF2B5EF4-FFF2-40B4-BE49-F238E27FC236}">
                <a16:creationId xmlns:a16="http://schemas.microsoft.com/office/drawing/2014/main" id="{7B248CA7-93A4-1A4B-AD8E-13329B2E3006}"/>
              </a:ext>
            </a:extLst>
          </p:cNvPr>
          <p:cNvSpPr/>
          <p:nvPr/>
        </p:nvSpPr>
        <p:spPr>
          <a:xfrm>
            <a:off x="9455607" y="2144438"/>
            <a:ext cx="1361329" cy="10439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libri" panose="020F0502020204030204" pitchFamily="34" charset="0"/>
                <a:cs typeface="Calibri" panose="020F0502020204030204" pitchFamily="34" charset="0"/>
              </a:rPr>
              <a:t>blender</a:t>
            </a:r>
          </a:p>
        </p:txBody>
      </p:sp>
      <p:sp>
        <p:nvSpPr>
          <p:cNvPr id="17" name="Rectangle 16">
            <a:extLst>
              <a:ext uri="{FF2B5EF4-FFF2-40B4-BE49-F238E27FC236}">
                <a16:creationId xmlns:a16="http://schemas.microsoft.com/office/drawing/2014/main" id="{C3F1E415-546D-2C48-A6C3-AC6D34F9BA7B}"/>
              </a:ext>
            </a:extLst>
          </p:cNvPr>
          <p:cNvSpPr/>
          <p:nvPr/>
        </p:nvSpPr>
        <p:spPr>
          <a:xfrm>
            <a:off x="2910950" y="2159066"/>
            <a:ext cx="1456195" cy="10293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libri" panose="020F0502020204030204" pitchFamily="34" charset="0"/>
                <a:cs typeface="Calibri" panose="020F0502020204030204" pitchFamily="34" charset="0"/>
              </a:rPr>
              <a:t>spatula</a:t>
            </a:r>
          </a:p>
        </p:txBody>
      </p:sp>
      <p:sp>
        <p:nvSpPr>
          <p:cNvPr id="18" name="Rectangle 17">
            <a:extLst>
              <a:ext uri="{FF2B5EF4-FFF2-40B4-BE49-F238E27FC236}">
                <a16:creationId xmlns:a16="http://schemas.microsoft.com/office/drawing/2014/main" id="{9F627E5A-4AF2-2946-8B8E-7F5BF220557A}"/>
              </a:ext>
            </a:extLst>
          </p:cNvPr>
          <p:cNvSpPr/>
          <p:nvPr/>
        </p:nvSpPr>
        <p:spPr>
          <a:xfrm>
            <a:off x="4676649" y="2156547"/>
            <a:ext cx="1361329" cy="10318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libri" panose="020F0502020204030204" pitchFamily="34" charset="0"/>
                <a:cs typeface="Calibri" panose="020F0502020204030204" pitchFamily="34" charset="0"/>
              </a:rPr>
              <a:t>cutting board</a:t>
            </a:r>
          </a:p>
        </p:txBody>
      </p:sp>
      <p:sp>
        <p:nvSpPr>
          <p:cNvPr id="19" name="Rectangle 18">
            <a:extLst>
              <a:ext uri="{FF2B5EF4-FFF2-40B4-BE49-F238E27FC236}">
                <a16:creationId xmlns:a16="http://schemas.microsoft.com/office/drawing/2014/main" id="{9B367E4F-EA24-D143-A51F-FA5040CB2782}"/>
              </a:ext>
            </a:extLst>
          </p:cNvPr>
          <p:cNvSpPr/>
          <p:nvPr/>
        </p:nvSpPr>
        <p:spPr>
          <a:xfrm>
            <a:off x="6320678" y="2156547"/>
            <a:ext cx="1267311" cy="10318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libri" panose="020F0502020204030204" pitchFamily="34" charset="0"/>
                <a:cs typeface="Calibri" panose="020F0502020204030204" pitchFamily="34" charset="0"/>
              </a:rPr>
              <a:t>grater</a:t>
            </a:r>
          </a:p>
        </p:txBody>
      </p:sp>
      <p:sp>
        <p:nvSpPr>
          <p:cNvPr id="20" name="Rectangle 19">
            <a:extLst>
              <a:ext uri="{FF2B5EF4-FFF2-40B4-BE49-F238E27FC236}">
                <a16:creationId xmlns:a16="http://schemas.microsoft.com/office/drawing/2014/main" id="{D86E702E-104A-D647-B1CD-0A5C18F4C340}"/>
              </a:ext>
            </a:extLst>
          </p:cNvPr>
          <p:cNvSpPr/>
          <p:nvPr/>
        </p:nvSpPr>
        <p:spPr>
          <a:xfrm>
            <a:off x="7858613" y="2144438"/>
            <a:ext cx="1361329" cy="10439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libri" panose="020F0502020204030204" pitchFamily="34" charset="0"/>
                <a:cs typeface="Calibri" panose="020F0502020204030204" pitchFamily="34" charset="0"/>
              </a:rPr>
              <a:t>frying pan </a:t>
            </a:r>
          </a:p>
        </p:txBody>
      </p:sp>
      <p:pic>
        <p:nvPicPr>
          <p:cNvPr id="12" name="Google Shape;90;p1">
            <a:extLst>
              <a:ext uri="{FF2B5EF4-FFF2-40B4-BE49-F238E27FC236}">
                <a16:creationId xmlns:a16="http://schemas.microsoft.com/office/drawing/2014/main" id="{C0F02F15-F1A3-BE4E-8F9E-010F27EC343E}"/>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pic>
        <p:nvPicPr>
          <p:cNvPr id="13" name="Picture 12">
            <a:extLst>
              <a:ext uri="{FF2B5EF4-FFF2-40B4-BE49-F238E27FC236}">
                <a16:creationId xmlns:a16="http://schemas.microsoft.com/office/drawing/2014/main" id="{CBFB4AD6-5147-B841-97E3-D3DBF2870DA4}"/>
              </a:ext>
            </a:extLst>
          </p:cNvPr>
          <p:cNvPicPr>
            <a:picLocks noChangeAspect="1"/>
          </p:cNvPicPr>
          <p:nvPr/>
        </p:nvPicPr>
        <p:blipFill>
          <a:blip r:embed="rId3"/>
          <a:stretch>
            <a:fillRect/>
          </a:stretch>
        </p:blipFill>
        <p:spPr>
          <a:xfrm>
            <a:off x="2450562" y="556124"/>
            <a:ext cx="2376972" cy="968991"/>
          </a:xfrm>
          <a:prstGeom prst="rect">
            <a:avLst/>
          </a:prstGeom>
        </p:spPr>
      </p:pic>
      <p:sp>
        <p:nvSpPr>
          <p:cNvPr id="14" name="Rectangle 13">
            <a:extLst>
              <a:ext uri="{FF2B5EF4-FFF2-40B4-BE49-F238E27FC236}">
                <a16:creationId xmlns:a16="http://schemas.microsoft.com/office/drawing/2014/main" id="{C3F1E415-546D-2C48-A6C3-AC6D34F9BA7B}"/>
              </a:ext>
            </a:extLst>
          </p:cNvPr>
          <p:cNvSpPr/>
          <p:nvPr/>
        </p:nvSpPr>
        <p:spPr>
          <a:xfrm>
            <a:off x="1128728" y="2132435"/>
            <a:ext cx="1456194" cy="10439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2000" b="1" dirty="0">
                <a:latin typeface="Calibri" panose="020F0502020204030204" pitchFamily="34" charset="0"/>
                <a:cs typeface="Calibri" panose="020F0502020204030204" pitchFamily="34" charset="0"/>
              </a:rPr>
              <a:t>l</a:t>
            </a:r>
            <a:r>
              <a:rPr lang="en-US" sz="2000" b="1" dirty="0" err="1">
                <a:latin typeface="Calibri" panose="020F0502020204030204" pitchFamily="34" charset="0"/>
                <a:cs typeface="Calibri" panose="020F0502020204030204" pitchFamily="34" charset="0"/>
              </a:rPr>
              <a:t>adle</a:t>
            </a:r>
            <a:endParaRPr lang="en-US" sz="2000" b="1" dirty="0">
              <a:latin typeface="Calibri" panose="020F0502020204030204" pitchFamily="34" charset="0"/>
              <a:cs typeface="Calibri" panose="020F0502020204030204" pitchFamily="34" charset="0"/>
            </a:endParaRPr>
          </a:p>
        </p:txBody>
      </p:sp>
      <p:sp>
        <p:nvSpPr>
          <p:cNvPr id="15" name="Rectangle 14">
            <a:extLst>
              <a:ext uri="{FF2B5EF4-FFF2-40B4-BE49-F238E27FC236}">
                <a16:creationId xmlns:a16="http://schemas.microsoft.com/office/drawing/2014/main" id="{748FA8E3-2CE3-3647-992D-018F0126A7B0}"/>
              </a:ext>
            </a:extLst>
          </p:cNvPr>
          <p:cNvSpPr/>
          <p:nvPr/>
        </p:nvSpPr>
        <p:spPr>
          <a:xfrm>
            <a:off x="8862255" y="217801"/>
            <a:ext cx="2429040" cy="14026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B328E047-1F90-4CB1-8264-047021299E60}"/>
              </a:ext>
            </a:extLst>
          </p:cNvPr>
          <p:cNvSpPr txBox="1"/>
          <p:nvPr/>
        </p:nvSpPr>
        <p:spPr>
          <a:xfrm>
            <a:off x="8922050" y="334353"/>
            <a:ext cx="2428444" cy="1169551"/>
          </a:xfrm>
          <a:prstGeom prst="rect">
            <a:avLst/>
          </a:prstGeom>
          <a:noFill/>
        </p:spPr>
        <p:txBody>
          <a:bodyPr wrap="square" rtlCol="0">
            <a:spAutoFit/>
          </a:bodyPr>
          <a:lstStyle/>
          <a:p>
            <a:pPr algn="ctr"/>
            <a:r>
              <a:rPr lang="en-US" sz="3500" dirty="0">
                <a:solidFill>
                  <a:schemeClr val="bg1"/>
                </a:solidFill>
                <a:latin typeface="Calibri Regular" charset="0"/>
              </a:rPr>
              <a:t>Vocabulary</a:t>
            </a:r>
          </a:p>
          <a:p>
            <a:pPr algn="ctr"/>
            <a:r>
              <a:rPr lang="ka-GE" sz="3500" dirty="0">
                <a:solidFill>
                  <a:schemeClr val="bg1"/>
                </a:solidFill>
                <a:latin typeface="Calibri Regular" charset="0"/>
              </a:rPr>
              <a:t>ლექსიკა</a:t>
            </a:r>
            <a:endParaRPr lang="en-US" sz="3500" dirty="0">
              <a:solidFill>
                <a:schemeClr val="bg1"/>
              </a:solidFill>
              <a:latin typeface="Calibri Regular" charset="0"/>
            </a:endParaRPr>
          </a:p>
        </p:txBody>
      </p:sp>
    </p:spTree>
    <p:extLst>
      <p:ext uri="{BB962C8B-B14F-4D97-AF65-F5344CB8AC3E}">
        <p14:creationId xmlns:p14="http://schemas.microsoft.com/office/powerpoint/2010/main" val="245879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0.047 0.12153 L 0.14388 0.51922 " pathEditMode="relative" rAng="0" ptsTypes="AA">
                                      <p:cBhvr>
                                        <p:cTn id="6" dur="2000" fill="hold"/>
                                        <p:tgtEl>
                                          <p:spTgt spid="18"/>
                                        </p:tgtEl>
                                        <p:attrNameLst>
                                          <p:attrName>ppt_x</p:attrName>
                                          <p:attrName>ppt_y</p:attrName>
                                        </p:attrNameLst>
                                      </p:cBhvr>
                                      <p:rCtr x="4844" y="1988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59;g8d3272b2c0_0_406">
            <a:extLst>
              <a:ext uri="{FF2B5EF4-FFF2-40B4-BE49-F238E27FC236}">
                <a16:creationId xmlns:a16="http://schemas.microsoft.com/office/drawing/2014/main" id="{1DAC6726-0665-CE42-843C-081700985CF1}"/>
              </a:ext>
            </a:extLst>
          </p:cNvPr>
          <p:cNvSpPr txBox="1">
            <a:spLocks/>
          </p:cNvSpPr>
          <p:nvPr/>
        </p:nvSpPr>
        <p:spPr>
          <a:xfrm>
            <a:off x="286479" y="296382"/>
            <a:ext cx="11271300" cy="8508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lang="en-US" sz="4800" dirty="0">
              <a:latin typeface="Sylfaen Regular" pitchFamily="18" charset="0"/>
            </a:endParaRPr>
          </a:p>
        </p:txBody>
      </p:sp>
      <p:sp>
        <p:nvSpPr>
          <p:cNvPr id="2" name="Rectangle 1">
            <a:extLst>
              <a:ext uri="{FF2B5EF4-FFF2-40B4-BE49-F238E27FC236}">
                <a16:creationId xmlns:a16="http://schemas.microsoft.com/office/drawing/2014/main" id="{97D84395-477B-5643-998F-5A55D6D879D4}"/>
              </a:ext>
            </a:extLst>
          </p:cNvPr>
          <p:cNvSpPr/>
          <p:nvPr/>
        </p:nvSpPr>
        <p:spPr>
          <a:xfrm>
            <a:off x="1368520" y="3785417"/>
            <a:ext cx="9419744" cy="1828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Calibri" panose="020F0502020204030204" pitchFamily="34" charset="0"/>
                <a:cs typeface="Calibri" panose="020F0502020204030204" pitchFamily="34" charset="0"/>
              </a:rPr>
              <a:t> Our </a:t>
            </a:r>
            <a:r>
              <a:rPr lang="mr-IN" sz="2400" b="1" dirty="0">
                <a:latin typeface="Calibri" panose="020F0502020204030204" pitchFamily="34" charset="0"/>
                <a:cs typeface="Calibri" panose="020F0502020204030204" pitchFamily="34" charset="0"/>
              </a:rPr>
              <a:t>………</a:t>
            </a:r>
            <a:r>
              <a:rPr lang="en-US" sz="2400" b="1" dirty="0">
                <a:latin typeface="Calibri" panose="020F0502020204030204" pitchFamily="34" charset="0"/>
                <a:cs typeface="Calibri" panose="020F0502020204030204" pitchFamily="34" charset="0"/>
              </a:rPr>
              <a:t>. is made out of black iron and cooks things very well.</a:t>
            </a:r>
          </a:p>
        </p:txBody>
      </p:sp>
      <p:pic>
        <p:nvPicPr>
          <p:cNvPr id="11" name="Google Shape;90;p1">
            <a:extLst>
              <a:ext uri="{FF2B5EF4-FFF2-40B4-BE49-F238E27FC236}">
                <a16:creationId xmlns:a16="http://schemas.microsoft.com/office/drawing/2014/main" id="{C0F02F15-F1A3-BE4E-8F9E-010F27EC343E}"/>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sp>
        <p:nvSpPr>
          <p:cNvPr id="3" name="Rectangle 2">
            <a:extLst>
              <a:ext uri="{FF2B5EF4-FFF2-40B4-BE49-F238E27FC236}">
                <a16:creationId xmlns:a16="http://schemas.microsoft.com/office/drawing/2014/main" id="{7B248CA7-93A4-1A4B-AD8E-13329B2E3006}"/>
              </a:ext>
            </a:extLst>
          </p:cNvPr>
          <p:cNvSpPr/>
          <p:nvPr/>
        </p:nvSpPr>
        <p:spPr>
          <a:xfrm>
            <a:off x="8715446" y="2161922"/>
            <a:ext cx="1361329" cy="10439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libri" panose="020F0502020204030204" pitchFamily="34" charset="0"/>
                <a:cs typeface="Calibri" panose="020F0502020204030204" pitchFamily="34" charset="0"/>
              </a:rPr>
              <a:t>blender</a:t>
            </a:r>
          </a:p>
        </p:txBody>
      </p:sp>
      <p:sp>
        <p:nvSpPr>
          <p:cNvPr id="17" name="Rectangle 16">
            <a:extLst>
              <a:ext uri="{FF2B5EF4-FFF2-40B4-BE49-F238E27FC236}">
                <a16:creationId xmlns:a16="http://schemas.microsoft.com/office/drawing/2014/main" id="{C3F1E415-546D-2C48-A6C3-AC6D34F9BA7B}"/>
              </a:ext>
            </a:extLst>
          </p:cNvPr>
          <p:cNvSpPr/>
          <p:nvPr/>
        </p:nvSpPr>
        <p:spPr>
          <a:xfrm>
            <a:off x="3849804" y="2183017"/>
            <a:ext cx="1456195" cy="10293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libri" panose="020F0502020204030204" pitchFamily="34" charset="0"/>
                <a:cs typeface="Calibri" panose="020F0502020204030204" pitchFamily="34" charset="0"/>
              </a:rPr>
              <a:t>spatula</a:t>
            </a:r>
          </a:p>
        </p:txBody>
      </p:sp>
      <p:sp>
        <p:nvSpPr>
          <p:cNvPr id="19" name="Rectangle 18">
            <a:extLst>
              <a:ext uri="{FF2B5EF4-FFF2-40B4-BE49-F238E27FC236}">
                <a16:creationId xmlns:a16="http://schemas.microsoft.com/office/drawing/2014/main" id="{9B367E4F-EA24-D143-A51F-FA5040CB2782}"/>
              </a:ext>
            </a:extLst>
          </p:cNvPr>
          <p:cNvSpPr/>
          <p:nvPr/>
        </p:nvSpPr>
        <p:spPr>
          <a:xfrm>
            <a:off x="5607525" y="2180086"/>
            <a:ext cx="1267311" cy="10318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libri" panose="020F0502020204030204" pitchFamily="34" charset="0"/>
                <a:cs typeface="Calibri" panose="020F0502020204030204" pitchFamily="34" charset="0"/>
              </a:rPr>
              <a:t>grater</a:t>
            </a:r>
          </a:p>
        </p:txBody>
      </p:sp>
      <p:sp>
        <p:nvSpPr>
          <p:cNvPr id="20" name="Rectangle 19">
            <a:extLst>
              <a:ext uri="{FF2B5EF4-FFF2-40B4-BE49-F238E27FC236}">
                <a16:creationId xmlns:a16="http://schemas.microsoft.com/office/drawing/2014/main" id="{D86E702E-104A-D647-B1CD-0A5C18F4C340}"/>
              </a:ext>
            </a:extLst>
          </p:cNvPr>
          <p:cNvSpPr/>
          <p:nvPr/>
        </p:nvSpPr>
        <p:spPr>
          <a:xfrm>
            <a:off x="7108542" y="2167977"/>
            <a:ext cx="1361329" cy="10439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libri" panose="020F0502020204030204" pitchFamily="34" charset="0"/>
                <a:cs typeface="Calibri" panose="020F0502020204030204" pitchFamily="34" charset="0"/>
              </a:rPr>
              <a:t>frying pan </a:t>
            </a:r>
          </a:p>
        </p:txBody>
      </p:sp>
      <p:pic>
        <p:nvPicPr>
          <p:cNvPr id="12" name="Google Shape;90;p1">
            <a:extLst>
              <a:ext uri="{FF2B5EF4-FFF2-40B4-BE49-F238E27FC236}">
                <a16:creationId xmlns:a16="http://schemas.microsoft.com/office/drawing/2014/main" id="{C0F02F15-F1A3-BE4E-8F9E-010F27EC343E}"/>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pic>
        <p:nvPicPr>
          <p:cNvPr id="13" name="Picture 12">
            <a:extLst>
              <a:ext uri="{FF2B5EF4-FFF2-40B4-BE49-F238E27FC236}">
                <a16:creationId xmlns:a16="http://schemas.microsoft.com/office/drawing/2014/main" id="{CBFB4AD6-5147-B841-97E3-D3DBF2870DA4}"/>
              </a:ext>
            </a:extLst>
          </p:cNvPr>
          <p:cNvPicPr>
            <a:picLocks noChangeAspect="1"/>
          </p:cNvPicPr>
          <p:nvPr/>
        </p:nvPicPr>
        <p:blipFill>
          <a:blip r:embed="rId3"/>
          <a:stretch>
            <a:fillRect/>
          </a:stretch>
        </p:blipFill>
        <p:spPr>
          <a:xfrm>
            <a:off x="2450562" y="556124"/>
            <a:ext cx="2376972" cy="968991"/>
          </a:xfrm>
          <a:prstGeom prst="rect">
            <a:avLst/>
          </a:prstGeom>
        </p:spPr>
      </p:pic>
      <p:sp>
        <p:nvSpPr>
          <p:cNvPr id="14" name="Rectangle 13">
            <a:extLst>
              <a:ext uri="{FF2B5EF4-FFF2-40B4-BE49-F238E27FC236}">
                <a16:creationId xmlns:a16="http://schemas.microsoft.com/office/drawing/2014/main" id="{C3F1E415-546D-2C48-A6C3-AC6D34F9BA7B}"/>
              </a:ext>
            </a:extLst>
          </p:cNvPr>
          <p:cNvSpPr/>
          <p:nvPr/>
        </p:nvSpPr>
        <p:spPr>
          <a:xfrm>
            <a:off x="2041442" y="2183017"/>
            <a:ext cx="1456194" cy="10439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2000" b="1" dirty="0">
                <a:latin typeface="Calibri" panose="020F0502020204030204" pitchFamily="34" charset="0"/>
                <a:cs typeface="Calibri" panose="020F0502020204030204" pitchFamily="34" charset="0"/>
              </a:rPr>
              <a:t>l</a:t>
            </a:r>
            <a:r>
              <a:rPr lang="en-US" sz="2000" b="1" dirty="0" err="1">
                <a:latin typeface="Calibri" panose="020F0502020204030204" pitchFamily="34" charset="0"/>
                <a:cs typeface="Calibri" panose="020F0502020204030204" pitchFamily="34" charset="0"/>
              </a:rPr>
              <a:t>adle</a:t>
            </a:r>
            <a:endParaRPr lang="en-US" sz="2000" b="1" dirty="0">
              <a:latin typeface="Calibri" panose="020F0502020204030204" pitchFamily="34" charset="0"/>
              <a:cs typeface="Calibri" panose="020F0502020204030204" pitchFamily="34" charset="0"/>
            </a:endParaRPr>
          </a:p>
        </p:txBody>
      </p:sp>
      <p:sp>
        <p:nvSpPr>
          <p:cNvPr id="15" name="Rectangle 14">
            <a:extLst>
              <a:ext uri="{FF2B5EF4-FFF2-40B4-BE49-F238E27FC236}">
                <a16:creationId xmlns:a16="http://schemas.microsoft.com/office/drawing/2014/main" id="{748FA8E3-2CE3-3647-992D-018F0126A7B0}"/>
              </a:ext>
            </a:extLst>
          </p:cNvPr>
          <p:cNvSpPr/>
          <p:nvPr/>
        </p:nvSpPr>
        <p:spPr>
          <a:xfrm>
            <a:off x="8862255" y="217801"/>
            <a:ext cx="2429040" cy="14026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B328E047-1F90-4CB1-8264-047021299E60}"/>
              </a:ext>
            </a:extLst>
          </p:cNvPr>
          <p:cNvSpPr txBox="1"/>
          <p:nvPr/>
        </p:nvSpPr>
        <p:spPr>
          <a:xfrm>
            <a:off x="8862256" y="296382"/>
            <a:ext cx="2429040" cy="1169551"/>
          </a:xfrm>
          <a:prstGeom prst="rect">
            <a:avLst/>
          </a:prstGeom>
          <a:noFill/>
        </p:spPr>
        <p:txBody>
          <a:bodyPr wrap="square" rtlCol="0">
            <a:spAutoFit/>
          </a:bodyPr>
          <a:lstStyle/>
          <a:p>
            <a:pPr algn="ctr"/>
            <a:r>
              <a:rPr lang="en-US" sz="3500" dirty="0">
                <a:solidFill>
                  <a:schemeClr val="bg1"/>
                </a:solidFill>
                <a:latin typeface="Calibri Regular" charset="0"/>
              </a:rPr>
              <a:t>Vocabulary</a:t>
            </a:r>
          </a:p>
          <a:p>
            <a:pPr algn="ctr"/>
            <a:r>
              <a:rPr lang="ka-GE" sz="3500" dirty="0">
                <a:solidFill>
                  <a:schemeClr val="bg1"/>
                </a:solidFill>
                <a:latin typeface="Calibri Regular" charset="0"/>
              </a:rPr>
              <a:t>ლექსიკა</a:t>
            </a:r>
            <a:endParaRPr lang="en-US" sz="3500" dirty="0">
              <a:solidFill>
                <a:schemeClr val="bg1"/>
              </a:solidFill>
              <a:latin typeface="Calibri Regular" charset="0"/>
            </a:endParaRPr>
          </a:p>
        </p:txBody>
      </p:sp>
    </p:spTree>
    <p:extLst>
      <p:ext uri="{BB962C8B-B14F-4D97-AF65-F5344CB8AC3E}">
        <p14:creationId xmlns:p14="http://schemas.microsoft.com/office/powerpoint/2010/main" val="743211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0.00026 0.11436 L -0.15638 0.52084 " pathEditMode="relative" rAng="0" ptsTypes="AA">
                                      <p:cBhvr>
                                        <p:cTn id="6" dur="2000" fill="hold"/>
                                        <p:tgtEl>
                                          <p:spTgt spid="20"/>
                                        </p:tgtEl>
                                        <p:attrNameLst>
                                          <p:attrName>ppt_x</p:attrName>
                                          <p:attrName>ppt_y</p:attrName>
                                        </p:attrNameLst>
                                      </p:cBhvr>
                                      <p:rCtr x="-7813" y="2032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59;g8d3272b2c0_0_406">
            <a:extLst>
              <a:ext uri="{FF2B5EF4-FFF2-40B4-BE49-F238E27FC236}">
                <a16:creationId xmlns:a16="http://schemas.microsoft.com/office/drawing/2014/main" id="{1DAC6726-0665-CE42-843C-081700985CF1}"/>
              </a:ext>
            </a:extLst>
          </p:cNvPr>
          <p:cNvSpPr txBox="1">
            <a:spLocks/>
          </p:cNvSpPr>
          <p:nvPr/>
        </p:nvSpPr>
        <p:spPr>
          <a:xfrm>
            <a:off x="286479" y="276286"/>
            <a:ext cx="11271300" cy="8508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lang="en-US" sz="4800" dirty="0">
              <a:latin typeface="Sylfaen Regular" pitchFamily="18" charset="0"/>
            </a:endParaRPr>
          </a:p>
        </p:txBody>
      </p:sp>
      <p:sp>
        <p:nvSpPr>
          <p:cNvPr id="2" name="Rectangle 1">
            <a:extLst>
              <a:ext uri="{FF2B5EF4-FFF2-40B4-BE49-F238E27FC236}">
                <a16:creationId xmlns:a16="http://schemas.microsoft.com/office/drawing/2014/main" id="{97D84395-477B-5643-998F-5A55D6D879D4}"/>
              </a:ext>
            </a:extLst>
          </p:cNvPr>
          <p:cNvSpPr/>
          <p:nvPr/>
        </p:nvSpPr>
        <p:spPr>
          <a:xfrm>
            <a:off x="1031579" y="3753519"/>
            <a:ext cx="9419744" cy="1828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Calibri" panose="020F0502020204030204" pitchFamily="34" charset="0"/>
                <a:cs typeface="Calibri" panose="020F0502020204030204" pitchFamily="34" charset="0"/>
              </a:rPr>
              <a:t> My mom uses the wooden .......... to stir the sauce in the pot and the plastic one to scrape cake batter out of the bowl.</a:t>
            </a:r>
          </a:p>
        </p:txBody>
      </p:sp>
      <p:pic>
        <p:nvPicPr>
          <p:cNvPr id="11" name="Google Shape;90;p1">
            <a:extLst>
              <a:ext uri="{FF2B5EF4-FFF2-40B4-BE49-F238E27FC236}">
                <a16:creationId xmlns:a16="http://schemas.microsoft.com/office/drawing/2014/main" id="{C0F02F15-F1A3-BE4E-8F9E-010F27EC343E}"/>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sp>
        <p:nvSpPr>
          <p:cNvPr id="3" name="Rectangle 2">
            <a:extLst>
              <a:ext uri="{FF2B5EF4-FFF2-40B4-BE49-F238E27FC236}">
                <a16:creationId xmlns:a16="http://schemas.microsoft.com/office/drawing/2014/main" id="{7B248CA7-93A4-1A4B-AD8E-13329B2E3006}"/>
              </a:ext>
            </a:extLst>
          </p:cNvPr>
          <p:cNvSpPr/>
          <p:nvPr/>
        </p:nvSpPr>
        <p:spPr>
          <a:xfrm>
            <a:off x="7500926" y="2249083"/>
            <a:ext cx="1361329" cy="10439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libri" panose="020F0502020204030204" pitchFamily="34" charset="0"/>
                <a:cs typeface="Calibri" panose="020F0502020204030204" pitchFamily="34" charset="0"/>
              </a:rPr>
              <a:t>blender</a:t>
            </a:r>
          </a:p>
        </p:txBody>
      </p:sp>
      <p:sp>
        <p:nvSpPr>
          <p:cNvPr id="17" name="Rectangle 16">
            <a:extLst>
              <a:ext uri="{FF2B5EF4-FFF2-40B4-BE49-F238E27FC236}">
                <a16:creationId xmlns:a16="http://schemas.microsoft.com/office/drawing/2014/main" id="{C3F1E415-546D-2C48-A6C3-AC6D34F9BA7B}"/>
              </a:ext>
            </a:extLst>
          </p:cNvPr>
          <p:cNvSpPr/>
          <p:nvPr/>
        </p:nvSpPr>
        <p:spPr>
          <a:xfrm>
            <a:off x="4099436" y="2251602"/>
            <a:ext cx="1456195" cy="10293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libri" panose="020F0502020204030204" pitchFamily="34" charset="0"/>
                <a:cs typeface="Calibri" panose="020F0502020204030204" pitchFamily="34" charset="0"/>
              </a:rPr>
              <a:t>spatula</a:t>
            </a:r>
          </a:p>
        </p:txBody>
      </p:sp>
      <p:sp>
        <p:nvSpPr>
          <p:cNvPr id="19" name="Rectangle 18">
            <a:extLst>
              <a:ext uri="{FF2B5EF4-FFF2-40B4-BE49-F238E27FC236}">
                <a16:creationId xmlns:a16="http://schemas.microsoft.com/office/drawing/2014/main" id="{9B367E4F-EA24-D143-A51F-FA5040CB2782}"/>
              </a:ext>
            </a:extLst>
          </p:cNvPr>
          <p:cNvSpPr/>
          <p:nvPr/>
        </p:nvSpPr>
        <p:spPr>
          <a:xfrm>
            <a:off x="5922129" y="2249083"/>
            <a:ext cx="1267311" cy="10318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libri" panose="020F0502020204030204" pitchFamily="34" charset="0"/>
                <a:cs typeface="Calibri" panose="020F0502020204030204" pitchFamily="34" charset="0"/>
              </a:rPr>
              <a:t>grater</a:t>
            </a:r>
          </a:p>
        </p:txBody>
      </p:sp>
      <p:pic>
        <p:nvPicPr>
          <p:cNvPr id="12" name="Google Shape;90;p1">
            <a:extLst>
              <a:ext uri="{FF2B5EF4-FFF2-40B4-BE49-F238E27FC236}">
                <a16:creationId xmlns:a16="http://schemas.microsoft.com/office/drawing/2014/main" id="{C0F02F15-F1A3-BE4E-8F9E-010F27EC343E}"/>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pic>
        <p:nvPicPr>
          <p:cNvPr id="13" name="Picture 12">
            <a:extLst>
              <a:ext uri="{FF2B5EF4-FFF2-40B4-BE49-F238E27FC236}">
                <a16:creationId xmlns:a16="http://schemas.microsoft.com/office/drawing/2014/main" id="{CBFB4AD6-5147-B841-97E3-D3DBF2870DA4}"/>
              </a:ext>
            </a:extLst>
          </p:cNvPr>
          <p:cNvPicPr>
            <a:picLocks noChangeAspect="1"/>
          </p:cNvPicPr>
          <p:nvPr/>
        </p:nvPicPr>
        <p:blipFill>
          <a:blip r:embed="rId3"/>
          <a:stretch>
            <a:fillRect/>
          </a:stretch>
        </p:blipFill>
        <p:spPr>
          <a:xfrm>
            <a:off x="2450562" y="556124"/>
            <a:ext cx="2376972" cy="968991"/>
          </a:xfrm>
          <a:prstGeom prst="rect">
            <a:avLst/>
          </a:prstGeom>
        </p:spPr>
      </p:pic>
      <p:sp>
        <p:nvSpPr>
          <p:cNvPr id="14" name="Rectangle 13">
            <a:extLst>
              <a:ext uri="{FF2B5EF4-FFF2-40B4-BE49-F238E27FC236}">
                <a16:creationId xmlns:a16="http://schemas.microsoft.com/office/drawing/2014/main" id="{C3F1E415-546D-2C48-A6C3-AC6D34F9BA7B}"/>
              </a:ext>
            </a:extLst>
          </p:cNvPr>
          <p:cNvSpPr/>
          <p:nvPr/>
        </p:nvSpPr>
        <p:spPr>
          <a:xfrm>
            <a:off x="2321077" y="2252852"/>
            <a:ext cx="1456194" cy="10439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2000" b="1" dirty="0">
                <a:latin typeface="Calibri" panose="020F0502020204030204" pitchFamily="34" charset="0"/>
                <a:cs typeface="Calibri" panose="020F0502020204030204" pitchFamily="34" charset="0"/>
              </a:rPr>
              <a:t>l</a:t>
            </a:r>
            <a:r>
              <a:rPr lang="en-US" sz="2000" b="1" dirty="0" err="1">
                <a:latin typeface="Calibri" panose="020F0502020204030204" pitchFamily="34" charset="0"/>
                <a:cs typeface="Calibri" panose="020F0502020204030204" pitchFamily="34" charset="0"/>
              </a:rPr>
              <a:t>adle</a:t>
            </a:r>
            <a:endParaRPr lang="en-US" sz="2000" b="1" dirty="0">
              <a:latin typeface="Calibri" panose="020F0502020204030204" pitchFamily="34" charset="0"/>
              <a:cs typeface="Calibri" panose="020F0502020204030204" pitchFamily="34" charset="0"/>
            </a:endParaRPr>
          </a:p>
        </p:txBody>
      </p:sp>
      <p:sp>
        <p:nvSpPr>
          <p:cNvPr id="15" name="Rectangle 14">
            <a:extLst>
              <a:ext uri="{FF2B5EF4-FFF2-40B4-BE49-F238E27FC236}">
                <a16:creationId xmlns:a16="http://schemas.microsoft.com/office/drawing/2014/main" id="{748FA8E3-2CE3-3647-992D-018F0126A7B0}"/>
              </a:ext>
            </a:extLst>
          </p:cNvPr>
          <p:cNvSpPr/>
          <p:nvPr/>
        </p:nvSpPr>
        <p:spPr>
          <a:xfrm>
            <a:off x="8862255" y="217801"/>
            <a:ext cx="2429040" cy="14026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B328E047-1F90-4CB1-8264-047021299E60}"/>
              </a:ext>
            </a:extLst>
          </p:cNvPr>
          <p:cNvSpPr txBox="1"/>
          <p:nvPr/>
        </p:nvSpPr>
        <p:spPr>
          <a:xfrm>
            <a:off x="8862255" y="296382"/>
            <a:ext cx="2488239" cy="1169551"/>
          </a:xfrm>
          <a:prstGeom prst="rect">
            <a:avLst/>
          </a:prstGeom>
          <a:noFill/>
        </p:spPr>
        <p:txBody>
          <a:bodyPr wrap="square" rtlCol="0">
            <a:spAutoFit/>
          </a:bodyPr>
          <a:lstStyle/>
          <a:p>
            <a:pPr algn="ctr"/>
            <a:r>
              <a:rPr lang="en-US" sz="3500" dirty="0">
                <a:solidFill>
                  <a:schemeClr val="bg1"/>
                </a:solidFill>
                <a:latin typeface="Calibri Regular" charset="0"/>
              </a:rPr>
              <a:t>Vocabulary</a:t>
            </a:r>
          </a:p>
          <a:p>
            <a:pPr algn="ctr"/>
            <a:r>
              <a:rPr lang="ka-GE" sz="3500" dirty="0">
                <a:solidFill>
                  <a:schemeClr val="bg1"/>
                </a:solidFill>
                <a:latin typeface="Calibri Regular" charset="0"/>
              </a:rPr>
              <a:t>ლექსიკა</a:t>
            </a:r>
            <a:endParaRPr lang="en-US" sz="3500" dirty="0">
              <a:solidFill>
                <a:schemeClr val="bg1"/>
              </a:solidFill>
              <a:latin typeface="Calibri Regular" charset="0"/>
            </a:endParaRPr>
          </a:p>
        </p:txBody>
      </p:sp>
    </p:spTree>
    <p:extLst>
      <p:ext uri="{BB962C8B-B14F-4D97-AF65-F5344CB8AC3E}">
        <p14:creationId xmlns:p14="http://schemas.microsoft.com/office/powerpoint/2010/main" val="393322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0.00052 0.12292 L 0.00378 0.4757 " pathEditMode="relative" rAng="0" ptsTypes="AA">
                                      <p:cBhvr>
                                        <p:cTn id="6" dur="2000" fill="hold"/>
                                        <p:tgtEl>
                                          <p:spTgt spid="17"/>
                                        </p:tgtEl>
                                        <p:attrNameLst>
                                          <p:attrName>ppt_x</p:attrName>
                                          <p:attrName>ppt_y</p:attrName>
                                        </p:attrNameLst>
                                      </p:cBhvr>
                                      <p:rCtr x="156" y="1763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59;g8d3272b2c0_0_406">
            <a:extLst>
              <a:ext uri="{FF2B5EF4-FFF2-40B4-BE49-F238E27FC236}">
                <a16:creationId xmlns:a16="http://schemas.microsoft.com/office/drawing/2014/main" id="{1DAC6726-0665-CE42-843C-081700985CF1}"/>
              </a:ext>
            </a:extLst>
          </p:cNvPr>
          <p:cNvSpPr txBox="1">
            <a:spLocks/>
          </p:cNvSpPr>
          <p:nvPr/>
        </p:nvSpPr>
        <p:spPr>
          <a:xfrm>
            <a:off x="286479" y="276286"/>
            <a:ext cx="11271300" cy="8508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lang="en-US" sz="4800" dirty="0">
              <a:latin typeface="Sylfaen Regular" pitchFamily="18" charset="0"/>
            </a:endParaRPr>
          </a:p>
        </p:txBody>
      </p:sp>
      <p:sp>
        <p:nvSpPr>
          <p:cNvPr id="2" name="Rectangle 1">
            <a:extLst>
              <a:ext uri="{FF2B5EF4-FFF2-40B4-BE49-F238E27FC236}">
                <a16:creationId xmlns:a16="http://schemas.microsoft.com/office/drawing/2014/main" id="{97D84395-477B-5643-998F-5A55D6D879D4}"/>
              </a:ext>
            </a:extLst>
          </p:cNvPr>
          <p:cNvSpPr/>
          <p:nvPr/>
        </p:nvSpPr>
        <p:spPr>
          <a:xfrm>
            <a:off x="1123971" y="3657826"/>
            <a:ext cx="9419744" cy="1828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Calibri" panose="020F0502020204030204" pitchFamily="34" charset="0"/>
                <a:cs typeface="Calibri" panose="020F0502020204030204" pitchFamily="34" charset="0"/>
              </a:rPr>
              <a:t> We use the </a:t>
            </a:r>
            <a:r>
              <a:rPr lang="mr-IN" sz="2400" b="1" dirty="0">
                <a:latin typeface="Calibri" panose="020F0502020204030204" pitchFamily="34" charset="0"/>
                <a:cs typeface="Calibri" panose="020F0502020204030204" pitchFamily="34" charset="0"/>
              </a:rPr>
              <a:t>………</a:t>
            </a:r>
            <a:r>
              <a:rPr lang="en-US" sz="2400" b="1" dirty="0">
                <a:latin typeface="Calibri" panose="020F0502020204030204" pitchFamily="34" charset="0"/>
                <a:cs typeface="Calibri" panose="020F0502020204030204" pitchFamily="34" charset="0"/>
              </a:rPr>
              <a:t>. to cut carrots </a:t>
            </a:r>
            <a:r>
              <a:rPr lang="en-US" sz="2400" b="1" dirty="0" smtClean="0">
                <a:latin typeface="Calibri" panose="020F0502020204030204" pitchFamily="34" charset="0"/>
                <a:cs typeface="Calibri" panose="020F0502020204030204" pitchFamily="34" charset="0"/>
              </a:rPr>
              <a:t>to </a:t>
            </a:r>
            <a:r>
              <a:rPr lang="en-US" sz="2400" b="1" dirty="0" smtClean="0">
                <a:latin typeface="Calibri" panose="020F0502020204030204" pitchFamily="34" charset="0"/>
                <a:cs typeface="Calibri" panose="020F0502020204030204" pitchFamily="34" charset="0"/>
              </a:rPr>
              <a:t>the </a:t>
            </a:r>
            <a:r>
              <a:rPr lang="en-US" sz="2400" b="1" dirty="0">
                <a:latin typeface="Calibri" panose="020F0502020204030204" pitchFamily="34" charset="0"/>
                <a:cs typeface="Calibri" panose="020F0502020204030204" pitchFamily="34" charset="0"/>
              </a:rPr>
              <a:t>salad.</a:t>
            </a:r>
          </a:p>
        </p:txBody>
      </p:sp>
      <p:pic>
        <p:nvPicPr>
          <p:cNvPr id="11" name="Google Shape;90;p1">
            <a:extLst>
              <a:ext uri="{FF2B5EF4-FFF2-40B4-BE49-F238E27FC236}">
                <a16:creationId xmlns:a16="http://schemas.microsoft.com/office/drawing/2014/main" id="{C0F02F15-F1A3-BE4E-8F9E-010F27EC343E}"/>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sp>
        <p:nvSpPr>
          <p:cNvPr id="3" name="Rectangle 2">
            <a:extLst>
              <a:ext uri="{FF2B5EF4-FFF2-40B4-BE49-F238E27FC236}">
                <a16:creationId xmlns:a16="http://schemas.microsoft.com/office/drawing/2014/main" id="{7B248CA7-93A4-1A4B-AD8E-13329B2E3006}"/>
              </a:ext>
            </a:extLst>
          </p:cNvPr>
          <p:cNvSpPr/>
          <p:nvPr/>
        </p:nvSpPr>
        <p:spPr>
          <a:xfrm>
            <a:off x="6569923" y="2051454"/>
            <a:ext cx="1361329" cy="10439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libri" panose="020F0502020204030204" pitchFamily="34" charset="0"/>
                <a:cs typeface="Calibri" panose="020F0502020204030204" pitchFamily="34" charset="0"/>
              </a:rPr>
              <a:t>blender</a:t>
            </a:r>
          </a:p>
        </p:txBody>
      </p:sp>
      <p:sp>
        <p:nvSpPr>
          <p:cNvPr id="19" name="Rectangle 18">
            <a:extLst>
              <a:ext uri="{FF2B5EF4-FFF2-40B4-BE49-F238E27FC236}">
                <a16:creationId xmlns:a16="http://schemas.microsoft.com/office/drawing/2014/main" id="{9B367E4F-EA24-D143-A51F-FA5040CB2782}"/>
              </a:ext>
            </a:extLst>
          </p:cNvPr>
          <p:cNvSpPr/>
          <p:nvPr/>
        </p:nvSpPr>
        <p:spPr>
          <a:xfrm>
            <a:off x="4654818" y="2063563"/>
            <a:ext cx="1267311" cy="10318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libri" panose="020F0502020204030204" pitchFamily="34" charset="0"/>
                <a:cs typeface="Calibri" panose="020F0502020204030204" pitchFamily="34" charset="0"/>
              </a:rPr>
              <a:t>grater</a:t>
            </a:r>
          </a:p>
        </p:txBody>
      </p:sp>
      <p:pic>
        <p:nvPicPr>
          <p:cNvPr id="12" name="Google Shape;90;p1">
            <a:extLst>
              <a:ext uri="{FF2B5EF4-FFF2-40B4-BE49-F238E27FC236}">
                <a16:creationId xmlns:a16="http://schemas.microsoft.com/office/drawing/2014/main" id="{C0F02F15-F1A3-BE4E-8F9E-010F27EC343E}"/>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pic>
        <p:nvPicPr>
          <p:cNvPr id="13" name="Picture 12">
            <a:extLst>
              <a:ext uri="{FF2B5EF4-FFF2-40B4-BE49-F238E27FC236}">
                <a16:creationId xmlns:a16="http://schemas.microsoft.com/office/drawing/2014/main" id="{CBFB4AD6-5147-B841-97E3-D3DBF2870DA4}"/>
              </a:ext>
            </a:extLst>
          </p:cNvPr>
          <p:cNvPicPr>
            <a:picLocks noChangeAspect="1"/>
          </p:cNvPicPr>
          <p:nvPr/>
        </p:nvPicPr>
        <p:blipFill>
          <a:blip r:embed="rId3"/>
          <a:stretch>
            <a:fillRect/>
          </a:stretch>
        </p:blipFill>
        <p:spPr>
          <a:xfrm>
            <a:off x="2450562" y="556124"/>
            <a:ext cx="2376972" cy="968991"/>
          </a:xfrm>
          <a:prstGeom prst="rect">
            <a:avLst/>
          </a:prstGeom>
        </p:spPr>
      </p:pic>
      <p:sp>
        <p:nvSpPr>
          <p:cNvPr id="14" name="Rectangle 13">
            <a:extLst>
              <a:ext uri="{FF2B5EF4-FFF2-40B4-BE49-F238E27FC236}">
                <a16:creationId xmlns:a16="http://schemas.microsoft.com/office/drawing/2014/main" id="{C3F1E415-546D-2C48-A6C3-AC6D34F9BA7B}"/>
              </a:ext>
            </a:extLst>
          </p:cNvPr>
          <p:cNvSpPr/>
          <p:nvPr/>
        </p:nvSpPr>
        <p:spPr>
          <a:xfrm>
            <a:off x="2450561" y="2063563"/>
            <a:ext cx="1456194" cy="10439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2000" b="1" dirty="0">
                <a:latin typeface="Calibri" panose="020F0502020204030204" pitchFamily="34" charset="0"/>
                <a:cs typeface="Calibri" panose="020F0502020204030204" pitchFamily="34" charset="0"/>
              </a:rPr>
              <a:t>l</a:t>
            </a:r>
            <a:r>
              <a:rPr lang="en-US" sz="2000" b="1" dirty="0" err="1">
                <a:latin typeface="Calibri" panose="020F0502020204030204" pitchFamily="34" charset="0"/>
                <a:cs typeface="Calibri" panose="020F0502020204030204" pitchFamily="34" charset="0"/>
              </a:rPr>
              <a:t>adle</a:t>
            </a:r>
            <a:endParaRPr lang="en-US" sz="2000" b="1" dirty="0">
              <a:latin typeface="Calibri" panose="020F0502020204030204" pitchFamily="34" charset="0"/>
              <a:cs typeface="Calibri" panose="020F0502020204030204" pitchFamily="34" charset="0"/>
            </a:endParaRPr>
          </a:p>
        </p:txBody>
      </p:sp>
      <p:sp>
        <p:nvSpPr>
          <p:cNvPr id="15" name="Rectangle 14">
            <a:extLst>
              <a:ext uri="{FF2B5EF4-FFF2-40B4-BE49-F238E27FC236}">
                <a16:creationId xmlns:a16="http://schemas.microsoft.com/office/drawing/2014/main" id="{748FA8E3-2CE3-3647-992D-018F0126A7B0}"/>
              </a:ext>
            </a:extLst>
          </p:cNvPr>
          <p:cNvSpPr/>
          <p:nvPr/>
        </p:nvSpPr>
        <p:spPr>
          <a:xfrm>
            <a:off x="8862255" y="217801"/>
            <a:ext cx="2429040" cy="14026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B328E047-1F90-4CB1-8264-047021299E60}"/>
              </a:ext>
            </a:extLst>
          </p:cNvPr>
          <p:cNvSpPr txBox="1"/>
          <p:nvPr/>
        </p:nvSpPr>
        <p:spPr>
          <a:xfrm>
            <a:off x="8862255" y="296382"/>
            <a:ext cx="2488239" cy="1169551"/>
          </a:xfrm>
          <a:prstGeom prst="rect">
            <a:avLst/>
          </a:prstGeom>
          <a:noFill/>
        </p:spPr>
        <p:txBody>
          <a:bodyPr wrap="square" rtlCol="0">
            <a:spAutoFit/>
          </a:bodyPr>
          <a:lstStyle/>
          <a:p>
            <a:pPr algn="ctr"/>
            <a:r>
              <a:rPr lang="en-US" sz="3500" dirty="0">
                <a:solidFill>
                  <a:schemeClr val="bg1"/>
                </a:solidFill>
                <a:latin typeface="Calibri Regular" charset="0"/>
              </a:rPr>
              <a:t>Vocabulary</a:t>
            </a:r>
          </a:p>
          <a:p>
            <a:pPr algn="ctr"/>
            <a:r>
              <a:rPr lang="ka-GE" sz="3500" dirty="0">
                <a:solidFill>
                  <a:schemeClr val="bg1"/>
                </a:solidFill>
                <a:latin typeface="Calibri Regular" charset="0"/>
              </a:rPr>
              <a:t>ლექსიკა</a:t>
            </a:r>
            <a:endParaRPr lang="en-US" sz="3500" dirty="0">
              <a:solidFill>
                <a:schemeClr val="bg1"/>
              </a:solidFill>
              <a:latin typeface="Calibri Regular" charset="0"/>
            </a:endParaRPr>
          </a:p>
        </p:txBody>
      </p:sp>
    </p:spTree>
    <p:extLst>
      <p:ext uri="{BB962C8B-B14F-4D97-AF65-F5344CB8AC3E}">
        <p14:creationId xmlns:p14="http://schemas.microsoft.com/office/powerpoint/2010/main" val="1470512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0.00482 0.07824 L -0.00013 0.51944 " pathEditMode="relative" rAng="0" ptsTypes="AA">
                                      <p:cBhvr>
                                        <p:cTn id="6" dur="2000" fill="hold"/>
                                        <p:tgtEl>
                                          <p:spTgt spid="19"/>
                                        </p:tgtEl>
                                        <p:attrNameLst>
                                          <p:attrName>ppt_x</p:attrName>
                                          <p:attrName>ppt_y</p:attrName>
                                        </p:attrNameLst>
                                      </p:cBhvr>
                                      <p:rCtr x="-247" y="2206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59;g8d3272b2c0_0_406">
            <a:extLst>
              <a:ext uri="{FF2B5EF4-FFF2-40B4-BE49-F238E27FC236}">
                <a16:creationId xmlns:a16="http://schemas.microsoft.com/office/drawing/2014/main" id="{1DAC6726-0665-CE42-843C-081700985CF1}"/>
              </a:ext>
            </a:extLst>
          </p:cNvPr>
          <p:cNvSpPr txBox="1">
            <a:spLocks/>
          </p:cNvSpPr>
          <p:nvPr/>
        </p:nvSpPr>
        <p:spPr>
          <a:xfrm>
            <a:off x="286479" y="276286"/>
            <a:ext cx="11271300" cy="8508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lang="en-US" sz="4800" dirty="0">
              <a:latin typeface="Sylfaen Regular" pitchFamily="18" charset="0"/>
            </a:endParaRPr>
          </a:p>
        </p:txBody>
      </p:sp>
      <p:sp>
        <p:nvSpPr>
          <p:cNvPr id="2" name="Rectangle 1">
            <a:extLst>
              <a:ext uri="{FF2B5EF4-FFF2-40B4-BE49-F238E27FC236}">
                <a16:creationId xmlns:a16="http://schemas.microsoft.com/office/drawing/2014/main" id="{97D84395-477B-5643-998F-5A55D6D879D4}"/>
              </a:ext>
            </a:extLst>
          </p:cNvPr>
          <p:cNvSpPr/>
          <p:nvPr/>
        </p:nvSpPr>
        <p:spPr>
          <a:xfrm>
            <a:off x="1368520" y="3806908"/>
            <a:ext cx="9419744" cy="1828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Calibri" panose="020F0502020204030204" pitchFamily="34" charset="0"/>
                <a:cs typeface="Calibri" panose="020F0502020204030204" pitchFamily="34" charset="0"/>
              </a:rPr>
              <a:t> My dad uses the </a:t>
            </a:r>
            <a:r>
              <a:rPr lang="mr-IN" sz="2400" b="1" dirty="0">
                <a:latin typeface="Calibri" panose="020F0502020204030204" pitchFamily="34" charset="0"/>
                <a:cs typeface="Calibri" panose="020F0502020204030204" pitchFamily="34" charset="0"/>
              </a:rPr>
              <a:t>………</a:t>
            </a:r>
            <a:r>
              <a:rPr lang="en-US" sz="2400" b="1" dirty="0">
                <a:latin typeface="Calibri" panose="020F0502020204030204" pitchFamily="34" charset="0"/>
                <a:cs typeface="Calibri" panose="020F0502020204030204" pitchFamily="34" charset="0"/>
              </a:rPr>
              <a:t>. to make his protein shakes.</a:t>
            </a:r>
          </a:p>
        </p:txBody>
      </p:sp>
      <p:pic>
        <p:nvPicPr>
          <p:cNvPr id="11" name="Google Shape;90;p1">
            <a:extLst>
              <a:ext uri="{FF2B5EF4-FFF2-40B4-BE49-F238E27FC236}">
                <a16:creationId xmlns:a16="http://schemas.microsoft.com/office/drawing/2014/main" id="{C0F02F15-F1A3-BE4E-8F9E-010F27EC343E}"/>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sp>
        <p:nvSpPr>
          <p:cNvPr id="3" name="Rectangle 2">
            <a:extLst>
              <a:ext uri="{FF2B5EF4-FFF2-40B4-BE49-F238E27FC236}">
                <a16:creationId xmlns:a16="http://schemas.microsoft.com/office/drawing/2014/main" id="{7B248CA7-93A4-1A4B-AD8E-13329B2E3006}"/>
              </a:ext>
            </a:extLst>
          </p:cNvPr>
          <p:cNvSpPr/>
          <p:nvPr/>
        </p:nvSpPr>
        <p:spPr>
          <a:xfrm>
            <a:off x="5900758" y="2181780"/>
            <a:ext cx="1361329" cy="10439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libri" panose="020F0502020204030204" pitchFamily="34" charset="0"/>
                <a:cs typeface="Calibri" panose="020F0502020204030204" pitchFamily="34" charset="0"/>
              </a:rPr>
              <a:t>blender</a:t>
            </a:r>
          </a:p>
        </p:txBody>
      </p:sp>
      <p:pic>
        <p:nvPicPr>
          <p:cNvPr id="12" name="Google Shape;90;p1">
            <a:extLst>
              <a:ext uri="{FF2B5EF4-FFF2-40B4-BE49-F238E27FC236}">
                <a16:creationId xmlns:a16="http://schemas.microsoft.com/office/drawing/2014/main" id="{C0F02F15-F1A3-BE4E-8F9E-010F27EC343E}"/>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pic>
        <p:nvPicPr>
          <p:cNvPr id="13" name="Picture 12">
            <a:extLst>
              <a:ext uri="{FF2B5EF4-FFF2-40B4-BE49-F238E27FC236}">
                <a16:creationId xmlns:a16="http://schemas.microsoft.com/office/drawing/2014/main" id="{CBFB4AD6-5147-B841-97E3-D3DBF2870DA4}"/>
              </a:ext>
            </a:extLst>
          </p:cNvPr>
          <p:cNvPicPr>
            <a:picLocks noChangeAspect="1"/>
          </p:cNvPicPr>
          <p:nvPr/>
        </p:nvPicPr>
        <p:blipFill>
          <a:blip r:embed="rId3"/>
          <a:stretch>
            <a:fillRect/>
          </a:stretch>
        </p:blipFill>
        <p:spPr>
          <a:xfrm>
            <a:off x="2450562" y="556124"/>
            <a:ext cx="2376972" cy="968991"/>
          </a:xfrm>
          <a:prstGeom prst="rect">
            <a:avLst/>
          </a:prstGeom>
        </p:spPr>
      </p:pic>
      <p:sp>
        <p:nvSpPr>
          <p:cNvPr id="14" name="Rectangle 13">
            <a:extLst>
              <a:ext uri="{FF2B5EF4-FFF2-40B4-BE49-F238E27FC236}">
                <a16:creationId xmlns:a16="http://schemas.microsoft.com/office/drawing/2014/main" id="{C3F1E415-546D-2C48-A6C3-AC6D34F9BA7B}"/>
              </a:ext>
            </a:extLst>
          </p:cNvPr>
          <p:cNvSpPr/>
          <p:nvPr/>
        </p:nvSpPr>
        <p:spPr>
          <a:xfrm>
            <a:off x="4099437" y="2181781"/>
            <a:ext cx="1456194" cy="10439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2000" b="1" dirty="0">
                <a:latin typeface="Calibri" panose="020F0502020204030204" pitchFamily="34" charset="0"/>
                <a:cs typeface="Calibri" panose="020F0502020204030204" pitchFamily="34" charset="0"/>
              </a:rPr>
              <a:t>l</a:t>
            </a:r>
            <a:r>
              <a:rPr lang="en-US" sz="2000" b="1" dirty="0" err="1">
                <a:latin typeface="Calibri" panose="020F0502020204030204" pitchFamily="34" charset="0"/>
                <a:cs typeface="Calibri" panose="020F0502020204030204" pitchFamily="34" charset="0"/>
              </a:rPr>
              <a:t>adle</a:t>
            </a:r>
            <a:endParaRPr lang="en-US" sz="2000" b="1" dirty="0">
              <a:latin typeface="Calibri" panose="020F0502020204030204" pitchFamily="34" charset="0"/>
              <a:cs typeface="Calibri" panose="020F0502020204030204" pitchFamily="34" charset="0"/>
            </a:endParaRPr>
          </a:p>
        </p:txBody>
      </p:sp>
      <p:sp>
        <p:nvSpPr>
          <p:cNvPr id="15" name="Rectangle 14">
            <a:extLst>
              <a:ext uri="{FF2B5EF4-FFF2-40B4-BE49-F238E27FC236}">
                <a16:creationId xmlns:a16="http://schemas.microsoft.com/office/drawing/2014/main" id="{748FA8E3-2CE3-3647-992D-018F0126A7B0}"/>
              </a:ext>
            </a:extLst>
          </p:cNvPr>
          <p:cNvSpPr/>
          <p:nvPr/>
        </p:nvSpPr>
        <p:spPr>
          <a:xfrm>
            <a:off x="8862255" y="217801"/>
            <a:ext cx="2429040" cy="14026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B328E047-1F90-4CB1-8264-047021299E60}"/>
              </a:ext>
            </a:extLst>
          </p:cNvPr>
          <p:cNvSpPr txBox="1"/>
          <p:nvPr/>
        </p:nvSpPr>
        <p:spPr>
          <a:xfrm>
            <a:off x="8862255" y="296382"/>
            <a:ext cx="2488239" cy="1169551"/>
          </a:xfrm>
          <a:prstGeom prst="rect">
            <a:avLst/>
          </a:prstGeom>
          <a:noFill/>
        </p:spPr>
        <p:txBody>
          <a:bodyPr wrap="square" rtlCol="0">
            <a:spAutoFit/>
          </a:bodyPr>
          <a:lstStyle/>
          <a:p>
            <a:pPr algn="ctr"/>
            <a:r>
              <a:rPr lang="en-US" sz="3500" dirty="0">
                <a:solidFill>
                  <a:schemeClr val="bg1"/>
                </a:solidFill>
                <a:latin typeface="Calibri Regular" charset="0"/>
              </a:rPr>
              <a:t>Vocabulary</a:t>
            </a:r>
          </a:p>
          <a:p>
            <a:pPr algn="ctr"/>
            <a:r>
              <a:rPr lang="ka-GE" sz="3500" dirty="0">
                <a:solidFill>
                  <a:schemeClr val="bg1"/>
                </a:solidFill>
                <a:latin typeface="Calibri Regular" charset="0"/>
              </a:rPr>
              <a:t>ლექსიკა</a:t>
            </a:r>
            <a:endParaRPr lang="en-US" sz="3500" dirty="0">
              <a:solidFill>
                <a:schemeClr val="bg1"/>
              </a:solidFill>
              <a:latin typeface="Calibri Regular" charset="0"/>
            </a:endParaRPr>
          </a:p>
        </p:txBody>
      </p:sp>
    </p:spTree>
    <p:extLst>
      <p:ext uri="{BB962C8B-B14F-4D97-AF65-F5344CB8AC3E}">
        <p14:creationId xmlns:p14="http://schemas.microsoft.com/office/powerpoint/2010/main" val="2066491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0.01198 0.10625 L -0.26158 0.52153 " pathEditMode="relative" rAng="0" ptsTypes="AA">
                                      <p:cBhvr>
                                        <p:cTn id="6" dur="2000" fill="hold"/>
                                        <p:tgtEl>
                                          <p:spTgt spid="3"/>
                                        </p:tgtEl>
                                        <p:attrNameLst>
                                          <p:attrName>ppt_x</p:attrName>
                                          <p:attrName>ppt_y</p:attrName>
                                        </p:attrNameLst>
                                      </p:cBhvr>
                                      <p:rCtr x="-12487" y="2076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59;g8d3272b2c0_0_406">
            <a:extLst>
              <a:ext uri="{FF2B5EF4-FFF2-40B4-BE49-F238E27FC236}">
                <a16:creationId xmlns:a16="http://schemas.microsoft.com/office/drawing/2014/main" id="{1DAC6726-0665-CE42-843C-081700985CF1}"/>
              </a:ext>
            </a:extLst>
          </p:cNvPr>
          <p:cNvSpPr txBox="1">
            <a:spLocks/>
          </p:cNvSpPr>
          <p:nvPr/>
        </p:nvSpPr>
        <p:spPr>
          <a:xfrm>
            <a:off x="286479" y="276286"/>
            <a:ext cx="11271300" cy="8508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lang="en-US" sz="4800" dirty="0">
              <a:latin typeface="Sylfaen Regular" pitchFamily="18" charset="0"/>
            </a:endParaRPr>
          </a:p>
        </p:txBody>
      </p:sp>
      <p:sp>
        <p:nvSpPr>
          <p:cNvPr id="2" name="Rectangle 1">
            <a:extLst>
              <a:ext uri="{FF2B5EF4-FFF2-40B4-BE49-F238E27FC236}">
                <a16:creationId xmlns:a16="http://schemas.microsoft.com/office/drawing/2014/main" id="{97D84395-477B-5643-998F-5A55D6D879D4}"/>
              </a:ext>
            </a:extLst>
          </p:cNvPr>
          <p:cNvSpPr/>
          <p:nvPr/>
        </p:nvSpPr>
        <p:spPr>
          <a:xfrm>
            <a:off x="1315151" y="3529241"/>
            <a:ext cx="9419744" cy="1828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Calibri" panose="020F0502020204030204" pitchFamily="34" charset="0"/>
                <a:cs typeface="Calibri" panose="020F0502020204030204" pitchFamily="34" charset="0"/>
              </a:rPr>
              <a:t> </a:t>
            </a:r>
            <a:r>
              <a:rPr lang="en-US" sz="2400" b="1" dirty="0" smtClean="0">
                <a:latin typeface="Calibri" panose="020F0502020204030204" pitchFamily="34" charset="0"/>
                <a:cs typeface="Calibri" panose="020F0502020204030204" pitchFamily="34" charset="0"/>
              </a:rPr>
              <a:t>The </a:t>
            </a:r>
            <a:r>
              <a:rPr lang="mr-IN" sz="2400" b="1" dirty="0">
                <a:latin typeface="Calibri" panose="020F0502020204030204" pitchFamily="34" charset="0"/>
                <a:cs typeface="Calibri" panose="020F0502020204030204" pitchFamily="34" charset="0"/>
              </a:rPr>
              <a:t>………</a:t>
            </a:r>
            <a:r>
              <a:rPr lang="en-US" sz="2400" b="1" dirty="0">
                <a:latin typeface="Calibri" panose="020F0502020204030204" pitchFamily="34" charset="0"/>
                <a:cs typeface="Calibri" panose="020F0502020204030204" pitchFamily="34" charset="0"/>
              </a:rPr>
              <a:t>. is the most important instrument when we make soup or sauce for spaghetti.</a:t>
            </a:r>
          </a:p>
        </p:txBody>
      </p:sp>
      <p:pic>
        <p:nvPicPr>
          <p:cNvPr id="11" name="Google Shape;90;p1">
            <a:extLst>
              <a:ext uri="{FF2B5EF4-FFF2-40B4-BE49-F238E27FC236}">
                <a16:creationId xmlns:a16="http://schemas.microsoft.com/office/drawing/2014/main" id="{C0F02F15-F1A3-BE4E-8F9E-010F27EC343E}"/>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pic>
        <p:nvPicPr>
          <p:cNvPr id="12" name="Google Shape;90;p1">
            <a:extLst>
              <a:ext uri="{FF2B5EF4-FFF2-40B4-BE49-F238E27FC236}">
                <a16:creationId xmlns:a16="http://schemas.microsoft.com/office/drawing/2014/main" id="{C0F02F15-F1A3-BE4E-8F9E-010F27EC343E}"/>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pic>
        <p:nvPicPr>
          <p:cNvPr id="13" name="Picture 12">
            <a:extLst>
              <a:ext uri="{FF2B5EF4-FFF2-40B4-BE49-F238E27FC236}">
                <a16:creationId xmlns:a16="http://schemas.microsoft.com/office/drawing/2014/main" id="{CBFB4AD6-5147-B841-97E3-D3DBF2870DA4}"/>
              </a:ext>
            </a:extLst>
          </p:cNvPr>
          <p:cNvPicPr>
            <a:picLocks noChangeAspect="1"/>
          </p:cNvPicPr>
          <p:nvPr/>
        </p:nvPicPr>
        <p:blipFill>
          <a:blip r:embed="rId3"/>
          <a:stretch>
            <a:fillRect/>
          </a:stretch>
        </p:blipFill>
        <p:spPr>
          <a:xfrm>
            <a:off x="2450562" y="556124"/>
            <a:ext cx="2376972" cy="968991"/>
          </a:xfrm>
          <a:prstGeom prst="rect">
            <a:avLst/>
          </a:prstGeom>
        </p:spPr>
      </p:pic>
      <p:sp>
        <p:nvSpPr>
          <p:cNvPr id="14" name="Rectangle 13">
            <a:extLst>
              <a:ext uri="{FF2B5EF4-FFF2-40B4-BE49-F238E27FC236}">
                <a16:creationId xmlns:a16="http://schemas.microsoft.com/office/drawing/2014/main" id="{C3F1E415-546D-2C48-A6C3-AC6D34F9BA7B}"/>
              </a:ext>
            </a:extLst>
          </p:cNvPr>
          <p:cNvSpPr/>
          <p:nvPr/>
        </p:nvSpPr>
        <p:spPr>
          <a:xfrm>
            <a:off x="5379869" y="2029081"/>
            <a:ext cx="1456194" cy="10439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2000" b="1" dirty="0">
                <a:latin typeface="Calibri" panose="020F0502020204030204" pitchFamily="34" charset="0"/>
                <a:cs typeface="Calibri" panose="020F0502020204030204" pitchFamily="34" charset="0"/>
              </a:rPr>
              <a:t>l</a:t>
            </a:r>
            <a:r>
              <a:rPr lang="en-US" sz="2000" b="1" dirty="0" err="1">
                <a:latin typeface="Calibri" panose="020F0502020204030204" pitchFamily="34" charset="0"/>
                <a:cs typeface="Calibri" panose="020F0502020204030204" pitchFamily="34" charset="0"/>
              </a:rPr>
              <a:t>adle</a:t>
            </a:r>
            <a:endParaRPr lang="en-US" sz="2000" b="1" dirty="0">
              <a:latin typeface="Calibri" panose="020F0502020204030204" pitchFamily="34" charset="0"/>
              <a:cs typeface="Calibri" panose="020F0502020204030204" pitchFamily="34" charset="0"/>
            </a:endParaRPr>
          </a:p>
        </p:txBody>
      </p:sp>
      <p:sp>
        <p:nvSpPr>
          <p:cNvPr id="15" name="Rectangle 14">
            <a:extLst>
              <a:ext uri="{FF2B5EF4-FFF2-40B4-BE49-F238E27FC236}">
                <a16:creationId xmlns:a16="http://schemas.microsoft.com/office/drawing/2014/main" id="{748FA8E3-2CE3-3647-992D-018F0126A7B0}"/>
              </a:ext>
            </a:extLst>
          </p:cNvPr>
          <p:cNvSpPr/>
          <p:nvPr/>
        </p:nvSpPr>
        <p:spPr>
          <a:xfrm>
            <a:off x="8862255" y="217801"/>
            <a:ext cx="2429040" cy="14026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B328E047-1F90-4CB1-8264-047021299E60}"/>
              </a:ext>
            </a:extLst>
          </p:cNvPr>
          <p:cNvSpPr txBox="1"/>
          <p:nvPr/>
        </p:nvSpPr>
        <p:spPr>
          <a:xfrm>
            <a:off x="8862256" y="296382"/>
            <a:ext cx="2429040" cy="1169551"/>
          </a:xfrm>
          <a:prstGeom prst="rect">
            <a:avLst/>
          </a:prstGeom>
          <a:noFill/>
        </p:spPr>
        <p:txBody>
          <a:bodyPr wrap="square" rtlCol="0">
            <a:spAutoFit/>
          </a:bodyPr>
          <a:lstStyle/>
          <a:p>
            <a:pPr algn="ctr"/>
            <a:r>
              <a:rPr lang="en-US" sz="3500" dirty="0">
                <a:solidFill>
                  <a:schemeClr val="bg1"/>
                </a:solidFill>
                <a:latin typeface="Calibri Regular" charset="0"/>
              </a:rPr>
              <a:t>Vocabulary</a:t>
            </a:r>
          </a:p>
          <a:p>
            <a:pPr algn="ctr"/>
            <a:r>
              <a:rPr lang="ka-GE" sz="3500" dirty="0">
                <a:solidFill>
                  <a:schemeClr val="bg1"/>
                </a:solidFill>
                <a:latin typeface="Calibri Regular" charset="0"/>
              </a:rPr>
              <a:t>ლექსიკა</a:t>
            </a:r>
            <a:endParaRPr lang="en-US" sz="3500" dirty="0">
              <a:solidFill>
                <a:schemeClr val="bg1"/>
              </a:solidFill>
              <a:latin typeface="Calibri Regular" charset="0"/>
            </a:endParaRPr>
          </a:p>
        </p:txBody>
      </p:sp>
    </p:spTree>
    <p:extLst>
      <p:ext uri="{BB962C8B-B14F-4D97-AF65-F5344CB8AC3E}">
        <p14:creationId xmlns:p14="http://schemas.microsoft.com/office/powerpoint/2010/main" val="1323157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2.0932E-6 -1.85185E-6 L -0.00573 0.5213 " pathEditMode="relative" rAng="0" ptsTypes="AA">
                                      <p:cBhvr>
                                        <p:cTn id="6" dur="2000" fill="hold"/>
                                        <p:tgtEl>
                                          <p:spTgt spid="14"/>
                                        </p:tgtEl>
                                        <p:attrNameLst>
                                          <p:attrName>ppt_x</p:attrName>
                                          <p:attrName>ppt_y</p:attrName>
                                        </p:attrNameLst>
                                      </p:cBhvr>
                                      <p:rCtr x="-286" y="2606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7" name="Google Shape;97;p2"/>
          <p:cNvSpPr txBox="1"/>
          <p:nvPr/>
        </p:nvSpPr>
        <p:spPr>
          <a:xfrm>
            <a:off x="0" y="1932868"/>
            <a:ext cx="12207936" cy="2418122"/>
          </a:xfrm>
          <a:prstGeom prst="rect">
            <a:avLst/>
          </a:prstGeom>
          <a:no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chemeClr val="dk1"/>
              </a:buClr>
              <a:buSzPts val="6600"/>
              <a:buFont typeface="Calibri"/>
              <a:buNone/>
            </a:pPr>
            <a:r>
              <a:rPr lang="en-US" sz="6600" dirty="0" smtClean="0">
                <a:solidFill>
                  <a:schemeClr val="bg1"/>
                </a:solidFill>
                <a:latin typeface="Calibri" panose="020F0502020204030204" pitchFamily="34" charset="0"/>
                <a:ea typeface="Calibri"/>
                <a:cs typeface="Calibri" panose="020F0502020204030204" pitchFamily="34" charset="0"/>
                <a:sym typeface="Calibri"/>
              </a:rPr>
              <a:t>Culinary </a:t>
            </a:r>
            <a:r>
              <a:rPr lang="en-US" sz="6600" dirty="0" smtClean="0">
                <a:solidFill>
                  <a:schemeClr val="bg1"/>
                </a:solidFill>
                <a:latin typeface="Calibri" panose="020F0502020204030204" pitchFamily="34" charset="0"/>
                <a:ea typeface="Calibri"/>
                <a:cs typeface="Calibri" panose="020F0502020204030204" pitchFamily="34" charset="0"/>
                <a:sym typeface="Calibri"/>
              </a:rPr>
              <a:t>|</a:t>
            </a:r>
            <a:r>
              <a:rPr lang="ka-GE" sz="6600" dirty="0" smtClean="0">
                <a:solidFill>
                  <a:schemeClr val="bg1"/>
                </a:solidFill>
                <a:latin typeface="Calibri" panose="020F0502020204030204" pitchFamily="34" charset="0"/>
                <a:ea typeface="Calibri"/>
                <a:cs typeface="Calibri" panose="020F0502020204030204" pitchFamily="34" charset="0"/>
                <a:sym typeface="Calibri"/>
              </a:rPr>
              <a:t> </a:t>
            </a:r>
            <a:r>
              <a:rPr lang="ka-GE" sz="6600" dirty="0" smtClean="0">
                <a:solidFill>
                  <a:schemeClr val="bg1"/>
                </a:solidFill>
                <a:latin typeface="Sylfaen Regular" pitchFamily="18" charset="0"/>
                <a:ea typeface="Calibri"/>
                <a:cs typeface="Calibri" panose="020F0502020204030204" pitchFamily="34" charset="0"/>
                <a:sym typeface="Calibri"/>
              </a:rPr>
              <a:t>კულინარია</a:t>
            </a:r>
            <a:endParaRPr sz="5400" u="none" strike="noStrike" cap="none" dirty="0">
              <a:solidFill>
                <a:schemeClr val="bg1"/>
              </a:solidFill>
              <a:latin typeface="Calibri" panose="020F0502020204030204" pitchFamily="34" charset="0"/>
              <a:ea typeface="Calibri"/>
              <a:cs typeface="Calibri" panose="020F0502020204030204" pitchFamily="34" charset="0"/>
              <a:sym typeface="Calibri"/>
            </a:endParaRPr>
          </a:p>
        </p:txBody>
      </p:sp>
      <p:sp>
        <p:nvSpPr>
          <p:cNvPr id="2" name="Rectangle 1">
            <a:extLst>
              <a:ext uri="{FF2B5EF4-FFF2-40B4-BE49-F238E27FC236}">
                <a16:creationId xmlns:a16="http://schemas.microsoft.com/office/drawing/2014/main" id="{0E16A4AA-71E9-B34C-AAC8-D84F71CB1A1A}"/>
              </a:ext>
            </a:extLst>
          </p:cNvPr>
          <p:cNvSpPr/>
          <p:nvPr/>
        </p:nvSpPr>
        <p:spPr>
          <a:xfrm>
            <a:off x="2061247" y="4045527"/>
            <a:ext cx="8163408"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Google Shape;98;p2"/>
          <p:cNvSpPr txBox="1"/>
          <p:nvPr/>
        </p:nvSpPr>
        <p:spPr>
          <a:xfrm>
            <a:off x="0" y="3523109"/>
            <a:ext cx="12192000" cy="1655762"/>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chemeClr val="dk1"/>
              </a:buClr>
              <a:buSzPts val="4400"/>
              <a:buFont typeface="Arial"/>
              <a:buNone/>
            </a:pPr>
            <a:endParaRPr sz="4400" u="none" strike="noStrike" cap="none" dirty="0">
              <a:solidFill>
                <a:schemeClr val="dk1"/>
              </a:solidFill>
              <a:latin typeface="Sylfaen Regular" pitchFamily="18" charset="0"/>
              <a:ea typeface="Calibri"/>
              <a:cs typeface="Calibri"/>
              <a:sym typeface="Calibri"/>
            </a:endParaRPr>
          </a:p>
          <a:p>
            <a:pPr marL="0" marR="0" lvl="0" indent="0" algn="ctr" rtl="0">
              <a:lnSpc>
                <a:spcPct val="90000"/>
              </a:lnSpc>
              <a:spcBef>
                <a:spcPts val="1000"/>
              </a:spcBef>
              <a:spcAft>
                <a:spcPts val="0"/>
              </a:spcAft>
              <a:buClr>
                <a:schemeClr val="dk1"/>
              </a:buClr>
              <a:buSzPts val="3600"/>
              <a:buFont typeface="Arial"/>
              <a:buNone/>
            </a:pPr>
            <a:r>
              <a:rPr lang="en-US" sz="3600" u="none" strike="noStrike" cap="none" dirty="0">
                <a:solidFill>
                  <a:schemeClr val="bg1"/>
                </a:solidFill>
                <a:latin typeface="Sylfaen Regular" pitchFamily="18" charset="0"/>
                <a:ea typeface="Calibri"/>
                <a:cs typeface="Calibri"/>
                <a:sym typeface="Calibri"/>
              </a:rPr>
              <a:t> </a:t>
            </a:r>
            <a:r>
              <a:rPr lang="en-US" sz="3600" dirty="0">
                <a:solidFill>
                  <a:schemeClr val="bg1"/>
                </a:solidFill>
                <a:latin typeface="Calibri" panose="020F0502020204030204" pitchFamily="34" charset="0"/>
                <a:ea typeface="Calibri"/>
                <a:cs typeface="Calibri" panose="020F0502020204030204" pitchFamily="34" charset="0"/>
                <a:sym typeface="Calibri"/>
              </a:rPr>
              <a:t>English for Specific Purposes </a:t>
            </a:r>
            <a:r>
              <a:rPr lang="en-US" sz="3600" dirty="0">
                <a:solidFill>
                  <a:schemeClr val="bg1"/>
                </a:solidFill>
                <a:latin typeface="Sylfaen Regular" pitchFamily="18" charset="0"/>
                <a:ea typeface="Calibri"/>
                <a:cs typeface="Calibri"/>
                <a:sym typeface="Calibri"/>
              </a:rPr>
              <a:t>| </a:t>
            </a:r>
            <a:r>
              <a:rPr lang="en-US" sz="3600" dirty="0">
                <a:solidFill>
                  <a:schemeClr val="bg1"/>
                </a:solidFill>
                <a:latin typeface="Calibri" panose="020F0502020204030204" pitchFamily="34" charset="0"/>
                <a:ea typeface="Calibri"/>
                <a:cs typeface="Calibri" panose="020F0502020204030204" pitchFamily="34" charset="0"/>
                <a:sym typeface="Calibri"/>
              </a:rPr>
              <a:t>Level A2</a:t>
            </a:r>
            <a:endParaRPr sz="3600" u="none" strike="noStrike" cap="none" dirty="0">
              <a:solidFill>
                <a:schemeClr val="bg1"/>
              </a:solidFill>
              <a:latin typeface="Calibri" panose="020F0502020204030204" pitchFamily="34" charset="0"/>
              <a:ea typeface="Calibri"/>
              <a:cs typeface="Calibri" panose="020F0502020204030204" pitchFamily="34" charset="0"/>
              <a:sym typeface="Calibri"/>
            </a:endParaRPr>
          </a:p>
        </p:txBody>
      </p:sp>
      <p:pic>
        <p:nvPicPr>
          <p:cNvPr id="9" name="Google Shape;90;p1">
            <a:extLst>
              <a:ext uri="{FF2B5EF4-FFF2-40B4-BE49-F238E27FC236}">
                <a16:creationId xmlns:a16="http://schemas.microsoft.com/office/drawing/2014/main" id="{6B00B62A-C3D9-E44C-A57B-24BD8195D2FC}"/>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10" name="Picture 9">
            <a:extLst>
              <a:ext uri="{FF2B5EF4-FFF2-40B4-BE49-F238E27FC236}">
                <a16:creationId xmlns:a16="http://schemas.microsoft.com/office/drawing/2014/main" id="{977C1737-B8AF-334B-B69F-C4A61B990CB1}"/>
              </a:ext>
            </a:extLst>
          </p:cNvPr>
          <p:cNvPicPr>
            <a:picLocks noChangeAspect="1"/>
          </p:cNvPicPr>
          <p:nvPr/>
        </p:nvPicPr>
        <p:blipFill>
          <a:blip r:embed="rId4"/>
          <a:stretch>
            <a:fillRect/>
          </a:stretch>
        </p:blipFill>
        <p:spPr>
          <a:xfrm>
            <a:off x="2450562" y="556124"/>
            <a:ext cx="2376972" cy="968991"/>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grpSp>
        <p:nvGrpSpPr>
          <p:cNvPr id="147" name="Google Shape;147;g8d3272b2c0_0_186"/>
          <p:cNvGrpSpPr/>
          <p:nvPr/>
        </p:nvGrpSpPr>
        <p:grpSpPr>
          <a:xfrm>
            <a:off x="1368520" y="783454"/>
            <a:ext cx="9897613" cy="5902422"/>
            <a:chOff x="250603" y="-390915"/>
            <a:chExt cx="9604344" cy="6157007"/>
          </a:xfrm>
        </p:grpSpPr>
        <p:sp>
          <p:nvSpPr>
            <p:cNvPr id="148" name="Google Shape;148;g8d3272b2c0_0_186"/>
            <p:cNvSpPr/>
            <p:nvPr/>
          </p:nvSpPr>
          <p:spPr>
            <a:xfrm>
              <a:off x="4549054" y="1833249"/>
              <a:ext cx="1774539" cy="1604700"/>
            </a:xfrm>
            <a:prstGeom prst="ellipse">
              <a:avLst/>
            </a:prstGeom>
            <a:solidFill>
              <a:srgbClr val="4372C3"/>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Calibri" charset="0"/>
                <a:ea typeface="Calibri" charset="0"/>
                <a:cs typeface="Calibri" charset="0"/>
              </a:endParaRPr>
            </a:p>
          </p:txBody>
        </p:sp>
        <p:sp>
          <p:nvSpPr>
            <p:cNvPr id="149" name="Google Shape;149;g8d3272b2c0_0_186"/>
            <p:cNvSpPr txBox="1"/>
            <p:nvPr/>
          </p:nvSpPr>
          <p:spPr>
            <a:xfrm>
              <a:off x="4761207" y="2068299"/>
              <a:ext cx="1422590" cy="1134600"/>
            </a:xfrm>
            <a:prstGeom prst="rect">
              <a:avLst/>
            </a:prstGeom>
            <a:noFill/>
            <a:ln>
              <a:noFill/>
            </a:ln>
          </p:spPr>
          <p:txBody>
            <a:bodyPr spcFirstLastPara="1" wrap="square" lIns="10775" tIns="10775" rIns="10775" bIns="10775" anchor="ctr" anchorCtr="0">
              <a:noAutofit/>
            </a:bodyPr>
            <a:lstStyle/>
            <a:p>
              <a:pPr marL="0" marR="0" lvl="0" indent="0" algn="ctr" rtl="0">
                <a:lnSpc>
                  <a:spcPct val="90000"/>
                </a:lnSpc>
                <a:spcBef>
                  <a:spcPts val="0"/>
                </a:spcBef>
                <a:spcAft>
                  <a:spcPts val="0"/>
                </a:spcAft>
                <a:buNone/>
              </a:pPr>
              <a:r>
                <a:rPr lang="en-US" sz="2400" b="1" u="none" strike="noStrike" cap="none" dirty="0">
                  <a:solidFill>
                    <a:srgbClr val="FFFFFF"/>
                  </a:solidFill>
                  <a:latin typeface="Calibri" charset="0"/>
                  <a:ea typeface="Calibri" charset="0"/>
                  <a:cs typeface="Calibri" charset="0"/>
                  <a:sym typeface="Calibri"/>
                </a:rPr>
                <a:t>Vocabulary</a:t>
              </a:r>
              <a:endParaRPr sz="2400" b="1" dirty="0">
                <a:latin typeface="Calibri" charset="0"/>
                <a:ea typeface="Calibri" charset="0"/>
                <a:cs typeface="Calibri" charset="0"/>
              </a:endParaRPr>
            </a:p>
            <a:p>
              <a:pPr marL="0" marR="0" lvl="0" indent="0" algn="ctr" rtl="0">
                <a:lnSpc>
                  <a:spcPct val="90000"/>
                </a:lnSpc>
                <a:spcBef>
                  <a:spcPts val="595"/>
                </a:spcBef>
                <a:spcAft>
                  <a:spcPts val="0"/>
                </a:spcAft>
                <a:buNone/>
              </a:pPr>
              <a:r>
                <a:rPr lang="en-US" sz="2400" b="1" u="none" strike="noStrike" cap="none" dirty="0" err="1">
                  <a:solidFill>
                    <a:srgbClr val="FFFFFF"/>
                  </a:solidFill>
                  <a:latin typeface="Calibri" charset="0"/>
                  <a:ea typeface="Calibri" charset="0"/>
                  <a:cs typeface="Calibri" charset="0"/>
                  <a:sym typeface="Calibri"/>
                </a:rPr>
                <a:t>ლექსიკა</a:t>
              </a:r>
              <a:endParaRPr sz="2400" b="1" dirty="0">
                <a:latin typeface="Calibri" charset="0"/>
                <a:ea typeface="Calibri" charset="0"/>
                <a:cs typeface="Calibri" charset="0"/>
              </a:endParaRPr>
            </a:p>
          </p:txBody>
        </p:sp>
        <p:sp>
          <p:nvSpPr>
            <p:cNvPr id="151" name="Google Shape;151;g8d3272b2c0_0_186"/>
            <p:cNvSpPr txBox="1"/>
            <p:nvPr/>
          </p:nvSpPr>
          <p:spPr>
            <a:xfrm rot="5196305">
              <a:off x="4607339" y="1672363"/>
              <a:ext cx="35462" cy="35462"/>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Calibri" charset="0"/>
                <a:ea typeface="Calibri" charset="0"/>
                <a:cs typeface="Calibri" charset="0"/>
                <a:sym typeface="Calibri"/>
              </a:endParaRPr>
            </a:p>
          </p:txBody>
        </p:sp>
        <p:sp>
          <p:nvSpPr>
            <p:cNvPr id="152" name="Google Shape;152;g8d3272b2c0_0_186"/>
            <p:cNvSpPr/>
            <p:nvPr/>
          </p:nvSpPr>
          <p:spPr>
            <a:xfrm>
              <a:off x="3762805" y="-390915"/>
              <a:ext cx="2512565" cy="1622379"/>
            </a:xfrm>
            <a:prstGeom prst="ellipse">
              <a:avLst/>
            </a:prstGeom>
            <a:solidFill>
              <a:srgbClr val="4372C3"/>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2400" b="1" dirty="0">
                  <a:latin typeface="Calibri" charset="0"/>
                  <a:ea typeface="Calibri" charset="0"/>
                  <a:cs typeface="Calibri" charset="0"/>
                </a:rPr>
                <a:t>  </a:t>
              </a:r>
              <a:r>
                <a:rPr lang="en-US" sz="2400" b="1" dirty="0" smtClean="0">
                  <a:solidFill>
                    <a:schemeClr val="bg1"/>
                  </a:solidFill>
                  <a:latin typeface="Calibri" charset="0"/>
                  <a:ea typeface="Calibri" charset="0"/>
                  <a:cs typeface="Calibri" charset="0"/>
                </a:rPr>
                <a:t>spicy </a:t>
              </a:r>
              <a:endParaRPr lang="en-US" sz="2400" b="1" dirty="0">
                <a:solidFill>
                  <a:schemeClr val="bg1"/>
                </a:solidFill>
                <a:latin typeface="Calibri" charset="0"/>
                <a:ea typeface="Calibri" charset="0"/>
                <a:cs typeface="Calibri" charset="0"/>
              </a:endParaRPr>
            </a:p>
            <a:p>
              <a:pPr marL="0" lvl="0" indent="0" algn="l" rtl="0">
                <a:spcBef>
                  <a:spcPts val="0"/>
                </a:spcBef>
                <a:spcAft>
                  <a:spcPts val="0"/>
                </a:spcAft>
                <a:buNone/>
              </a:pPr>
              <a:r>
                <a:rPr lang="en-US" sz="2400" b="1" dirty="0">
                  <a:solidFill>
                    <a:schemeClr val="bg1"/>
                  </a:solidFill>
                  <a:latin typeface="Calibri" charset="0"/>
                  <a:ea typeface="Calibri" charset="0"/>
                  <a:cs typeface="Calibri" charset="0"/>
                </a:rPr>
                <a:t>        </a:t>
              </a:r>
              <a:r>
                <a:rPr lang="en-US" sz="2400" b="1" dirty="0" smtClean="0">
                  <a:solidFill>
                    <a:schemeClr val="bg1"/>
                  </a:solidFill>
                  <a:latin typeface="Calibri" charset="0"/>
                  <a:ea typeface="Calibri" charset="0"/>
                  <a:cs typeface="Calibri" charset="0"/>
                </a:rPr>
                <a:t>(adj.)</a:t>
              </a:r>
            </a:p>
            <a:p>
              <a:pPr marL="0" lvl="0" indent="0" algn="ctr" rtl="0">
                <a:spcBef>
                  <a:spcPts val="0"/>
                </a:spcBef>
                <a:spcAft>
                  <a:spcPts val="0"/>
                </a:spcAft>
                <a:buNone/>
              </a:pPr>
              <a:r>
                <a:rPr lang="ka-GE" sz="2400" b="1" dirty="0" smtClean="0">
                  <a:solidFill>
                    <a:schemeClr val="bg1"/>
                  </a:solidFill>
                  <a:latin typeface="Calibri" charset="0"/>
                  <a:ea typeface="Calibri" charset="0"/>
                  <a:cs typeface="Calibri" charset="0"/>
                </a:rPr>
                <a:t>პიკანტური</a:t>
              </a:r>
              <a:endParaRPr lang="en-US" sz="2400" b="1" dirty="0">
                <a:solidFill>
                  <a:schemeClr val="bg1"/>
                </a:solidFill>
                <a:latin typeface="Calibri" charset="0"/>
                <a:ea typeface="Calibri" charset="0"/>
                <a:cs typeface="Calibri" charset="0"/>
              </a:endParaRPr>
            </a:p>
            <a:p>
              <a:pPr marL="0" lvl="0" indent="0" algn="l" rtl="0">
                <a:spcBef>
                  <a:spcPts val="0"/>
                </a:spcBef>
                <a:spcAft>
                  <a:spcPts val="0"/>
                </a:spcAft>
                <a:buNone/>
              </a:pPr>
              <a:r>
                <a:rPr lang="ka-GE" sz="2400" b="1" dirty="0">
                  <a:solidFill>
                    <a:schemeClr val="bg1"/>
                  </a:solidFill>
                  <a:latin typeface="Calibri" charset="0"/>
                  <a:ea typeface="Calibri" charset="0"/>
                  <a:cs typeface="Calibri" charset="0"/>
                </a:rPr>
                <a:t>      </a:t>
              </a:r>
              <a:endParaRPr sz="2400" b="1" dirty="0">
                <a:solidFill>
                  <a:schemeClr val="bg1"/>
                </a:solidFill>
                <a:latin typeface="Calibri" charset="0"/>
                <a:ea typeface="Calibri" charset="0"/>
                <a:cs typeface="Calibri" charset="0"/>
              </a:endParaRPr>
            </a:p>
          </p:txBody>
        </p:sp>
        <p:sp>
          <p:nvSpPr>
            <p:cNvPr id="155" name="Google Shape;155;g8d3272b2c0_0_186"/>
            <p:cNvSpPr txBox="1"/>
            <p:nvPr/>
          </p:nvSpPr>
          <p:spPr>
            <a:xfrm rot="-2466378">
              <a:off x="5868095" y="1745714"/>
              <a:ext cx="81222" cy="81222"/>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Calibri" charset="0"/>
                <a:ea typeface="Calibri" charset="0"/>
                <a:cs typeface="Calibri" charset="0"/>
                <a:sym typeface="Calibri"/>
              </a:endParaRPr>
            </a:p>
          </p:txBody>
        </p:sp>
        <p:sp>
          <p:nvSpPr>
            <p:cNvPr id="156" name="Google Shape;156;g8d3272b2c0_0_186"/>
            <p:cNvSpPr/>
            <p:nvPr/>
          </p:nvSpPr>
          <p:spPr>
            <a:xfrm>
              <a:off x="6943647" y="-82531"/>
              <a:ext cx="2860612" cy="1791453"/>
            </a:xfrm>
            <a:prstGeom prst="ellipse">
              <a:avLst/>
            </a:prstGeom>
            <a:solidFill>
              <a:srgbClr val="4372C3"/>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Calibri" charset="0"/>
                <a:ea typeface="Calibri" charset="0"/>
                <a:cs typeface="Calibri" charset="0"/>
              </a:endParaRPr>
            </a:p>
          </p:txBody>
        </p:sp>
        <p:sp>
          <p:nvSpPr>
            <p:cNvPr id="157" name="Google Shape;157;g8d3272b2c0_0_186"/>
            <p:cNvSpPr txBox="1"/>
            <p:nvPr/>
          </p:nvSpPr>
          <p:spPr>
            <a:xfrm>
              <a:off x="7364330" y="226844"/>
              <a:ext cx="2069981" cy="1172704"/>
            </a:xfrm>
            <a:prstGeom prst="rect">
              <a:avLst/>
            </a:prstGeom>
            <a:solidFill>
              <a:schemeClr val="accent1"/>
            </a:solidFill>
            <a:ln>
              <a:noFill/>
            </a:ln>
          </p:spPr>
          <p:txBody>
            <a:bodyPr spcFirstLastPara="1" wrap="square" lIns="11425" tIns="11425" rIns="11425" bIns="11425" anchor="ctr" anchorCtr="0">
              <a:noAutofit/>
            </a:bodyPr>
            <a:lstStyle/>
            <a:p>
              <a:pPr marL="0" lvl="0" indent="0" algn="ctr" rtl="0">
                <a:spcBef>
                  <a:spcPts val="0"/>
                </a:spcBef>
                <a:spcAft>
                  <a:spcPts val="0"/>
                </a:spcAft>
                <a:buClr>
                  <a:schemeClr val="dk1"/>
                </a:buClr>
                <a:buSzPts val="1100"/>
                <a:buFont typeface="Arial"/>
                <a:buNone/>
              </a:pPr>
              <a:r>
                <a:rPr lang="en-US" sz="2400" b="1" dirty="0" smtClean="0">
                  <a:solidFill>
                    <a:srgbClr val="FFFFFF"/>
                  </a:solidFill>
                  <a:latin typeface="Calibri" charset="0"/>
                  <a:ea typeface="Calibri" charset="0"/>
                  <a:cs typeface="Calibri" charset="0"/>
                  <a:sym typeface="Calibri"/>
                </a:rPr>
                <a:t>exotic</a:t>
              </a:r>
              <a:endParaRPr lang="en-US" sz="2400" b="1" dirty="0">
                <a:solidFill>
                  <a:srgbClr val="FFFFFF"/>
                </a:solidFill>
                <a:latin typeface="Calibri" charset="0"/>
                <a:ea typeface="Calibri" charset="0"/>
                <a:cs typeface="Calibri" charset="0"/>
                <a:sym typeface="Calibri"/>
              </a:endParaRPr>
            </a:p>
            <a:p>
              <a:pPr marL="0" lvl="0" indent="0" algn="ctr" rtl="0">
                <a:spcBef>
                  <a:spcPts val="0"/>
                </a:spcBef>
                <a:spcAft>
                  <a:spcPts val="0"/>
                </a:spcAft>
                <a:buClr>
                  <a:schemeClr val="dk1"/>
                </a:buClr>
                <a:buSzPts val="1100"/>
                <a:buFont typeface="Arial"/>
                <a:buNone/>
              </a:pPr>
              <a:r>
                <a:rPr lang="en-US" sz="2400" b="1" dirty="0" smtClean="0">
                  <a:solidFill>
                    <a:srgbClr val="FFFFFF"/>
                  </a:solidFill>
                  <a:latin typeface="Calibri" charset="0"/>
                  <a:ea typeface="Calibri" charset="0"/>
                  <a:cs typeface="Calibri" charset="0"/>
                  <a:sym typeface="Calibri"/>
                </a:rPr>
                <a:t>(adj.)</a:t>
              </a:r>
              <a:endParaRPr lang="en-US" sz="2400" b="1" dirty="0">
                <a:solidFill>
                  <a:srgbClr val="FFFFFF"/>
                </a:solidFill>
                <a:latin typeface="Calibri" charset="0"/>
                <a:ea typeface="Calibri" charset="0"/>
                <a:cs typeface="Calibri" charset="0"/>
                <a:sym typeface="Calibri"/>
              </a:endParaRPr>
            </a:p>
            <a:p>
              <a:pPr marL="0" lvl="0" indent="0" algn="ctr" rtl="0">
                <a:spcBef>
                  <a:spcPts val="0"/>
                </a:spcBef>
                <a:spcAft>
                  <a:spcPts val="0"/>
                </a:spcAft>
                <a:buClr>
                  <a:schemeClr val="dk1"/>
                </a:buClr>
                <a:buSzPts val="1100"/>
                <a:buFont typeface="Arial"/>
                <a:buNone/>
              </a:pPr>
              <a:r>
                <a:rPr lang="ka-GE" sz="2400" b="1" dirty="0" smtClean="0">
                  <a:solidFill>
                    <a:srgbClr val="FFFFFF"/>
                  </a:solidFill>
                  <a:latin typeface="Calibri" charset="0"/>
                  <a:ea typeface="Calibri" charset="0"/>
                  <a:cs typeface="Calibri" charset="0"/>
                  <a:sym typeface="Calibri"/>
                </a:rPr>
                <a:t>ეგზოტიკური</a:t>
              </a:r>
              <a:endParaRPr lang="ka-GE" sz="2400" b="1" dirty="0">
                <a:solidFill>
                  <a:srgbClr val="FFFFFF"/>
                </a:solidFill>
                <a:latin typeface="Calibri" charset="0"/>
                <a:ea typeface="Calibri" charset="0"/>
                <a:cs typeface="Calibri" charset="0"/>
                <a:sym typeface="Calibri"/>
              </a:endParaRPr>
            </a:p>
            <a:p>
              <a:pPr marL="0" lvl="0" indent="0" algn="ctr" rtl="0">
                <a:spcBef>
                  <a:spcPts val="0"/>
                </a:spcBef>
                <a:spcAft>
                  <a:spcPts val="0"/>
                </a:spcAft>
                <a:buClr>
                  <a:schemeClr val="dk1"/>
                </a:buClr>
                <a:buSzPts val="1100"/>
                <a:buFont typeface="Arial"/>
                <a:buNone/>
              </a:pPr>
              <a:endParaRPr sz="2400" b="1" dirty="0">
                <a:solidFill>
                  <a:srgbClr val="FFFFFF"/>
                </a:solidFill>
                <a:latin typeface="Calibri" charset="0"/>
                <a:ea typeface="Calibri" charset="0"/>
                <a:cs typeface="Calibri" charset="0"/>
                <a:sym typeface="Calibri"/>
              </a:endParaRPr>
            </a:p>
          </p:txBody>
        </p:sp>
        <p:sp>
          <p:nvSpPr>
            <p:cNvPr id="159" name="Google Shape;159;g8d3272b2c0_0_186"/>
            <p:cNvSpPr txBox="1"/>
            <p:nvPr/>
          </p:nvSpPr>
          <p:spPr>
            <a:xfrm rot="-246013">
              <a:off x="6281636" y="2686160"/>
              <a:ext cx="83915" cy="83915"/>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Calibri" charset="0"/>
                <a:ea typeface="Calibri" charset="0"/>
                <a:cs typeface="Calibri" charset="0"/>
                <a:sym typeface="Calibri"/>
              </a:endParaRPr>
            </a:p>
          </p:txBody>
        </p:sp>
        <p:sp>
          <p:nvSpPr>
            <p:cNvPr id="163" name="Google Shape;163;g8d3272b2c0_0_186"/>
            <p:cNvSpPr txBox="1"/>
            <p:nvPr/>
          </p:nvSpPr>
          <p:spPr>
            <a:xfrm rot="2113695">
              <a:off x="5940677" y="3711274"/>
              <a:ext cx="77492" cy="77492"/>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Calibri" charset="0"/>
                <a:ea typeface="Calibri" charset="0"/>
                <a:cs typeface="Calibri" charset="0"/>
                <a:sym typeface="Calibri"/>
              </a:endParaRPr>
            </a:p>
          </p:txBody>
        </p:sp>
        <p:sp>
          <p:nvSpPr>
            <p:cNvPr id="167" name="Google Shape;167;g8d3272b2c0_0_186"/>
            <p:cNvSpPr txBox="1"/>
            <p:nvPr/>
          </p:nvSpPr>
          <p:spPr>
            <a:xfrm rot="5176116">
              <a:off x="4746973" y="3776269"/>
              <a:ext cx="13829" cy="13829"/>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Calibri" charset="0"/>
                <a:ea typeface="Calibri" charset="0"/>
                <a:cs typeface="Calibri" charset="0"/>
                <a:sym typeface="Calibri"/>
              </a:endParaRPr>
            </a:p>
          </p:txBody>
        </p:sp>
        <p:sp>
          <p:nvSpPr>
            <p:cNvPr id="168" name="Google Shape;168;g8d3272b2c0_0_186"/>
            <p:cNvSpPr/>
            <p:nvPr/>
          </p:nvSpPr>
          <p:spPr>
            <a:xfrm>
              <a:off x="250603" y="2967849"/>
              <a:ext cx="3021020" cy="1626917"/>
            </a:xfrm>
            <a:prstGeom prst="ellipse">
              <a:avLst/>
            </a:prstGeom>
            <a:solidFill>
              <a:srgbClr val="4372C3"/>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Calibri" charset="0"/>
                <a:ea typeface="Calibri" charset="0"/>
                <a:cs typeface="Calibri" charset="0"/>
              </a:endParaRPr>
            </a:p>
          </p:txBody>
        </p:sp>
        <p:sp>
          <p:nvSpPr>
            <p:cNvPr id="169" name="Google Shape;169;g8d3272b2c0_0_186"/>
            <p:cNvSpPr txBox="1"/>
            <p:nvPr/>
          </p:nvSpPr>
          <p:spPr>
            <a:xfrm>
              <a:off x="542029" y="3245134"/>
              <a:ext cx="2600418" cy="1090866"/>
            </a:xfrm>
            <a:prstGeom prst="rect">
              <a:avLst/>
            </a:prstGeom>
            <a:noFill/>
            <a:ln>
              <a:noFill/>
            </a:ln>
          </p:spPr>
          <p:txBody>
            <a:bodyPr spcFirstLastPara="1" wrap="square" lIns="11425" tIns="11425" rIns="11425" bIns="11425" anchor="ctr" anchorCtr="0">
              <a:noAutofit/>
            </a:bodyPr>
            <a:lstStyle/>
            <a:p>
              <a:pPr marL="0" marR="0" lvl="0" indent="0" algn="ctr" rtl="0">
                <a:lnSpc>
                  <a:spcPct val="90000"/>
                </a:lnSpc>
                <a:spcBef>
                  <a:spcPts val="630"/>
                </a:spcBef>
                <a:spcAft>
                  <a:spcPts val="0"/>
                </a:spcAft>
                <a:buNone/>
              </a:pPr>
              <a:r>
                <a:rPr lang="en-US" sz="2400" b="1" dirty="0" smtClean="0">
                  <a:solidFill>
                    <a:srgbClr val="FFFFFF"/>
                  </a:solidFill>
                  <a:latin typeface="Calibri" charset="0"/>
                  <a:ea typeface="Calibri" charset="0"/>
                  <a:cs typeface="Calibri" charset="0"/>
                  <a:sym typeface="Calibri"/>
                </a:rPr>
                <a:t>inclusive</a:t>
              </a:r>
              <a:endParaRPr lang="en-US" sz="2400" b="1" dirty="0">
                <a:solidFill>
                  <a:srgbClr val="FFFFFF"/>
                </a:solidFill>
                <a:latin typeface="Calibri" charset="0"/>
                <a:ea typeface="Calibri" charset="0"/>
                <a:cs typeface="Calibri" charset="0"/>
                <a:sym typeface="Calibri"/>
              </a:endParaRPr>
            </a:p>
            <a:p>
              <a:pPr marL="0" marR="0" lvl="0" indent="0" algn="ctr" rtl="0">
                <a:lnSpc>
                  <a:spcPct val="90000"/>
                </a:lnSpc>
                <a:spcBef>
                  <a:spcPts val="630"/>
                </a:spcBef>
                <a:spcAft>
                  <a:spcPts val="0"/>
                </a:spcAft>
                <a:buNone/>
              </a:pPr>
              <a:r>
                <a:rPr lang="en-US" sz="2400" b="1" dirty="0" smtClean="0">
                  <a:solidFill>
                    <a:srgbClr val="FFFFFF"/>
                  </a:solidFill>
                  <a:latin typeface="Calibri" charset="0"/>
                  <a:ea typeface="Calibri" charset="0"/>
                  <a:cs typeface="Calibri" charset="0"/>
                  <a:sym typeface="Calibri"/>
                </a:rPr>
                <a:t>(adj.)</a:t>
              </a:r>
              <a:endParaRPr lang="ka-GE" sz="2400" b="1" dirty="0" smtClean="0">
                <a:solidFill>
                  <a:srgbClr val="FFFFFF"/>
                </a:solidFill>
                <a:latin typeface="Calibri" charset="0"/>
                <a:ea typeface="Calibri" charset="0"/>
                <a:cs typeface="Calibri" charset="0"/>
                <a:sym typeface="Calibri"/>
              </a:endParaRPr>
            </a:p>
            <a:p>
              <a:pPr marL="0" marR="0" lvl="0" indent="0" algn="ctr" rtl="0">
                <a:lnSpc>
                  <a:spcPct val="90000"/>
                </a:lnSpc>
                <a:spcBef>
                  <a:spcPts val="630"/>
                </a:spcBef>
                <a:spcAft>
                  <a:spcPts val="0"/>
                </a:spcAft>
                <a:buNone/>
              </a:pPr>
              <a:r>
                <a:rPr lang="ka-GE" sz="2400" b="1" dirty="0" smtClean="0">
                  <a:solidFill>
                    <a:srgbClr val="FFFFFF"/>
                  </a:solidFill>
                  <a:latin typeface="Calibri" charset="0"/>
                  <a:ea typeface="Calibri" charset="0"/>
                  <a:cs typeface="Calibri" charset="0"/>
                  <a:sym typeface="Calibri"/>
                </a:rPr>
                <a:t>ყოვლისმომცველი</a:t>
              </a:r>
              <a:endParaRPr lang="en-US" sz="2400" b="1" dirty="0">
                <a:solidFill>
                  <a:srgbClr val="FFFFFF"/>
                </a:solidFill>
                <a:latin typeface="Calibri" charset="0"/>
                <a:ea typeface="Calibri" charset="0"/>
                <a:cs typeface="Calibri" charset="0"/>
                <a:sym typeface="Calibri"/>
              </a:endParaRPr>
            </a:p>
            <a:p>
              <a:pPr marL="0" marR="0" lvl="0" indent="0" algn="ctr" rtl="0">
                <a:lnSpc>
                  <a:spcPct val="90000"/>
                </a:lnSpc>
                <a:spcBef>
                  <a:spcPts val="630"/>
                </a:spcBef>
                <a:spcAft>
                  <a:spcPts val="0"/>
                </a:spcAft>
                <a:buNone/>
              </a:pPr>
              <a:endParaRPr lang="ka-GE" sz="2400" b="1" dirty="0">
                <a:solidFill>
                  <a:srgbClr val="FFFFFF"/>
                </a:solidFill>
                <a:latin typeface="Calibri" charset="0"/>
                <a:ea typeface="Calibri" charset="0"/>
                <a:cs typeface="Calibri" charset="0"/>
                <a:sym typeface="Calibri"/>
              </a:endParaRPr>
            </a:p>
          </p:txBody>
        </p:sp>
        <p:sp>
          <p:nvSpPr>
            <p:cNvPr id="171" name="Google Shape;171;g8d3272b2c0_0_186"/>
            <p:cNvSpPr txBox="1"/>
            <p:nvPr/>
          </p:nvSpPr>
          <p:spPr>
            <a:xfrm rot="-1759631">
              <a:off x="3157491" y="3636472"/>
              <a:ext cx="91875" cy="91875"/>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Calibri" charset="0"/>
                <a:ea typeface="Calibri" charset="0"/>
                <a:cs typeface="Calibri" charset="0"/>
                <a:sym typeface="Calibri"/>
              </a:endParaRPr>
            </a:p>
          </p:txBody>
        </p:sp>
        <p:sp>
          <p:nvSpPr>
            <p:cNvPr id="172" name="Google Shape;172;g8d3272b2c0_0_186"/>
            <p:cNvSpPr/>
            <p:nvPr/>
          </p:nvSpPr>
          <p:spPr>
            <a:xfrm>
              <a:off x="680442" y="927385"/>
              <a:ext cx="2667977" cy="1621482"/>
            </a:xfrm>
            <a:prstGeom prst="ellipse">
              <a:avLst/>
            </a:prstGeom>
            <a:solidFill>
              <a:srgbClr val="4372C3"/>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2400" b="1" dirty="0">
                  <a:latin typeface="Calibri" charset="0"/>
                  <a:ea typeface="Calibri" charset="0"/>
                  <a:cs typeface="Calibri" charset="0"/>
                </a:rPr>
                <a:t>     </a:t>
              </a:r>
              <a:endParaRPr lang="ka-GE" sz="2400" b="1" dirty="0" smtClean="0">
                <a:latin typeface="Calibri" charset="0"/>
                <a:ea typeface="Calibri" charset="0"/>
                <a:cs typeface="Calibri" charset="0"/>
              </a:endParaRPr>
            </a:p>
            <a:p>
              <a:pPr marL="0" lvl="0" indent="0" algn="ctr" rtl="0">
                <a:spcBef>
                  <a:spcPts val="0"/>
                </a:spcBef>
                <a:spcAft>
                  <a:spcPts val="0"/>
                </a:spcAft>
                <a:buNone/>
              </a:pPr>
              <a:r>
                <a:rPr lang="en-US" sz="2400" b="1" dirty="0" smtClean="0">
                  <a:solidFill>
                    <a:schemeClr val="bg1"/>
                  </a:solidFill>
                  <a:latin typeface="Calibri" charset="0"/>
                  <a:ea typeface="Calibri" charset="0"/>
                  <a:cs typeface="Calibri" charset="0"/>
                </a:rPr>
                <a:t>appetizer</a:t>
              </a:r>
              <a:endParaRPr lang="ka-GE" sz="2400" b="1" dirty="0">
                <a:solidFill>
                  <a:schemeClr val="bg1"/>
                </a:solidFill>
                <a:latin typeface="Calibri" charset="0"/>
                <a:ea typeface="Calibri" charset="0"/>
                <a:cs typeface="Calibri" charset="0"/>
              </a:endParaRPr>
            </a:p>
            <a:p>
              <a:pPr marL="0" lvl="0" indent="0" algn="ctr" rtl="0">
                <a:spcBef>
                  <a:spcPts val="0"/>
                </a:spcBef>
                <a:spcAft>
                  <a:spcPts val="0"/>
                </a:spcAft>
                <a:buNone/>
              </a:pPr>
              <a:r>
                <a:rPr lang="en-US" sz="2400" b="1" dirty="0" smtClean="0">
                  <a:solidFill>
                    <a:schemeClr val="bg1"/>
                  </a:solidFill>
                  <a:latin typeface="Calibri" charset="0"/>
                  <a:ea typeface="Calibri" charset="0"/>
                  <a:cs typeface="Calibri" charset="0"/>
                </a:rPr>
                <a:t>  (n.)</a:t>
              </a:r>
              <a:endParaRPr lang="ka-GE" sz="2400" b="1" dirty="0" smtClean="0">
                <a:solidFill>
                  <a:schemeClr val="bg1"/>
                </a:solidFill>
                <a:latin typeface="Calibri" charset="0"/>
                <a:ea typeface="Calibri" charset="0"/>
                <a:cs typeface="Calibri" charset="0"/>
              </a:endParaRPr>
            </a:p>
            <a:p>
              <a:pPr marL="0" lvl="0" indent="0" algn="l" rtl="0">
                <a:spcBef>
                  <a:spcPts val="0"/>
                </a:spcBef>
                <a:spcAft>
                  <a:spcPts val="0"/>
                </a:spcAft>
                <a:buNone/>
              </a:pPr>
              <a:r>
                <a:rPr lang="ka-GE" sz="2400" b="1" dirty="0" smtClean="0">
                  <a:solidFill>
                    <a:schemeClr val="bg1"/>
                  </a:solidFill>
                  <a:latin typeface="Calibri" charset="0"/>
                  <a:ea typeface="Calibri" charset="0"/>
                  <a:cs typeface="Calibri" charset="0"/>
                </a:rPr>
                <a:t>აპეტაიზერი</a:t>
              </a:r>
              <a:endParaRPr lang="en-US" sz="2400" b="1" dirty="0">
                <a:solidFill>
                  <a:schemeClr val="bg1"/>
                </a:solidFill>
                <a:latin typeface="Calibri" charset="0"/>
                <a:ea typeface="Calibri" charset="0"/>
                <a:cs typeface="Calibri" charset="0"/>
              </a:endParaRPr>
            </a:p>
            <a:p>
              <a:pPr marL="0" lvl="0" indent="0" algn="l" rtl="0">
                <a:spcBef>
                  <a:spcPts val="0"/>
                </a:spcBef>
                <a:spcAft>
                  <a:spcPts val="0"/>
                </a:spcAft>
                <a:buNone/>
              </a:pPr>
              <a:endParaRPr lang="en-US" sz="2400" b="1" dirty="0">
                <a:solidFill>
                  <a:schemeClr val="bg1"/>
                </a:solidFill>
                <a:latin typeface="Calibri" charset="0"/>
                <a:ea typeface="Calibri" charset="0"/>
                <a:cs typeface="Calibri" charset="0"/>
              </a:endParaRPr>
            </a:p>
            <a:p>
              <a:pPr marL="0" lvl="0" indent="0" algn="l" rtl="0">
                <a:spcBef>
                  <a:spcPts val="0"/>
                </a:spcBef>
                <a:spcAft>
                  <a:spcPts val="0"/>
                </a:spcAft>
                <a:buNone/>
              </a:pPr>
              <a:endParaRPr sz="2400" b="1" dirty="0">
                <a:solidFill>
                  <a:schemeClr val="bg1"/>
                </a:solidFill>
                <a:latin typeface="Calibri" charset="0"/>
                <a:ea typeface="Calibri" charset="0"/>
                <a:cs typeface="Calibri" charset="0"/>
              </a:endParaRPr>
            </a:p>
          </p:txBody>
        </p:sp>
        <p:sp>
          <p:nvSpPr>
            <p:cNvPr id="175" name="Google Shape;175;g8d3272b2c0_0_186"/>
            <p:cNvSpPr txBox="1"/>
            <p:nvPr/>
          </p:nvSpPr>
          <p:spPr>
            <a:xfrm rot="162391">
              <a:off x="3037428" y="2729877"/>
              <a:ext cx="82592" cy="82592"/>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Calibri" charset="0"/>
                <a:ea typeface="Calibri" charset="0"/>
                <a:cs typeface="Calibri" charset="0"/>
                <a:sym typeface="Calibri"/>
              </a:endParaRPr>
            </a:p>
          </p:txBody>
        </p:sp>
        <p:sp>
          <p:nvSpPr>
            <p:cNvPr id="176" name="Google Shape;176;g8d3272b2c0_0_186"/>
            <p:cNvSpPr/>
            <p:nvPr/>
          </p:nvSpPr>
          <p:spPr>
            <a:xfrm>
              <a:off x="6943648" y="4062633"/>
              <a:ext cx="2911299" cy="1703459"/>
            </a:xfrm>
            <a:prstGeom prst="ellipse">
              <a:avLst/>
            </a:prstGeom>
            <a:solidFill>
              <a:srgbClr val="4372C3"/>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Calibri" charset="0"/>
                <a:ea typeface="Calibri" charset="0"/>
                <a:cs typeface="Calibri" charset="0"/>
              </a:endParaRPr>
            </a:p>
          </p:txBody>
        </p:sp>
        <p:sp>
          <p:nvSpPr>
            <p:cNvPr id="177" name="Google Shape;177;g8d3272b2c0_0_186"/>
            <p:cNvSpPr txBox="1"/>
            <p:nvPr/>
          </p:nvSpPr>
          <p:spPr>
            <a:xfrm>
              <a:off x="7612413" y="4594766"/>
              <a:ext cx="1847794" cy="905618"/>
            </a:xfrm>
            <a:prstGeom prst="rect">
              <a:avLst/>
            </a:prstGeom>
            <a:noFill/>
            <a:ln>
              <a:noFill/>
            </a:ln>
          </p:spPr>
          <p:txBody>
            <a:bodyPr spcFirstLastPara="1" wrap="square" lIns="11425" tIns="11425" rIns="11425" bIns="11425" anchor="ctr" anchorCtr="0">
              <a:noAutofit/>
            </a:bodyPr>
            <a:lstStyle/>
            <a:p>
              <a:pPr marL="0" marR="0" lvl="0" indent="0" algn="ctr" rtl="0">
                <a:lnSpc>
                  <a:spcPct val="90000"/>
                </a:lnSpc>
                <a:spcBef>
                  <a:spcPts val="630"/>
                </a:spcBef>
                <a:spcAft>
                  <a:spcPts val="0"/>
                </a:spcAft>
                <a:buNone/>
              </a:pPr>
              <a:r>
                <a:rPr lang="en-US" sz="2400" b="1" dirty="0" smtClean="0">
                  <a:solidFill>
                    <a:srgbClr val="FFFFFF"/>
                  </a:solidFill>
                  <a:latin typeface="Calibri" charset="0"/>
                  <a:ea typeface="Calibri" charset="0"/>
                  <a:cs typeface="Calibri" charset="0"/>
                  <a:sym typeface="Calibri"/>
                </a:rPr>
                <a:t>noodle(s)</a:t>
              </a:r>
              <a:endParaRPr lang="en-US" sz="2400" b="1" dirty="0">
                <a:solidFill>
                  <a:srgbClr val="FFFFFF"/>
                </a:solidFill>
                <a:latin typeface="Calibri" charset="0"/>
                <a:ea typeface="Calibri" charset="0"/>
                <a:cs typeface="Calibri" charset="0"/>
                <a:sym typeface="Calibri"/>
              </a:endParaRPr>
            </a:p>
            <a:p>
              <a:pPr marL="0" marR="0" lvl="0" indent="0" algn="ctr" rtl="0">
                <a:lnSpc>
                  <a:spcPct val="90000"/>
                </a:lnSpc>
                <a:spcBef>
                  <a:spcPts val="630"/>
                </a:spcBef>
                <a:spcAft>
                  <a:spcPts val="0"/>
                </a:spcAft>
                <a:buNone/>
              </a:pPr>
              <a:r>
                <a:rPr lang="en-US" sz="2400" b="1" dirty="0" smtClean="0">
                  <a:solidFill>
                    <a:srgbClr val="FFFFFF"/>
                  </a:solidFill>
                  <a:latin typeface="Calibri" charset="0"/>
                  <a:ea typeface="Calibri" charset="0"/>
                  <a:cs typeface="Calibri" charset="0"/>
                  <a:sym typeface="Calibri"/>
                </a:rPr>
                <a:t>(n.)</a:t>
              </a:r>
              <a:endParaRPr lang="ka-GE" sz="2400" b="1" dirty="0" smtClean="0">
                <a:solidFill>
                  <a:srgbClr val="FFFFFF"/>
                </a:solidFill>
                <a:latin typeface="Calibri" charset="0"/>
                <a:ea typeface="Calibri" charset="0"/>
                <a:cs typeface="Calibri" charset="0"/>
                <a:sym typeface="Calibri"/>
              </a:endParaRPr>
            </a:p>
            <a:p>
              <a:pPr marL="0" marR="0" lvl="0" indent="0" algn="ctr" rtl="0">
                <a:lnSpc>
                  <a:spcPct val="90000"/>
                </a:lnSpc>
                <a:spcBef>
                  <a:spcPts val="630"/>
                </a:spcBef>
                <a:spcAft>
                  <a:spcPts val="0"/>
                </a:spcAft>
                <a:buNone/>
              </a:pPr>
              <a:r>
                <a:rPr lang="ka-GE" sz="2400" b="1" dirty="0" smtClean="0">
                  <a:solidFill>
                    <a:srgbClr val="FFFFFF"/>
                  </a:solidFill>
                  <a:latin typeface="Calibri" charset="0"/>
                  <a:ea typeface="Calibri" charset="0"/>
                  <a:cs typeface="Calibri" charset="0"/>
                  <a:sym typeface="Calibri"/>
                </a:rPr>
                <a:t>ატრია</a:t>
              </a:r>
              <a:endParaRPr lang="ka-GE" sz="2400" b="1" dirty="0">
                <a:solidFill>
                  <a:srgbClr val="FFFFFF"/>
                </a:solidFill>
                <a:latin typeface="Calibri" charset="0"/>
                <a:ea typeface="Calibri" charset="0"/>
                <a:cs typeface="Calibri" charset="0"/>
                <a:sym typeface="Calibri"/>
              </a:endParaRPr>
            </a:p>
            <a:p>
              <a:pPr marL="0" marR="0" lvl="0" indent="0" algn="ctr" rtl="0">
                <a:lnSpc>
                  <a:spcPct val="90000"/>
                </a:lnSpc>
                <a:spcBef>
                  <a:spcPts val="630"/>
                </a:spcBef>
                <a:spcAft>
                  <a:spcPts val="0"/>
                </a:spcAft>
                <a:buNone/>
              </a:pPr>
              <a:endParaRPr sz="2400" b="1" dirty="0">
                <a:solidFill>
                  <a:srgbClr val="FFFFFF"/>
                </a:solidFill>
                <a:latin typeface="Calibri" charset="0"/>
                <a:ea typeface="Calibri" charset="0"/>
                <a:cs typeface="Calibri" charset="0"/>
                <a:sym typeface="Calibri"/>
              </a:endParaRPr>
            </a:p>
          </p:txBody>
        </p:sp>
        <p:sp>
          <p:nvSpPr>
            <p:cNvPr id="179" name="Google Shape;179;g8d3272b2c0_0_186"/>
            <p:cNvSpPr txBox="1"/>
            <p:nvPr/>
          </p:nvSpPr>
          <p:spPr>
            <a:xfrm rot="2082986">
              <a:off x="3151457" y="1760313"/>
              <a:ext cx="102192" cy="102192"/>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Calibri" charset="0"/>
                <a:ea typeface="Calibri" charset="0"/>
                <a:cs typeface="Calibri" charset="0"/>
                <a:sym typeface="Calibri"/>
              </a:endParaRPr>
            </a:p>
          </p:txBody>
        </p:sp>
      </p:grpSp>
      <p:sp>
        <p:nvSpPr>
          <p:cNvPr id="2" name="Oval 1">
            <a:extLst>
              <a:ext uri="{FF2B5EF4-FFF2-40B4-BE49-F238E27FC236}">
                <a16:creationId xmlns:a16="http://schemas.microsoft.com/office/drawing/2014/main" id="{17DFDB4C-9792-4BAD-979A-3FB865F95A53}"/>
              </a:ext>
            </a:extLst>
          </p:cNvPr>
          <p:cNvSpPr/>
          <p:nvPr/>
        </p:nvSpPr>
        <p:spPr>
          <a:xfrm>
            <a:off x="8729456" y="3181739"/>
            <a:ext cx="2989793" cy="1580164"/>
          </a:xfrm>
          <a:prstGeom prst="ellipse">
            <a:avLst/>
          </a:prstGeom>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latin typeface="Calibri" panose="020F0502020204030204" pitchFamily="34" charset="0"/>
                <a:cs typeface="Calibri" panose="020F0502020204030204" pitchFamily="34" charset="0"/>
              </a:rPr>
              <a:t>cuisine</a:t>
            </a:r>
            <a:endParaRPr lang="en-US" sz="2400" b="1" dirty="0">
              <a:latin typeface="Calibri" panose="020F0502020204030204" pitchFamily="34" charset="0"/>
              <a:cs typeface="Calibri" panose="020F0502020204030204" pitchFamily="34" charset="0"/>
            </a:endParaRPr>
          </a:p>
          <a:p>
            <a:pPr algn="ctr"/>
            <a:r>
              <a:rPr lang="en-US" sz="2400" b="1" dirty="0">
                <a:latin typeface="Calibri" panose="020F0502020204030204" pitchFamily="34" charset="0"/>
                <a:cs typeface="Calibri" panose="020F0502020204030204" pitchFamily="34" charset="0"/>
              </a:rPr>
              <a:t>(</a:t>
            </a:r>
            <a:r>
              <a:rPr lang="en-US" sz="2400" b="1" dirty="0" smtClean="0">
                <a:latin typeface="Calibri" panose="020F0502020204030204" pitchFamily="34" charset="0"/>
                <a:cs typeface="Calibri" panose="020F0502020204030204" pitchFamily="34" charset="0"/>
              </a:rPr>
              <a:t>n.)</a:t>
            </a:r>
            <a:endParaRPr lang="ka-GE" sz="2400" b="1" dirty="0" smtClean="0">
              <a:latin typeface="Calibri" panose="020F0502020204030204" pitchFamily="34" charset="0"/>
              <a:cs typeface="Calibri" panose="020F0502020204030204" pitchFamily="34" charset="0"/>
            </a:endParaRPr>
          </a:p>
          <a:p>
            <a:pPr algn="ctr"/>
            <a:r>
              <a:rPr lang="ka-GE" sz="2400" b="1" dirty="0" smtClean="0">
                <a:latin typeface="Calibri" panose="020F0502020204030204" pitchFamily="34" charset="0"/>
                <a:cs typeface="Calibri" panose="020F0502020204030204" pitchFamily="34" charset="0"/>
              </a:rPr>
              <a:t>სამზარეულო</a:t>
            </a:r>
            <a:endParaRPr lang="ka-GE" sz="2400" b="1" dirty="0">
              <a:latin typeface="Calibri" panose="020F0502020204030204" pitchFamily="34" charset="0"/>
              <a:cs typeface="Calibri" panose="020F0502020204030204" pitchFamily="34" charset="0"/>
            </a:endParaRPr>
          </a:p>
          <a:p>
            <a:pPr algn="ctr"/>
            <a:endParaRPr lang="en-US" sz="2400" b="1" dirty="0">
              <a:latin typeface="Calibri" panose="020F0502020204030204" pitchFamily="34" charset="0"/>
              <a:cs typeface="Calibri" panose="020F0502020204030204" pitchFamily="34" charset="0"/>
            </a:endParaRPr>
          </a:p>
        </p:txBody>
      </p:sp>
      <p:sp>
        <p:nvSpPr>
          <p:cNvPr id="7" name="Oval 6">
            <a:extLst>
              <a:ext uri="{FF2B5EF4-FFF2-40B4-BE49-F238E27FC236}">
                <a16:creationId xmlns:a16="http://schemas.microsoft.com/office/drawing/2014/main" id="{22343F68-88B4-467C-97F9-0DE774DB7016}"/>
              </a:ext>
            </a:extLst>
          </p:cNvPr>
          <p:cNvSpPr/>
          <p:nvPr/>
        </p:nvSpPr>
        <p:spPr>
          <a:xfrm>
            <a:off x="4080966" y="5178490"/>
            <a:ext cx="3174384" cy="1553643"/>
          </a:xfrm>
          <a:prstGeom prst="ellipse">
            <a:avLst/>
          </a:prstGeom>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latin typeface="Calibri" panose="020F0502020204030204" pitchFamily="34" charset="0"/>
                <a:cs typeface="Calibri" panose="020F0502020204030204" pitchFamily="34" charset="0"/>
              </a:rPr>
              <a:t>ingredient</a:t>
            </a:r>
            <a:endParaRPr lang="en-US" sz="2400" b="1" dirty="0">
              <a:latin typeface="Calibri" panose="020F0502020204030204" pitchFamily="34" charset="0"/>
              <a:cs typeface="Calibri" panose="020F0502020204030204" pitchFamily="34" charset="0"/>
            </a:endParaRPr>
          </a:p>
          <a:p>
            <a:pPr algn="ctr"/>
            <a:r>
              <a:rPr lang="en-US" sz="2400" b="1" dirty="0">
                <a:latin typeface="Calibri" panose="020F0502020204030204" pitchFamily="34" charset="0"/>
                <a:cs typeface="Calibri" panose="020F0502020204030204" pitchFamily="34" charset="0"/>
              </a:rPr>
              <a:t>(</a:t>
            </a:r>
            <a:r>
              <a:rPr lang="en-US" sz="2400" b="1" dirty="0" smtClean="0">
                <a:latin typeface="Calibri" panose="020F0502020204030204" pitchFamily="34" charset="0"/>
                <a:cs typeface="Calibri" panose="020F0502020204030204" pitchFamily="34" charset="0"/>
              </a:rPr>
              <a:t>n.)</a:t>
            </a:r>
            <a:endParaRPr lang="ka-GE" sz="2400" b="1" dirty="0" smtClean="0">
              <a:latin typeface="Calibri" panose="020F0502020204030204" pitchFamily="34" charset="0"/>
              <a:cs typeface="Calibri" panose="020F0502020204030204" pitchFamily="34" charset="0"/>
            </a:endParaRPr>
          </a:p>
          <a:p>
            <a:pPr algn="ctr"/>
            <a:r>
              <a:rPr lang="ka-GE" sz="2400" b="1" dirty="0" smtClean="0">
                <a:latin typeface="Calibri" panose="020F0502020204030204" pitchFamily="34" charset="0"/>
                <a:cs typeface="Calibri" panose="020F0502020204030204" pitchFamily="34" charset="0"/>
              </a:rPr>
              <a:t>ინგრედიენტი</a:t>
            </a:r>
            <a:endParaRPr lang="ka-GE" sz="2400" b="1" dirty="0">
              <a:latin typeface="Calibri" panose="020F0502020204030204" pitchFamily="34" charset="0"/>
              <a:cs typeface="Calibri" panose="020F0502020204030204" pitchFamily="34" charset="0"/>
            </a:endParaRPr>
          </a:p>
          <a:p>
            <a:pPr algn="ctr"/>
            <a:endParaRPr lang="en-US" sz="2400" b="1" dirty="0">
              <a:latin typeface="Calibri" panose="020F0502020204030204" pitchFamily="34" charset="0"/>
              <a:cs typeface="Calibri" panose="020F0502020204030204" pitchFamily="34" charset="0"/>
            </a:endParaRPr>
          </a:p>
        </p:txBody>
      </p:sp>
      <p:pic>
        <p:nvPicPr>
          <p:cNvPr id="32" name="Google Shape;90;p1">
            <a:extLst>
              <a:ext uri="{FF2B5EF4-FFF2-40B4-BE49-F238E27FC236}">
                <a16:creationId xmlns:a16="http://schemas.microsoft.com/office/drawing/2014/main" id="{C0F02F15-F1A3-BE4E-8F9E-010F27EC343E}"/>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33" name="Picture 32">
            <a:extLst>
              <a:ext uri="{FF2B5EF4-FFF2-40B4-BE49-F238E27FC236}">
                <a16:creationId xmlns:a16="http://schemas.microsoft.com/office/drawing/2014/main" id="{CBFB4AD6-5147-B841-97E3-D3DBF2870DA4}"/>
              </a:ext>
            </a:extLst>
          </p:cNvPr>
          <p:cNvPicPr>
            <a:picLocks noChangeAspect="1"/>
          </p:cNvPicPr>
          <p:nvPr/>
        </p:nvPicPr>
        <p:blipFill>
          <a:blip r:embed="rId4"/>
          <a:stretch>
            <a:fillRect/>
          </a:stretch>
        </p:blipFill>
        <p:spPr>
          <a:xfrm>
            <a:off x="2450562" y="556124"/>
            <a:ext cx="2376972" cy="968991"/>
          </a:xfrm>
          <a:prstGeom prst="rect">
            <a:avLst/>
          </a:prstGeom>
        </p:spPr>
      </p:pic>
      <p:cxnSp>
        <p:nvCxnSpPr>
          <p:cNvPr id="10" name="Straight Connector 9"/>
          <p:cNvCxnSpPr>
            <a:endCxn id="152" idx="4"/>
          </p:cNvCxnSpPr>
          <p:nvPr/>
        </p:nvCxnSpPr>
        <p:spPr>
          <a:xfrm flipH="1" flipV="1">
            <a:off x="6282610" y="2338750"/>
            <a:ext cx="286141" cy="626216"/>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7326313" y="2338750"/>
            <a:ext cx="1108560" cy="842989"/>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a:endCxn id="2" idx="2"/>
          </p:cNvCxnSpPr>
          <p:nvPr/>
        </p:nvCxnSpPr>
        <p:spPr>
          <a:xfrm>
            <a:off x="7580945" y="3856348"/>
            <a:ext cx="1148511" cy="115473"/>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148" idx="5"/>
            <a:endCxn id="176" idx="1"/>
          </p:cNvCxnSpPr>
          <p:nvPr/>
        </p:nvCxnSpPr>
        <p:spPr>
          <a:xfrm>
            <a:off x="7359138" y="4228713"/>
            <a:ext cx="1346168" cy="1063291"/>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895810" y="4376057"/>
            <a:ext cx="386800" cy="802433"/>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4411510" y="3971821"/>
            <a:ext cx="1465052" cy="562857"/>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flipV="1">
            <a:off x="4481787" y="2964966"/>
            <a:ext cx="1414023" cy="412716"/>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868392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9" name="Google Shape;189;g8d3272b2c0_0_231"/>
          <p:cNvSpPr/>
          <p:nvPr/>
        </p:nvSpPr>
        <p:spPr>
          <a:xfrm>
            <a:off x="4668019" y="1566882"/>
            <a:ext cx="3431400" cy="2519400"/>
          </a:xfrm>
          <a:prstGeom prst="ellipse">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lvl="0" algn="ctr"/>
            <a:r>
              <a:rPr lang="en-US" sz="2800" b="1" dirty="0">
                <a:solidFill>
                  <a:schemeClr val="bg1"/>
                </a:solidFill>
                <a:latin typeface="Calibri" pitchFamily="34" charset="0"/>
              </a:rPr>
              <a:t>spicy</a:t>
            </a:r>
          </a:p>
          <a:p>
            <a:pPr lvl="0" algn="ctr"/>
            <a:r>
              <a:rPr lang="en-US" sz="2800" b="1" dirty="0">
                <a:solidFill>
                  <a:schemeClr val="bg1"/>
                </a:solidFill>
                <a:latin typeface="Calibri" pitchFamily="34" charset="0"/>
              </a:rPr>
              <a:t>(adj.)</a:t>
            </a:r>
            <a:endParaRPr lang="ka-GE" sz="2800" b="1" dirty="0">
              <a:solidFill>
                <a:schemeClr val="bg1"/>
              </a:solidFill>
              <a:latin typeface="Calibri" pitchFamily="34" charset="0"/>
            </a:endParaRPr>
          </a:p>
        </p:txBody>
      </p:sp>
      <p:sp>
        <p:nvSpPr>
          <p:cNvPr id="190" name="Google Shape;190;g8d3272b2c0_0_231"/>
          <p:cNvSpPr/>
          <p:nvPr/>
        </p:nvSpPr>
        <p:spPr>
          <a:xfrm>
            <a:off x="4098000" y="4261047"/>
            <a:ext cx="4571438" cy="1004750"/>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ka-GE" sz="2400" u="none" strike="noStrike" cap="none" dirty="0">
                <a:solidFill>
                  <a:srgbClr val="FFFFFF"/>
                </a:solidFill>
                <a:latin typeface="Calibri Regular" charset="0"/>
                <a:ea typeface="Calibri"/>
                <a:cs typeface="Calibri"/>
                <a:sym typeface="Calibri"/>
              </a:rPr>
              <a:t>პიკანტური</a:t>
            </a:r>
            <a:endParaRPr sz="2400" u="none" strike="noStrike" cap="none" dirty="0">
              <a:solidFill>
                <a:srgbClr val="FFFFFF"/>
              </a:solidFill>
              <a:latin typeface="Calibri Regular" charset="0"/>
              <a:ea typeface="Calibri"/>
              <a:cs typeface="Calibri"/>
              <a:sym typeface="Calibri"/>
            </a:endParaRPr>
          </a:p>
        </p:txBody>
      </p:sp>
      <p:sp>
        <p:nvSpPr>
          <p:cNvPr id="3" name="Rectangle 2">
            <a:extLst>
              <a:ext uri="{FF2B5EF4-FFF2-40B4-BE49-F238E27FC236}">
                <a16:creationId xmlns:a16="http://schemas.microsoft.com/office/drawing/2014/main" id="{748FA8E3-2CE3-3647-992D-018F0126A7B0}"/>
              </a:ext>
            </a:extLst>
          </p:cNvPr>
          <p:cNvSpPr/>
          <p:nvPr/>
        </p:nvSpPr>
        <p:spPr>
          <a:xfrm>
            <a:off x="8770323" y="346329"/>
            <a:ext cx="2584555" cy="15497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B328E047-1F90-4CB1-8264-047021299E60}"/>
              </a:ext>
            </a:extLst>
          </p:cNvPr>
          <p:cNvSpPr txBox="1"/>
          <p:nvPr/>
        </p:nvSpPr>
        <p:spPr>
          <a:xfrm>
            <a:off x="8770323" y="536436"/>
            <a:ext cx="2584555" cy="1169551"/>
          </a:xfrm>
          <a:prstGeom prst="rect">
            <a:avLst/>
          </a:prstGeom>
          <a:noFill/>
        </p:spPr>
        <p:txBody>
          <a:bodyPr wrap="square" rtlCol="0">
            <a:spAutoFit/>
          </a:bodyPr>
          <a:lstStyle/>
          <a:p>
            <a:pPr algn="ctr"/>
            <a:r>
              <a:rPr lang="en-US" sz="3500" dirty="0">
                <a:solidFill>
                  <a:schemeClr val="bg1"/>
                </a:solidFill>
                <a:latin typeface="Calibri" panose="020F0502020204030204" pitchFamily="34" charset="0"/>
                <a:cs typeface="Calibri" panose="020F0502020204030204" pitchFamily="34" charset="0"/>
              </a:rPr>
              <a:t>Vocabulary</a:t>
            </a:r>
          </a:p>
          <a:p>
            <a:pPr algn="ctr"/>
            <a:r>
              <a:rPr lang="ka-GE" sz="3500" dirty="0">
                <a:solidFill>
                  <a:schemeClr val="bg1"/>
                </a:solidFill>
                <a:latin typeface="Calibri" panose="020F0502020204030204" pitchFamily="34" charset="0"/>
                <a:cs typeface="Calibri" panose="020F0502020204030204" pitchFamily="34" charset="0"/>
              </a:rPr>
              <a:t>ლექსიკა</a:t>
            </a:r>
            <a:endParaRPr lang="en-US" sz="3500" dirty="0">
              <a:solidFill>
                <a:schemeClr val="bg1"/>
              </a:solidFill>
              <a:latin typeface="Calibri" panose="020F0502020204030204" pitchFamily="34" charset="0"/>
              <a:cs typeface="Calibri" panose="020F0502020204030204" pitchFamily="34" charset="0"/>
            </a:endParaRPr>
          </a:p>
        </p:txBody>
      </p:sp>
      <p:pic>
        <p:nvPicPr>
          <p:cNvPr id="8" name="Google Shape;90;p1">
            <a:extLst>
              <a:ext uri="{FF2B5EF4-FFF2-40B4-BE49-F238E27FC236}">
                <a16:creationId xmlns:a16="http://schemas.microsoft.com/office/drawing/2014/main" id="{6B00B62A-C3D9-E44C-A57B-24BD8195D2FC}"/>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9" name="Picture 8">
            <a:extLst>
              <a:ext uri="{FF2B5EF4-FFF2-40B4-BE49-F238E27FC236}">
                <a16:creationId xmlns:a16="http://schemas.microsoft.com/office/drawing/2014/main" id="{977C1737-B8AF-334B-B69F-C4A61B990CB1}"/>
              </a:ext>
            </a:extLst>
          </p:cNvPr>
          <p:cNvPicPr>
            <a:picLocks noChangeAspect="1"/>
          </p:cNvPicPr>
          <p:nvPr/>
        </p:nvPicPr>
        <p:blipFill>
          <a:blip r:embed="rId4"/>
          <a:stretch>
            <a:fillRect/>
          </a:stretch>
        </p:blipFill>
        <p:spPr>
          <a:xfrm>
            <a:off x="2450562" y="556124"/>
            <a:ext cx="2376972" cy="968991"/>
          </a:xfrm>
          <a:prstGeom prst="rect">
            <a:avLst/>
          </a:prstGeom>
        </p:spPr>
      </p:pic>
      <p:sp>
        <p:nvSpPr>
          <p:cNvPr id="10" name="Google Shape;190;g8d3272b2c0_0_231">
            <a:extLst>
              <a:ext uri="{FF2B5EF4-FFF2-40B4-BE49-F238E27FC236}">
                <a16:creationId xmlns:a16="http://schemas.microsoft.com/office/drawing/2014/main" id="{D1B5DCDD-794B-2846-8198-90595578A702}"/>
              </a:ext>
            </a:extLst>
          </p:cNvPr>
          <p:cNvSpPr/>
          <p:nvPr/>
        </p:nvSpPr>
        <p:spPr>
          <a:xfrm>
            <a:off x="4097999" y="5450879"/>
            <a:ext cx="4571439" cy="1012558"/>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lvl="0" algn="ctr"/>
            <a:r>
              <a:rPr lang="en-US" sz="2400" i="1" dirty="0">
                <a:solidFill>
                  <a:schemeClr val="bg1"/>
                </a:solidFill>
                <a:latin typeface="Calibri" charset="0"/>
                <a:ea typeface="Calibri" charset="0"/>
                <a:cs typeface="Calibri" charset="0"/>
                <a:sym typeface="Calibri"/>
              </a:rPr>
              <a:t>The soup wasn’t too </a:t>
            </a:r>
            <a:r>
              <a:rPr lang="en-US" sz="2400" i="1" dirty="0">
                <a:solidFill>
                  <a:srgbClr val="FFC000"/>
                </a:solidFill>
                <a:latin typeface="Calibri" charset="0"/>
                <a:ea typeface="Calibri" charset="0"/>
                <a:cs typeface="Calibri" charset="0"/>
                <a:sym typeface="Calibri"/>
              </a:rPr>
              <a:t>spicy</a:t>
            </a:r>
            <a:r>
              <a:rPr lang="en-US" sz="2400" i="1" dirty="0">
                <a:solidFill>
                  <a:schemeClr val="bg1"/>
                </a:solidFill>
                <a:latin typeface="Calibri" charset="0"/>
                <a:ea typeface="Calibri" charset="0"/>
                <a:cs typeface="Calibri" charset="0"/>
                <a:sym typeface="Calibri"/>
              </a:rPr>
              <a:t> until I added the hot peppers.</a:t>
            </a:r>
            <a:endParaRPr sz="2400" i="1" strike="noStrike" cap="none" dirty="0">
              <a:solidFill>
                <a:schemeClr val="bg1"/>
              </a:solidFill>
              <a:latin typeface="Calibri" charset="0"/>
              <a:ea typeface="Calibri" charset="0"/>
              <a:cs typeface="Calibri" charset="0"/>
              <a:sym typeface="Calibri"/>
            </a:endParaRPr>
          </a:p>
        </p:txBody>
      </p:sp>
    </p:spTree>
    <p:extLst>
      <p:ext uri="{BB962C8B-B14F-4D97-AF65-F5344CB8AC3E}">
        <p14:creationId xmlns:p14="http://schemas.microsoft.com/office/powerpoint/2010/main" val="124044391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9" name="Google Shape;189;g8d3272b2c0_0_231"/>
          <p:cNvSpPr/>
          <p:nvPr/>
        </p:nvSpPr>
        <p:spPr>
          <a:xfrm>
            <a:off x="4920786" y="1525115"/>
            <a:ext cx="3107684" cy="2519400"/>
          </a:xfrm>
          <a:prstGeom prst="ellipse">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lvl="0" algn="ctr"/>
            <a:r>
              <a:rPr lang="en-US" sz="2800" b="1" dirty="0">
                <a:solidFill>
                  <a:schemeClr val="bg1"/>
                </a:solidFill>
                <a:latin typeface="Calibri" pitchFamily="34" charset="0"/>
              </a:rPr>
              <a:t>exotic</a:t>
            </a:r>
          </a:p>
          <a:p>
            <a:pPr lvl="0" algn="ctr"/>
            <a:r>
              <a:rPr lang="en-US" sz="2800" b="1" dirty="0">
                <a:solidFill>
                  <a:schemeClr val="bg1"/>
                </a:solidFill>
                <a:latin typeface="Calibri" pitchFamily="34" charset="0"/>
              </a:rPr>
              <a:t>(adj.)</a:t>
            </a:r>
            <a:endParaRPr lang="ka-GE" sz="2800" b="1" dirty="0">
              <a:solidFill>
                <a:schemeClr val="bg1"/>
              </a:solidFill>
              <a:latin typeface="Calibri" pitchFamily="34" charset="0"/>
            </a:endParaRPr>
          </a:p>
        </p:txBody>
      </p:sp>
      <p:sp>
        <p:nvSpPr>
          <p:cNvPr id="190" name="Google Shape;190;g8d3272b2c0_0_231"/>
          <p:cNvSpPr/>
          <p:nvPr/>
        </p:nvSpPr>
        <p:spPr>
          <a:xfrm>
            <a:off x="4687747" y="4318139"/>
            <a:ext cx="3655205" cy="750534"/>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ka-GE" sz="2400" u="none" strike="noStrike" cap="none" dirty="0">
                <a:solidFill>
                  <a:srgbClr val="FFFFFF"/>
                </a:solidFill>
                <a:latin typeface="Calibri Regular" charset="0"/>
                <a:ea typeface="Calibri"/>
                <a:cs typeface="Calibri"/>
                <a:sym typeface="Calibri"/>
              </a:rPr>
              <a:t>ეგზოტიკური</a:t>
            </a:r>
            <a:endParaRPr sz="2400" u="none" strike="noStrike" cap="none" dirty="0">
              <a:solidFill>
                <a:srgbClr val="FFFFFF"/>
              </a:solidFill>
              <a:latin typeface="Calibri Regular" charset="0"/>
              <a:ea typeface="Calibri"/>
              <a:cs typeface="Calibri"/>
              <a:sym typeface="Calibri"/>
            </a:endParaRPr>
          </a:p>
        </p:txBody>
      </p:sp>
      <p:sp>
        <p:nvSpPr>
          <p:cNvPr id="3" name="Rectangle 2">
            <a:extLst>
              <a:ext uri="{FF2B5EF4-FFF2-40B4-BE49-F238E27FC236}">
                <a16:creationId xmlns:a16="http://schemas.microsoft.com/office/drawing/2014/main" id="{748FA8E3-2CE3-3647-992D-018F0126A7B0}"/>
              </a:ext>
            </a:extLst>
          </p:cNvPr>
          <p:cNvSpPr/>
          <p:nvPr/>
        </p:nvSpPr>
        <p:spPr>
          <a:xfrm>
            <a:off x="8638087" y="523284"/>
            <a:ext cx="2584555" cy="15497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B328E047-1F90-4CB1-8264-047021299E60}"/>
              </a:ext>
            </a:extLst>
          </p:cNvPr>
          <p:cNvSpPr txBox="1"/>
          <p:nvPr/>
        </p:nvSpPr>
        <p:spPr>
          <a:xfrm>
            <a:off x="8731339" y="713391"/>
            <a:ext cx="2491303" cy="1169551"/>
          </a:xfrm>
          <a:prstGeom prst="rect">
            <a:avLst/>
          </a:prstGeom>
          <a:noFill/>
        </p:spPr>
        <p:txBody>
          <a:bodyPr wrap="square" rtlCol="0">
            <a:spAutoFit/>
          </a:bodyPr>
          <a:lstStyle/>
          <a:p>
            <a:pPr algn="ctr"/>
            <a:r>
              <a:rPr lang="en-US" sz="3500" dirty="0">
                <a:solidFill>
                  <a:schemeClr val="bg1"/>
                </a:solidFill>
                <a:latin typeface="Calibri" panose="020F0502020204030204" pitchFamily="34" charset="0"/>
                <a:cs typeface="Calibri" panose="020F0502020204030204" pitchFamily="34" charset="0"/>
              </a:rPr>
              <a:t>Vocabulary</a:t>
            </a:r>
          </a:p>
          <a:p>
            <a:pPr algn="ctr"/>
            <a:r>
              <a:rPr lang="ka-GE" sz="3500" dirty="0">
                <a:solidFill>
                  <a:schemeClr val="bg1"/>
                </a:solidFill>
                <a:latin typeface="Calibri" panose="020F0502020204030204" pitchFamily="34" charset="0"/>
                <a:cs typeface="Calibri" panose="020F0502020204030204" pitchFamily="34" charset="0"/>
              </a:rPr>
              <a:t>ლექსიკა</a:t>
            </a:r>
            <a:endParaRPr lang="en-US" sz="3500" dirty="0">
              <a:solidFill>
                <a:schemeClr val="bg1"/>
              </a:solidFill>
              <a:latin typeface="Calibri" panose="020F0502020204030204" pitchFamily="34" charset="0"/>
              <a:cs typeface="Calibri" panose="020F0502020204030204" pitchFamily="34" charset="0"/>
            </a:endParaRPr>
          </a:p>
        </p:txBody>
      </p:sp>
      <p:sp>
        <p:nvSpPr>
          <p:cNvPr id="7" name="Google Shape;190;g8d3272b2c0_0_231">
            <a:extLst>
              <a:ext uri="{FF2B5EF4-FFF2-40B4-BE49-F238E27FC236}">
                <a16:creationId xmlns:a16="http://schemas.microsoft.com/office/drawing/2014/main" id="{D1B5DCDD-794B-2846-8198-90595578A702}"/>
              </a:ext>
            </a:extLst>
          </p:cNvPr>
          <p:cNvSpPr/>
          <p:nvPr/>
        </p:nvSpPr>
        <p:spPr>
          <a:xfrm>
            <a:off x="4066619" y="5480860"/>
            <a:ext cx="4816017" cy="1012558"/>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lvl="0" algn="ctr"/>
            <a:r>
              <a:rPr lang="en-US" sz="2400" i="1" strike="noStrike" cap="none" dirty="0">
                <a:solidFill>
                  <a:schemeClr val="bg1"/>
                </a:solidFill>
                <a:latin typeface="Calibri" charset="0"/>
                <a:ea typeface="Calibri" charset="0"/>
                <a:cs typeface="Calibri" charset="0"/>
                <a:sym typeface="Calibri"/>
              </a:rPr>
              <a:t>I love all fruit, but my </a:t>
            </a:r>
            <a:r>
              <a:rPr lang="en-US" sz="2400" i="1" strike="noStrike" cap="none" dirty="0" err="1" smtClean="0">
                <a:solidFill>
                  <a:schemeClr val="bg1"/>
                </a:solidFill>
                <a:latin typeface="Calibri" charset="0"/>
                <a:ea typeface="Calibri" charset="0"/>
                <a:cs typeface="Calibri" charset="0"/>
                <a:sym typeface="Calibri"/>
              </a:rPr>
              <a:t>favourite</a:t>
            </a:r>
            <a:r>
              <a:rPr lang="en-US" sz="2400" i="1" strike="noStrike" cap="none" dirty="0" smtClean="0">
                <a:solidFill>
                  <a:schemeClr val="bg1"/>
                </a:solidFill>
                <a:latin typeface="Calibri" charset="0"/>
                <a:ea typeface="Calibri" charset="0"/>
                <a:cs typeface="Calibri" charset="0"/>
                <a:sym typeface="Calibri"/>
              </a:rPr>
              <a:t> one is </a:t>
            </a:r>
            <a:r>
              <a:rPr lang="en-US" sz="2400" i="1" strike="noStrike" cap="none" dirty="0">
                <a:solidFill>
                  <a:srgbClr val="FFC000"/>
                </a:solidFill>
                <a:latin typeface="Calibri" charset="0"/>
                <a:ea typeface="Calibri" charset="0"/>
                <a:cs typeface="Calibri" charset="0"/>
                <a:sym typeface="Calibri"/>
              </a:rPr>
              <a:t>exotic</a:t>
            </a:r>
            <a:r>
              <a:rPr lang="en-US" sz="2400" i="1" strike="noStrike" cap="none" dirty="0">
                <a:solidFill>
                  <a:schemeClr val="bg1"/>
                </a:solidFill>
                <a:latin typeface="Calibri" charset="0"/>
                <a:ea typeface="Calibri" charset="0"/>
                <a:cs typeface="Calibri" charset="0"/>
                <a:sym typeface="Calibri"/>
              </a:rPr>
              <a:t> fruit from Asia.</a:t>
            </a:r>
            <a:endParaRPr sz="2400" i="1" strike="noStrike" cap="none" dirty="0">
              <a:solidFill>
                <a:schemeClr val="bg1"/>
              </a:solidFill>
              <a:latin typeface="Calibri" charset="0"/>
              <a:ea typeface="Calibri" charset="0"/>
              <a:cs typeface="Calibri" charset="0"/>
              <a:sym typeface="Calibri"/>
            </a:endParaRPr>
          </a:p>
        </p:txBody>
      </p:sp>
      <p:pic>
        <p:nvPicPr>
          <p:cNvPr id="8" name="Google Shape;90;p1">
            <a:extLst>
              <a:ext uri="{FF2B5EF4-FFF2-40B4-BE49-F238E27FC236}">
                <a16:creationId xmlns:a16="http://schemas.microsoft.com/office/drawing/2014/main" id="{6B00B62A-C3D9-E44C-A57B-24BD8195D2FC}"/>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9" name="Picture 8">
            <a:extLst>
              <a:ext uri="{FF2B5EF4-FFF2-40B4-BE49-F238E27FC236}">
                <a16:creationId xmlns:a16="http://schemas.microsoft.com/office/drawing/2014/main" id="{977C1737-B8AF-334B-B69F-C4A61B990CB1}"/>
              </a:ext>
            </a:extLst>
          </p:cNvPr>
          <p:cNvPicPr>
            <a:picLocks noChangeAspect="1"/>
          </p:cNvPicPr>
          <p:nvPr/>
        </p:nvPicPr>
        <p:blipFill>
          <a:blip r:embed="rId4"/>
          <a:stretch>
            <a:fillRect/>
          </a:stretch>
        </p:blipFill>
        <p:spPr>
          <a:xfrm>
            <a:off x="2450562" y="556124"/>
            <a:ext cx="2376972" cy="968991"/>
          </a:xfrm>
          <a:prstGeom prst="rect">
            <a:avLst/>
          </a:prstGeom>
        </p:spPr>
      </p:pic>
    </p:spTree>
    <p:extLst>
      <p:ext uri="{BB962C8B-B14F-4D97-AF65-F5344CB8AC3E}">
        <p14:creationId xmlns:p14="http://schemas.microsoft.com/office/powerpoint/2010/main" val="128298575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9" name="Google Shape;189;g8d3272b2c0_0_231"/>
          <p:cNvSpPr/>
          <p:nvPr/>
        </p:nvSpPr>
        <p:spPr>
          <a:xfrm>
            <a:off x="4827534" y="1777114"/>
            <a:ext cx="3236559" cy="2243228"/>
          </a:xfrm>
          <a:prstGeom prst="ellipse">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lvl="0" algn="ctr"/>
            <a:r>
              <a:rPr lang="en-US" sz="2800" b="1" dirty="0">
                <a:solidFill>
                  <a:schemeClr val="bg1"/>
                </a:solidFill>
                <a:latin typeface="Calibri" pitchFamily="34" charset="0"/>
              </a:rPr>
              <a:t>cuisine</a:t>
            </a:r>
          </a:p>
          <a:p>
            <a:pPr lvl="0" algn="ctr"/>
            <a:r>
              <a:rPr lang="en-US" sz="2800" b="1" dirty="0">
                <a:solidFill>
                  <a:schemeClr val="bg1"/>
                </a:solidFill>
                <a:latin typeface="Calibri" pitchFamily="34" charset="0"/>
              </a:rPr>
              <a:t>(n.)</a:t>
            </a:r>
            <a:endParaRPr lang="ka-GE" sz="2800" b="1" dirty="0">
              <a:solidFill>
                <a:schemeClr val="bg1"/>
              </a:solidFill>
              <a:latin typeface="Calibri" pitchFamily="34" charset="0"/>
            </a:endParaRPr>
          </a:p>
        </p:txBody>
      </p:sp>
      <p:sp>
        <p:nvSpPr>
          <p:cNvPr id="190" name="Google Shape;190;g8d3272b2c0_0_231"/>
          <p:cNvSpPr/>
          <p:nvPr/>
        </p:nvSpPr>
        <p:spPr>
          <a:xfrm>
            <a:off x="4496874" y="4190556"/>
            <a:ext cx="3714911" cy="843131"/>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ka-GE" sz="2400" u="none" strike="noStrike" cap="none" dirty="0">
                <a:solidFill>
                  <a:srgbClr val="FFFFFF"/>
                </a:solidFill>
                <a:latin typeface="Calibri Regular" charset="0"/>
                <a:ea typeface="Calibri"/>
                <a:cs typeface="Calibri"/>
                <a:sym typeface="Calibri"/>
              </a:rPr>
              <a:t>სამზარეულო</a:t>
            </a:r>
            <a:endParaRPr sz="2400" u="none" strike="noStrike" cap="none" dirty="0">
              <a:solidFill>
                <a:srgbClr val="FFFFFF"/>
              </a:solidFill>
              <a:latin typeface="Calibri Regular" charset="0"/>
              <a:ea typeface="Calibri"/>
              <a:cs typeface="Calibri"/>
              <a:sym typeface="Calibri"/>
            </a:endParaRPr>
          </a:p>
        </p:txBody>
      </p:sp>
      <p:sp>
        <p:nvSpPr>
          <p:cNvPr id="3" name="Rectangle 2">
            <a:extLst>
              <a:ext uri="{FF2B5EF4-FFF2-40B4-BE49-F238E27FC236}">
                <a16:creationId xmlns:a16="http://schemas.microsoft.com/office/drawing/2014/main" id="{748FA8E3-2CE3-3647-992D-018F0126A7B0}"/>
              </a:ext>
            </a:extLst>
          </p:cNvPr>
          <p:cNvSpPr/>
          <p:nvPr/>
        </p:nvSpPr>
        <p:spPr>
          <a:xfrm>
            <a:off x="8249700" y="556124"/>
            <a:ext cx="2584555" cy="15497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B328E047-1F90-4CB1-8264-047021299E60}"/>
              </a:ext>
            </a:extLst>
          </p:cNvPr>
          <p:cNvSpPr txBox="1"/>
          <p:nvPr/>
        </p:nvSpPr>
        <p:spPr>
          <a:xfrm>
            <a:off x="8342952" y="726545"/>
            <a:ext cx="2491303" cy="1169551"/>
          </a:xfrm>
          <a:prstGeom prst="rect">
            <a:avLst/>
          </a:prstGeom>
          <a:noFill/>
        </p:spPr>
        <p:txBody>
          <a:bodyPr wrap="square" rtlCol="0">
            <a:spAutoFit/>
          </a:bodyPr>
          <a:lstStyle/>
          <a:p>
            <a:pPr algn="ctr"/>
            <a:r>
              <a:rPr lang="en-US" sz="3500" dirty="0">
                <a:solidFill>
                  <a:schemeClr val="bg1"/>
                </a:solidFill>
                <a:latin typeface="Calibri" panose="020F0502020204030204" pitchFamily="34" charset="0"/>
                <a:cs typeface="Calibri" panose="020F0502020204030204" pitchFamily="34" charset="0"/>
              </a:rPr>
              <a:t>Vocabulary</a:t>
            </a:r>
          </a:p>
          <a:p>
            <a:pPr algn="ctr"/>
            <a:r>
              <a:rPr lang="ka-GE" sz="3500" dirty="0">
                <a:solidFill>
                  <a:schemeClr val="bg1"/>
                </a:solidFill>
                <a:latin typeface="Calibri" panose="020F0502020204030204" pitchFamily="34" charset="0"/>
                <a:cs typeface="Calibri" panose="020F0502020204030204" pitchFamily="34" charset="0"/>
              </a:rPr>
              <a:t>ლექსიკა</a:t>
            </a:r>
            <a:endParaRPr lang="en-US" sz="3500" dirty="0">
              <a:solidFill>
                <a:schemeClr val="bg1"/>
              </a:solidFill>
              <a:latin typeface="Calibri" panose="020F0502020204030204" pitchFamily="34" charset="0"/>
              <a:cs typeface="Calibri" panose="020F0502020204030204" pitchFamily="34" charset="0"/>
            </a:endParaRPr>
          </a:p>
        </p:txBody>
      </p:sp>
      <p:pic>
        <p:nvPicPr>
          <p:cNvPr id="8" name="Google Shape;90;p1">
            <a:extLst>
              <a:ext uri="{FF2B5EF4-FFF2-40B4-BE49-F238E27FC236}">
                <a16:creationId xmlns:a16="http://schemas.microsoft.com/office/drawing/2014/main" id="{6B00B62A-C3D9-E44C-A57B-24BD8195D2FC}"/>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9" name="Picture 8">
            <a:extLst>
              <a:ext uri="{FF2B5EF4-FFF2-40B4-BE49-F238E27FC236}">
                <a16:creationId xmlns:a16="http://schemas.microsoft.com/office/drawing/2014/main" id="{977C1737-B8AF-334B-B69F-C4A61B990CB1}"/>
              </a:ext>
            </a:extLst>
          </p:cNvPr>
          <p:cNvPicPr>
            <a:picLocks noChangeAspect="1"/>
          </p:cNvPicPr>
          <p:nvPr/>
        </p:nvPicPr>
        <p:blipFill>
          <a:blip r:embed="rId4"/>
          <a:stretch>
            <a:fillRect/>
          </a:stretch>
        </p:blipFill>
        <p:spPr>
          <a:xfrm>
            <a:off x="2450562" y="556124"/>
            <a:ext cx="2376972" cy="968991"/>
          </a:xfrm>
          <a:prstGeom prst="rect">
            <a:avLst/>
          </a:prstGeom>
        </p:spPr>
      </p:pic>
      <p:sp>
        <p:nvSpPr>
          <p:cNvPr id="10" name="Google Shape;190;g8d3272b2c0_0_231">
            <a:extLst>
              <a:ext uri="{FF2B5EF4-FFF2-40B4-BE49-F238E27FC236}">
                <a16:creationId xmlns:a16="http://schemas.microsoft.com/office/drawing/2014/main" id="{D1B5DCDD-794B-2846-8198-90595578A702}"/>
              </a:ext>
            </a:extLst>
          </p:cNvPr>
          <p:cNvSpPr/>
          <p:nvPr/>
        </p:nvSpPr>
        <p:spPr>
          <a:xfrm>
            <a:off x="3861785" y="5450879"/>
            <a:ext cx="4944863" cy="1164958"/>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lvl="0" algn="ctr"/>
            <a:r>
              <a:rPr lang="en-US" sz="2400" i="1" dirty="0">
                <a:solidFill>
                  <a:schemeClr val="bg1"/>
                </a:solidFill>
                <a:latin typeface="Calibri" charset="0"/>
                <a:ea typeface="Calibri" charset="0"/>
                <a:cs typeface="Calibri" charset="0"/>
                <a:sym typeface="Calibri"/>
              </a:rPr>
              <a:t>Korean </a:t>
            </a:r>
            <a:r>
              <a:rPr lang="en-US" sz="2400" i="1" dirty="0">
                <a:solidFill>
                  <a:srgbClr val="FFC000"/>
                </a:solidFill>
                <a:latin typeface="Calibri" charset="0"/>
                <a:ea typeface="Calibri" charset="0"/>
                <a:cs typeface="Calibri" charset="0"/>
                <a:sym typeface="Calibri"/>
              </a:rPr>
              <a:t>cuisine</a:t>
            </a:r>
            <a:r>
              <a:rPr lang="en-US" sz="2400" i="1" dirty="0">
                <a:solidFill>
                  <a:schemeClr val="bg1"/>
                </a:solidFill>
                <a:latin typeface="Calibri" charset="0"/>
                <a:ea typeface="Calibri" charset="0"/>
                <a:cs typeface="Calibri" charset="0"/>
                <a:sym typeface="Calibri"/>
              </a:rPr>
              <a:t> has lots of vegetables and fresh meat.</a:t>
            </a:r>
            <a:endParaRPr sz="2400" i="1" strike="noStrike" cap="none" dirty="0">
              <a:solidFill>
                <a:schemeClr val="bg1"/>
              </a:solidFill>
              <a:latin typeface="Calibri" charset="0"/>
              <a:ea typeface="Calibri" charset="0"/>
              <a:cs typeface="Calibri" charset="0"/>
              <a:sym typeface="Calibri"/>
            </a:endParaRPr>
          </a:p>
        </p:txBody>
      </p:sp>
    </p:spTree>
    <p:extLst>
      <p:ext uri="{BB962C8B-B14F-4D97-AF65-F5344CB8AC3E}">
        <p14:creationId xmlns:p14="http://schemas.microsoft.com/office/powerpoint/2010/main" val="3390895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9" name="Google Shape;189;g8d3272b2c0_0_231"/>
          <p:cNvSpPr/>
          <p:nvPr/>
        </p:nvSpPr>
        <p:spPr>
          <a:xfrm>
            <a:off x="4827534" y="1758962"/>
            <a:ext cx="3063489" cy="2091055"/>
          </a:xfrm>
          <a:prstGeom prst="ellipse">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lvl="0" algn="ctr"/>
            <a:r>
              <a:rPr lang="en-US" sz="2800" b="1" dirty="0">
                <a:solidFill>
                  <a:schemeClr val="bg1"/>
                </a:solidFill>
                <a:latin typeface="Calibri" pitchFamily="34" charset="0"/>
              </a:rPr>
              <a:t>noodle(s)</a:t>
            </a:r>
          </a:p>
          <a:p>
            <a:pPr lvl="0" algn="ctr"/>
            <a:r>
              <a:rPr lang="en-US" sz="2800" b="1" dirty="0">
                <a:solidFill>
                  <a:schemeClr val="bg1"/>
                </a:solidFill>
                <a:latin typeface="Calibri" pitchFamily="34" charset="0"/>
              </a:rPr>
              <a:t>(n.)</a:t>
            </a:r>
            <a:endParaRPr lang="ka-GE" sz="2800" b="1" dirty="0">
              <a:solidFill>
                <a:schemeClr val="bg1"/>
              </a:solidFill>
              <a:latin typeface="Calibri" pitchFamily="34" charset="0"/>
            </a:endParaRPr>
          </a:p>
        </p:txBody>
      </p:sp>
      <p:sp>
        <p:nvSpPr>
          <p:cNvPr id="190" name="Google Shape;190;g8d3272b2c0_0_231"/>
          <p:cNvSpPr/>
          <p:nvPr/>
        </p:nvSpPr>
        <p:spPr>
          <a:xfrm>
            <a:off x="3585832" y="4194945"/>
            <a:ext cx="5709677" cy="911006"/>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ka-GE" sz="2400" u="none" strike="noStrike" cap="none" dirty="0">
                <a:solidFill>
                  <a:srgbClr val="FFFFFF"/>
                </a:solidFill>
                <a:latin typeface="Calibri Regular" charset="0"/>
                <a:ea typeface="Calibri"/>
                <a:cs typeface="Calibri"/>
                <a:sym typeface="Calibri"/>
              </a:rPr>
              <a:t>ატრია</a:t>
            </a:r>
            <a:endParaRPr lang="en-US" sz="2400" u="none" strike="noStrike" cap="none" dirty="0">
              <a:solidFill>
                <a:srgbClr val="FFFFFF"/>
              </a:solidFill>
              <a:latin typeface="Calibri Regular" charset="0"/>
              <a:ea typeface="Calibri"/>
              <a:cs typeface="Calibri"/>
              <a:sym typeface="Calibri"/>
            </a:endParaRPr>
          </a:p>
        </p:txBody>
      </p:sp>
      <p:sp>
        <p:nvSpPr>
          <p:cNvPr id="3" name="Rectangle 2">
            <a:extLst>
              <a:ext uri="{FF2B5EF4-FFF2-40B4-BE49-F238E27FC236}">
                <a16:creationId xmlns:a16="http://schemas.microsoft.com/office/drawing/2014/main" id="{748FA8E3-2CE3-3647-992D-018F0126A7B0}"/>
              </a:ext>
            </a:extLst>
          </p:cNvPr>
          <p:cNvSpPr/>
          <p:nvPr/>
        </p:nvSpPr>
        <p:spPr>
          <a:xfrm>
            <a:off x="8249700" y="556124"/>
            <a:ext cx="2584555" cy="15497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B328E047-1F90-4CB1-8264-047021299E60}"/>
              </a:ext>
            </a:extLst>
          </p:cNvPr>
          <p:cNvSpPr txBox="1"/>
          <p:nvPr/>
        </p:nvSpPr>
        <p:spPr>
          <a:xfrm>
            <a:off x="8342952" y="726545"/>
            <a:ext cx="2491303" cy="1169551"/>
          </a:xfrm>
          <a:prstGeom prst="rect">
            <a:avLst/>
          </a:prstGeom>
          <a:noFill/>
        </p:spPr>
        <p:txBody>
          <a:bodyPr wrap="square" rtlCol="0">
            <a:spAutoFit/>
          </a:bodyPr>
          <a:lstStyle/>
          <a:p>
            <a:pPr algn="ctr"/>
            <a:r>
              <a:rPr lang="en-US" sz="3500" dirty="0">
                <a:solidFill>
                  <a:schemeClr val="bg1"/>
                </a:solidFill>
                <a:latin typeface="Calibri" panose="020F0502020204030204" pitchFamily="34" charset="0"/>
                <a:cs typeface="Calibri" panose="020F0502020204030204" pitchFamily="34" charset="0"/>
              </a:rPr>
              <a:t>Vocabulary</a:t>
            </a:r>
          </a:p>
          <a:p>
            <a:pPr algn="ctr"/>
            <a:r>
              <a:rPr lang="ka-GE" sz="3500" dirty="0">
                <a:solidFill>
                  <a:schemeClr val="bg1"/>
                </a:solidFill>
                <a:latin typeface="Calibri" panose="020F0502020204030204" pitchFamily="34" charset="0"/>
                <a:cs typeface="Calibri" panose="020F0502020204030204" pitchFamily="34" charset="0"/>
              </a:rPr>
              <a:t>ლექსიკა</a:t>
            </a:r>
            <a:endParaRPr lang="en-US" sz="3500" dirty="0">
              <a:solidFill>
                <a:schemeClr val="bg1"/>
              </a:solidFill>
              <a:latin typeface="Calibri" panose="020F0502020204030204" pitchFamily="34" charset="0"/>
              <a:cs typeface="Calibri" panose="020F0502020204030204" pitchFamily="34" charset="0"/>
            </a:endParaRPr>
          </a:p>
        </p:txBody>
      </p:sp>
      <p:sp>
        <p:nvSpPr>
          <p:cNvPr id="7" name="Google Shape;190;g8d3272b2c0_0_231">
            <a:extLst>
              <a:ext uri="{FF2B5EF4-FFF2-40B4-BE49-F238E27FC236}">
                <a16:creationId xmlns:a16="http://schemas.microsoft.com/office/drawing/2014/main" id="{D1B5DCDD-794B-2846-8198-90595578A702}"/>
              </a:ext>
            </a:extLst>
          </p:cNvPr>
          <p:cNvSpPr/>
          <p:nvPr/>
        </p:nvSpPr>
        <p:spPr>
          <a:xfrm>
            <a:off x="3585832" y="5450879"/>
            <a:ext cx="5642835" cy="1220854"/>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lvl="0" algn="ctr"/>
            <a:r>
              <a:rPr lang="en-US" sz="2400" i="1" dirty="0">
                <a:solidFill>
                  <a:schemeClr val="bg1"/>
                </a:solidFill>
                <a:latin typeface="Calibri" charset="0"/>
                <a:ea typeface="Calibri" charset="0"/>
                <a:cs typeface="Calibri" charset="0"/>
                <a:sym typeface="Calibri"/>
              </a:rPr>
              <a:t>Even though Italians eat many kinds of </a:t>
            </a:r>
            <a:r>
              <a:rPr lang="en-US" sz="2400" i="1" dirty="0">
                <a:solidFill>
                  <a:srgbClr val="FFC000"/>
                </a:solidFill>
                <a:latin typeface="Calibri" charset="0"/>
                <a:ea typeface="Calibri" charset="0"/>
                <a:cs typeface="Calibri" charset="0"/>
                <a:sym typeface="Calibri"/>
              </a:rPr>
              <a:t>noodles</a:t>
            </a:r>
            <a:r>
              <a:rPr lang="en-US" sz="2400" i="1" dirty="0">
                <a:solidFill>
                  <a:schemeClr val="bg1"/>
                </a:solidFill>
                <a:latin typeface="Calibri" charset="0"/>
                <a:ea typeface="Calibri" charset="0"/>
                <a:cs typeface="Calibri" charset="0"/>
                <a:sym typeface="Calibri"/>
              </a:rPr>
              <a:t>, they were invented in ancient China.</a:t>
            </a:r>
            <a:endParaRPr sz="2400" i="1" strike="noStrike" cap="none" dirty="0">
              <a:solidFill>
                <a:schemeClr val="bg1"/>
              </a:solidFill>
              <a:latin typeface="Calibri" charset="0"/>
              <a:ea typeface="Calibri" charset="0"/>
              <a:cs typeface="Calibri" charset="0"/>
              <a:sym typeface="Calibri"/>
            </a:endParaRPr>
          </a:p>
        </p:txBody>
      </p:sp>
      <p:pic>
        <p:nvPicPr>
          <p:cNvPr id="8" name="Google Shape;90;p1">
            <a:extLst>
              <a:ext uri="{FF2B5EF4-FFF2-40B4-BE49-F238E27FC236}">
                <a16:creationId xmlns:a16="http://schemas.microsoft.com/office/drawing/2014/main" id="{6B00B62A-C3D9-E44C-A57B-24BD8195D2FC}"/>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9" name="Picture 8">
            <a:extLst>
              <a:ext uri="{FF2B5EF4-FFF2-40B4-BE49-F238E27FC236}">
                <a16:creationId xmlns:a16="http://schemas.microsoft.com/office/drawing/2014/main" id="{977C1737-B8AF-334B-B69F-C4A61B990CB1}"/>
              </a:ext>
            </a:extLst>
          </p:cNvPr>
          <p:cNvPicPr>
            <a:picLocks noChangeAspect="1"/>
          </p:cNvPicPr>
          <p:nvPr/>
        </p:nvPicPr>
        <p:blipFill>
          <a:blip r:embed="rId4"/>
          <a:stretch>
            <a:fillRect/>
          </a:stretch>
        </p:blipFill>
        <p:spPr>
          <a:xfrm>
            <a:off x="2450562" y="556124"/>
            <a:ext cx="2376972" cy="968991"/>
          </a:xfrm>
          <a:prstGeom prst="rect">
            <a:avLst/>
          </a:prstGeom>
        </p:spPr>
      </p:pic>
    </p:spTree>
    <p:extLst>
      <p:ext uri="{BB962C8B-B14F-4D97-AF65-F5344CB8AC3E}">
        <p14:creationId xmlns:p14="http://schemas.microsoft.com/office/powerpoint/2010/main" val="85715613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9" name="Google Shape;189;g8d3272b2c0_0_231"/>
          <p:cNvSpPr/>
          <p:nvPr/>
        </p:nvSpPr>
        <p:spPr>
          <a:xfrm>
            <a:off x="4720281" y="1896096"/>
            <a:ext cx="3622671" cy="1943087"/>
          </a:xfrm>
          <a:prstGeom prst="ellipse">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lvl="0" algn="ctr"/>
            <a:r>
              <a:rPr lang="en-US" sz="2800" b="1" dirty="0">
                <a:solidFill>
                  <a:schemeClr val="bg1"/>
                </a:solidFill>
                <a:latin typeface="Calibri" pitchFamily="34" charset="0"/>
              </a:rPr>
              <a:t>ingredient</a:t>
            </a:r>
          </a:p>
          <a:p>
            <a:pPr lvl="0" algn="ctr"/>
            <a:r>
              <a:rPr lang="en-US" sz="2800" b="1" dirty="0">
                <a:solidFill>
                  <a:schemeClr val="bg1"/>
                </a:solidFill>
                <a:latin typeface="Calibri" pitchFamily="34" charset="0"/>
              </a:rPr>
              <a:t>(n.)</a:t>
            </a:r>
            <a:endParaRPr lang="ka-GE" sz="2800" b="1" dirty="0">
              <a:solidFill>
                <a:schemeClr val="bg1"/>
              </a:solidFill>
              <a:latin typeface="Calibri" pitchFamily="34" charset="0"/>
            </a:endParaRPr>
          </a:p>
        </p:txBody>
      </p:sp>
      <p:sp>
        <p:nvSpPr>
          <p:cNvPr id="190" name="Google Shape;190;g8d3272b2c0_0_231"/>
          <p:cNvSpPr/>
          <p:nvPr/>
        </p:nvSpPr>
        <p:spPr>
          <a:xfrm>
            <a:off x="4386805" y="4219763"/>
            <a:ext cx="4282634" cy="819982"/>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ka-GE" sz="2400" u="none" strike="noStrike" cap="none" dirty="0">
                <a:solidFill>
                  <a:srgbClr val="FFFFFF"/>
                </a:solidFill>
                <a:latin typeface="Calibri Regular" charset="0"/>
                <a:ea typeface="Calibri"/>
                <a:cs typeface="Calibri"/>
                <a:sym typeface="Calibri"/>
              </a:rPr>
              <a:t>ინგრედიენტი</a:t>
            </a:r>
            <a:endParaRPr sz="2400" u="none" strike="noStrike" cap="none" dirty="0">
              <a:solidFill>
                <a:srgbClr val="FFFFFF"/>
              </a:solidFill>
              <a:latin typeface="Calibri Regular" charset="0"/>
              <a:ea typeface="Calibri"/>
              <a:cs typeface="Calibri"/>
              <a:sym typeface="Calibri"/>
            </a:endParaRPr>
          </a:p>
        </p:txBody>
      </p:sp>
      <p:sp>
        <p:nvSpPr>
          <p:cNvPr id="3" name="Rectangle 2">
            <a:extLst>
              <a:ext uri="{FF2B5EF4-FFF2-40B4-BE49-F238E27FC236}">
                <a16:creationId xmlns:a16="http://schemas.microsoft.com/office/drawing/2014/main" id="{748FA8E3-2CE3-3647-992D-018F0126A7B0}"/>
              </a:ext>
            </a:extLst>
          </p:cNvPr>
          <p:cNvSpPr/>
          <p:nvPr/>
        </p:nvSpPr>
        <p:spPr>
          <a:xfrm>
            <a:off x="8249700" y="556124"/>
            <a:ext cx="2584555" cy="15497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B328E047-1F90-4CB1-8264-047021299E60}"/>
              </a:ext>
            </a:extLst>
          </p:cNvPr>
          <p:cNvSpPr txBox="1"/>
          <p:nvPr/>
        </p:nvSpPr>
        <p:spPr>
          <a:xfrm>
            <a:off x="8342952" y="726545"/>
            <a:ext cx="2491303" cy="1169551"/>
          </a:xfrm>
          <a:prstGeom prst="rect">
            <a:avLst/>
          </a:prstGeom>
          <a:noFill/>
        </p:spPr>
        <p:txBody>
          <a:bodyPr wrap="square" rtlCol="0">
            <a:spAutoFit/>
          </a:bodyPr>
          <a:lstStyle/>
          <a:p>
            <a:pPr algn="ctr"/>
            <a:r>
              <a:rPr lang="en-US" sz="3500" dirty="0">
                <a:solidFill>
                  <a:schemeClr val="bg1"/>
                </a:solidFill>
                <a:latin typeface="Calibri" panose="020F0502020204030204" pitchFamily="34" charset="0"/>
                <a:cs typeface="Calibri" panose="020F0502020204030204" pitchFamily="34" charset="0"/>
              </a:rPr>
              <a:t>Vocabulary</a:t>
            </a:r>
          </a:p>
          <a:p>
            <a:pPr algn="ctr"/>
            <a:r>
              <a:rPr lang="ka-GE" sz="3500" dirty="0">
                <a:solidFill>
                  <a:schemeClr val="bg1"/>
                </a:solidFill>
                <a:latin typeface="Calibri" panose="020F0502020204030204" pitchFamily="34" charset="0"/>
                <a:cs typeface="Calibri" panose="020F0502020204030204" pitchFamily="34" charset="0"/>
              </a:rPr>
              <a:t>ლექსიკა</a:t>
            </a:r>
            <a:endParaRPr lang="en-US" sz="3500" dirty="0">
              <a:solidFill>
                <a:schemeClr val="bg1"/>
              </a:solidFill>
              <a:latin typeface="Calibri" panose="020F0502020204030204" pitchFamily="34" charset="0"/>
              <a:cs typeface="Calibri" panose="020F0502020204030204" pitchFamily="34" charset="0"/>
            </a:endParaRPr>
          </a:p>
        </p:txBody>
      </p:sp>
      <p:sp>
        <p:nvSpPr>
          <p:cNvPr id="7" name="Google Shape;190;g8d3272b2c0_0_231">
            <a:extLst>
              <a:ext uri="{FF2B5EF4-FFF2-40B4-BE49-F238E27FC236}">
                <a16:creationId xmlns:a16="http://schemas.microsoft.com/office/drawing/2014/main" id="{D1B5DCDD-794B-2846-8198-90595578A702}"/>
              </a:ext>
            </a:extLst>
          </p:cNvPr>
          <p:cNvSpPr/>
          <p:nvPr/>
        </p:nvSpPr>
        <p:spPr>
          <a:xfrm>
            <a:off x="4021584" y="5210530"/>
            <a:ext cx="5060272" cy="1325737"/>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algn="ctr"/>
            <a:r>
              <a:rPr lang="en-US" sz="2400" i="1" dirty="0">
                <a:solidFill>
                  <a:schemeClr val="bg1"/>
                </a:solidFill>
                <a:latin typeface="Calibri" charset="0"/>
                <a:ea typeface="Calibri" charset="0"/>
                <a:cs typeface="Calibri" charset="0"/>
              </a:rPr>
              <a:t>My mom always tells me she puts a secret </a:t>
            </a:r>
            <a:r>
              <a:rPr lang="en-US" sz="2400" i="1" dirty="0">
                <a:solidFill>
                  <a:srgbClr val="FFC000"/>
                </a:solidFill>
                <a:latin typeface="Calibri" charset="0"/>
                <a:ea typeface="Calibri" charset="0"/>
                <a:cs typeface="Calibri" charset="0"/>
              </a:rPr>
              <a:t>ingredient</a:t>
            </a:r>
            <a:r>
              <a:rPr lang="en-US" sz="2400" i="1" dirty="0">
                <a:solidFill>
                  <a:schemeClr val="bg1"/>
                </a:solidFill>
                <a:latin typeface="Calibri" charset="0"/>
                <a:ea typeface="Calibri" charset="0"/>
                <a:cs typeface="Calibri" charset="0"/>
              </a:rPr>
              <a:t> in my food, that’s why it tastes so good.</a:t>
            </a:r>
            <a:endParaRPr lang="ka-GE" sz="2400" i="1" dirty="0">
              <a:solidFill>
                <a:schemeClr val="bg1"/>
              </a:solidFill>
              <a:latin typeface="Calibri" charset="0"/>
              <a:ea typeface="Calibri" charset="0"/>
              <a:cs typeface="Calibri" charset="0"/>
            </a:endParaRPr>
          </a:p>
        </p:txBody>
      </p:sp>
      <p:pic>
        <p:nvPicPr>
          <p:cNvPr id="8" name="Google Shape;90;p1">
            <a:extLst>
              <a:ext uri="{FF2B5EF4-FFF2-40B4-BE49-F238E27FC236}">
                <a16:creationId xmlns:a16="http://schemas.microsoft.com/office/drawing/2014/main" id="{6B00B62A-C3D9-E44C-A57B-24BD8195D2FC}"/>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9" name="Picture 8">
            <a:extLst>
              <a:ext uri="{FF2B5EF4-FFF2-40B4-BE49-F238E27FC236}">
                <a16:creationId xmlns:a16="http://schemas.microsoft.com/office/drawing/2014/main" id="{977C1737-B8AF-334B-B69F-C4A61B990CB1}"/>
              </a:ext>
            </a:extLst>
          </p:cNvPr>
          <p:cNvPicPr>
            <a:picLocks noChangeAspect="1"/>
          </p:cNvPicPr>
          <p:nvPr/>
        </p:nvPicPr>
        <p:blipFill>
          <a:blip r:embed="rId4"/>
          <a:stretch>
            <a:fillRect/>
          </a:stretch>
        </p:blipFill>
        <p:spPr>
          <a:xfrm>
            <a:off x="2450562" y="556124"/>
            <a:ext cx="2376972" cy="968991"/>
          </a:xfrm>
          <a:prstGeom prst="rect">
            <a:avLst/>
          </a:prstGeom>
        </p:spPr>
      </p:pic>
    </p:spTree>
    <p:extLst>
      <p:ext uri="{BB962C8B-B14F-4D97-AF65-F5344CB8AC3E}">
        <p14:creationId xmlns:p14="http://schemas.microsoft.com/office/powerpoint/2010/main" val="73899123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9" name="Google Shape;189;g8d3272b2c0_0_231"/>
          <p:cNvSpPr/>
          <p:nvPr/>
        </p:nvSpPr>
        <p:spPr>
          <a:xfrm>
            <a:off x="5180465" y="1896096"/>
            <a:ext cx="2792145" cy="1943087"/>
          </a:xfrm>
          <a:prstGeom prst="ellipse">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lvl="0" algn="ctr"/>
            <a:r>
              <a:rPr lang="en-US" sz="2800" b="1" dirty="0">
                <a:solidFill>
                  <a:schemeClr val="bg1"/>
                </a:solidFill>
                <a:latin typeface="Calibri" pitchFamily="34" charset="0"/>
              </a:rPr>
              <a:t>inclusive</a:t>
            </a:r>
          </a:p>
          <a:p>
            <a:pPr lvl="0" algn="ctr"/>
            <a:r>
              <a:rPr lang="en-US" sz="2800" b="1" dirty="0">
                <a:solidFill>
                  <a:schemeClr val="bg1"/>
                </a:solidFill>
                <a:latin typeface="Calibri" pitchFamily="34" charset="0"/>
              </a:rPr>
              <a:t>(adj.)</a:t>
            </a:r>
            <a:endParaRPr lang="ka-GE" sz="2800" b="1" dirty="0">
              <a:solidFill>
                <a:schemeClr val="bg1"/>
              </a:solidFill>
              <a:latin typeface="Calibri" pitchFamily="34" charset="0"/>
            </a:endParaRPr>
          </a:p>
        </p:txBody>
      </p:sp>
      <p:sp>
        <p:nvSpPr>
          <p:cNvPr id="190" name="Google Shape;190;g8d3272b2c0_0_231"/>
          <p:cNvSpPr/>
          <p:nvPr/>
        </p:nvSpPr>
        <p:spPr>
          <a:xfrm>
            <a:off x="4386805" y="4219763"/>
            <a:ext cx="4282634" cy="819982"/>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ka-GE" sz="2400" dirty="0" smtClean="0">
                <a:solidFill>
                  <a:srgbClr val="FFFFFF"/>
                </a:solidFill>
                <a:latin typeface="Calibri Regular" charset="0"/>
                <a:ea typeface="Calibri"/>
                <a:cs typeface="Calibri"/>
                <a:sym typeface="Calibri"/>
              </a:rPr>
              <a:t>ყოვლისმომცველი</a:t>
            </a:r>
            <a:endParaRPr sz="2400" u="none" strike="noStrike" cap="none" dirty="0">
              <a:solidFill>
                <a:srgbClr val="FFFFFF"/>
              </a:solidFill>
              <a:latin typeface="Calibri Regular" charset="0"/>
              <a:ea typeface="Calibri"/>
              <a:cs typeface="Calibri"/>
              <a:sym typeface="Calibri"/>
            </a:endParaRPr>
          </a:p>
        </p:txBody>
      </p:sp>
      <p:sp>
        <p:nvSpPr>
          <p:cNvPr id="3" name="Rectangle 2">
            <a:extLst>
              <a:ext uri="{FF2B5EF4-FFF2-40B4-BE49-F238E27FC236}">
                <a16:creationId xmlns:a16="http://schemas.microsoft.com/office/drawing/2014/main" id="{748FA8E3-2CE3-3647-992D-018F0126A7B0}"/>
              </a:ext>
            </a:extLst>
          </p:cNvPr>
          <p:cNvSpPr/>
          <p:nvPr/>
        </p:nvSpPr>
        <p:spPr>
          <a:xfrm>
            <a:off x="8249700" y="556124"/>
            <a:ext cx="2584555" cy="15497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B328E047-1F90-4CB1-8264-047021299E60}"/>
              </a:ext>
            </a:extLst>
          </p:cNvPr>
          <p:cNvSpPr txBox="1"/>
          <p:nvPr/>
        </p:nvSpPr>
        <p:spPr>
          <a:xfrm>
            <a:off x="8342952" y="726545"/>
            <a:ext cx="2491303" cy="1169551"/>
          </a:xfrm>
          <a:prstGeom prst="rect">
            <a:avLst/>
          </a:prstGeom>
          <a:noFill/>
        </p:spPr>
        <p:txBody>
          <a:bodyPr wrap="square" rtlCol="0">
            <a:spAutoFit/>
          </a:bodyPr>
          <a:lstStyle/>
          <a:p>
            <a:pPr algn="ctr"/>
            <a:r>
              <a:rPr lang="en-US" sz="3500" dirty="0">
                <a:solidFill>
                  <a:schemeClr val="bg1"/>
                </a:solidFill>
                <a:latin typeface="Calibri" panose="020F0502020204030204" pitchFamily="34" charset="0"/>
                <a:cs typeface="Calibri" panose="020F0502020204030204" pitchFamily="34" charset="0"/>
              </a:rPr>
              <a:t>Vocabulary</a:t>
            </a:r>
          </a:p>
          <a:p>
            <a:pPr algn="ctr"/>
            <a:r>
              <a:rPr lang="ka-GE" sz="3500" dirty="0">
                <a:solidFill>
                  <a:schemeClr val="bg1"/>
                </a:solidFill>
                <a:latin typeface="Calibri" panose="020F0502020204030204" pitchFamily="34" charset="0"/>
                <a:cs typeface="Calibri" panose="020F0502020204030204" pitchFamily="34" charset="0"/>
              </a:rPr>
              <a:t>ლექსიკა</a:t>
            </a:r>
            <a:endParaRPr lang="en-US" sz="3500" dirty="0">
              <a:solidFill>
                <a:schemeClr val="bg1"/>
              </a:solidFill>
              <a:latin typeface="Calibri" panose="020F0502020204030204" pitchFamily="34" charset="0"/>
              <a:cs typeface="Calibri" panose="020F0502020204030204" pitchFamily="34" charset="0"/>
            </a:endParaRPr>
          </a:p>
        </p:txBody>
      </p:sp>
      <p:sp>
        <p:nvSpPr>
          <p:cNvPr id="7" name="Google Shape;190;g8d3272b2c0_0_231">
            <a:extLst>
              <a:ext uri="{FF2B5EF4-FFF2-40B4-BE49-F238E27FC236}">
                <a16:creationId xmlns:a16="http://schemas.microsoft.com/office/drawing/2014/main" id="{D1B5DCDD-794B-2846-8198-90595578A702}"/>
              </a:ext>
            </a:extLst>
          </p:cNvPr>
          <p:cNvSpPr/>
          <p:nvPr/>
        </p:nvSpPr>
        <p:spPr>
          <a:xfrm>
            <a:off x="3693112" y="5210530"/>
            <a:ext cx="5983548" cy="1325737"/>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algn="ctr"/>
            <a:r>
              <a:rPr lang="en-US" sz="2400" i="1" dirty="0" smtClean="0">
                <a:solidFill>
                  <a:schemeClr val="bg1"/>
                </a:solidFill>
                <a:latin typeface="Calibri" charset="0"/>
                <a:ea typeface="Calibri" charset="0"/>
                <a:cs typeface="Calibri" charset="0"/>
              </a:rPr>
              <a:t>Italian cuisine is very </a:t>
            </a:r>
            <a:r>
              <a:rPr lang="en-US" sz="2400" i="1" dirty="0" smtClean="0">
                <a:solidFill>
                  <a:srgbClr val="FFC000"/>
                </a:solidFill>
                <a:latin typeface="Calibri" charset="0"/>
                <a:ea typeface="Calibri" charset="0"/>
                <a:cs typeface="Calibri" charset="0"/>
              </a:rPr>
              <a:t>inclusive </a:t>
            </a:r>
            <a:r>
              <a:rPr lang="en-US" sz="2400" i="1" dirty="0" smtClean="0">
                <a:solidFill>
                  <a:schemeClr val="bg1"/>
                </a:solidFill>
                <a:latin typeface="Calibri" charset="0"/>
                <a:ea typeface="Calibri" charset="0"/>
                <a:cs typeface="Calibri" charset="0"/>
              </a:rPr>
              <a:t>because of the ingredients Italians use while cooking.</a:t>
            </a:r>
            <a:endParaRPr lang="en-US" sz="2400" i="1" dirty="0">
              <a:solidFill>
                <a:schemeClr val="bg1"/>
              </a:solidFill>
              <a:latin typeface="Calibri" charset="0"/>
              <a:ea typeface="Calibri" charset="0"/>
              <a:cs typeface="Calibri" charset="0"/>
            </a:endParaRPr>
          </a:p>
        </p:txBody>
      </p:sp>
      <p:pic>
        <p:nvPicPr>
          <p:cNvPr id="8" name="Google Shape;90;p1">
            <a:extLst>
              <a:ext uri="{FF2B5EF4-FFF2-40B4-BE49-F238E27FC236}">
                <a16:creationId xmlns:a16="http://schemas.microsoft.com/office/drawing/2014/main" id="{6B00B62A-C3D9-E44C-A57B-24BD8195D2FC}"/>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9" name="Picture 8">
            <a:extLst>
              <a:ext uri="{FF2B5EF4-FFF2-40B4-BE49-F238E27FC236}">
                <a16:creationId xmlns:a16="http://schemas.microsoft.com/office/drawing/2014/main" id="{977C1737-B8AF-334B-B69F-C4A61B990CB1}"/>
              </a:ext>
            </a:extLst>
          </p:cNvPr>
          <p:cNvPicPr>
            <a:picLocks noChangeAspect="1"/>
          </p:cNvPicPr>
          <p:nvPr/>
        </p:nvPicPr>
        <p:blipFill>
          <a:blip r:embed="rId4"/>
          <a:stretch>
            <a:fillRect/>
          </a:stretch>
        </p:blipFill>
        <p:spPr>
          <a:xfrm>
            <a:off x="2450562" y="556124"/>
            <a:ext cx="2376972" cy="968991"/>
          </a:xfrm>
          <a:prstGeom prst="rect">
            <a:avLst/>
          </a:prstGeom>
        </p:spPr>
      </p:pic>
    </p:spTree>
    <p:extLst>
      <p:ext uri="{BB962C8B-B14F-4D97-AF65-F5344CB8AC3E}">
        <p14:creationId xmlns:p14="http://schemas.microsoft.com/office/powerpoint/2010/main" val="399340486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9" name="Google Shape;189;g8d3272b2c0_0_231"/>
          <p:cNvSpPr/>
          <p:nvPr/>
        </p:nvSpPr>
        <p:spPr>
          <a:xfrm>
            <a:off x="5074140" y="2056229"/>
            <a:ext cx="3069235" cy="1943087"/>
          </a:xfrm>
          <a:prstGeom prst="ellipse">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lvl="0" algn="ctr"/>
            <a:r>
              <a:rPr lang="en-US" sz="2800" b="1" dirty="0">
                <a:solidFill>
                  <a:schemeClr val="bg1"/>
                </a:solidFill>
                <a:latin typeface="Calibri" pitchFamily="34" charset="0"/>
              </a:rPr>
              <a:t>appetizer </a:t>
            </a:r>
          </a:p>
          <a:p>
            <a:pPr lvl="0" algn="ctr"/>
            <a:r>
              <a:rPr lang="en-US" sz="2800" b="1" dirty="0">
                <a:solidFill>
                  <a:schemeClr val="bg1"/>
                </a:solidFill>
                <a:latin typeface="Calibri" pitchFamily="34" charset="0"/>
              </a:rPr>
              <a:t>(n.)</a:t>
            </a:r>
            <a:endParaRPr lang="ka-GE" sz="2800" b="1" dirty="0">
              <a:solidFill>
                <a:schemeClr val="bg1"/>
              </a:solidFill>
              <a:latin typeface="Calibri" pitchFamily="34" charset="0"/>
            </a:endParaRPr>
          </a:p>
        </p:txBody>
      </p:sp>
      <p:sp>
        <p:nvSpPr>
          <p:cNvPr id="190" name="Google Shape;190;g8d3272b2c0_0_231"/>
          <p:cNvSpPr/>
          <p:nvPr/>
        </p:nvSpPr>
        <p:spPr>
          <a:xfrm>
            <a:off x="4386805" y="4219763"/>
            <a:ext cx="4282634" cy="819982"/>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ka-GE" sz="2400" u="none" strike="noStrike" cap="none" dirty="0">
                <a:solidFill>
                  <a:srgbClr val="FFFFFF"/>
                </a:solidFill>
                <a:latin typeface="Calibri Regular" charset="0"/>
                <a:ea typeface="Calibri"/>
                <a:cs typeface="Calibri"/>
                <a:sym typeface="Calibri"/>
              </a:rPr>
              <a:t>აპეტაიზერი</a:t>
            </a:r>
            <a:endParaRPr sz="2400" u="none" strike="noStrike" cap="none" dirty="0">
              <a:solidFill>
                <a:srgbClr val="FFFFFF"/>
              </a:solidFill>
              <a:latin typeface="Calibri Regular" charset="0"/>
              <a:ea typeface="Calibri"/>
              <a:cs typeface="Calibri"/>
              <a:sym typeface="Calibri"/>
            </a:endParaRPr>
          </a:p>
        </p:txBody>
      </p:sp>
      <p:sp>
        <p:nvSpPr>
          <p:cNvPr id="3" name="Rectangle 2">
            <a:extLst>
              <a:ext uri="{FF2B5EF4-FFF2-40B4-BE49-F238E27FC236}">
                <a16:creationId xmlns:a16="http://schemas.microsoft.com/office/drawing/2014/main" id="{748FA8E3-2CE3-3647-992D-018F0126A7B0}"/>
              </a:ext>
            </a:extLst>
          </p:cNvPr>
          <p:cNvSpPr/>
          <p:nvPr/>
        </p:nvSpPr>
        <p:spPr>
          <a:xfrm>
            <a:off x="8249700" y="556124"/>
            <a:ext cx="2584555" cy="15497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B328E047-1F90-4CB1-8264-047021299E60}"/>
              </a:ext>
            </a:extLst>
          </p:cNvPr>
          <p:cNvSpPr txBox="1"/>
          <p:nvPr/>
        </p:nvSpPr>
        <p:spPr>
          <a:xfrm>
            <a:off x="8342953" y="726545"/>
            <a:ext cx="2422030" cy="1169551"/>
          </a:xfrm>
          <a:prstGeom prst="rect">
            <a:avLst/>
          </a:prstGeom>
          <a:noFill/>
        </p:spPr>
        <p:txBody>
          <a:bodyPr wrap="square" rtlCol="0">
            <a:spAutoFit/>
          </a:bodyPr>
          <a:lstStyle/>
          <a:p>
            <a:pPr algn="ctr"/>
            <a:r>
              <a:rPr lang="en-US" sz="3500" dirty="0">
                <a:solidFill>
                  <a:schemeClr val="bg1"/>
                </a:solidFill>
                <a:latin typeface="Calibri" panose="020F0502020204030204" pitchFamily="34" charset="0"/>
                <a:cs typeface="Calibri" panose="020F0502020204030204" pitchFamily="34" charset="0"/>
              </a:rPr>
              <a:t>Vocabulary</a:t>
            </a:r>
          </a:p>
          <a:p>
            <a:pPr algn="ctr"/>
            <a:r>
              <a:rPr lang="ka-GE" sz="3500" dirty="0">
                <a:solidFill>
                  <a:schemeClr val="bg1"/>
                </a:solidFill>
                <a:latin typeface="Calibri" panose="020F0502020204030204" pitchFamily="34" charset="0"/>
                <a:cs typeface="Calibri" panose="020F0502020204030204" pitchFamily="34" charset="0"/>
              </a:rPr>
              <a:t>ლექსიკა</a:t>
            </a:r>
            <a:endParaRPr lang="en-US" sz="3500" dirty="0">
              <a:solidFill>
                <a:schemeClr val="bg1"/>
              </a:solidFill>
              <a:latin typeface="Calibri" panose="020F0502020204030204" pitchFamily="34" charset="0"/>
              <a:cs typeface="Calibri" panose="020F0502020204030204" pitchFamily="34" charset="0"/>
            </a:endParaRPr>
          </a:p>
        </p:txBody>
      </p:sp>
      <p:sp>
        <p:nvSpPr>
          <p:cNvPr id="7" name="Google Shape;190;g8d3272b2c0_0_231">
            <a:extLst>
              <a:ext uri="{FF2B5EF4-FFF2-40B4-BE49-F238E27FC236}">
                <a16:creationId xmlns:a16="http://schemas.microsoft.com/office/drawing/2014/main" id="{D1B5DCDD-794B-2846-8198-90595578A702}"/>
              </a:ext>
            </a:extLst>
          </p:cNvPr>
          <p:cNvSpPr/>
          <p:nvPr/>
        </p:nvSpPr>
        <p:spPr>
          <a:xfrm>
            <a:off x="3693112" y="5210530"/>
            <a:ext cx="5983548" cy="1325737"/>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algn="ctr"/>
            <a:r>
              <a:rPr lang="en-US" sz="2400" i="1" dirty="0">
                <a:solidFill>
                  <a:schemeClr val="bg1"/>
                </a:solidFill>
                <a:latin typeface="Calibri" charset="0"/>
                <a:ea typeface="Calibri" charset="0"/>
                <a:cs typeface="Calibri" charset="0"/>
              </a:rPr>
              <a:t>Whenever my family goes out to dinner, we always start out with an </a:t>
            </a:r>
            <a:r>
              <a:rPr lang="en-US" sz="2400" i="1" dirty="0">
                <a:solidFill>
                  <a:srgbClr val="FFC000"/>
                </a:solidFill>
                <a:latin typeface="Calibri" charset="0"/>
                <a:ea typeface="Calibri" charset="0"/>
                <a:cs typeface="Calibri" charset="0"/>
              </a:rPr>
              <a:t>appetizer</a:t>
            </a:r>
            <a:r>
              <a:rPr lang="en-US" sz="2400" i="1" dirty="0">
                <a:solidFill>
                  <a:schemeClr val="bg1"/>
                </a:solidFill>
                <a:latin typeface="Calibri" charset="0"/>
                <a:ea typeface="Calibri" charset="0"/>
                <a:cs typeface="Calibri" charset="0"/>
              </a:rPr>
              <a:t> before we get our meals.</a:t>
            </a:r>
          </a:p>
        </p:txBody>
      </p:sp>
      <p:pic>
        <p:nvPicPr>
          <p:cNvPr id="8" name="Google Shape;90;p1">
            <a:extLst>
              <a:ext uri="{FF2B5EF4-FFF2-40B4-BE49-F238E27FC236}">
                <a16:creationId xmlns:a16="http://schemas.microsoft.com/office/drawing/2014/main" id="{6B00B62A-C3D9-E44C-A57B-24BD8195D2FC}"/>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9" name="Picture 8">
            <a:extLst>
              <a:ext uri="{FF2B5EF4-FFF2-40B4-BE49-F238E27FC236}">
                <a16:creationId xmlns:a16="http://schemas.microsoft.com/office/drawing/2014/main" id="{977C1737-B8AF-334B-B69F-C4A61B990CB1}"/>
              </a:ext>
            </a:extLst>
          </p:cNvPr>
          <p:cNvPicPr>
            <a:picLocks noChangeAspect="1"/>
          </p:cNvPicPr>
          <p:nvPr/>
        </p:nvPicPr>
        <p:blipFill>
          <a:blip r:embed="rId4"/>
          <a:stretch>
            <a:fillRect/>
          </a:stretch>
        </p:blipFill>
        <p:spPr>
          <a:xfrm>
            <a:off x="2450562" y="556124"/>
            <a:ext cx="2376972" cy="968991"/>
          </a:xfrm>
          <a:prstGeom prst="rect">
            <a:avLst/>
          </a:prstGeom>
        </p:spPr>
      </p:pic>
    </p:spTree>
    <p:extLst>
      <p:ext uri="{BB962C8B-B14F-4D97-AF65-F5344CB8AC3E}">
        <p14:creationId xmlns:p14="http://schemas.microsoft.com/office/powerpoint/2010/main" val="127293219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3" name="Rectangle 2">
            <a:extLst>
              <a:ext uri="{FF2B5EF4-FFF2-40B4-BE49-F238E27FC236}">
                <a16:creationId xmlns:a16="http://schemas.microsoft.com/office/drawing/2014/main" id="{748FA8E3-2CE3-3647-992D-018F0126A7B0}"/>
              </a:ext>
            </a:extLst>
          </p:cNvPr>
          <p:cNvSpPr/>
          <p:nvPr/>
        </p:nvSpPr>
        <p:spPr>
          <a:xfrm>
            <a:off x="3639048" y="2905783"/>
            <a:ext cx="4968588" cy="15497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B328E047-1F90-4CB1-8264-047021299E60}"/>
              </a:ext>
            </a:extLst>
          </p:cNvPr>
          <p:cNvSpPr txBox="1"/>
          <p:nvPr/>
        </p:nvSpPr>
        <p:spPr>
          <a:xfrm>
            <a:off x="3263197" y="3095890"/>
            <a:ext cx="5720289" cy="1169551"/>
          </a:xfrm>
          <a:prstGeom prst="rect">
            <a:avLst/>
          </a:prstGeom>
          <a:noFill/>
        </p:spPr>
        <p:txBody>
          <a:bodyPr wrap="square" rtlCol="0">
            <a:spAutoFit/>
          </a:bodyPr>
          <a:lstStyle/>
          <a:p>
            <a:pPr algn="ctr"/>
            <a:r>
              <a:rPr lang="en-US" sz="3500" dirty="0">
                <a:solidFill>
                  <a:schemeClr val="bg1"/>
                </a:solidFill>
                <a:latin typeface="Calibri" panose="020F0502020204030204" pitchFamily="34" charset="0"/>
                <a:cs typeface="Calibri" panose="020F0502020204030204" pitchFamily="34" charset="0"/>
              </a:rPr>
              <a:t>Reading </a:t>
            </a:r>
            <a:r>
              <a:rPr lang="en-US" sz="3500" dirty="0" smtClean="0">
                <a:solidFill>
                  <a:schemeClr val="bg1"/>
                </a:solidFill>
                <a:latin typeface="Calibri" panose="020F0502020204030204" pitchFamily="34" charset="0"/>
                <a:cs typeface="Calibri" panose="020F0502020204030204" pitchFamily="34" charset="0"/>
              </a:rPr>
              <a:t>Comprehension</a:t>
            </a:r>
            <a:endParaRPr lang="en-US" sz="3500" dirty="0">
              <a:solidFill>
                <a:schemeClr val="bg1"/>
              </a:solidFill>
              <a:latin typeface="Calibri" panose="020F0502020204030204" pitchFamily="34" charset="0"/>
              <a:cs typeface="Calibri" panose="020F0502020204030204" pitchFamily="34" charset="0"/>
            </a:endParaRPr>
          </a:p>
          <a:p>
            <a:pPr algn="ctr"/>
            <a:r>
              <a:rPr lang="ka-GE" sz="3500" dirty="0" smtClean="0">
                <a:solidFill>
                  <a:schemeClr val="bg1"/>
                </a:solidFill>
                <a:latin typeface="Calibri" panose="020F0502020204030204" pitchFamily="34" charset="0"/>
                <a:cs typeface="Calibri" panose="020F0502020204030204" pitchFamily="34" charset="0"/>
              </a:rPr>
              <a:t>წაკითხულის გააზრება</a:t>
            </a:r>
            <a:endParaRPr lang="en-US" sz="3500" dirty="0">
              <a:solidFill>
                <a:schemeClr val="bg1"/>
              </a:solidFill>
              <a:latin typeface="Calibri" panose="020F0502020204030204" pitchFamily="34" charset="0"/>
              <a:cs typeface="Calibri" panose="020F0502020204030204" pitchFamily="34" charset="0"/>
            </a:endParaRPr>
          </a:p>
        </p:txBody>
      </p:sp>
      <p:pic>
        <p:nvPicPr>
          <p:cNvPr id="8" name="Google Shape;90;p1">
            <a:extLst>
              <a:ext uri="{FF2B5EF4-FFF2-40B4-BE49-F238E27FC236}">
                <a16:creationId xmlns:a16="http://schemas.microsoft.com/office/drawing/2014/main" id="{6B00B62A-C3D9-E44C-A57B-24BD8195D2FC}"/>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9" name="Picture 8">
            <a:extLst>
              <a:ext uri="{FF2B5EF4-FFF2-40B4-BE49-F238E27FC236}">
                <a16:creationId xmlns:a16="http://schemas.microsoft.com/office/drawing/2014/main" id="{977C1737-B8AF-334B-B69F-C4A61B990CB1}"/>
              </a:ext>
            </a:extLst>
          </p:cNvPr>
          <p:cNvPicPr>
            <a:picLocks noChangeAspect="1"/>
          </p:cNvPicPr>
          <p:nvPr/>
        </p:nvPicPr>
        <p:blipFill>
          <a:blip r:embed="rId4"/>
          <a:stretch>
            <a:fillRect/>
          </a:stretch>
        </p:blipFill>
        <p:spPr>
          <a:xfrm>
            <a:off x="2450562" y="556124"/>
            <a:ext cx="2376972" cy="968991"/>
          </a:xfrm>
          <a:prstGeom prst="rect">
            <a:avLst/>
          </a:prstGeom>
        </p:spPr>
      </p:pic>
    </p:spTree>
    <p:extLst>
      <p:ext uri="{BB962C8B-B14F-4D97-AF65-F5344CB8AC3E}">
        <p14:creationId xmlns:p14="http://schemas.microsoft.com/office/powerpoint/2010/main" val="115162567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3" name="Rectangle 2">
            <a:extLst>
              <a:ext uri="{FF2B5EF4-FFF2-40B4-BE49-F238E27FC236}">
                <a16:creationId xmlns:a16="http://schemas.microsoft.com/office/drawing/2014/main" id="{748FA8E3-2CE3-3647-992D-018F0126A7B0}"/>
              </a:ext>
            </a:extLst>
          </p:cNvPr>
          <p:cNvSpPr/>
          <p:nvPr/>
        </p:nvSpPr>
        <p:spPr>
          <a:xfrm>
            <a:off x="7559749" y="556124"/>
            <a:ext cx="3860041" cy="9689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B328E047-1F90-4CB1-8264-047021299E60}"/>
              </a:ext>
            </a:extLst>
          </p:cNvPr>
          <p:cNvSpPr txBox="1"/>
          <p:nvPr/>
        </p:nvSpPr>
        <p:spPr>
          <a:xfrm>
            <a:off x="7559748" y="660971"/>
            <a:ext cx="3860041" cy="830997"/>
          </a:xfrm>
          <a:prstGeom prst="rect">
            <a:avLst/>
          </a:prstGeom>
          <a:noFill/>
        </p:spPr>
        <p:txBody>
          <a:bodyPr wrap="square" rtlCol="0">
            <a:spAutoFit/>
          </a:bodyPr>
          <a:lstStyle/>
          <a:p>
            <a:pPr algn="ctr"/>
            <a:r>
              <a:rPr lang="en-US" sz="2400" dirty="0">
                <a:solidFill>
                  <a:schemeClr val="bg1"/>
                </a:solidFill>
                <a:latin typeface="Calibri" panose="020F0502020204030204" pitchFamily="34" charset="0"/>
                <a:cs typeface="Calibri" panose="020F0502020204030204" pitchFamily="34" charset="0"/>
              </a:rPr>
              <a:t>Reading </a:t>
            </a:r>
            <a:r>
              <a:rPr lang="en-US" sz="2400" dirty="0" smtClean="0">
                <a:solidFill>
                  <a:schemeClr val="bg1"/>
                </a:solidFill>
                <a:latin typeface="Calibri" panose="020F0502020204030204" pitchFamily="34" charset="0"/>
                <a:cs typeface="Calibri" panose="020F0502020204030204" pitchFamily="34" charset="0"/>
              </a:rPr>
              <a:t>Comprehension</a:t>
            </a:r>
            <a:endParaRPr lang="en-US" sz="2400" dirty="0">
              <a:solidFill>
                <a:schemeClr val="bg1"/>
              </a:solidFill>
              <a:latin typeface="Calibri" panose="020F0502020204030204" pitchFamily="34" charset="0"/>
              <a:cs typeface="Calibri" panose="020F0502020204030204" pitchFamily="34" charset="0"/>
            </a:endParaRPr>
          </a:p>
          <a:p>
            <a:pPr algn="ctr"/>
            <a:r>
              <a:rPr lang="ka-GE" sz="2400" dirty="0" smtClean="0">
                <a:solidFill>
                  <a:schemeClr val="bg1"/>
                </a:solidFill>
                <a:latin typeface="Calibri" panose="020F0502020204030204" pitchFamily="34" charset="0"/>
                <a:cs typeface="Calibri" panose="020F0502020204030204" pitchFamily="34" charset="0"/>
              </a:rPr>
              <a:t>წაკითხულის გააზრება</a:t>
            </a:r>
            <a:endParaRPr lang="en-US" sz="2400" dirty="0">
              <a:solidFill>
                <a:schemeClr val="bg1"/>
              </a:solidFill>
              <a:latin typeface="Calibri" panose="020F0502020204030204" pitchFamily="34" charset="0"/>
              <a:cs typeface="Calibri" panose="020F0502020204030204" pitchFamily="34" charset="0"/>
            </a:endParaRPr>
          </a:p>
        </p:txBody>
      </p:sp>
      <p:pic>
        <p:nvPicPr>
          <p:cNvPr id="8" name="Google Shape;90;p1">
            <a:extLst>
              <a:ext uri="{FF2B5EF4-FFF2-40B4-BE49-F238E27FC236}">
                <a16:creationId xmlns:a16="http://schemas.microsoft.com/office/drawing/2014/main" id="{6B00B62A-C3D9-E44C-A57B-24BD8195D2FC}"/>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9" name="Picture 8">
            <a:extLst>
              <a:ext uri="{FF2B5EF4-FFF2-40B4-BE49-F238E27FC236}">
                <a16:creationId xmlns:a16="http://schemas.microsoft.com/office/drawing/2014/main" id="{977C1737-B8AF-334B-B69F-C4A61B990CB1}"/>
              </a:ext>
            </a:extLst>
          </p:cNvPr>
          <p:cNvPicPr>
            <a:picLocks noChangeAspect="1"/>
          </p:cNvPicPr>
          <p:nvPr/>
        </p:nvPicPr>
        <p:blipFill>
          <a:blip r:embed="rId4"/>
          <a:stretch>
            <a:fillRect/>
          </a:stretch>
        </p:blipFill>
        <p:spPr>
          <a:xfrm>
            <a:off x="2450562" y="556124"/>
            <a:ext cx="2376972" cy="968991"/>
          </a:xfrm>
          <a:prstGeom prst="rect">
            <a:avLst/>
          </a:prstGeom>
        </p:spPr>
      </p:pic>
      <p:pic>
        <p:nvPicPr>
          <p:cNvPr id="4" name="Picture 3"/>
          <p:cNvPicPr>
            <a:picLocks noChangeAspect="1"/>
          </p:cNvPicPr>
          <p:nvPr/>
        </p:nvPicPr>
        <p:blipFill>
          <a:blip r:embed="rId5"/>
          <a:stretch>
            <a:fillRect/>
          </a:stretch>
        </p:blipFill>
        <p:spPr>
          <a:xfrm>
            <a:off x="6377384" y="2314314"/>
            <a:ext cx="5449758" cy="3065489"/>
          </a:xfrm>
          <a:prstGeom prst="rect">
            <a:avLst/>
          </a:prstGeom>
          <a:ln>
            <a:noFill/>
          </a:ln>
          <a:effectLst>
            <a:outerShdw blurRad="292100" dist="139700" dir="2700000" algn="tl" rotWithShape="0">
              <a:srgbClr val="333333">
                <a:alpha val="65000"/>
              </a:srgbClr>
            </a:outerShdw>
          </a:effectLst>
        </p:spPr>
      </p:pic>
      <p:sp>
        <p:nvSpPr>
          <p:cNvPr id="10" name="Rectangle 9">
            <a:extLst>
              <a:ext uri="{FF2B5EF4-FFF2-40B4-BE49-F238E27FC236}">
                <a16:creationId xmlns:a16="http://schemas.microsoft.com/office/drawing/2014/main" id="{6AD9A7B7-2E7A-4C45-8448-1D4A0B159BF3}"/>
              </a:ext>
            </a:extLst>
          </p:cNvPr>
          <p:cNvSpPr/>
          <p:nvPr/>
        </p:nvSpPr>
        <p:spPr>
          <a:xfrm>
            <a:off x="299826" y="2823146"/>
            <a:ext cx="5041579" cy="20478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4450" lvl="0" algn="ctr">
              <a:lnSpc>
                <a:spcPct val="115000"/>
              </a:lnSpc>
              <a:buClr>
                <a:srgbClr val="1C4587"/>
              </a:buClr>
              <a:buSzPts val="2900"/>
            </a:pPr>
            <a:r>
              <a:rPr lang="en-US" sz="3200" dirty="0">
                <a:solidFill>
                  <a:schemeClr val="bg1"/>
                </a:solidFill>
                <a:latin typeface="Calibri" panose="020F0502020204030204" pitchFamily="34" charset="0"/>
                <a:ea typeface="Times New Roman"/>
                <a:cs typeface="Calibri" panose="020F0502020204030204" pitchFamily="34" charset="0"/>
                <a:sym typeface="Times New Roman"/>
              </a:rPr>
              <a:t>What is your </a:t>
            </a:r>
            <a:r>
              <a:rPr lang="en-US" sz="3200" dirty="0" err="1">
                <a:solidFill>
                  <a:schemeClr val="bg1"/>
                </a:solidFill>
                <a:latin typeface="Calibri" panose="020F0502020204030204" pitchFamily="34" charset="0"/>
                <a:ea typeface="Times New Roman"/>
                <a:cs typeface="Calibri" panose="020F0502020204030204" pitchFamily="34" charset="0"/>
                <a:sym typeface="Times New Roman"/>
              </a:rPr>
              <a:t>favourite</a:t>
            </a:r>
            <a:r>
              <a:rPr lang="en-US" sz="3200" dirty="0">
                <a:solidFill>
                  <a:schemeClr val="bg1"/>
                </a:solidFill>
                <a:latin typeface="Calibri" panose="020F0502020204030204" pitchFamily="34" charset="0"/>
                <a:ea typeface="Times New Roman"/>
                <a:cs typeface="Calibri" panose="020F0502020204030204" pitchFamily="34" charset="0"/>
                <a:sym typeface="Times New Roman"/>
              </a:rPr>
              <a:t> cuisine?</a:t>
            </a:r>
          </a:p>
        </p:txBody>
      </p:sp>
    </p:spTree>
    <p:extLst>
      <p:ext uri="{BB962C8B-B14F-4D97-AF65-F5344CB8AC3E}">
        <p14:creationId xmlns:p14="http://schemas.microsoft.com/office/powerpoint/2010/main" val="1243199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grpSp>
        <p:nvGrpSpPr>
          <p:cNvPr id="107" name="Google Shape;107;g8d3272b2c0_0_301"/>
          <p:cNvGrpSpPr/>
          <p:nvPr/>
        </p:nvGrpSpPr>
        <p:grpSpPr>
          <a:xfrm>
            <a:off x="-4296139" y="1190892"/>
            <a:ext cx="10603805" cy="6746589"/>
            <a:chOff x="-4943656" y="-757771"/>
            <a:chExt cx="10082305" cy="5889900"/>
          </a:xfrm>
        </p:grpSpPr>
        <p:sp>
          <p:nvSpPr>
            <p:cNvPr id="108" name="Google Shape;108;g8d3272b2c0_0_301"/>
            <p:cNvSpPr/>
            <p:nvPr/>
          </p:nvSpPr>
          <p:spPr>
            <a:xfrm>
              <a:off x="-4943656" y="-757771"/>
              <a:ext cx="5889900" cy="5889900"/>
            </a:xfrm>
            <a:prstGeom prst="blockArc">
              <a:avLst>
                <a:gd name="adj1" fmla="val 18900000"/>
                <a:gd name="adj2" fmla="val 2173954"/>
                <a:gd name="adj3" fmla="val 0"/>
              </a:avLst>
            </a:prstGeom>
            <a:noFill/>
            <a:ln w="12700" cap="flat" cmpd="sng">
              <a:solidFill>
                <a:srgbClr val="345A99"/>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09" name="Google Shape;109;g8d3272b2c0_0_301"/>
            <p:cNvSpPr/>
            <p:nvPr/>
          </p:nvSpPr>
          <p:spPr>
            <a:xfrm>
              <a:off x="306853" y="198853"/>
              <a:ext cx="4822500" cy="397500"/>
            </a:xfrm>
            <a:prstGeom prst="rect">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10" name="Google Shape;110;g8d3272b2c0_0_301"/>
            <p:cNvSpPr txBox="1"/>
            <p:nvPr/>
          </p:nvSpPr>
          <p:spPr>
            <a:xfrm>
              <a:off x="306853" y="198853"/>
              <a:ext cx="4822500" cy="397500"/>
            </a:xfrm>
            <a:prstGeom prst="rect">
              <a:avLst/>
            </a:prstGeom>
            <a:noFill/>
            <a:ln>
              <a:noFill/>
            </a:ln>
          </p:spPr>
          <p:txBody>
            <a:bodyPr spcFirstLastPara="1" wrap="square" lIns="315525" tIns="38100" rIns="38100" bIns="38100" anchor="ctr" anchorCtr="0">
              <a:noAutofit/>
            </a:bodyPr>
            <a:lstStyle/>
            <a:p>
              <a:pPr marL="0" marR="0" lvl="0" indent="0" algn="l" rtl="0">
                <a:lnSpc>
                  <a:spcPct val="90000"/>
                </a:lnSpc>
                <a:spcBef>
                  <a:spcPts val="0"/>
                </a:spcBef>
                <a:spcAft>
                  <a:spcPts val="0"/>
                </a:spcAft>
                <a:buNone/>
              </a:pPr>
              <a:r>
                <a:rPr lang="en-US" sz="1500" b="1" dirty="0">
                  <a:solidFill>
                    <a:schemeClr val="lt1"/>
                  </a:solidFill>
                  <a:latin typeface="Calibri" panose="020F0502020204030204" pitchFamily="34" charset="0"/>
                  <a:ea typeface="Calibri"/>
                  <a:cs typeface="Calibri" panose="020F0502020204030204" pitchFamily="34" charset="0"/>
                  <a:sym typeface="Calibri"/>
                </a:rPr>
                <a:t>Introduction - </a:t>
              </a:r>
              <a:r>
                <a:rPr lang="en-US" sz="1500" b="1" dirty="0" err="1">
                  <a:solidFill>
                    <a:schemeClr val="lt1"/>
                  </a:solidFill>
                  <a:latin typeface="Calibri" panose="020F0502020204030204" pitchFamily="34" charset="0"/>
                  <a:ea typeface="Calibri"/>
                  <a:cs typeface="Calibri" panose="020F0502020204030204" pitchFamily="34" charset="0"/>
                  <a:sym typeface="Calibri"/>
                </a:rPr>
                <a:t>შესავალი</a:t>
              </a:r>
              <a:r>
                <a:rPr lang="en-US" sz="1500" b="1" dirty="0">
                  <a:solidFill>
                    <a:schemeClr val="lt1"/>
                  </a:solidFill>
                  <a:latin typeface="Calibri" panose="020F0502020204030204" pitchFamily="34" charset="0"/>
                  <a:ea typeface="Calibri"/>
                  <a:cs typeface="Calibri" panose="020F0502020204030204" pitchFamily="34" charset="0"/>
                  <a:sym typeface="Calibri"/>
                </a:rPr>
                <a:t> </a:t>
              </a:r>
              <a:endParaRPr sz="1500" b="1" u="none" strike="noStrike" cap="none"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111" name="Google Shape;111;g8d3272b2c0_0_301"/>
            <p:cNvSpPr/>
            <p:nvPr/>
          </p:nvSpPr>
          <p:spPr>
            <a:xfrm>
              <a:off x="58396" y="149161"/>
              <a:ext cx="496800" cy="496800"/>
            </a:xfrm>
            <a:prstGeom prst="ellipse">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12" name="Google Shape;112;g8d3272b2c0_0_301"/>
            <p:cNvSpPr/>
            <p:nvPr/>
          </p:nvSpPr>
          <p:spPr>
            <a:xfrm>
              <a:off x="666854" y="795501"/>
              <a:ext cx="4462500" cy="397500"/>
            </a:xfrm>
            <a:prstGeom prst="rect">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13" name="Google Shape;113;g8d3272b2c0_0_301"/>
            <p:cNvSpPr txBox="1"/>
            <p:nvPr/>
          </p:nvSpPr>
          <p:spPr>
            <a:xfrm>
              <a:off x="666854" y="795501"/>
              <a:ext cx="4462500" cy="397500"/>
            </a:xfrm>
            <a:prstGeom prst="rect">
              <a:avLst/>
            </a:prstGeom>
            <a:noFill/>
            <a:ln>
              <a:noFill/>
            </a:ln>
          </p:spPr>
          <p:txBody>
            <a:bodyPr spcFirstLastPara="1" wrap="square" lIns="315525" tIns="38100" rIns="38100" bIns="38100" anchor="ctr" anchorCtr="0">
              <a:noAutofit/>
            </a:bodyPr>
            <a:lstStyle/>
            <a:p>
              <a:pPr marL="0" marR="0" lvl="0" indent="0" algn="l" rtl="0">
                <a:lnSpc>
                  <a:spcPct val="90000"/>
                </a:lnSpc>
                <a:spcBef>
                  <a:spcPts val="0"/>
                </a:spcBef>
                <a:spcAft>
                  <a:spcPts val="0"/>
                </a:spcAft>
                <a:buNone/>
              </a:pPr>
              <a:r>
                <a:rPr lang="en-US" sz="1500" b="1" dirty="0">
                  <a:solidFill>
                    <a:schemeClr val="lt1"/>
                  </a:solidFill>
                  <a:latin typeface="Calibri" panose="020F0502020204030204" pitchFamily="34" charset="0"/>
                  <a:ea typeface="Calibri"/>
                  <a:cs typeface="Calibri" panose="020F0502020204030204" pitchFamily="34" charset="0"/>
                  <a:sym typeface="Calibri"/>
                </a:rPr>
                <a:t>Vocabulary - </a:t>
              </a:r>
              <a:r>
                <a:rPr lang="en-US" sz="1500" b="1" dirty="0" err="1">
                  <a:solidFill>
                    <a:schemeClr val="lt1"/>
                  </a:solidFill>
                  <a:latin typeface="Calibri" panose="020F0502020204030204" pitchFamily="34" charset="0"/>
                  <a:ea typeface="Calibri"/>
                  <a:cs typeface="Calibri" panose="020F0502020204030204" pitchFamily="34" charset="0"/>
                  <a:sym typeface="Calibri"/>
                </a:rPr>
                <a:t>ლექსიკა</a:t>
              </a:r>
              <a:endParaRPr sz="1500" b="1" u="none" strike="noStrike" cap="none"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114" name="Google Shape;114;g8d3272b2c0_0_301"/>
            <p:cNvSpPr/>
            <p:nvPr/>
          </p:nvSpPr>
          <p:spPr>
            <a:xfrm>
              <a:off x="418397" y="745809"/>
              <a:ext cx="496800" cy="496800"/>
            </a:xfrm>
            <a:prstGeom prst="ellipse">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15" name="Google Shape;115;g8d3272b2c0_0_301"/>
            <p:cNvSpPr/>
            <p:nvPr/>
          </p:nvSpPr>
          <p:spPr>
            <a:xfrm>
              <a:off x="864133" y="1391711"/>
              <a:ext cx="4265100" cy="397500"/>
            </a:xfrm>
            <a:prstGeom prst="rect">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16" name="Google Shape;116;g8d3272b2c0_0_301"/>
            <p:cNvSpPr txBox="1"/>
            <p:nvPr/>
          </p:nvSpPr>
          <p:spPr>
            <a:xfrm>
              <a:off x="864133" y="1391711"/>
              <a:ext cx="4265100" cy="397500"/>
            </a:xfrm>
            <a:prstGeom prst="rect">
              <a:avLst/>
            </a:prstGeom>
            <a:noFill/>
            <a:ln>
              <a:noFill/>
            </a:ln>
          </p:spPr>
          <p:txBody>
            <a:bodyPr spcFirstLastPara="1" wrap="square" lIns="315525" tIns="38100" rIns="38100" bIns="38100" anchor="ctr" anchorCtr="0">
              <a:noAutofit/>
            </a:bodyPr>
            <a:lstStyle/>
            <a:p>
              <a:pPr marL="0" marR="0" lvl="0" indent="0" algn="l" rtl="0">
                <a:lnSpc>
                  <a:spcPct val="90000"/>
                </a:lnSpc>
                <a:spcBef>
                  <a:spcPts val="0"/>
                </a:spcBef>
                <a:spcAft>
                  <a:spcPts val="0"/>
                </a:spcAft>
                <a:buNone/>
              </a:pPr>
              <a:r>
                <a:rPr lang="en-US" sz="1500" b="1" dirty="0" smtClean="0">
                  <a:solidFill>
                    <a:schemeClr val="lt1"/>
                  </a:solidFill>
                  <a:latin typeface="Calibri" panose="020F0502020204030204" pitchFamily="34" charset="0"/>
                  <a:ea typeface="Calibri"/>
                  <a:cs typeface="Calibri" panose="020F0502020204030204" pitchFamily="34" charset="0"/>
                  <a:sym typeface="Calibri"/>
                </a:rPr>
                <a:t>Reading Comprehension </a:t>
              </a:r>
              <a:r>
                <a:rPr lang="en-US" sz="1500" b="1" dirty="0">
                  <a:solidFill>
                    <a:schemeClr val="lt1"/>
                  </a:solidFill>
                  <a:latin typeface="Calibri" panose="020F0502020204030204" pitchFamily="34" charset="0"/>
                  <a:ea typeface="Calibri"/>
                  <a:cs typeface="Calibri" panose="020F0502020204030204" pitchFamily="34" charset="0"/>
                  <a:sym typeface="Calibri"/>
                </a:rPr>
                <a:t>- </a:t>
              </a:r>
              <a:r>
                <a:rPr lang="ka-GE" sz="1500" b="1" dirty="0" smtClean="0">
                  <a:solidFill>
                    <a:schemeClr val="lt1"/>
                  </a:solidFill>
                  <a:latin typeface="Calibri" panose="020F0502020204030204" pitchFamily="34" charset="0"/>
                  <a:ea typeface="Calibri"/>
                  <a:cs typeface="Calibri" panose="020F0502020204030204" pitchFamily="34" charset="0"/>
                  <a:sym typeface="Calibri"/>
                </a:rPr>
                <a:t>წა</a:t>
              </a:r>
              <a:r>
                <a:rPr lang="en-US" sz="1500" b="1" dirty="0" err="1" smtClean="0">
                  <a:solidFill>
                    <a:schemeClr val="lt1"/>
                  </a:solidFill>
                  <a:latin typeface="Calibri" panose="020F0502020204030204" pitchFamily="34" charset="0"/>
                  <a:ea typeface="Calibri"/>
                  <a:cs typeface="Calibri" panose="020F0502020204030204" pitchFamily="34" charset="0"/>
                  <a:sym typeface="Calibri"/>
                </a:rPr>
                <a:t>კითხ</a:t>
              </a:r>
              <a:r>
                <a:rPr lang="ka-GE" sz="1500" b="1" dirty="0" smtClean="0">
                  <a:solidFill>
                    <a:schemeClr val="lt1"/>
                  </a:solidFill>
                  <a:latin typeface="Calibri" panose="020F0502020204030204" pitchFamily="34" charset="0"/>
                  <a:ea typeface="Calibri"/>
                  <a:cs typeface="Calibri" panose="020F0502020204030204" pitchFamily="34" charset="0"/>
                  <a:sym typeface="Calibri"/>
                </a:rPr>
                <a:t>ულის გააზრება</a:t>
              </a:r>
              <a:r>
                <a:rPr lang="en-US" sz="1500" b="1" dirty="0" smtClean="0">
                  <a:solidFill>
                    <a:schemeClr val="lt1"/>
                  </a:solidFill>
                  <a:latin typeface="Calibri" panose="020F0502020204030204" pitchFamily="34" charset="0"/>
                  <a:ea typeface="Calibri"/>
                  <a:cs typeface="Calibri" panose="020F0502020204030204" pitchFamily="34" charset="0"/>
                  <a:sym typeface="Calibri"/>
                </a:rPr>
                <a:t> </a:t>
              </a:r>
              <a:endParaRPr sz="1500" b="1" u="none" strike="noStrike" cap="none"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117" name="Google Shape;117;g8d3272b2c0_0_301"/>
            <p:cNvSpPr/>
            <p:nvPr/>
          </p:nvSpPr>
          <p:spPr>
            <a:xfrm>
              <a:off x="615675" y="1342019"/>
              <a:ext cx="496800" cy="496800"/>
            </a:xfrm>
            <a:prstGeom prst="ellipse">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18" name="Google Shape;118;g8d3272b2c0_0_301"/>
            <p:cNvSpPr/>
            <p:nvPr/>
          </p:nvSpPr>
          <p:spPr>
            <a:xfrm>
              <a:off x="927122" y="1988359"/>
              <a:ext cx="4202100" cy="397500"/>
            </a:xfrm>
            <a:prstGeom prst="rect">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19" name="Google Shape;119;g8d3272b2c0_0_301"/>
            <p:cNvSpPr txBox="1"/>
            <p:nvPr/>
          </p:nvSpPr>
          <p:spPr>
            <a:xfrm>
              <a:off x="927122" y="1988359"/>
              <a:ext cx="4202100" cy="397500"/>
            </a:xfrm>
            <a:prstGeom prst="rect">
              <a:avLst/>
            </a:prstGeom>
            <a:noFill/>
            <a:ln>
              <a:noFill/>
            </a:ln>
          </p:spPr>
          <p:txBody>
            <a:bodyPr spcFirstLastPara="1" wrap="square" lIns="315525" tIns="38100" rIns="38100" bIns="38100" anchor="ctr" anchorCtr="0">
              <a:noAutofit/>
            </a:bodyPr>
            <a:lstStyle/>
            <a:p>
              <a:pPr marL="0" marR="0" lvl="0" indent="0" algn="l" rtl="0">
                <a:lnSpc>
                  <a:spcPct val="90000"/>
                </a:lnSpc>
                <a:spcBef>
                  <a:spcPts val="0"/>
                </a:spcBef>
                <a:spcAft>
                  <a:spcPts val="0"/>
                </a:spcAft>
                <a:buNone/>
              </a:pPr>
              <a:r>
                <a:rPr lang="en-US" sz="1500" b="1" u="none" strike="noStrike" cap="none" dirty="0">
                  <a:solidFill>
                    <a:schemeClr val="lt1"/>
                  </a:solidFill>
                  <a:latin typeface="Calibri" panose="020F0502020204030204" pitchFamily="34" charset="0"/>
                  <a:ea typeface="Calibri"/>
                  <a:cs typeface="Calibri" panose="020F0502020204030204" pitchFamily="34" charset="0"/>
                  <a:sym typeface="Calibri"/>
                </a:rPr>
                <a:t>Grammar - </a:t>
              </a:r>
              <a:r>
                <a:rPr lang="ka-GE" sz="1500" b="1" u="none" strike="noStrike" cap="none" dirty="0">
                  <a:solidFill>
                    <a:schemeClr val="lt1"/>
                  </a:solidFill>
                  <a:latin typeface="Calibri" panose="020F0502020204030204" pitchFamily="34" charset="0"/>
                  <a:ea typeface="Calibri"/>
                  <a:cs typeface="Calibri" panose="020F0502020204030204" pitchFamily="34" charset="0"/>
                  <a:sym typeface="Calibri"/>
                </a:rPr>
                <a:t>გრამატიკა</a:t>
              </a:r>
              <a:endParaRPr sz="1500" b="1" u="none" strike="noStrike" cap="none"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120" name="Google Shape;120;g8d3272b2c0_0_301"/>
            <p:cNvSpPr/>
            <p:nvPr/>
          </p:nvSpPr>
          <p:spPr>
            <a:xfrm>
              <a:off x="678664" y="1938667"/>
              <a:ext cx="496800" cy="496800"/>
            </a:xfrm>
            <a:prstGeom prst="ellipse">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21" name="Google Shape;121;g8d3272b2c0_0_301"/>
            <p:cNvSpPr/>
            <p:nvPr/>
          </p:nvSpPr>
          <p:spPr>
            <a:xfrm>
              <a:off x="864133" y="2585006"/>
              <a:ext cx="4265100" cy="397500"/>
            </a:xfrm>
            <a:prstGeom prst="rect">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22" name="Google Shape;122;g8d3272b2c0_0_301"/>
            <p:cNvSpPr txBox="1"/>
            <p:nvPr/>
          </p:nvSpPr>
          <p:spPr>
            <a:xfrm>
              <a:off x="864133" y="2585006"/>
              <a:ext cx="4265100" cy="397500"/>
            </a:xfrm>
            <a:prstGeom prst="rect">
              <a:avLst/>
            </a:prstGeom>
            <a:noFill/>
            <a:ln>
              <a:noFill/>
            </a:ln>
          </p:spPr>
          <p:txBody>
            <a:bodyPr spcFirstLastPara="1" wrap="square" lIns="315525" tIns="38100" rIns="38100" bIns="38100" anchor="ctr" anchorCtr="0">
              <a:noAutofit/>
            </a:bodyPr>
            <a:lstStyle/>
            <a:p>
              <a:pPr marL="0" marR="0" lvl="0" indent="0" algn="l" rtl="0">
                <a:lnSpc>
                  <a:spcPct val="90000"/>
                </a:lnSpc>
                <a:spcBef>
                  <a:spcPts val="0"/>
                </a:spcBef>
                <a:spcAft>
                  <a:spcPts val="0"/>
                </a:spcAft>
                <a:buNone/>
              </a:pPr>
              <a:r>
                <a:rPr lang="en-US" sz="1500" b="1" u="none" strike="noStrike" cap="none" dirty="0">
                  <a:solidFill>
                    <a:schemeClr val="lt1"/>
                  </a:solidFill>
                  <a:latin typeface="Calibri" panose="020F0502020204030204" pitchFamily="34" charset="0"/>
                  <a:ea typeface="Calibri"/>
                  <a:cs typeface="Calibri" panose="020F0502020204030204" pitchFamily="34" charset="0"/>
                  <a:sym typeface="Calibri"/>
                </a:rPr>
                <a:t>Summary</a:t>
              </a:r>
              <a:r>
                <a:rPr lang="ka-GE" sz="1500" b="1" u="none" strike="noStrike" cap="none" dirty="0">
                  <a:solidFill>
                    <a:schemeClr val="lt1"/>
                  </a:solidFill>
                  <a:latin typeface="Calibri" panose="020F0502020204030204" pitchFamily="34" charset="0"/>
                  <a:ea typeface="Calibri"/>
                  <a:cs typeface="Calibri" panose="020F0502020204030204" pitchFamily="34" charset="0"/>
                  <a:sym typeface="Calibri"/>
                </a:rPr>
                <a:t>- შეჯამება</a:t>
              </a:r>
              <a:endParaRPr sz="1500" b="1" u="none" strike="noStrike" cap="none"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123" name="Google Shape;123;g8d3272b2c0_0_301"/>
            <p:cNvSpPr/>
            <p:nvPr/>
          </p:nvSpPr>
          <p:spPr>
            <a:xfrm>
              <a:off x="607509" y="2525396"/>
              <a:ext cx="496800" cy="496800"/>
            </a:xfrm>
            <a:prstGeom prst="ellipse">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27" name="Google Shape;127;g8d3272b2c0_0_301"/>
            <p:cNvSpPr/>
            <p:nvPr/>
          </p:nvSpPr>
          <p:spPr>
            <a:xfrm>
              <a:off x="657559" y="3159069"/>
              <a:ext cx="4481090" cy="397500"/>
            </a:xfrm>
            <a:prstGeom prst="rect">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28" name="Google Shape;128;g8d3272b2c0_0_301"/>
            <p:cNvSpPr txBox="1"/>
            <p:nvPr/>
          </p:nvSpPr>
          <p:spPr>
            <a:xfrm>
              <a:off x="678664" y="3131366"/>
              <a:ext cx="3776597" cy="397500"/>
            </a:xfrm>
            <a:prstGeom prst="rect">
              <a:avLst/>
            </a:prstGeom>
            <a:noFill/>
            <a:ln>
              <a:noFill/>
            </a:ln>
          </p:spPr>
          <p:txBody>
            <a:bodyPr spcFirstLastPara="1" wrap="square" lIns="315525" tIns="38100" rIns="38100" bIns="38100" anchor="ctr" anchorCtr="0">
              <a:noAutofit/>
            </a:bodyPr>
            <a:lstStyle/>
            <a:p>
              <a:pPr marL="0" marR="0" lvl="0" indent="0" algn="l" rtl="0">
                <a:lnSpc>
                  <a:spcPct val="90000"/>
                </a:lnSpc>
                <a:spcBef>
                  <a:spcPts val="0"/>
                </a:spcBef>
                <a:spcAft>
                  <a:spcPts val="0"/>
                </a:spcAft>
                <a:buNone/>
              </a:pPr>
              <a:r>
                <a:rPr lang="en-US" sz="1500" b="1" u="none" strike="noStrike" cap="none" dirty="0">
                  <a:solidFill>
                    <a:schemeClr val="lt1"/>
                  </a:solidFill>
                  <a:latin typeface="Calibri" panose="020F0502020204030204" pitchFamily="34" charset="0"/>
                  <a:ea typeface="Calibri"/>
                  <a:cs typeface="Calibri" panose="020F0502020204030204" pitchFamily="34" charset="0"/>
                  <a:sym typeface="Calibri"/>
                </a:rPr>
                <a:t>Homework</a:t>
              </a:r>
              <a:r>
                <a:rPr lang="ka-GE" sz="1500" b="1" u="none" strike="noStrike" cap="none" dirty="0">
                  <a:solidFill>
                    <a:schemeClr val="lt1"/>
                  </a:solidFill>
                  <a:latin typeface="Calibri" panose="020F0502020204030204" pitchFamily="34" charset="0"/>
                  <a:ea typeface="Calibri"/>
                  <a:cs typeface="Calibri" panose="020F0502020204030204" pitchFamily="34" charset="0"/>
                  <a:sym typeface="Calibri"/>
                </a:rPr>
                <a:t>- საშინაო დავალება</a:t>
              </a:r>
              <a:r>
                <a:rPr lang="en-US" sz="1500" b="1" u="none" strike="noStrike" cap="none" dirty="0">
                  <a:solidFill>
                    <a:schemeClr val="lt1"/>
                  </a:solidFill>
                  <a:latin typeface="Calibri" panose="020F0502020204030204" pitchFamily="34" charset="0"/>
                  <a:ea typeface="Calibri"/>
                  <a:cs typeface="Calibri" panose="020F0502020204030204" pitchFamily="34" charset="0"/>
                  <a:sym typeface="Calibri"/>
                </a:rPr>
                <a:t> </a:t>
              </a:r>
              <a:endParaRPr sz="1500" b="1" u="none" strike="noStrike" cap="none"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129" name="Google Shape;129;g8d3272b2c0_0_301"/>
            <p:cNvSpPr/>
            <p:nvPr/>
          </p:nvSpPr>
          <p:spPr>
            <a:xfrm>
              <a:off x="425985" y="3053040"/>
              <a:ext cx="496800" cy="496800"/>
            </a:xfrm>
            <a:prstGeom prst="ellipse">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grpSp>
      <p:sp>
        <p:nvSpPr>
          <p:cNvPr id="130" name="Google Shape;130;g8d3272b2c0_0_301"/>
          <p:cNvSpPr txBox="1"/>
          <p:nvPr/>
        </p:nvSpPr>
        <p:spPr>
          <a:xfrm>
            <a:off x="7033667" y="2769057"/>
            <a:ext cx="5283921" cy="2751600"/>
          </a:xfrm>
          <a:prstGeom prst="rect">
            <a:avLst/>
          </a:prstGeom>
          <a:noFill/>
          <a:ln>
            <a:noFill/>
          </a:ln>
        </p:spPr>
        <p:txBody>
          <a:bodyPr spcFirstLastPara="1" wrap="square" lIns="91425" tIns="91425" rIns="91425" bIns="91425" anchor="ctr" anchorCtr="0">
            <a:noAutofit/>
          </a:bodyPr>
          <a:lstStyle/>
          <a:p>
            <a:pPr lvl="0" algn="ctr"/>
            <a:r>
              <a:rPr lang="en-US" sz="4000" dirty="0">
                <a:solidFill>
                  <a:schemeClr val="bg1"/>
                </a:solidFill>
                <a:latin typeface="Calibri" panose="020F0502020204030204" pitchFamily="34" charset="0"/>
                <a:ea typeface="Calibri"/>
                <a:cs typeface="Calibri" panose="020F0502020204030204" pitchFamily="34" charset="0"/>
                <a:sym typeface="Calibri"/>
              </a:rPr>
              <a:t>Culinary</a:t>
            </a:r>
            <a:endParaRPr lang="ka-GE" sz="4000" dirty="0">
              <a:solidFill>
                <a:schemeClr val="bg1"/>
              </a:solidFill>
              <a:latin typeface="Calibri" panose="020F0502020204030204" pitchFamily="34" charset="0"/>
              <a:ea typeface="Calibri"/>
              <a:cs typeface="Calibri" panose="020F0502020204030204" pitchFamily="34" charset="0"/>
              <a:sym typeface="Calibri"/>
            </a:endParaRPr>
          </a:p>
          <a:p>
            <a:pPr lvl="0" algn="ctr"/>
            <a:r>
              <a:rPr lang="ka-GE" sz="4000" dirty="0">
                <a:solidFill>
                  <a:schemeClr val="bg1"/>
                </a:solidFill>
                <a:latin typeface="Calibri" panose="020F0502020204030204" pitchFamily="34" charset="0"/>
                <a:ea typeface="Calibri"/>
                <a:cs typeface="Calibri" panose="020F0502020204030204" pitchFamily="34" charset="0"/>
                <a:sym typeface="Calibri"/>
              </a:rPr>
              <a:t>კულინარია</a:t>
            </a:r>
            <a:endParaRPr lang="en-US" sz="4000" dirty="0">
              <a:solidFill>
                <a:schemeClr val="bg1"/>
              </a:solidFill>
              <a:latin typeface="Calibri" panose="020F0502020204030204" pitchFamily="34" charset="0"/>
              <a:ea typeface="Calibri"/>
              <a:cs typeface="Calibri" panose="020F0502020204030204" pitchFamily="34" charset="0"/>
              <a:sym typeface="Calibri"/>
            </a:endParaRPr>
          </a:p>
        </p:txBody>
      </p:sp>
      <p:sp>
        <p:nvSpPr>
          <p:cNvPr id="2" name="Rectangle 1"/>
          <p:cNvSpPr/>
          <p:nvPr/>
        </p:nvSpPr>
        <p:spPr>
          <a:xfrm>
            <a:off x="7485321" y="556124"/>
            <a:ext cx="4380614" cy="9689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Google Shape;106;g8d3272b2c0_0_301"/>
          <p:cNvSpPr txBox="1">
            <a:spLocks noGrp="1"/>
          </p:cNvSpPr>
          <p:nvPr>
            <p:ph type="title"/>
          </p:nvPr>
        </p:nvSpPr>
        <p:spPr>
          <a:xfrm>
            <a:off x="6382378" y="423369"/>
            <a:ext cx="6586500" cy="12345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3500"/>
              <a:buFont typeface="Calibri"/>
              <a:buNone/>
            </a:pPr>
            <a:r>
              <a:rPr lang="en-US" sz="3200" dirty="0">
                <a:solidFill>
                  <a:schemeClr val="bg1"/>
                </a:solidFill>
                <a:latin typeface="Calibri" panose="020F0502020204030204" pitchFamily="34" charset="0"/>
                <a:cs typeface="Calibri" panose="020F0502020204030204" pitchFamily="34" charset="0"/>
              </a:rPr>
              <a:t>Agenda  </a:t>
            </a:r>
            <a:r>
              <a:rPr lang="en-US" sz="3200" dirty="0">
                <a:solidFill>
                  <a:schemeClr val="bg1"/>
                </a:solidFill>
                <a:latin typeface="Calibri Regular" charset="0"/>
              </a:rPr>
              <a:t>                      </a:t>
            </a:r>
            <a:endParaRPr sz="3200" dirty="0">
              <a:solidFill>
                <a:schemeClr val="bg1"/>
              </a:solidFill>
              <a:latin typeface="Calibri Regular" charset="0"/>
            </a:endParaRPr>
          </a:p>
          <a:p>
            <a:pPr marL="0" lvl="0" indent="0" algn="ctr" rtl="0">
              <a:lnSpc>
                <a:spcPct val="90000"/>
              </a:lnSpc>
              <a:spcBef>
                <a:spcPts val="0"/>
              </a:spcBef>
              <a:spcAft>
                <a:spcPts val="0"/>
              </a:spcAft>
              <a:buClr>
                <a:schemeClr val="dk1"/>
              </a:buClr>
              <a:buSzPts val="3500"/>
              <a:buFont typeface="Calibri"/>
              <a:buNone/>
            </a:pPr>
            <a:r>
              <a:rPr lang="en-US" sz="3200" dirty="0" err="1">
                <a:solidFill>
                  <a:schemeClr val="bg1"/>
                </a:solidFill>
                <a:latin typeface="Calibri" panose="020F0502020204030204" pitchFamily="34" charset="0"/>
                <a:cs typeface="Calibri" panose="020F0502020204030204" pitchFamily="34" charset="0"/>
              </a:rPr>
              <a:t>გაკვეთილის</a:t>
            </a:r>
            <a:r>
              <a:rPr lang="en-US" sz="3200" dirty="0">
                <a:solidFill>
                  <a:schemeClr val="bg1"/>
                </a:solidFill>
                <a:latin typeface="Calibri" panose="020F0502020204030204" pitchFamily="34" charset="0"/>
                <a:cs typeface="Calibri" panose="020F0502020204030204" pitchFamily="34" charset="0"/>
              </a:rPr>
              <a:t> </a:t>
            </a:r>
            <a:r>
              <a:rPr lang="en-US" sz="3200" dirty="0" err="1">
                <a:solidFill>
                  <a:schemeClr val="bg1"/>
                </a:solidFill>
                <a:latin typeface="Calibri" panose="020F0502020204030204" pitchFamily="34" charset="0"/>
                <a:cs typeface="Calibri" panose="020F0502020204030204" pitchFamily="34" charset="0"/>
              </a:rPr>
              <a:t>გეგმა</a:t>
            </a:r>
            <a:endParaRPr sz="3200" dirty="0">
              <a:solidFill>
                <a:schemeClr val="bg1"/>
              </a:solidFill>
              <a:latin typeface="Calibri" panose="020F0502020204030204" pitchFamily="34" charset="0"/>
              <a:cs typeface="Calibri" panose="020F0502020204030204" pitchFamily="34" charset="0"/>
              <a:sym typeface="Calibri"/>
            </a:endParaRPr>
          </a:p>
        </p:txBody>
      </p:sp>
      <p:pic>
        <p:nvPicPr>
          <p:cNvPr id="27" name="Google Shape;90;p1">
            <a:extLst>
              <a:ext uri="{FF2B5EF4-FFF2-40B4-BE49-F238E27FC236}">
                <a16:creationId xmlns:a16="http://schemas.microsoft.com/office/drawing/2014/main" id="{6B00B62A-C3D9-E44C-A57B-24BD8195D2FC}"/>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28" name="Picture 27">
            <a:extLst>
              <a:ext uri="{FF2B5EF4-FFF2-40B4-BE49-F238E27FC236}">
                <a16:creationId xmlns:a16="http://schemas.microsoft.com/office/drawing/2014/main" id="{977C1737-B8AF-334B-B69F-C4A61B990CB1}"/>
              </a:ext>
            </a:extLst>
          </p:cNvPr>
          <p:cNvPicPr>
            <a:picLocks noChangeAspect="1"/>
          </p:cNvPicPr>
          <p:nvPr/>
        </p:nvPicPr>
        <p:blipFill>
          <a:blip r:embed="rId4"/>
          <a:stretch>
            <a:fillRect/>
          </a:stretch>
        </p:blipFill>
        <p:spPr>
          <a:xfrm>
            <a:off x="2450562" y="556124"/>
            <a:ext cx="2376972" cy="968991"/>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59;g8d3272b2c0_0_406">
            <a:extLst>
              <a:ext uri="{FF2B5EF4-FFF2-40B4-BE49-F238E27FC236}">
                <a16:creationId xmlns:a16="http://schemas.microsoft.com/office/drawing/2014/main" id="{1DAC6726-0665-CE42-843C-081700985CF1}"/>
              </a:ext>
            </a:extLst>
          </p:cNvPr>
          <p:cNvSpPr txBox="1">
            <a:spLocks/>
          </p:cNvSpPr>
          <p:nvPr/>
        </p:nvSpPr>
        <p:spPr>
          <a:xfrm>
            <a:off x="286479" y="276286"/>
            <a:ext cx="11271300" cy="8508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lang="en-US" sz="4800" dirty="0">
              <a:latin typeface="Sylfaen Regular" pitchFamily="18" charset="0"/>
            </a:endParaRPr>
          </a:p>
        </p:txBody>
      </p:sp>
      <p:pic>
        <p:nvPicPr>
          <p:cNvPr id="9" name="Google Shape;90;p1">
            <a:extLst>
              <a:ext uri="{FF2B5EF4-FFF2-40B4-BE49-F238E27FC236}">
                <a16:creationId xmlns:a16="http://schemas.microsoft.com/office/drawing/2014/main" id="{C0F02F15-F1A3-BE4E-8F9E-010F27EC343E}"/>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pic>
        <p:nvPicPr>
          <p:cNvPr id="10" name="Picture 9">
            <a:extLst>
              <a:ext uri="{FF2B5EF4-FFF2-40B4-BE49-F238E27FC236}">
                <a16:creationId xmlns:a16="http://schemas.microsoft.com/office/drawing/2014/main" id="{CBFB4AD6-5147-B841-97E3-D3DBF2870DA4}"/>
              </a:ext>
            </a:extLst>
          </p:cNvPr>
          <p:cNvPicPr>
            <a:picLocks noChangeAspect="1"/>
          </p:cNvPicPr>
          <p:nvPr/>
        </p:nvPicPr>
        <p:blipFill>
          <a:blip r:embed="rId3"/>
          <a:stretch>
            <a:fillRect/>
          </a:stretch>
        </p:blipFill>
        <p:spPr>
          <a:xfrm>
            <a:off x="2450562" y="556124"/>
            <a:ext cx="2376972" cy="968991"/>
          </a:xfrm>
          <a:prstGeom prst="rect">
            <a:avLst/>
          </a:prstGeom>
        </p:spPr>
      </p:pic>
      <p:sp>
        <p:nvSpPr>
          <p:cNvPr id="11" name="Rectangle: Rounded Corners 3">
            <a:extLst>
              <a:ext uri="{FF2B5EF4-FFF2-40B4-BE49-F238E27FC236}">
                <a16:creationId xmlns:a16="http://schemas.microsoft.com/office/drawing/2014/main" id="{897F9B12-969A-408D-9A80-DB3D56BB645E}"/>
              </a:ext>
            </a:extLst>
          </p:cNvPr>
          <p:cNvSpPr/>
          <p:nvPr/>
        </p:nvSpPr>
        <p:spPr>
          <a:xfrm>
            <a:off x="286479" y="1921531"/>
            <a:ext cx="11122256" cy="440484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latin typeface="Calibri" charset="0"/>
                <a:ea typeface="Calibri" charset="0"/>
                <a:cs typeface="Calibri" charset="0"/>
              </a:rPr>
              <a:t>Mexican Cuisine</a:t>
            </a:r>
          </a:p>
          <a:p>
            <a:endParaRPr lang="en-US" sz="2400" dirty="0">
              <a:latin typeface="Calibri" charset="0"/>
              <a:ea typeface="Calibri" charset="0"/>
              <a:cs typeface="Calibri" charset="0"/>
            </a:endParaRPr>
          </a:p>
          <a:p>
            <a:pPr algn="just"/>
            <a:r>
              <a:rPr lang="ka-GE" sz="2400" dirty="0">
                <a:latin typeface="Calibri" charset="0"/>
                <a:ea typeface="Calibri" charset="0"/>
                <a:cs typeface="Calibri" charset="0"/>
              </a:rPr>
              <a:t>If you would like to eat something spicy you need to go to </a:t>
            </a:r>
            <a:r>
              <a:rPr lang="ka-GE" sz="2400" dirty="0" smtClean="0">
                <a:latin typeface="Calibri" charset="0"/>
                <a:ea typeface="Calibri" charset="0"/>
                <a:cs typeface="Calibri" charset="0"/>
              </a:rPr>
              <a:t>Mexic</a:t>
            </a:r>
            <a:r>
              <a:rPr lang="en-US" sz="2400" dirty="0" smtClean="0">
                <a:latin typeface="Calibri" charset="0"/>
                <a:ea typeface="Calibri" charset="0"/>
                <a:cs typeface="Calibri" charset="0"/>
              </a:rPr>
              <a:t>o</a:t>
            </a:r>
            <a:r>
              <a:rPr lang="ka-GE" sz="2400" dirty="0" smtClean="0">
                <a:latin typeface="Calibri" charset="0"/>
                <a:ea typeface="Calibri" charset="0"/>
                <a:cs typeface="Calibri" charset="0"/>
              </a:rPr>
              <a:t> </a:t>
            </a:r>
            <a:r>
              <a:rPr lang="ka-GE" sz="2400" dirty="0">
                <a:latin typeface="Calibri" charset="0"/>
                <a:ea typeface="Calibri" charset="0"/>
                <a:cs typeface="Calibri" charset="0"/>
              </a:rPr>
              <a:t>because </a:t>
            </a:r>
            <a:r>
              <a:rPr lang="en-US" sz="2400" dirty="0">
                <a:latin typeface="Calibri" charset="0"/>
                <a:ea typeface="Calibri" charset="0"/>
                <a:cs typeface="Calibri" charset="0"/>
              </a:rPr>
              <a:t>Mexican is known for being </a:t>
            </a:r>
            <a:r>
              <a:rPr lang="en-US" sz="2400" dirty="0">
                <a:solidFill>
                  <a:schemeClr val="accent2"/>
                </a:solidFill>
                <a:latin typeface="Calibri" charset="0"/>
                <a:ea typeface="Calibri" charset="0"/>
                <a:cs typeface="Calibri" charset="0"/>
              </a:rPr>
              <a:t>spicy</a:t>
            </a:r>
            <a:r>
              <a:rPr lang="en-US" sz="2400" dirty="0">
                <a:latin typeface="Calibri" charset="0"/>
                <a:ea typeface="Calibri" charset="0"/>
                <a:cs typeface="Calibri" charset="0"/>
              </a:rPr>
              <a:t> and having different influences that come from the ancient Aztecs and the Spanish explorers. Most of the Mexican food we eat today is a delicious combination of rice, beans, corn, fresh vegetables and </a:t>
            </a:r>
            <a:r>
              <a:rPr lang="en-US" sz="2400" dirty="0" err="1" smtClean="0">
                <a:latin typeface="Calibri" charset="0"/>
                <a:ea typeface="Calibri" charset="0"/>
                <a:cs typeface="Calibri" charset="0"/>
              </a:rPr>
              <a:t>flavoured</a:t>
            </a:r>
            <a:r>
              <a:rPr lang="en-US" sz="2400" dirty="0" smtClean="0">
                <a:latin typeface="Calibri" charset="0"/>
                <a:ea typeface="Calibri" charset="0"/>
                <a:cs typeface="Calibri" charset="0"/>
              </a:rPr>
              <a:t> </a:t>
            </a:r>
            <a:r>
              <a:rPr lang="en-US" sz="2400" dirty="0">
                <a:latin typeface="Calibri" charset="0"/>
                <a:ea typeface="Calibri" charset="0"/>
                <a:cs typeface="Calibri" charset="0"/>
              </a:rPr>
              <a:t>meat. The French explorers also contributed the invention of bread into Mexican food. You can easily choose the restaurant you are going to eat in by popularity: restaurants with good food usually attract all the customers. There are also </a:t>
            </a:r>
            <a:r>
              <a:rPr lang="en-US" sz="2400" dirty="0">
                <a:solidFill>
                  <a:schemeClr val="accent2"/>
                </a:solidFill>
                <a:latin typeface="Calibri" charset="0"/>
                <a:ea typeface="Calibri" charset="0"/>
                <a:cs typeface="Calibri" charset="0"/>
              </a:rPr>
              <a:t>exotic</a:t>
            </a:r>
            <a:r>
              <a:rPr lang="en-US" sz="2400" dirty="0">
                <a:latin typeface="Calibri" charset="0"/>
                <a:ea typeface="Calibri" charset="0"/>
                <a:cs typeface="Calibri" charset="0"/>
              </a:rPr>
              <a:t> options for adventurous eaters, such as snakes, lizards, and even tarantula. Mexican food is very popular in the U.S. but is not well known around the globe.</a:t>
            </a:r>
          </a:p>
        </p:txBody>
      </p:sp>
    </p:spTree>
    <p:extLst>
      <p:ext uri="{BB962C8B-B14F-4D97-AF65-F5344CB8AC3E}">
        <p14:creationId xmlns:p14="http://schemas.microsoft.com/office/powerpoint/2010/main" val="72857777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59;g8d3272b2c0_0_406">
            <a:extLst>
              <a:ext uri="{FF2B5EF4-FFF2-40B4-BE49-F238E27FC236}">
                <a16:creationId xmlns:a16="http://schemas.microsoft.com/office/drawing/2014/main" id="{1DAC6726-0665-CE42-843C-081700985CF1}"/>
              </a:ext>
            </a:extLst>
          </p:cNvPr>
          <p:cNvSpPr txBox="1">
            <a:spLocks/>
          </p:cNvSpPr>
          <p:nvPr/>
        </p:nvSpPr>
        <p:spPr>
          <a:xfrm>
            <a:off x="286479" y="276286"/>
            <a:ext cx="11271300" cy="8508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lang="en-US" sz="4800" dirty="0">
              <a:latin typeface="Sylfaen Regular" pitchFamily="18" charset="0"/>
            </a:endParaRPr>
          </a:p>
        </p:txBody>
      </p:sp>
      <p:pic>
        <p:nvPicPr>
          <p:cNvPr id="9" name="Google Shape;90;p1">
            <a:extLst>
              <a:ext uri="{FF2B5EF4-FFF2-40B4-BE49-F238E27FC236}">
                <a16:creationId xmlns:a16="http://schemas.microsoft.com/office/drawing/2014/main" id="{C0F02F15-F1A3-BE4E-8F9E-010F27EC343E}"/>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pic>
        <p:nvPicPr>
          <p:cNvPr id="10" name="Picture 9">
            <a:extLst>
              <a:ext uri="{FF2B5EF4-FFF2-40B4-BE49-F238E27FC236}">
                <a16:creationId xmlns:a16="http://schemas.microsoft.com/office/drawing/2014/main" id="{CBFB4AD6-5147-B841-97E3-D3DBF2870DA4}"/>
              </a:ext>
            </a:extLst>
          </p:cNvPr>
          <p:cNvPicPr>
            <a:picLocks noChangeAspect="1"/>
          </p:cNvPicPr>
          <p:nvPr/>
        </p:nvPicPr>
        <p:blipFill>
          <a:blip r:embed="rId3"/>
          <a:stretch>
            <a:fillRect/>
          </a:stretch>
        </p:blipFill>
        <p:spPr>
          <a:xfrm>
            <a:off x="2450562" y="556124"/>
            <a:ext cx="2376972" cy="968991"/>
          </a:xfrm>
          <a:prstGeom prst="rect">
            <a:avLst/>
          </a:prstGeom>
        </p:spPr>
      </p:pic>
      <p:sp>
        <p:nvSpPr>
          <p:cNvPr id="11" name="Rectangle: Rounded Corners 3">
            <a:extLst>
              <a:ext uri="{FF2B5EF4-FFF2-40B4-BE49-F238E27FC236}">
                <a16:creationId xmlns:a16="http://schemas.microsoft.com/office/drawing/2014/main" id="{897F9B12-969A-408D-9A80-DB3D56BB645E}"/>
              </a:ext>
            </a:extLst>
          </p:cNvPr>
          <p:cNvSpPr/>
          <p:nvPr/>
        </p:nvSpPr>
        <p:spPr>
          <a:xfrm>
            <a:off x="286479" y="1928934"/>
            <a:ext cx="11011401" cy="452909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latin typeface="Calibri" charset="0"/>
                <a:ea typeface="Calibri" charset="0"/>
                <a:cs typeface="Calibri" charset="0"/>
              </a:rPr>
              <a:t>Chinese Cuisine</a:t>
            </a:r>
          </a:p>
          <a:p>
            <a:endParaRPr lang="en-US" sz="2400" dirty="0">
              <a:latin typeface="Calibri" charset="0"/>
              <a:ea typeface="Calibri" charset="0"/>
              <a:cs typeface="Calibri" charset="0"/>
            </a:endParaRPr>
          </a:p>
          <a:p>
            <a:pPr algn="just"/>
            <a:r>
              <a:rPr lang="en-US" sz="2400" dirty="0">
                <a:latin typeface="Calibri" charset="0"/>
                <a:ea typeface="Calibri" charset="0"/>
                <a:cs typeface="Calibri" charset="0"/>
              </a:rPr>
              <a:t>Originated in various parts of China and </a:t>
            </a:r>
            <a:r>
              <a:rPr lang="en-US" sz="2400" dirty="0" smtClean="0">
                <a:latin typeface="Calibri" charset="0"/>
                <a:ea typeface="Calibri" charset="0"/>
                <a:cs typeface="Calibri" charset="0"/>
              </a:rPr>
              <a:t>spread </a:t>
            </a:r>
            <a:r>
              <a:rPr lang="en-US" sz="2400" dirty="0">
                <a:latin typeface="Calibri" charset="0"/>
                <a:ea typeface="Calibri" charset="0"/>
                <a:cs typeface="Calibri" charset="0"/>
              </a:rPr>
              <a:t>throughout the world, Chinese cuisine is one of the most popular foods in the world and is </a:t>
            </a:r>
            <a:r>
              <a:rPr lang="en-US" sz="2400" dirty="0">
                <a:latin typeface="Calibri" charset="0"/>
                <a:ea typeface="Calibri" charset="0"/>
                <a:cs typeface="Calibri" charset="0"/>
              </a:rPr>
              <a:t>eaten daily by </a:t>
            </a:r>
            <a:r>
              <a:rPr lang="en-US" sz="2400" dirty="0">
                <a:latin typeface="Calibri" charset="0"/>
                <a:ea typeface="Calibri" charset="0"/>
                <a:cs typeface="Calibri" charset="0"/>
              </a:rPr>
              <a:t>one-third of the world’s </a:t>
            </a:r>
            <a:r>
              <a:rPr lang="en-US" sz="2400" dirty="0" smtClean="0">
                <a:latin typeface="Calibri" charset="0"/>
                <a:ea typeface="Calibri" charset="0"/>
                <a:cs typeface="Calibri" charset="0"/>
              </a:rPr>
              <a:t>population. The </a:t>
            </a:r>
            <a:r>
              <a:rPr lang="en-US" sz="2400" dirty="0">
                <a:solidFill>
                  <a:schemeClr val="accent2"/>
                </a:solidFill>
                <a:latin typeface="Calibri" charset="0"/>
                <a:ea typeface="Calibri" charset="0"/>
                <a:cs typeface="Calibri" charset="0"/>
              </a:rPr>
              <a:t>cuisine</a:t>
            </a:r>
            <a:r>
              <a:rPr lang="en-US" sz="2400" dirty="0">
                <a:latin typeface="Calibri" charset="0"/>
                <a:ea typeface="Calibri" charset="0"/>
                <a:cs typeface="Calibri" charset="0"/>
              </a:rPr>
              <a:t>, like most Asian cuisine is known for using rice and rice </a:t>
            </a:r>
            <a:r>
              <a:rPr lang="en-US" sz="2400" dirty="0">
                <a:solidFill>
                  <a:schemeClr val="accent2"/>
                </a:solidFill>
                <a:latin typeface="Calibri" charset="0"/>
                <a:ea typeface="Calibri" charset="0"/>
                <a:cs typeface="Calibri" charset="0"/>
              </a:rPr>
              <a:t>noodles</a:t>
            </a:r>
            <a:r>
              <a:rPr lang="en-US" sz="2400" dirty="0">
                <a:latin typeface="Calibri" charset="0"/>
                <a:ea typeface="Calibri" charset="0"/>
                <a:cs typeface="Calibri" charset="0"/>
              </a:rPr>
              <a:t>. Most of the food is prepared in bite-sized pieces because the Chinese culture regards knives and forks as weapons, so the best way to eat Chinese food is with chop-sticks. Usually, every person at the meal is given a bowl of rice while </a:t>
            </a:r>
            <a:r>
              <a:rPr lang="en-US" sz="2400" dirty="0" smtClean="0">
                <a:latin typeface="Calibri" charset="0"/>
                <a:ea typeface="Calibri" charset="0"/>
                <a:cs typeface="Calibri" charset="0"/>
              </a:rPr>
              <a:t>all the </a:t>
            </a:r>
            <a:r>
              <a:rPr lang="en-US" sz="2400" dirty="0">
                <a:latin typeface="Calibri" charset="0"/>
                <a:ea typeface="Calibri" charset="0"/>
                <a:cs typeface="Calibri" charset="0"/>
              </a:rPr>
              <a:t>other dishes are shared by everyone at the table. Chinese cuisine outside of China is not known for being </a:t>
            </a:r>
            <a:r>
              <a:rPr lang="en-US" sz="2400" dirty="0" smtClean="0">
                <a:latin typeface="Calibri" charset="0"/>
                <a:ea typeface="Calibri" charset="0"/>
                <a:cs typeface="Calibri" charset="0"/>
              </a:rPr>
              <a:t>very spicy</a:t>
            </a:r>
            <a:r>
              <a:rPr lang="en-US" sz="2400" dirty="0">
                <a:latin typeface="Calibri" charset="0"/>
                <a:ea typeface="Calibri" charset="0"/>
                <a:cs typeface="Calibri" charset="0"/>
              </a:rPr>
              <a:t>, but </a:t>
            </a:r>
            <a:r>
              <a:rPr lang="en-US" sz="2400" dirty="0" smtClean="0">
                <a:latin typeface="Calibri" charset="0"/>
                <a:ea typeface="Calibri" charset="0"/>
                <a:cs typeface="Calibri" charset="0"/>
              </a:rPr>
              <a:t>inside </a:t>
            </a:r>
            <a:r>
              <a:rPr lang="en-US" sz="2400" dirty="0">
                <a:latin typeface="Calibri" charset="0"/>
                <a:ea typeface="Calibri" charset="0"/>
                <a:cs typeface="Calibri" charset="0"/>
              </a:rPr>
              <a:t>the country it is very spicy! </a:t>
            </a:r>
          </a:p>
        </p:txBody>
      </p:sp>
    </p:spTree>
    <p:extLst>
      <p:ext uri="{BB962C8B-B14F-4D97-AF65-F5344CB8AC3E}">
        <p14:creationId xmlns:p14="http://schemas.microsoft.com/office/powerpoint/2010/main" val="73351361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59;g8d3272b2c0_0_406">
            <a:extLst>
              <a:ext uri="{FF2B5EF4-FFF2-40B4-BE49-F238E27FC236}">
                <a16:creationId xmlns:a16="http://schemas.microsoft.com/office/drawing/2014/main" id="{1DAC6726-0665-CE42-843C-081700985CF1}"/>
              </a:ext>
            </a:extLst>
          </p:cNvPr>
          <p:cNvSpPr txBox="1">
            <a:spLocks/>
          </p:cNvSpPr>
          <p:nvPr/>
        </p:nvSpPr>
        <p:spPr>
          <a:xfrm>
            <a:off x="286479" y="276286"/>
            <a:ext cx="11271300" cy="8508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lang="en-US" sz="4800" dirty="0">
              <a:latin typeface="Sylfaen Regular" pitchFamily="18" charset="0"/>
            </a:endParaRPr>
          </a:p>
        </p:txBody>
      </p:sp>
      <p:pic>
        <p:nvPicPr>
          <p:cNvPr id="9" name="Google Shape;90;p1">
            <a:extLst>
              <a:ext uri="{FF2B5EF4-FFF2-40B4-BE49-F238E27FC236}">
                <a16:creationId xmlns:a16="http://schemas.microsoft.com/office/drawing/2014/main" id="{C0F02F15-F1A3-BE4E-8F9E-010F27EC343E}"/>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pic>
        <p:nvPicPr>
          <p:cNvPr id="10" name="Picture 9">
            <a:extLst>
              <a:ext uri="{FF2B5EF4-FFF2-40B4-BE49-F238E27FC236}">
                <a16:creationId xmlns:a16="http://schemas.microsoft.com/office/drawing/2014/main" id="{CBFB4AD6-5147-B841-97E3-D3DBF2870DA4}"/>
              </a:ext>
            </a:extLst>
          </p:cNvPr>
          <p:cNvPicPr>
            <a:picLocks noChangeAspect="1"/>
          </p:cNvPicPr>
          <p:nvPr/>
        </p:nvPicPr>
        <p:blipFill>
          <a:blip r:embed="rId3"/>
          <a:stretch>
            <a:fillRect/>
          </a:stretch>
        </p:blipFill>
        <p:spPr>
          <a:xfrm>
            <a:off x="2450562" y="556124"/>
            <a:ext cx="2376972" cy="968991"/>
          </a:xfrm>
          <a:prstGeom prst="rect">
            <a:avLst/>
          </a:prstGeom>
        </p:spPr>
      </p:pic>
      <p:sp>
        <p:nvSpPr>
          <p:cNvPr id="11" name="Rectangle: Rounded Corners 3">
            <a:extLst>
              <a:ext uri="{FF2B5EF4-FFF2-40B4-BE49-F238E27FC236}">
                <a16:creationId xmlns:a16="http://schemas.microsoft.com/office/drawing/2014/main" id="{897F9B12-969A-408D-9A80-DB3D56BB645E}"/>
              </a:ext>
            </a:extLst>
          </p:cNvPr>
          <p:cNvSpPr/>
          <p:nvPr/>
        </p:nvSpPr>
        <p:spPr>
          <a:xfrm>
            <a:off x="286480" y="1879380"/>
            <a:ext cx="11011401" cy="475487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latin typeface="Calibri" charset="0"/>
                <a:ea typeface="Calibri" charset="0"/>
                <a:cs typeface="Calibri" charset="0"/>
              </a:rPr>
              <a:t>Italian </a:t>
            </a:r>
            <a:r>
              <a:rPr lang="en-US" sz="2400" b="1" dirty="0">
                <a:latin typeface="Calibri" charset="0"/>
                <a:ea typeface="Calibri" charset="0"/>
                <a:cs typeface="Calibri" charset="0"/>
              </a:rPr>
              <a:t>Cuisine</a:t>
            </a:r>
          </a:p>
          <a:p>
            <a:endParaRPr lang="en-US" sz="2400" dirty="0">
              <a:latin typeface="Calibri" charset="0"/>
              <a:ea typeface="Calibri" charset="0"/>
              <a:cs typeface="Calibri" charset="0"/>
            </a:endParaRPr>
          </a:p>
          <a:p>
            <a:pPr algn="just"/>
            <a:r>
              <a:rPr lang="en-US" sz="2400" dirty="0">
                <a:latin typeface="Calibri" charset="0"/>
                <a:ea typeface="Calibri" charset="0"/>
                <a:cs typeface="Calibri" charset="0"/>
              </a:rPr>
              <a:t>Perhaps one of the oldest in the world, the Italian cuisine can be traced back to the 4th century BC. It became what is today along with the discovery of the Americas, that brought many different kinds of </a:t>
            </a:r>
            <a:r>
              <a:rPr lang="en-US" sz="2400" dirty="0">
                <a:solidFill>
                  <a:schemeClr val="accent2"/>
                </a:solidFill>
                <a:latin typeface="Calibri" charset="0"/>
                <a:ea typeface="Calibri" charset="0"/>
                <a:cs typeface="Calibri" charset="0"/>
              </a:rPr>
              <a:t>ingredients</a:t>
            </a:r>
            <a:r>
              <a:rPr lang="en-US" sz="2400" dirty="0">
                <a:latin typeface="Calibri" charset="0"/>
                <a:ea typeface="Calibri" charset="0"/>
                <a:cs typeface="Calibri" charset="0"/>
              </a:rPr>
              <a:t> to make it one of the most </a:t>
            </a:r>
            <a:r>
              <a:rPr lang="en-US" sz="2400" dirty="0">
                <a:solidFill>
                  <a:schemeClr val="accent2"/>
                </a:solidFill>
                <a:latin typeface="Calibri" charset="0"/>
                <a:ea typeface="Calibri" charset="0"/>
                <a:cs typeface="Calibri" charset="0"/>
              </a:rPr>
              <a:t>inclusive</a:t>
            </a:r>
            <a:r>
              <a:rPr lang="en-US" sz="2400" dirty="0">
                <a:latin typeface="Calibri" charset="0"/>
                <a:ea typeface="Calibri" charset="0"/>
                <a:cs typeface="Calibri" charset="0"/>
              </a:rPr>
              <a:t> kinds of cuisine. An Italian meal is structured into several sections: antipasto (the </a:t>
            </a:r>
            <a:r>
              <a:rPr lang="en-US" sz="2400" dirty="0">
                <a:solidFill>
                  <a:schemeClr val="accent2"/>
                </a:solidFill>
                <a:latin typeface="Calibri" charset="0"/>
                <a:ea typeface="Calibri" charset="0"/>
                <a:cs typeface="Calibri" charset="0"/>
              </a:rPr>
              <a:t>appetizer</a:t>
            </a:r>
            <a:r>
              <a:rPr lang="en-US" sz="2400" dirty="0">
                <a:latin typeface="Calibri" charset="0"/>
                <a:ea typeface="Calibri" charset="0"/>
                <a:cs typeface="Calibri" charset="0"/>
              </a:rPr>
              <a:t>), primo (pasta or rice dish), secondo (meat course), and dolce (dessert). Italy is known for having many, many different kinds of cheese and sausage that are used in a variety of dishes. Italian food, like Chinese food is very popular all around the world. Everybody has sooner or later eaten spaghetti or lasagna!</a:t>
            </a:r>
          </a:p>
        </p:txBody>
      </p:sp>
    </p:spTree>
    <p:extLst>
      <p:ext uri="{BB962C8B-B14F-4D97-AF65-F5344CB8AC3E}">
        <p14:creationId xmlns:p14="http://schemas.microsoft.com/office/powerpoint/2010/main" val="143399074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30"/>
        <p:cNvGrpSpPr/>
        <p:nvPr/>
      </p:nvGrpSpPr>
      <p:grpSpPr>
        <a:xfrm>
          <a:off x="0" y="0"/>
          <a:ext cx="0" cy="0"/>
          <a:chOff x="0" y="0"/>
          <a:chExt cx="0" cy="0"/>
        </a:xfrm>
      </p:grpSpPr>
      <p:sp>
        <p:nvSpPr>
          <p:cNvPr id="11" name="Rectangle 10">
            <a:extLst>
              <a:ext uri="{FF2B5EF4-FFF2-40B4-BE49-F238E27FC236}">
                <a16:creationId xmlns:a16="http://schemas.microsoft.com/office/drawing/2014/main" id="{AFCE9FF2-C1CD-3B46-8DA3-F837CD71F165}"/>
              </a:ext>
            </a:extLst>
          </p:cNvPr>
          <p:cNvSpPr/>
          <p:nvPr/>
        </p:nvSpPr>
        <p:spPr>
          <a:xfrm>
            <a:off x="286480" y="4202235"/>
            <a:ext cx="10430041" cy="13255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C3297719-7BD2-E047-8438-904D3A7C872F}"/>
              </a:ext>
            </a:extLst>
          </p:cNvPr>
          <p:cNvSpPr/>
          <p:nvPr/>
        </p:nvSpPr>
        <p:spPr>
          <a:xfrm>
            <a:off x="286480" y="2492748"/>
            <a:ext cx="10395496" cy="13255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32" name="Google Shape;532;g8d3272b2c0_2_186"/>
          <p:cNvGraphicFramePr/>
          <p:nvPr>
            <p:extLst>
              <p:ext uri="{D42A27DB-BD31-4B8C-83A1-F6EECF244321}">
                <p14:modId xmlns:p14="http://schemas.microsoft.com/office/powerpoint/2010/main" val="1886801957"/>
              </p:ext>
            </p:extLst>
          </p:nvPr>
        </p:nvGraphicFramePr>
        <p:xfrm>
          <a:off x="509763" y="2745175"/>
          <a:ext cx="8064429" cy="820708"/>
        </p:xfrm>
        <a:graphic>
          <a:graphicData uri="http://schemas.openxmlformats.org/drawingml/2006/table">
            <a:tbl>
              <a:tblPr>
                <a:noFill/>
                <a:tableStyleId>{B46CFEF4-99AF-46A8-A051-738FFB79779B}</a:tableStyleId>
              </a:tblPr>
              <a:tblGrid>
                <a:gridCol w="8064429">
                  <a:extLst>
                    <a:ext uri="{9D8B030D-6E8A-4147-A177-3AD203B41FA5}">
                      <a16:colId xmlns:a16="http://schemas.microsoft.com/office/drawing/2014/main" val="20000"/>
                    </a:ext>
                  </a:extLst>
                </a:gridCol>
              </a:tblGrid>
              <a:tr h="820708">
                <a:tc>
                  <a:txBody>
                    <a:bodyPr/>
                    <a:lstStyle/>
                    <a:p>
                      <a:pPr marL="0" lvl="0" indent="0" algn="l" rtl="0">
                        <a:lnSpc>
                          <a:spcPct val="115000"/>
                        </a:lnSpc>
                        <a:spcBef>
                          <a:spcPts val="0"/>
                        </a:spcBef>
                        <a:spcAft>
                          <a:spcPts val="0"/>
                        </a:spcAft>
                        <a:buNone/>
                      </a:pPr>
                      <a:r>
                        <a:rPr lang="en-US" sz="2800" b="0" i="0" dirty="0">
                          <a:solidFill>
                            <a:schemeClr val="bg1"/>
                          </a:solidFill>
                          <a:latin typeface="Calibri" panose="020F0502020204030204" pitchFamily="34" charset="0"/>
                          <a:cs typeface="Calibri" panose="020F0502020204030204" pitchFamily="34" charset="0"/>
                        </a:rPr>
                        <a:t>Greek</a:t>
                      </a:r>
                      <a:r>
                        <a:rPr lang="en-US" sz="2800" b="0" i="0" baseline="0" dirty="0">
                          <a:solidFill>
                            <a:schemeClr val="bg1"/>
                          </a:solidFill>
                          <a:latin typeface="Calibri" panose="020F0502020204030204" pitchFamily="34" charset="0"/>
                          <a:cs typeface="Calibri" panose="020F0502020204030204" pitchFamily="34" charset="0"/>
                        </a:rPr>
                        <a:t> explorers brought bread to Mexico.</a:t>
                      </a:r>
                      <a:endParaRPr sz="2800" b="0" i="0" dirty="0">
                        <a:solidFill>
                          <a:schemeClr val="bg1"/>
                        </a:solidFill>
                        <a:latin typeface="Calibri" panose="020F0502020204030204" pitchFamily="34" charset="0"/>
                        <a:cs typeface="Calibri" panose="020F0502020204030204" pitchFamily="34" charset="0"/>
                      </a:endParaRPr>
                    </a:p>
                  </a:txBody>
                  <a:tcPr marL="91425" marR="91425" marT="91425" marB="91425">
                    <a:lnL w="38100" cap="flat" cmpd="sng">
                      <a:noFill/>
                      <a:prstDash val="solid"/>
                      <a:round/>
                      <a:headEnd type="none" w="sm" len="sm"/>
                      <a:tailEnd type="none" w="sm" len="sm"/>
                    </a:lnL>
                    <a:lnR w="38100" cap="flat" cmpd="sng">
                      <a:noFill/>
                      <a:prstDash val="solid"/>
                      <a:round/>
                      <a:headEnd type="none" w="sm" len="sm"/>
                      <a:tailEnd type="none" w="sm" len="sm"/>
                    </a:lnR>
                    <a:lnT w="38100" cap="flat" cmpd="sng">
                      <a:noFill/>
                      <a:prstDash val="solid"/>
                      <a:round/>
                      <a:headEnd type="none" w="sm" len="sm"/>
                      <a:tailEnd type="none" w="sm" len="sm"/>
                    </a:lnT>
                    <a:lnB w="38100" cap="flat" cmpd="sng" algn="ctr">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10000"/>
                  </a:ext>
                </a:extLst>
              </a:tr>
            </a:tbl>
          </a:graphicData>
        </a:graphic>
      </p:graphicFrame>
      <p:graphicFrame>
        <p:nvGraphicFramePr>
          <p:cNvPr id="4" name="Table 3">
            <a:extLst>
              <a:ext uri="{FF2B5EF4-FFF2-40B4-BE49-F238E27FC236}">
                <a16:creationId xmlns:a16="http://schemas.microsoft.com/office/drawing/2014/main" id="{D4C80389-CBF2-884A-AAE1-E30DBEC2944A}"/>
              </a:ext>
            </a:extLst>
          </p:cNvPr>
          <p:cNvGraphicFramePr>
            <a:graphicFrameLocks noGrp="1"/>
          </p:cNvGraphicFramePr>
          <p:nvPr>
            <p:extLst>
              <p:ext uri="{D42A27DB-BD31-4B8C-83A1-F6EECF244321}">
                <p14:modId xmlns:p14="http://schemas.microsoft.com/office/powerpoint/2010/main" val="4092545824"/>
              </p:ext>
            </p:extLst>
          </p:nvPr>
        </p:nvGraphicFramePr>
        <p:xfrm>
          <a:off x="437272" y="4386335"/>
          <a:ext cx="10093911" cy="957361"/>
        </p:xfrm>
        <a:graphic>
          <a:graphicData uri="http://schemas.openxmlformats.org/drawingml/2006/table">
            <a:tbl>
              <a:tblPr firstRow="1" bandRow="1">
                <a:tableStyleId>{B46CFEF4-99AF-46A8-A051-738FFB79779B}</a:tableStyleId>
              </a:tblPr>
              <a:tblGrid>
                <a:gridCol w="10093911">
                  <a:extLst>
                    <a:ext uri="{9D8B030D-6E8A-4147-A177-3AD203B41FA5}">
                      <a16:colId xmlns:a16="http://schemas.microsoft.com/office/drawing/2014/main" val="2862978725"/>
                    </a:ext>
                  </a:extLst>
                </a:gridCol>
              </a:tblGrid>
              <a:tr h="957361">
                <a:tc>
                  <a:txBody>
                    <a:bodyPr/>
                    <a:lstStyle/>
                    <a:p>
                      <a:r>
                        <a:rPr lang="en-US" sz="2800" i="1" dirty="0">
                          <a:solidFill>
                            <a:schemeClr val="bg1"/>
                          </a:solidFill>
                          <a:latin typeface="Calibri" charset="0"/>
                          <a:ea typeface="Calibri" charset="0"/>
                          <a:cs typeface="Calibri" charset="0"/>
                        </a:rPr>
                        <a:t>The French explorers also contributed the invention of bread into Mexican food.</a:t>
                      </a:r>
                      <a:endParaRPr lang="en-US" sz="2800" b="0" i="1" u="none" strike="noStrike" cap="none" dirty="0">
                        <a:solidFill>
                          <a:schemeClr val="bg1"/>
                        </a:solidFill>
                        <a:latin typeface="Calibri" panose="020F0502020204030204" pitchFamily="34" charset="0"/>
                        <a:ea typeface="Arial"/>
                        <a:cs typeface="Calibri" panose="020F0502020204030204" pitchFamily="34" charset="0"/>
                        <a:sym typeface="Arial"/>
                      </a:endParaRPr>
                    </a:p>
                  </a:txBody>
                  <a:tcP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4563234"/>
                  </a:ext>
                </a:extLst>
              </a:tr>
            </a:tbl>
          </a:graphicData>
        </a:graphic>
      </p:graphicFrame>
      <p:sp>
        <p:nvSpPr>
          <p:cNvPr id="9" name="Title 8">
            <a:extLst>
              <a:ext uri="{FF2B5EF4-FFF2-40B4-BE49-F238E27FC236}">
                <a16:creationId xmlns:a16="http://schemas.microsoft.com/office/drawing/2014/main" id="{CA01B1FE-2E92-0B43-B977-A140F9C168E2}"/>
              </a:ext>
            </a:extLst>
          </p:cNvPr>
          <p:cNvSpPr>
            <a:spLocks noGrp="1"/>
          </p:cNvSpPr>
          <p:nvPr>
            <p:ph type="title"/>
          </p:nvPr>
        </p:nvSpPr>
        <p:spPr>
          <a:xfrm>
            <a:off x="8455242" y="2566372"/>
            <a:ext cx="1755303" cy="1237379"/>
          </a:xfrm>
        </p:spPr>
        <p:txBody>
          <a:bodyPr>
            <a:normAutofit/>
          </a:bodyPr>
          <a:lstStyle/>
          <a:p>
            <a:r>
              <a:rPr lang="en-US" b="1" dirty="0">
                <a:solidFill>
                  <a:srgbClr val="FFC000"/>
                </a:solidFill>
              </a:rPr>
              <a:t>False</a:t>
            </a:r>
          </a:p>
        </p:txBody>
      </p:sp>
      <p:sp>
        <p:nvSpPr>
          <p:cNvPr id="12" name="Rectangle 11">
            <a:extLst>
              <a:ext uri="{FF2B5EF4-FFF2-40B4-BE49-F238E27FC236}">
                <a16:creationId xmlns:a16="http://schemas.microsoft.com/office/drawing/2014/main" id="{C987DE58-B647-6341-B264-0F0900D656FE}"/>
              </a:ext>
            </a:extLst>
          </p:cNvPr>
          <p:cNvSpPr/>
          <p:nvPr/>
        </p:nvSpPr>
        <p:spPr>
          <a:xfrm>
            <a:off x="7008407" y="421425"/>
            <a:ext cx="4350328" cy="1325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Calibri" panose="020F0502020204030204" pitchFamily="34" charset="0"/>
                <a:cs typeface="Calibri" panose="020F0502020204030204" pitchFamily="34" charset="0"/>
              </a:rPr>
              <a:t>Reading</a:t>
            </a:r>
            <a:r>
              <a:rPr lang="ka-GE" sz="3000" dirty="0">
                <a:latin typeface="Calibri" panose="020F0502020204030204" pitchFamily="34" charset="0"/>
                <a:cs typeface="Calibri" panose="020F0502020204030204" pitchFamily="34" charset="0"/>
              </a:rPr>
              <a:t> Activity</a:t>
            </a:r>
          </a:p>
          <a:p>
            <a:pPr algn="ctr"/>
            <a:r>
              <a:rPr lang="ka-GE" sz="3000" dirty="0">
                <a:latin typeface="Calibri" panose="020F0502020204030204" pitchFamily="34" charset="0"/>
                <a:cs typeface="Calibri" panose="020F0502020204030204" pitchFamily="34" charset="0"/>
              </a:rPr>
              <a:t>კითხვის დავალება </a:t>
            </a:r>
            <a:endParaRPr lang="en-US" sz="3000" dirty="0">
              <a:latin typeface="Calibri" panose="020F0502020204030204" pitchFamily="34" charset="0"/>
              <a:cs typeface="Calibri" panose="020F0502020204030204" pitchFamily="34" charset="0"/>
            </a:endParaRPr>
          </a:p>
        </p:txBody>
      </p:sp>
      <p:pic>
        <p:nvPicPr>
          <p:cNvPr id="13" name="Google Shape;90;p1">
            <a:extLst>
              <a:ext uri="{FF2B5EF4-FFF2-40B4-BE49-F238E27FC236}">
                <a16:creationId xmlns:a16="http://schemas.microsoft.com/office/drawing/2014/main" id="{EAEA74FF-EFCD-B542-B6A5-DC86F21740F1}"/>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14" name="Picture 13">
            <a:extLst>
              <a:ext uri="{FF2B5EF4-FFF2-40B4-BE49-F238E27FC236}">
                <a16:creationId xmlns:a16="http://schemas.microsoft.com/office/drawing/2014/main" id="{8A746207-8803-1149-ABAF-C30B4ACCC417}"/>
              </a:ext>
            </a:extLst>
          </p:cNvPr>
          <p:cNvPicPr>
            <a:picLocks noChangeAspect="1"/>
          </p:cNvPicPr>
          <p:nvPr/>
        </p:nvPicPr>
        <p:blipFill>
          <a:blip r:embed="rId4"/>
          <a:stretch>
            <a:fillRect/>
          </a:stretch>
        </p:blipFill>
        <p:spPr>
          <a:xfrm>
            <a:off x="2450562" y="556124"/>
            <a:ext cx="2376972" cy="968991"/>
          </a:xfrm>
          <a:prstGeom prst="rect">
            <a:avLst/>
          </a:prstGeom>
        </p:spPr>
      </p:pic>
    </p:spTree>
    <p:extLst>
      <p:ext uri="{BB962C8B-B14F-4D97-AF65-F5344CB8AC3E}">
        <p14:creationId xmlns:p14="http://schemas.microsoft.com/office/powerpoint/2010/main" val="1840933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532"/>
                                        </p:tgtEl>
                                        <p:attrNameLst>
                                          <p:attrName>style.visibility</p:attrName>
                                        </p:attrNameLst>
                                      </p:cBhvr>
                                      <p:to>
                                        <p:strVal val="visible"/>
                                      </p:to>
                                    </p:set>
                                    <p:anim calcmode="lin" valueType="num">
                                      <p:cBhvr additive="base">
                                        <p:cTn id="7" dur="500"/>
                                        <p:tgtEl>
                                          <p:spTgt spid="532"/>
                                        </p:tgtEl>
                                        <p:attrNameLst>
                                          <p:attrName>ppt_y</p:attrName>
                                        </p:attrNameLst>
                                      </p:cBhvr>
                                      <p:tavLst>
                                        <p:tav tm="0">
                                          <p:val>
                                            <p:strVal val="#ppt_y+#ppt_h*1.125000"/>
                                          </p:val>
                                        </p:tav>
                                        <p:tav tm="100000">
                                          <p:val>
                                            <p:strVal val="#ppt_y"/>
                                          </p:val>
                                        </p:tav>
                                      </p:tavLst>
                                    </p:anim>
                                    <p:animEffect transition="in" filter="wipe(up)">
                                      <p:cBhvr>
                                        <p:cTn id="8" dur="500"/>
                                        <p:tgtEl>
                                          <p:spTgt spid="532"/>
                                        </p:tgtEl>
                                      </p:cBhvr>
                                    </p:animEffec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530"/>
        <p:cNvGrpSpPr/>
        <p:nvPr/>
      </p:nvGrpSpPr>
      <p:grpSpPr>
        <a:xfrm>
          <a:off x="0" y="0"/>
          <a:ext cx="0" cy="0"/>
          <a:chOff x="0" y="0"/>
          <a:chExt cx="0" cy="0"/>
        </a:xfrm>
      </p:grpSpPr>
      <p:sp>
        <p:nvSpPr>
          <p:cNvPr id="11" name="Rectangle 10">
            <a:extLst>
              <a:ext uri="{FF2B5EF4-FFF2-40B4-BE49-F238E27FC236}">
                <a16:creationId xmlns:a16="http://schemas.microsoft.com/office/drawing/2014/main" id="{AFCE9FF2-C1CD-3B46-8DA3-F837CD71F165}"/>
              </a:ext>
            </a:extLst>
          </p:cNvPr>
          <p:cNvSpPr/>
          <p:nvPr/>
        </p:nvSpPr>
        <p:spPr>
          <a:xfrm>
            <a:off x="286480" y="4169151"/>
            <a:ext cx="10430041" cy="10857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C3297719-7BD2-E047-8438-904D3A7C872F}"/>
              </a:ext>
            </a:extLst>
          </p:cNvPr>
          <p:cNvSpPr/>
          <p:nvPr/>
        </p:nvSpPr>
        <p:spPr>
          <a:xfrm>
            <a:off x="286480" y="2415956"/>
            <a:ext cx="10395496" cy="13255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32" name="Google Shape;532;g8d3272b2c0_2_186"/>
          <p:cNvGraphicFramePr/>
          <p:nvPr>
            <p:extLst>
              <p:ext uri="{D42A27DB-BD31-4B8C-83A1-F6EECF244321}">
                <p14:modId xmlns:p14="http://schemas.microsoft.com/office/powerpoint/2010/main" val="4013123171"/>
              </p:ext>
            </p:extLst>
          </p:nvPr>
        </p:nvGraphicFramePr>
        <p:xfrm>
          <a:off x="465365" y="2659724"/>
          <a:ext cx="9119968" cy="838025"/>
        </p:xfrm>
        <a:graphic>
          <a:graphicData uri="http://schemas.openxmlformats.org/drawingml/2006/table">
            <a:tbl>
              <a:tblPr>
                <a:noFill/>
                <a:tableStyleId>{B46CFEF4-99AF-46A8-A051-738FFB79779B}</a:tableStyleId>
              </a:tblPr>
              <a:tblGrid>
                <a:gridCol w="9119968">
                  <a:extLst>
                    <a:ext uri="{9D8B030D-6E8A-4147-A177-3AD203B41FA5}">
                      <a16:colId xmlns:a16="http://schemas.microsoft.com/office/drawing/2014/main" val="20000"/>
                    </a:ext>
                  </a:extLst>
                </a:gridCol>
              </a:tblGrid>
              <a:tr h="838025">
                <a:tc>
                  <a:txBody>
                    <a:bodyPr/>
                    <a:lstStyle/>
                    <a:p>
                      <a:pPr marL="0" lvl="0" indent="0" algn="l" rtl="0">
                        <a:lnSpc>
                          <a:spcPct val="115000"/>
                        </a:lnSpc>
                        <a:spcBef>
                          <a:spcPts val="0"/>
                        </a:spcBef>
                        <a:spcAft>
                          <a:spcPts val="0"/>
                        </a:spcAft>
                        <a:buNone/>
                      </a:pPr>
                      <a:r>
                        <a:rPr lang="en-US" sz="2800" b="0" i="0" dirty="0">
                          <a:solidFill>
                            <a:schemeClr val="bg1"/>
                          </a:solidFill>
                          <a:latin typeface="Calibri" panose="020F0502020204030204" pitchFamily="34" charset="0"/>
                          <a:cs typeface="Calibri" panose="020F0502020204030204" pitchFamily="34" charset="0"/>
                        </a:rPr>
                        <a:t>Italy</a:t>
                      </a:r>
                      <a:r>
                        <a:rPr lang="en-US" sz="2800" b="0" i="0" baseline="0" dirty="0">
                          <a:solidFill>
                            <a:schemeClr val="bg1"/>
                          </a:solidFill>
                          <a:latin typeface="Calibri" panose="020F0502020204030204" pitchFamily="34" charset="0"/>
                          <a:cs typeface="Calibri" panose="020F0502020204030204" pitchFamily="34" charset="0"/>
                        </a:rPr>
                        <a:t> is only famous for two types of cheese.</a:t>
                      </a:r>
                      <a:endParaRPr sz="2800" b="0" i="0" dirty="0">
                        <a:solidFill>
                          <a:schemeClr val="bg1"/>
                        </a:solidFill>
                        <a:latin typeface="Calibri" panose="020F0502020204030204" pitchFamily="34" charset="0"/>
                        <a:cs typeface="Calibri" panose="020F0502020204030204" pitchFamily="34" charset="0"/>
                      </a:endParaRPr>
                    </a:p>
                  </a:txBody>
                  <a:tcPr marL="91425" marR="91425" marT="91425" marB="91425">
                    <a:lnL w="38100" cap="flat" cmpd="sng">
                      <a:noFill/>
                      <a:prstDash val="solid"/>
                      <a:round/>
                      <a:headEnd type="none" w="sm" len="sm"/>
                      <a:tailEnd type="none" w="sm" len="sm"/>
                    </a:lnL>
                    <a:lnR w="38100" cap="flat" cmpd="sng">
                      <a:noFill/>
                      <a:prstDash val="solid"/>
                      <a:round/>
                      <a:headEnd type="none" w="sm" len="sm"/>
                      <a:tailEnd type="none" w="sm" len="sm"/>
                    </a:lnR>
                    <a:lnT w="38100" cap="flat" cmpd="sng">
                      <a:noFill/>
                      <a:prstDash val="solid"/>
                      <a:round/>
                      <a:headEnd type="none" w="sm" len="sm"/>
                      <a:tailEnd type="none" w="sm" len="sm"/>
                    </a:lnT>
                    <a:lnB w="38100" cap="flat" cmpd="sng" algn="ctr">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10000"/>
                  </a:ext>
                </a:extLst>
              </a:tr>
            </a:tbl>
          </a:graphicData>
        </a:graphic>
      </p:graphicFrame>
      <p:graphicFrame>
        <p:nvGraphicFramePr>
          <p:cNvPr id="4" name="Table 3">
            <a:extLst>
              <a:ext uri="{FF2B5EF4-FFF2-40B4-BE49-F238E27FC236}">
                <a16:creationId xmlns:a16="http://schemas.microsoft.com/office/drawing/2014/main" id="{D4C80389-CBF2-884A-AAE1-E30DBEC2944A}"/>
              </a:ext>
            </a:extLst>
          </p:cNvPr>
          <p:cNvGraphicFramePr>
            <a:graphicFrameLocks noGrp="1"/>
          </p:cNvGraphicFramePr>
          <p:nvPr>
            <p:extLst>
              <p:ext uri="{D42A27DB-BD31-4B8C-83A1-F6EECF244321}">
                <p14:modId xmlns:p14="http://schemas.microsoft.com/office/powerpoint/2010/main" val="4271803941"/>
              </p:ext>
            </p:extLst>
          </p:nvPr>
        </p:nvGraphicFramePr>
        <p:xfrm>
          <a:off x="425707" y="4234135"/>
          <a:ext cx="10117041" cy="973009"/>
        </p:xfrm>
        <a:graphic>
          <a:graphicData uri="http://schemas.openxmlformats.org/drawingml/2006/table">
            <a:tbl>
              <a:tblPr firstRow="1" bandRow="1">
                <a:tableStyleId>{B46CFEF4-99AF-46A8-A051-738FFB79779B}</a:tableStyleId>
              </a:tblPr>
              <a:tblGrid>
                <a:gridCol w="10117041">
                  <a:extLst>
                    <a:ext uri="{9D8B030D-6E8A-4147-A177-3AD203B41FA5}">
                      <a16:colId xmlns:a16="http://schemas.microsoft.com/office/drawing/2014/main" val="2862978725"/>
                    </a:ext>
                  </a:extLst>
                </a:gridCol>
              </a:tblGrid>
              <a:tr h="973009">
                <a:tc>
                  <a:txBody>
                    <a:bodyPr/>
                    <a:lstStyle/>
                    <a:p>
                      <a:r>
                        <a:rPr lang="en-US" sz="2800" i="1" dirty="0">
                          <a:solidFill>
                            <a:schemeClr val="bg1"/>
                          </a:solidFill>
                          <a:latin typeface="Calibri" charset="0"/>
                          <a:ea typeface="Calibri" charset="0"/>
                          <a:cs typeface="Calibri" charset="0"/>
                        </a:rPr>
                        <a:t>Italy is known for having many, many different kinds of cheese and sausage that are used in a variety of dishes. </a:t>
                      </a:r>
                      <a:endParaRPr lang="en-US" sz="2800" b="0" i="1" u="none" strike="noStrike" cap="none" dirty="0">
                        <a:solidFill>
                          <a:schemeClr val="bg1"/>
                        </a:solidFill>
                        <a:latin typeface="Calibri" panose="020F0502020204030204" pitchFamily="34" charset="0"/>
                        <a:ea typeface="Arial"/>
                        <a:cs typeface="Calibri" panose="020F0502020204030204" pitchFamily="34" charset="0"/>
                        <a:sym typeface="Arial"/>
                      </a:endParaRPr>
                    </a:p>
                  </a:txBody>
                  <a:tcP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4563234"/>
                  </a:ext>
                </a:extLst>
              </a:tr>
            </a:tbl>
          </a:graphicData>
        </a:graphic>
      </p:graphicFrame>
      <p:sp>
        <p:nvSpPr>
          <p:cNvPr id="9" name="Title 8">
            <a:extLst>
              <a:ext uri="{FF2B5EF4-FFF2-40B4-BE49-F238E27FC236}">
                <a16:creationId xmlns:a16="http://schemas.microsoft.com/office/drawing/2014/main" id="{CA01B1FE-2E92-0B43-B977-A140F9C168E2}"/>
              </a:ext>
            </a:extLst>
          </p:cNvPr>
          <p:cNvSpPr>
            <a:spLocks noGrp="1"/>
          </p:cNvSpPr>
          <p:nvPr>
            <p:ph type="title"/>
          </p:nvPr>
        </p:nvSpPr>
        <p:spPr>
          <a:xfrm>
            <a:off x="8502498" y="2460047"/>
            <a:ext cx="1755303" cy="1237379"/>
          </a:xfrm>
        </p:spPr>
        <p:txBody>
          <a:bodyPr>
            <a:normAutofit/>
          </a:bodyPr>
          <a:lstStyle/>
          <a:p>
            <a:r>
              <a:rPr lang="en-US" b="1" dirty="0">
                <a:solidFill>
                  <a:srgbClr val="FFC000"/>
                </a:solidFill>
              </a:rPr>
              <a:t>False</a:t>
            </a:r>
          </a:p>
        </p:txBody>
      </p:sp>
      <p:sp>
        <p:nvSpPr>
          <p:cNvPr id="12" name="Rectangle 11">
            <a:extLst>
              <a:ext uri="{FF2B5EF4-FFF2-40B4-BE49-F238E27FC236}">
                <a16:creationId xmlns:a16="http://schemas.microsoft.com/office/drawing/2014/main" id="{C987DE58-B647-6341-B264-0F0900D656FE}"/>
              </a:ext>
            </a:extLst>
          </p:cNvPr>
          <p:cNvSpPr/>
          <p:nvPr/>
        </p:nvSpPr>
        <p:spPr>
          <a:xfrm>
            <a:off x="7008407" y="421425"/>
            <a:ext cx="4350328" cy="1325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Calibri" panose="020F0502020204030204" pitchFamily="34" charset="0"/>
                <a:cs typeface="Calibri" panose="020F0502020204030204" pitchFamily="34" charset="0"/>
              </a:rPr>
              <a:t>Reading</a:t>
            </a:r>
            <a:r>
              <a:rPr lang="ka-GE" sz="3000" dirty="0">
                <a:latin typeface="Calibri" panose="020F0502020204030204" pitchFamily="34" charset="0"/>
                <a:cs typeface="Calibri" panose="020F0502020204030204" pitchFamily="34" charset="0"/>
              </a:rPr>
              <a:t> Activity</a:t>
            </a:r>
          </a:p>
          <a:p>
            <a:pPr algn="ctr"/>
            <a:r>
              <a:rPr lang="ka-GE" sz="3000" dirty="0">
                <a:latin typeface="Calibri" panose="020F0502020204030204" pitchFamily="34" charset="0"/>
                <a:cs typeface="Calibri" panose="020F0502020204030204" pitchFamily="34" charset="0"/>
              </a:rPr>
              <a:t>კითხვის დავალება </a:t>
            </a:r>
            <a:endParaRPr lang="en-US" sz="3000" dirty="0">
              <a:latin typeface="Calibri" panose="020F0502020204030204" pitchFamily="34" charset="0"/>
              <a:cs typeface="Calibri" panose="020F0502020204030204" pitchFamily="34" charset="0"/>
            </a:endParaRPr>
          </a:p>
        </p:txBody>
      </p:sp>
      <p:pic>
        <p:nvPicPr>
          <p:cNvPr id="13" name="Google Shape;90;p1">
            <a:extLst>
              <a:ext uri="{FF2B5EF4-FFF2-40B4-BE49-F238E27FC236}">
                <a16:creationId xmlns:a16="http://schemas.microsoft.com/office/drawing/2014/main" id="{EAEA74FF-EFCD-B542-B6A5-DC86F21740F1}"/>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14" name="Picture 13">
            <a:extLst>
              <a:ext uri="{FF2B5EF4-FFF2-40B4-BE49-F238E27FC236}">
                <a16:creationId xmlns:a16="http://schemas.microsoft.com/office/drawing/2014/main" id="{8A746207-8803-1149-ABAF-C30B4ACCC417}"/>
              </a:ext>
            </a:extLst>
          </p:cNvPr>
          <p:cNvPicPr>
            <a:picLocks noChangeAspect="1"/>
          </p:cNvPicPr>
          <p:nvPr/>
        </p:nvPicPr>
        <p:blipFill>
          <a:blip r:embed="rId4"/>
          <a:stretch>
            <a:fillRect/>
          </a:stretch>
        </p:blipFill>
        <p:spPr>
          <a:xfrm>
            <a:off x="2450562" y="556124"/>
            <a:ext cx="2376972" cy="968991"/>
          </a:xfrm>
          <a:prstGeom prst="rect">
            <a:avLst/>
          </a:prstGeom>
        </p:spPr>
      </p:pic>
    </p:spTree>
    <p:extLst>
      <p:ext uri="{BB962C8B-B14F-4D97-AF65-F5344CB8AC3E}">
        <p14:creationId xmlns:p14="http://schemas.microsoft.com/office/powerpoint/2010/main" val="203244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532"/>
                                        </p:tgtEl>
                                        <p:attrNameLst>
                                          <p:attrName>style.visibility</p:attrName>
                                        </p:attrNameLst>
                                      </p:cBhvr>
                                      <p:to>
                                        <p:strVal val="visible"/>
                                      </p:to>
                                    </p:set>
                                    <p:anim calcmode="lin" valueType="num">
                                      <p:cBhvr additive="base">
                                        <p:cTn id="7" dur="500"/>
                                        <p:tgtEl>
                                          <p:spTgt spid="532"/>
                                        </p:tgtEl>
                                        <p:attrNameLst>
                                          <p:attrName>ppt_y</p:attrName>
                                        </p:attrNameLst>
                                      </p:cBhvr>
                                      <p:tavLst>
                                        <p:tav tm="0">
                                          <p:val>
                                            <p:strVal val="#ppt_y+#ppt_h*1.125000"/>
                                          </p:val>
                                        </p:tav>
                                        <p:tav tm="100000">
                                          <p:val>
                                            <p:strVal val="#ppt_y"/>
                                          </p:val>
                                        </p:tav>
                                      </p:tavLst>
                                    </p:anim>
                                    <p:animEffect transition="in" filter="wipe(up)">
                                      <p:cBhvr>
                                        <p:cTn id="8" dur="500"/>
                                        <p:tgtEl>
                                          <p:spTgt spid="532"/>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p:tgtEl>
                                          <p:spTgt spid="9"/>
                                        </p:tgtEl>
                                        <p:attrNameLst>
                                          <p:attrName>ppt_y</p:attrName>
                                        </p:attrNameLst>
                                      </p:cBhvr>
                                      <p:tavLst>
                                        <p:tav tm="0">
                                          <p:val>
                                            <p:strVal val="#ppt_y+#ppt_h*1.125000"/>
                                          </p:val>
                                        </p:tav>
                                        <p:tav tm="100000">
                                          <p:val>
                                            <p:strVal val="#ppt_y"/>
                                          </p:val>
                                        </p:tav>
                                      </p:tavLst>
                                    </p:anim>
                                    <p:animEffect transition="in" filter="wipe(up)">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530"/>
        <p:cNvGrpSpPr/>
        <p:nvPr/>
      </p:nvGrpSpPr>
      <p:grpSpPr>
        <a:xfrm>
          <a:off x="0" y="0"/>
          <a:ext cx="0" cy="0"/>
          <a:chOff x="0" y="0"/>
          <a:chExt cx="0" cy="0"/>
        </a:xfrm>
      </p:grpSpPr>
      <p:sp>
        <p:nvSpPr>
          <p:cNvPr id="11" name="Rectangle 10">
            <a:extLst>
              <a:ext uri="{FF2B5EF4-FFF2-40B4-BE49-F238E27FC236}">
                <a16:creationId xmlns:a16="http://schemas.microsoft.com/office/drawing/2014/main" id="{AFCE9FF2-C1CD-3B46-8DA3-F837CD71F165}"/>
              </a:ext>
            </a:extLst>
          </p:cNvPr>
          <p:cNvSpPr/>
          <p:nvPr/>
        </p:nvSpPr>
        <p:spPr>
          <a:xfrm>
            <a:off x="286480" y="4170337"/>
            <a:ext cx="10430041" cy="13255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C3297719-7BD2-E047-8438-904D3A7C872F}"/>
              </a:ext>
            </a:extLst>
          </p:cNvPr>
          <p:cNvSpPr/>
          <p:nvPr/>
        </p:nvSpPr>
        <p:spPr>
          <a:xfrm>
            <a:off x="286480" y="2535278"/>
            <a:ext cx="10395496" cy="13255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32" name="Google Shape;532;g8d3272b2c0_2_186"/>
          <p:cNvGraphicFramePr/>
          <p:nvPr>
            <p:extLst>
              <p:ext uri="{D42A27DB-BD31-4B8C-83A1-F6EECF244321}">
                <p14:modId xmlns:p14="http://schemas.microsoft.com/office/powerpoint/2010/main" val="2278107995"/>
              </p:ext>
            </p:extLst>
          </p:nvPr>
        </p:nvGraphicFramePr>
        <p:xfrm>
          <a:off x="286480" y="2779046"/>
          <a:ext cx="9119968" cy="838025"/>
        </p:xfrm>
        <a:graphic>
          <a:graphicData uri="http://schemas.openxmlformats.org/drawingml/2006/table">
            <a:tbl>
              <a:tblPr>
                <a:noFill/>
                <a:tableStyleId>{B46CFEF4-99AF-46A8-A051-738FFB79779B}</a:tableStyleId>
              </a:tblPr>
              <a:tblGrid>
                <a:gridCol w="9119968">
                  <a:extLst>
                    <a:ext uri="{9D8B030D-6E8A-4147-A177-3AD203B41FA5}">
                      <a16:colId xmlns:a16="http://schemas.microsoft.com/office/drawing/2014/main" val="20000"/>
                    </a:ext>
                  </a:extLst>
                </a:gridCol>
              </a:tblGrid>
              <a:tr h="838025">
                <a:tc>
                  <a:txBody>
                    <a:bodyPr/>
                    <a:lstStyle/>
                    <a:p>
                      <a:pPr marL="0" lvl="0" indent="0" algn="l" rtl="0">
                        <a:lnSpc>
                          <a:spcPct val="115000"/>
                        </a:lnSpc>
                        <a:spcBef>
                          <a:spcPts val="0"/>
                        </a:spcBef>
                        <a:spcAft>
                          <a:spcPts val="0"/>
                        </a:spcAft>
                        <a:buNone/>
                      </a:pPr>
                      <a:r>
                        <a:rPr lang="en-US" sz="2800" b="0" i="0" dirty="0">
                          <a:solidFill>
                            <a:schemeClr val="bg1"/>
                          </a:solidFill>
                          <a:latin typeface="Calibri" panose="020F0502020204030204" pitchFamily="34" charset="0"/>
                          <a:cs typeface="Calibri" panose="020F0502020204030204" pitchFamily="34" charset="0"/>
                        </a:rPr>
                        <a:t>Chinese</a:t>
                      </a:r>
                      <a:r>
                        <a:rPr lang="en-US" sz="2800" b="0" i="0" baseline="0" dirty="0">
                          <a:solidFill>
                            <a:schemeClr val="bg1"/>
                          </a:solidFill>
                          <a:latin typeface="Calibri" panose="020F0502020204030204" pitchFamily="34" charset="0"/>
                          <a:cs typeface="Calibri" panose="020F0502020204030204" pitchFamily="34" charset="0"/>
                        </a:rPr>
                        <a:t> don’t eat with forks and knives.</a:t>
                      </a:r>
                      <a:endParaRPr sz="2800" b="0" i="0" dirty="0">
                        <a:solidFill>
                          <a:schemeClr val="bg1"/>
                        </a:solidFill>
                        <a:latin typeface="Calibri" panose="020F0502020204030204" pitchFamily="34" charset="0"/>
                        <a:cs typeface="Calibri" panose="020F0502020204030204" pitchFamily="34" charset="0"/>
                      </a:endParaRPr>
                    </a:p>
                  </a:txBody>
                  <a:tcPr marL="91425" marR="91425" marT="91425" marB="91425">
                    <a:lnL w="38100" cap="flat" cmpd="sng">
                      <a:noFill/>
                      <a:prstDash val="solid"/>
                      <a:round/>
                      <a:headEnd type="none" w="sm" len="sm"/>
                      <a:tailEnd type="none" w="sm" len="sm"/>
                    </a:lnL>
                    <a:lnR w="38100" cap="flat" cmpd="sng">
                      <a:noFill/>
                      <a:prstDash val="solid"/>
                      <a:round/>
                      <a:headEnd type="none" w="sm" len="sm"/>
                      <a:tailEnd type="none" w="sm" len="sm"/>
                    </a:lnR>
                    <a:lnT w="38100" cap="flat" cmpd="sng">
                      <a:noFill/>
                      <a:prstDash val="solid"/>
                      <a:round/>
                      <a:headEnd type="none" w="sm" len="sm"/>
                      <a:tailEnd type="none" w="sm" len="sm"/>
                    </a:lnT>
                    <a:lnB w="38100" cap="flat" cmpd="sng" algn="ctr">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10000"/>
                  </a:ext>
                </a:extLst>
              </a:tr>
            </a:tbl>
          </a:graphicData>
        </a:graphic>
      </p:graphicFrame>
      <p:graphicFrame>
        <p:nvGraphicFramePr>
          <p:cNvPr id="4" name="Table 3">
            <a:extLst>
              <a:ext uri="{FF2B5EF4-FFF2-40B4-BE49-F238E27FC236}">
                <a16:creationId xmlns:a16="http://schemas.microsoft.com/office/drawing/2014/main" id="{D4C80389-CBF2-884A-AAE1-E30DBEC2944A}"/>
              </a:ext>
            </a:extLst>
          </p:cNvPr>
          <p:cNvGraphicFramePr>
            <a:graphicFrameLocks noGrp="1"/>
          </p:cNvGraphicFramePr>
          <p:nvPr>
            <p:extLst>
              <p:ext uri="{D42A27DB-BD31-4B8C-83A1-F6EECF244321}">
                <p14:modId xmlns:p14="http://schemas.microsoft.com/office/powerpoint/2010/main" val="4172080992"/>
              </p:ext>
            </p:extLst>
          </p:nvPr>
        </p:nvGraphicFramePr>
        <p:xfrm>
          <a:off x="321024" y="4170337"/>
          <a:ext cx="10395497" cy="1371600"/>
        </p:xfrm>
        <a:graphic>
          <a:graphicData uri="http://schemas.openxmlformats.org/drawingml/2006/table">
            <a:tbl>
              <a:tblPr firstRow="1" bandRow="1">
                <a:tableStyleId>{B46CFEF4-99AF-46A8-A051-738FFB79779B}</a:tableStyleId>
              </a:tblPr>
              <a:tblGrid>
                <a:gridCol w="10395497">
                  <a:extLst>
                    <a:ext uri="{9D8B030D-6E8A-4147-A177-3AD203B41FA5}">
                      <a16:colId xmlns:a16="http://schemas.microsoft.com/office/drawing/2014/main" val="2862978725"/>
                    </a:ext>
                  </a:extLst>
                </a:gridCol>
              </a:tblGrid>
              <a:tr h="0">
                <a:tc>
                  <a:txBody>
                    <a:bodyPr/>
                    <a:lstStyle/>
                    <a:p>
                      <a:r>
                        <a:rPr lang="en-US" sz="2800" i="1" dirty="0">
                          <a:solidFill>
                            <a:schemeClr val="bg1"/>
                          </a:solidFill>
                          <a:latin typeface="Calibri" charset="0"/>
                          <a:ea typeface="Calibri" charset="0"/>
                          <a:cs typeface="Calibri" charset="0"/>
                        </a:rPr>
                        <a:t>Most of the food is prepared in bite-sized pieces because the Chinese culture regards knives and forks as weapons, so the best way to eat Chinese food is with chop-sticks. </a:t>
                      </a:r>
                      <a:endParaRPr lang="en-US" sz="2800" b="0" i="1" u="none" strike="noStrike" cap="none" dirty="0">
                        <a:solidFill>
                          <a:schemeClr val="bg1"/>
                        </a:solidFill>
                        <a:latin typeface="Calibri" panose="020F0502020204030204" pitchFamily="34" charset="0"/>
                        <a:ea typeface="Arial"/>
                        <a:cs typeface="Calibri" panose="020F0502020204030204" pitchFamily="34" charset="0"/>
                        <a:sym typeface="Arial"/>
                      </a:endParaRPr>
                    </a:p>
                  </a:txBody>
                  <a:tcP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4563234"/>
                  </a:ext>
                </a:extLst>
              </a:tr>
            </a:tbl>
          </a:graphicData>
        </a:graphic>
      </p:graphicFrame>
      <p:sp>
        <p:nvSpPr>
          <p:cNvPr id="9" name="Title 8">
            <a:extLst>
              <a:ext uri="{FF2B5EF4-FFF2-40B4-BE49-F238E27FC236}">
                <a16:creationId xmlns:a16="http://schemas.microsoft.com/office/drawing/2014/main" id="{CA01B1FE-2E92-0B43-B977-A140F9C168E2}"/>
              </a:ext>
            </a:extLst>
          </p:cNvPr>
          <p:cNvSpPr>
            <a:spLocks noGrp="1"/>
          </p:cNvSpPr>
          <p:nvPr>
            <p:ph type="title"/>
          </p:nvPr>
        </p:nvSpPr>
        <p:spPr>
          <a:xfrm>
            <a:off x="8862867" y="2460850"/>
            <a:ext cx="1565329" cy="1237379"/>
          </a:xfrm>
        </p:spPr>
        <p:txBody>
          <a:bodyPr>
            <a:normAutofit/>
          </a:bodyPr>
          <a:lstStyle/>
          <a:p>
            <a:r>
              <a:rPr lang="en-US" b="1" dirty="0">
                <a:solidFill>
                  <a:srgbClr val="FFC000"/>
                </a:solidFill>
              </a:rPr>
              <a:t>True</a:t>
            </a:r>
          </a:p>
        </p:txBody>
      </p:sp>
      <p:sp>
        <p:nvSpPr>
          <p:cNvPr id="12" name="Rectangle 11">
            <a:extLst>
              <a:ext uri="{FF2B5EF4-FFF2-40B4-BE49-F238E27FC236}">
                <a16:creationId xmlns:a16="http://schemas.microsoft.com/office/drawing/2014/main" id="{C987DE58-B647-6341-B264-0F0900D656FE}"/>
              </a:ext>
            </a:extLst>
          </p:cNvPr>
          <p:cNvSpPr/>
          <p:nvPr/>
        </p:nvSpPr>
        <p:spPr>
          <a:xfrm>
            <a:off x="7008407" y="421425"/>
            <a:ext cx="4350328" cy="1325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Calibri" panose="020F0502020204030204" pitchFamily="34" charset="0"/>
                <a:cs typeface="Calibri" panose="020F0502020204030204" pitchFamily="34" charset="0"/>
              </a:rPr>
              <a:t>Reading</a:t>
            </a:r>
            <a:r>
              <a:rPr lang="ka-GE" sz="3000" dirty="0">
                <a:latin typeface="Calibri" panose="020F0502020204030204" pitchFamily="34" charset="0"/>
                <a:cs typeface="Calibri" panose="020F0502020204030204" pitchFamily="34" charset="0"/>
              </a:rPr>
              <a:t> Activity</a:t>
            </a:r>
          </a:p>
          <a:p>
            <a:pPr algn="ctr"/>
            <a:r>
              <a:rPr lang="ka-GE" sz="3000" dirty="0">
                <a:latin typeface="Calibri" panose="020F0502020204030204" pitchFamily="34" charset="0"/>
                <a:cs typeface="Calibri" panose="020F0502020204030204" pitchFamily="34" charset="0"/>
              </a:rPr>
              <a:t>კითხვის დავალება </a:t>
            </a:r>
            <a:endParaRPr lang="en-US" sz="3000" dirty="0">
              <a:latin typeface="Calibri" panose="020F0502020204030204" pitchFamily="34" charset="0"/>
              <a:cs typeface="Calibri" panose="020F0502020204030204" pitchFamily="34" charset="0"/>
            </a:endParaRPr>
          </a:p>
        </p:txBody>
      </p:sp>
      <p:pic>
        <p:nvPicPr>
          <p:cNvPr id="13" name="Google Shape;90;p1">
            <a:extLst>
              <a:ext uri="{FF2B5EF4-FFF2-40B4-BE49-F238E27FC236}">
                <a16:creationId xmlns:a16="http://schemas.microsoft.com/office/drawing/2014/main" id="{EAEA74FF-EFCD-B542-B6A5-DC86F21740F1}"/>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14" name="Picture 13">
            <a:extLst>
              <a:ext uri="{FF2B5EF4-FFF2-40B4-BE49-F238E27FC236}">
                <a16:creationId xmlns:a16="http://schemas.microsoft.com/office/drawing/2014/main" id="{8A746207-8803-1149-ABAF-C30B4ACCC417}"/>
              </a:ext>
            </a:extLst>
          </p:cNvPr>
          <p:cNvPicPr>
            <a:picLocks noChangeAspect="1"/>
          </p:cNvPicPr>
          <p:nvPr/>
        </p:nvPicPr>
        <p:blipFill>
          <a:blip r:embed="rId4"/>
          <a:stretch>
            <a:fillRect/>
          </a:stretch>
        </p:blipFill>
        <p:spPr>
          <a:xfrm>
            <a:off x="2450562" y="556124"/>
            <a:ext cx="2376972" cy="968991"/>
          </a:xfrm>
          <a:prstGeom prst="rect">
            <a:avLst/>
          </a:prstGeom>
        </p:spPr>
      </p:pic>
    </p:spTree>
    <p:extLst>
      <p:ext uri="{BB962C8B-B14F-4D97-AF65-F5344CB8AC3E}">
        <p14:creationId xmlns:p14="http://schemas.microsoft.com/office/powerpoint/2010/main" val="566417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532"/>
                                        </p:tgtEl>
                                        <p:attrNameLst>
                                          <p:attrName>style.visibility</p:attrName>
                                        </p:attrNameLst>
                                      </p:cBhvr>
                                      <p:to>
                                        <p:strVal val="visible"/>
                                      </p:to>
                                    </p:set>
                                    <p:anim calcmode="lin" valueType="num">
                                      <p:cBhvr additive="base">
                                        <p:cTn id="7" dur="500"/>
                                        <p:tgtEl>
                                          <p:spTgt spid="532"/>
                                        </p:tgtEl>
                                        <p:attrNameLst>
                                          <p:attrName>ppt_y</p:attrName>
                                        </p:attrNameLst>
                                      </p:cBhvr>
                                      <p:tavLst>
                                        <p:tav tm="0">
                                          <p:val>
                                            <p:strVal val="#ppt_y+#ppt_h*1.125000"/>
                                          </p:val>
                                        </p:tav>
                                        <p:tav tm="100000">
                                          <p:val>
                                            <p:strVal val="#ppt_y"/>
                                          </p:val>
                                        </p:tav>
                                      </p:tavLst>
                                    </p:anim>
                                    <p:animEffect transition="in" filter="wipe(up)">
                                      <p:cBhvr>
                                        <p:cTn id="8" dur="500"/>
                                        <p:tgtEl>
                                          <p:spTgt spid="532"/>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p:tgtEl>
                                          <p:spTgt spid="9"/>
                                        </p:tgtEl>
                                        <p:attrNameLst>
                                          <p:attrName>ppt_y</p:attrName>
                                        </p:attrNameLst>
                                      </p:cBhvr>
                                      <p:tavLst>
                                        <p:tav tm="0">
                                          <p:val>
                                            <p:strVal val="#ppt_y+#ppt_h*1.125000"/>
                                          </p:val>
                                        </p:tav>
                                        <p:tav tm="100000">
                                          <p:val>
                                            <p:strVal val="#ppt_y"/>
                                          </p:val>
                                        </p:tav>
                                      </p:tavLst>
                                    </p:anim>
                                    <p:animEffect transition="in" filter="wipe(up)">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530"/>
        <p:cNvGrpSpPr/>
        <p:nvPr/>
      </p:nvGrpSpPr>
      <p:grpSpPr>
        <a:xfrm>
          <a:off x="0" y="0"/>
          <a:ext cx="0" cy="0"/>
          <a:chOff x="0" y="0"/>
          <a:chExt cx="0" cy="0"/>
        </a:xfrm>
      </p:grpSpPr>
      <p:sp>
        <p:nvSpPr>
          <p:cNvPr id="11" name="Rectangle 10">
            <a:extLst>
              <a:ext uri="{FF2B5EF4-FFF2-40B4-BE49-F238E27FC236}">
                <a16:creationId xmlns:a16="http://schemas.microsoft.com/office/drawing/2014/main" id="{AFCE9FF2-C1CD-3B46-8DA3-F837CD71F165}"/>
              </a:ext>
            </a:extLst>
          </p:cNvPr>
          <p:cNvSpPr/>
          <p:nvPr/>
        </p:nvSpPr>
        <p:spPr>
          <a:xfrm>
            <a:off x="286480" y="4169151"/>
            <a:ext cx="10430041" cy="12435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C3297719-7BD2-E047-8438-904D3A7C872F}"/>
              </a:ext>
            </a:extLst>
          </p:cNvPr>
          <p:cNvSpPr/>
          <p:nvPr/>
        </p:nvSpPr>
        <p:spPr>
          <a:xfrm>
            <a:off x="286480" y="2522280"/>
            <a:ext cx="10395496" cy="13255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32" name="Google Shape;532;g8d3272b2c0_2_186"/>
          <p:cNvGraphicFramePr/>
          <p:nvPr>
            <p:extLst>
              <p:ext uri="{D42A27DB-BD31-4B8C-83A1-F6EECF244321}">
                <p14:modId xmlns:p14="http://schemas.microsoft.com/office/powerpoint/2010/main" val="1834087878"/>
              </p:ext>
            </p:extLst>
          </p:nvPr>
        </p:nvGraphicFramePr>
        <p:xfrm>
          <a:off x="286480" y="2766048"/>
          <a:ext cx="9119968" cy="838025"/>
        </p:xfrm>
        <a:graphic>
          <a:graphicData uri="http://schemas.openxmlformats.org/drawingml/2006/table">
            <a:tbl>
              <a:tblPr>
                <a:noFill/>
                <a:tableStyleId>{B46CFEF4-99AF-46A8-A051-738FFB79779B}</a:tableStyleId>
              </a:tblPr>
              <a:tblGrid>
                <a:gridCol w="9119968">
                  <a:extLst>
                    <a:ext uri="{9D8B030D-6E8A-4147-A177-3AD203B41FA5}">
                      <a16:colId xmlns:a16="http://schemas.microsoft.com/office/drawing/2014/main" val="20000"/>
                    </a:ext>
                  </a:extLst>
                </a:gridCol>
              </a:tblGrid>
              <a:tr h="838025">
                <a:tc>
                  <a:txBody>
                    <a:bodyPr/>
                    <a:lstStyle/>
                    <a:p>
                      <a:pPr marL="0" lvl="0" indent="0" algn="l" rtl="0">
                        <a:lnSpc>
                          <a:spcPct val="115000"/>
                        </a:lnSpc>
                        <a:spcBef>
                          <a:spcPts val="0"/>
                        </a:spcBef>
                        <a:spcAft>
                          <a:spcPts val="0"/>
                        </a:spcAft>
                        <a:buNone/>
                      </a:pPr>
                      <a:r>
                        <a:rPr lang="en-US" sz="2800" b="0" i="0" dirty="0">
                          <a:solidFill>
                            <a:schemeClr val="bg1"/>
                          </a:solidFill>
                          <a:latin typeface="Calibri" panose="020F0502020204030204" pitchFamily="34" charset="0"/>
                          <a:cs typeface="Calibri" panose="020F0502020204030204" pitchFamily="34" charset="0"/>
                        </a:rPr>
                        <a:t>Mexican</a:t>
                      </a:r>
                      <a:r>
                        <a:rPr lang="en-US" sz="2800" b="0" i="0" baseline="0" dirty="0">
                          <a:solidFill>
                            <a:schemeClr val="bg1"/>
                          </a:solidFill>
                          <a:latin typeface="Calibri" panose="020F0502020204030204" pitchFamily="34" charset="0"/>
                          <a:cs typeface="Calibri" panose="020F0502020204030204" pitchFamily="34" charset="0"/>
                        </a:rPr>
                        <a:t> food is popular all around the world.</a:t>
                      </a:r>
                      <a:endParaRPr sz="2800" b="0" i="0" dirty="0">
                        <a:solidFill>
                          <a:schemeClr val="bg1"/>
                        </a:solidFill>
                        <a:latin typeface="Calibri" panose="020F0502020204030204" pitchFamily="34" charset="0"/>
                        <a:cs typeface="Calibri" panose="020F0502020204030204" pitchFamily="34" charset="0"/>
                      </a:endParaRPr>
                    </a:p>
                  </a:txBody>
                  <a:tcPr marL="91425" marR="91425" marT="91425" marB="91425">
                    <a:lnL w="38100" cap="flat" cmpd="sng">
                      <a:noFill/>
                      <a:prstDash val="solid"/>
                      <a:round/>
                      <a:headEnd type="none" w="sm" len="sm"/>
                      <a:tailEnd type="none" w="sm" len="sm"/>
                    </a:lnL>
                    <a:lnR w="38100" cap="flat" cmpd="sng">
                      <a:noFill/>
                      <a:prstDash val="solid"/>
                      <a:round/>
                      <a:headEnd type="none" w="sm" len="sm"/>
                      <a:tailEnd type="none" w="sm" len="sm"/>
                    </a:lnR>
                    <a:lnT w="38100" cap="flat" cmpd="sng">
                      <a:noFill/>
                      <a:prstDash val="solid"/>
                      <a:round/>
                      <a:headEnd type="none" w="sm" len="sm"/>
                      <a:tailEnd type="none" w="sm" len="sm"/>
                    </a:lnT>
                    <a:lnB w="38100" cap="flat" cmpd="sng" algn="ctr">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10000"/>
                  </a:ext>
                </a:extLst>
              </a:tr>
            </a:tbl>
          </a:graphicData>
        </a:graphic>
      </p:graphicFrame>
      <p:graphicFrame>
        <p:nvGraphicFramePr>
          <p:cNvPr id="4" name="Table 3">
            <a:extLst>
              <a:ext uri="{FF2B5EF4-FFF2-40B4-BE49-F238E27FC236}">
                <a16:creationId xmlns:a16="http://schemas.microsoft.com/office/drawing/2014/main" id="{D4C80389-CBF2-884A-AAE1-E30DBEC2944A}"/>
              </a:ext>
            </a:extLst>
          </p:cNvPr>
          <p:cNvGraphicFramePr>
            <a:graphicFrameLocks noGrp="1"/>
          </p:cNvGraphicFramePr>
          <p:nvPr>
            <p:extLst>
              <p:ext uri="{D42A27DB-BD31-4B8C-83A1-F6EECF244321}">
                <p14:modId xmlns:p14="http://schemas.microsoft.com/office/powerpoint/2010/main" val="298990628"/>
              </p:ext>
            </p:extLst>
          </p:nvPr>
        </p:nvGraphicFramePr>
        <p:xfrm>
          <a:off x="381187" y="4318465"/>
          <a:ext cx="9972165" cy="944880"/>
        </p:xfrm>
        <a:graphic>
          <a:graphicData uri="http://schemas.openxmlformats.org/drawingml/2006/table">
            <a:tbl>
              <a:tblPr firstRow="1" bandRow="1">
                <a:tableStyleId>{B46CFEF4-99AF-46A8-A051-738FFB79779B}</a:tableStyleId>
              </a:tblPr>
              <a:tblGrid>
                <a:gridCol w="9972165">
                  <a:extLst>
                    <a:ext uri="{9D8B030D-6E8A-4147-A177-3AD203B41FA5}">
                      <a16:colId xmlns:a16="http://schemas.microsoft.com/office/drawing/2014/main" val="2862978725"/>
                    </a:ext>
                  </a:extLst>
                </a:gridCol>
              </a:tblGrid>
              <a:tr h="466904">
                <a:tc>
                  <a:txBody>
                    <a:bodyPr/>
                    <a:lstStyle/>
                    <a:p>
                      <a:r>
                        <a:rPr lang="en-US" sz="2800" b="0" i="1" dirty="0">
                          <a:solidFill>
                            <a:schemeClr val="bg1"/>
                          </a:solidFill>
                          <a:latin typeface="Calibri" charset="0"/>
                          <a:ea typeface="Calibri" charset="0"/>
                          <a:cs typeface="Calibri" charset="0"/>
                        </a:rPr>
                        <a:t>Mexican food is very popular in the U.S. but is not well known around the globe.</a:t>
                      </a:r>
                      <a:endParaRPr lang="en-US" sz="2800" b="0" i="1" u="none" strike="noStrike" cap="none" dirty="0">
                        <a:solidFill>
                          <a:schemeClr val="bg1"/>
                        </a:solidFill>
                        <a:latin typeface="Calibri" panose="020F0502020204030204" pitchFamily="34" charset="0"/>
                        <a:ea typeface="Arial"/>
                        <a:cs typeface="Calibri" panose="020F0502020204030204" pitchFamily="34" charset="0"/>
                        <a:sym typeface="Arial"/>
                      </a:endParaRPr>
                    </a:p>
                  </a:txBody>
                  <a:tcP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4563234"/>
                  </a:ext>
                </a:extLst>
              </a:tr>
            </a:tbl>
          </a:graphicData>
        </a:graphic>
      </p:graphicFrame>
      <p:sp>
        <p:nvSpPr>
          <p:cNvPr id="9" name="Title 8">
            <a:extLst>
              <a:ext uri="{FF2B5EF4-FFF2-40B4-BE49-F238E27FC236}">
                <a16:creationId xmlns:a16="http://schemas.microsoft.com/office/drawing/2014/main" id="{CA01B1FE-2E92-0B43-B977-A140F9C168E2}"/>
              </a:ext>
            </a:extLst>
          </p:cNvPr>
          <p:cNvSpPr>
            <a:spLocks noGrp="1"/>
          </p:cNvSpPr>
          <p:nvPr>
            <p:ph type="title"/>
          </p:nvPr>
        </p:nvSpPr>
        <p:spPr>
          <a:xfrm>
            <a:off x="8981310" y="2601774"/>
            <a:ext cx="1553593" cy="1166574"/>
          </a:xfrm>
        </p:spPr>
        <p:txBody>
          <a:bodyPr>
            <a:normAutofit/>
          </a:bodyPr>
          <a:lstStyle/>
          <a:p>
            <a:r>
              <a:rPr lang="en-US" b="1" dirty="0">
                <a:solidFill>
                  <a:srgbClr val="FFC000"/>
                </a:solidFill>
              </a:rPr>
              <a:t>False</a:t>
            </a:r>
          </a:p>
        </p:txBody>
      </p:sp>
      <p:sp>
        <p:nvSpPr>
          <p:cNvPr id="12" name="Rectangle 11">
            <a:extLst>
              <a:ext uri="{FF2B5EF4-FFF2-40B4-BE49-F238E27FC236}">
                <a16:creationId xmlns:a16="http://schemas.microsoft.com/office/drawing/2014/main" id="{C987DE58-B647-6341-B264-0F0900D656FE}"/>
              </a:ext>
            </a:extLst>
          </p:cNvPr>
          <p:cNvSpPr/>
          <p:nvPr/>
        </p:nvSpPr>
        <p:spPr>
          <a:xfrm>
            <a:off x="7008407" y="421425"/>
            <a:ext cx="4350328" cy="1325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latin typeface="Calibri" panose="020F0502020204030204" pitchFamily="34" charset="0"/>
                <a:cs typeface="Calibri" panose="020F0502020204030204" pitchFamily="34" charset="0"/>
              </a:rPr>
              <a:t>Reading</a:t>
            </a:r>
            <a:r>
              <a:rPr lang="ka-GE" sz="3000" b="1" dirty="0">
                <a:latin typeface="Calibri" panose="020F0502020204030204" pitchFamily="34" charset="0"/>
                <a:cs typeface="Calibri" panose="020F0502020204030204" pitchFamily="34" charset="0"/>
              </a:rPr>
              <a:t> Activity</a:t>
            </a:r>
          </a:p>
          <a:p>
            <a:pPr algn="ctr"/>
            <a:r>
              <a:rPr lang="ka-GE" sz="3000" b="1" dirty="0">
                <a:latin typeface="Calibri" panose="020F0502020204030204" pitchFamily="34" charset="0"/>
                <a:cs typeface="Calibri" panose="020F0502020204030204" pitchFamily="34" charset="0"/>
              </a:rPr>
              <a:t>კითხვის დავალება </a:t>
            </a:r>
            <a:endParaRPr lang="en-US" sz="3000" b="1" dirty="0">
              <a:latin typeface="Calibri" panose="020F0502020204030204" pitchFamily="34" charset="0"/>
              <a:cs typeface="Calibri" panose="020F0502020204030204" pitchFamily="34" charset="0"/>
            </a:endParaRPr>
          </a:p>
        </p:txBody>
      </p:sp>
      <p:pic>
        <p:nvPicPr>
          <p:cNvPr id="13" name="Google Shape;90;p1">
            <a:extLst>
              <a:ext uri="{FF2B5EF4-FFF2-40B4-BE49-F238E27FC236}">
                <a16:creationId xmlns:a16="http://schemas.microsoft.com/office/drawing/2014/main" id="{EAEA74FF-EFCD-B542-B6A5-DC86F21740F1}"/>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14" name="Picture 13">
            <a:extLst>
              <a:ext uri="{FF2B5EF4-FFF2-40B4-BE49-F238E27FC236}">
                <a16:creationId xmlns:a16="http://schemas.microsoft.com/office/drawing/2014/main" id="{8A746207-8803-1149-ABAF-C30B4ACCC417}"/>
              </a:ext>
            </a:extLst>
          </p:cNvPr>
          <p:cNvPicPr>
            <a:picLocks noChangeAspect="1"/>
          </p:cNvPicPr>
          <p:nvPr/>
        </p:nvPicPr>
        <p:blipFill>
          <a:blip r:embed="rId4"/>
          <a:stretch>
            <a:fillRect/>
          </a:stretch>
        </p:blipFill>
        <p:spPr>
          <a:xfrm>
            <a:off x="2450562" y="556124"/>
            <a:ext cx="2376972" cy="968991"/>
          </a:xfrm>
          <a:prstGeom prst="rect">
            <a:avLst/>
          </a:prstGeom>
        </p:spPr>
      </p:pic>
    </p:spTree>
    <p:extLst>
      <p:ext uri="{BB962C8B-B14F-4D97-AF65-F5344CB8AC3E}">
        <p14:creationId xmlns:p14="http://schemas.microsoft.com/office/powerpoint/2010/main" val="787699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532"/>
                                        </p:tgtEl>
                                        <p:attrNameLst>
                                          <p:attrName>style.visibility</p:attrName>
                                        </p:attrNameLst>
                                      </p:cBhvr>
                                      <p:to>
                                        <p:strVal val="visible"/>
                                      </p:to>
                                    </p:set>
                                    <p:anim calcmode="lin" valueType="num">
                                      <p:cBhvr additive="base">
                                        <p:cTn id="7" dur="500"/>
                                        <p:tgtEl>
                                          <p:spTgt spid="532"/>
                                        </p:tgtEl>
                                        <p:attrNameLst>
                                          <p:attrName>ppt_y</p:attrName>
                                        </p:attrNameLst>
                                      </p:cBhvr>
                                      <p:tavLst>
                                        <p:tav tm="0">
                                          <p:val>
                                            <p:strVal val="#ppt_y+#ppt_h*1.125000"/>
                                          </p:val>
                                        </p:tav>
                                        <p:tav tm="100000">
                                          <p:val>
                                            <p:strVal val="#ppt_y"/>
                                          </p:val>
                                        </p:tav>
                                      </p:tavLst>
                                    </p:anim>
                                    <p:animEffect transition="in" filter="wipe(up)">
                                      <p:cBhvr>
                                        <p:cTn id="8" dur="500"/>
                                        <p:tgtEl>
                                          <p:spTgt spid="532"/>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p:tgtEl>
                                          <p:spTgt spid="9"/>
                                        </p:tgtEl>
                                        <p:attrNameLst>
                                          <p:attrName>ppt_y</p:attrName>
                                        </p:attrNameLst>
                                      </p:cBhvr>
                                      <p:tavLst>
                                        <p:tav tm="0">
                                          <p:val>
                                            <p:strVal val="#ppt_y+#ppt_h*1.125000"/>
                                          </p:val>
                                        </p:tav>
                                        <p:tav tm="100000">
                                          <p:val>
                                            <p:strVal val="#ppt_y"/>
                                          </p:val>
                                        </p:tav>
                                      </p:tavLst>
                                    </p:anim>
                                    <p:animEffect transition="in" filter="wipe(up)">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565"/>
        <p:cNvGrpSpPr/>
        <p:nvPr/>
      </p:nvGrpSpPr>
      <p:grpSpPr>
        <a:xfrm>
          <a:off x="0" y="0"/>
          <a:ext cx="0" cy="0"/>
          <a:chOff x="0" y="0"/>
          <a:chExt cx="0" cy="0"/>
        </a:xfrm>
      </p:grpSpPr>
      <p:sp>
        <p:nvSpPr>
          <p:cNvPr id="4" name="Rectangle 3">
            <a:extLst>
              <a:ext uri="{FF2B5EF4-FFF2-40B4-BE49-F238E27FC236}">
                <a16:creationId xmlns:a16="http://schemas.microsoft.com/office/drawing/2014/main" id="{6042AC8F-C617-8540-A5BD-0D218871DB0D}"/>
              </a:ext>
            </a:extLst>
          </p:cNvPr>
          <p:cNvSpPr/>
          <p:nvPr/>
        </p:nvSpPr>
        <p:spPr>
          <a:xfrm>
            <a:off x="7026016" y="377769"/>
            <a:ext cx="4350328" cy="1325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3000" dirty="0">
                <a:latin typeface="Calibri" charset="0"/>
                <a:ea typeface="Calibri" charset="0"/>
                <a:cs typeface="Calibri" charset="0"/>
              </a:rPr>
              <a:t>Grammar</a:t>
            </a:r>
          </a:p>
          <a:p>
            <a:pPr algn="ctr"/>
            <a:r>
              <a:rPr lang="ka-GE" sz="3000" dirty="0">
                <a:latin typeface="Calibri" charset="0"/>
                <a:ea typeface="Calibri" charset="0"/>
                <a:cs typeface="Calibri" charset="0"/>
              </a:rPr>
              <a:t>გრამატიკა</a:t>
            </a:r>
            <a:endParaRPr lang="en-US" sz="3000" dirty="0">
              <a:latin typeface="Calibri" charset="0"/>
              <a:ea typeface="Calibri" charset="0"/>
              <a:cs typeface="Calibri" charset="0"/>
            </a:endParaRPr>
          </a:p>
        </p:txBody>
      </p:sp>
      <p:sp>
        <p:nvSpPr>
          <p:cNvPr id="2" name="Rectangle 1">
            <a:extLst>
              <a:ext uri="{FF2B5EF4-FFF2-40B4-BE49-F238E27FC236}">
                <a16:creationId xmlns:a16="http://schemas.microsoft.com/office/drawing/2014/main" id="{AD0E387F-F56A-0545-BA44-601E3311587C}"/>
              </a:ext>
            </a:extLst>
          </p:cNvPr>
          <p:cNvSpPr/>
          <p:nvPr/>
        </p:nvSpPr>
        <p:spPr>
          <a:xfrm>
            <a:off x="986819" y="2759149"/>
            <a:ext cx="9722500" cy="27933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3600" dirty="0">
                <a:latin typeface="Calibri" charset="0"/>
                <a:ea typeface="Calibri" charset="0"/>
                <a:cs typeface="Calibri" charset="0"/>
              </a:rPr>
              <a:t>If you </a:t>
            </a:r>
            <a:r>
              <a:rPr lang="ka-GE" sz="3600" dirty="0">
                <a:solidFill>
                  <a:srgbClr val="FFC000"/>
                </a:solidFill>
                <a:latin typeface="Calibri" charset="0"/>
                <a:ea typeface="Calibri" charset="0"/>
                <a:cs typeface="Calibri" charset="0"/>
              </a:rPr>
              <a:t>would like </a:t>
            </a:r>
            <a:r>
              <a:rPr lang="ka-GE" sz="3600" dirty="0">
                <a:latin typeface="Calibri" charset="0"/>
                <a:ea typeface="Calibri" charset="0"/>
                <a:cs typeface="Calibri" charset="0"/>
              </a:rPr>
              <a:t>to eat something spicy you need to go to Mexico. </a:t>
            </a:r>
            <a:endParaRPr lang="en-US" sz="3500" dirty="0">
              <a:solidFill>
                <a:schemeClr val="bg1"/>
              </a:solidFill>
            </a:endParaRPr>
          </a:p>
        </p:txBody>
      </p:sp>
      <p:pic>
        <p:nvPicPr>
          <p:cNvPr id="8" name="Google Shape;90;p1">
            <a:extLst>
              <a:ext uri="{FF2B5EF4-FFF2-40B4-BE49-F238E27FC236}">
                <a16:creationId xmlns:a16="http://schemas.microsoft.com/office/drawing/2014/main" id="{1C14417A-E33F-0B46-915E-ABFAFA8DF063}"/>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9" name="Picture 8">
            <a:extLst>
              <a:ext uri="{FF2B5EF4-FFF2-40B4-BE49-F238E27FC236}">
                <a16:creationId xmlns:a16="http://schemas.microsoft.com/office/drawing/2014/main" id="{8A0FE119-0200-0442-BAF7-CA24D53A2AFE}"/>
              </a:ext>
            </a:extLst>
          </p:cNvPr>
          <p:cNvPicPr>
            <a:picLocks noChangeAspect="1"/>
          </p:cNvPicPr>
          <p:nvPr/>
        </p:nvPicPr>
        <p:blipFill>
          <a:blip r:embed="rId4"/>
          <a:stretch>
            <a:fillRect/>
          </a:stretch>
        </p:blipFill>
        <p:spPr>
          <a:xfrm>
            <a:off x="2450562" y="556124"/>
            <a:ext cx="2376972" cy="968991"/>
          </a:xfrm>
          <a:prstGeom prst="rect">
            <a:avLst/>
          </a:prstGeom>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573"/>
        <p:cNvGrpSpPr/>
        <p:nvPr/>
      </p:nvGrpSpPr>
      <p:grpSpPr>
        <a:xfrm>
          <a:off x="0" y="0"/>
          <a:ext cx="0" cy="0"/>
          <a:chOff x="0" y="0"/>
          <a:chExt cx="0" cy="0"/>
        </a:xfrm>
      </p:grpSpPr>
      <p:sp>
        <p:nvSpPr>
          <p:cNvPr id="2" name="Rectangle 1">
            <a:extLst>
              <a:ext uri="{FF2B5EF4-FFF2-40B4-BE49-F238E27FC236}">
                <a16:creationId xmlns:a16="http://schemas.microsoft.com/office/drawing/2014/main" id="{EBCEA2AB-4EC0-894F-9C48-DF6E44FE0776}"/>
              </a:ext>
            </a:extLst>
          </p:cNvPr>
          <p:cNvSpPr/>
          <p:nvPr/>
        </p:nvSpPr>
        <p:spPr>
          <a:xfrm>
            <a:off x="286480" y="2327645"/>
            <a:ext cx="10335153" cy="38195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500" i="1" dirty="0">
                <a:solidFill>
                  <a:schemeClr val="bg1"/>
                </a:solidFill>
                <a:latin typeface="Calibri" charset="0"/>
                <a:ea typeface="Calibri" charset="0"/>
                <a:cs typeface="Calibri" charset="0"/>
              </a:rPr>
              <a:t>Would is a modal auxiliary verb.</a:t>
            </a:r>
          </a:p>
          <a:p>
            <a:endParaRPr lang="en-US" sz="2500" i="1" dirty="0">
              <a:solidFill>
                <a:schemeClr val="bg1"/>
              </a:solidFill>
              <a:latin typeface="Calibri" charset="0"/>
              <a:ea typeface="Calibri" charset="0"/>
              <a:cs typeface="Calibri" charset="0"/>
            </a:endParaRPr>
          </a:p>
          <a:p>
            <a:r>
              <a:rPr lang="en-US" sz="2500" i="1" dirty="0">
                <a:solidFill>
                  <a:schemeClr val="bg1"/>
                </a:solidFill>
                <a:latin typeface="Calibri" charset="0"/>
                <a:ea typeface="Calibri" charset="0"/>
                <a:cs typeface="Calibri" charset="0"/>
              </a:rPr>
              <a:t>We use would mainly to:</a:t>
            </a:r>
          </a:p>
          <a:p>
            <a:endParaRPr lang="en-US" sz="2500" i="1" dirty="0">
              <a:solidFill>
                <a:schemeClr val="bg1"/>
              </a:solidFill>
              <a:latin typeface="Calibri" charset="0"/>
              <a:ea typeface="Calibri" charset="0"/>
              <a:cs typeface="Calibri" charset="0"/>
            </a:endParaRPr>
          </a:p>
          <a:p>
            <a:r>
              <a:rPr lang="en-US" sz="2500" i="1" dirty="0">
                <a:solidFill>
                  <a:schemeClr val="bg1"/>
                </a:solidFill>
                <a:latin typeface="Calibri" charset="0"/>
                <a:ea typeface="Calibri" charset="0"/>
                <a:cs typeface="Calibri" charset="0"/>
              </a:rPr>
              <a:t>Talk about the past and past habits:</a:t>
            </a:r>
          </a:p>
          <a:p>
            <a:endParaRPr lang="en-US" sz="2500" i="1" dirty="0">
              <a:solidFill>
                <a:schemeClr val="bg1"/>
              </a:solidFill>
              <a:latin typeface="Calibri" charset="0"/>
              <a:ea typeface="Calibri" charset="0"/>
              <a:cs typeface="Calibri" charset="0"/>
            </a:endParaRPr>
          </a:p>
          <a:p>
            <a:r>
              <a:rPr lang="en-US" sz="2500" i="1" dirty="0">
                <a:solidFill>
                  <a:schemeClr val="bg1"/>
                </a:solidFill>
                <a:latin typeface="Calibri" charset="0"/>
                <a:ea typeface="Calibri" charset="0"/>
                <a:cs typeface="Calibri" charset="0"/>
              </a:rPr>
              <a:t>I thought it </a:t>
            </a:r>
            <a:r>
              <a:rPr lang="en-US" sz="2500" i="1" dirty="0">
                <a:solidFill>
                  <a:srgbClr val="FFC000"/>
                </a:solidFill>
                <a:latin typeface="Calibri" charset="0"/>
                <a:ea typeface="Calibri" charset="0"/>
                <a:cs typeface="Calibri" charset="0"/>
              </a:rPr>
              <a:t>would</a:t>
            </a:r>
            <a:r>
              <a:rPr lang="en-US" sz="2500" i="1" dirty="0">
                <a:solidFill>
                  <a:schemeClr val="bg1"/>
                </a:solidFill>
                <a:latin typeface="Calibri" charset="0"/>
                <a:ea typeface="Calibri" charset="0"/>
                <a:cs typeface="Calibri" charset="0"/>
              </a:rPr>
              <a:t> rain </a:t>
            </a:r>
            <a:r>
              <a:rPr lang="en-US" sz="2500" i="1" dirty="0" smtClean="0">
                <a:solidFill>
                  <a:schemeClr val="bg1"/>
                </a:solidFill>
                <a:latin typeface="Calibri" charset="0"/>
                <a:ea typeface="Calibri" charset="0"/>
                <a:cs typeface="Calibri" charset="0"/>
              </a:rPr>
              <a:t>yesterday</a:t>
            </a:r>
            <a:r>
              <a:rPr lang="en-US" sz="2500" i="1" dirty="0">
                <a:solidFill>
                  <a:schemeClr val="bg1"/>
                </a:solidFill>
                <a:latin typeface="Calibri" charset="0"/>
                <a:ea typeface="Calibri" charset="0"/>
                <a:cs typeface="Calibri" charset="0"/>
              </a:rPr>
              <a:t>.</a:t>
            </a:r>
          </a:p>
          <a:p>
            <a:r>
              <a:rPr lang="en-US" sz="2500" i="1" dirty="0">
                <a:solidFill>
                  <a:schemeClr val="bg1"/>
                </a:solidFill>
                <a:latin typeface="Calibri" charset="0"/>
                <a:ea typeface="Calibri" charset="0"/>
                <a:cs typeface="Calibri" charset="0"/>
              </a:rPr>
              <a:t>When we were children, we </a:t>
            </a:r>
            <a:r>
              <a:rPr lang="en-US" sz="2500" i="1" dirty="0">
                <a:solidFill>
                  <a:srgbClr val="FFC000"/>
                </a:solidFill>
                <a:latin typeface="Calibri" charset="0"/>
                <a:ea typeface="Calibri" charset="0"/>
                <a:cs typeface="Calibri" charset="0"/>
              </a:rPr>
              <a:t>would</a:t>
            </a:r>
            <a:r>
              <a:rPr lang="en-US" sz="2500" i="1" dirty="0">
                <a:solidFill>
                  <a:schemeClr val="bg1"/>
                </a:solidFill>
                <a:latin typeface="Calibri" charset="0"/>
                <a:ea typeface="Calibri" charset="0"/>
                <a:cs typeface="Calibri" charset="0"/>
              </a:rPr>
              <a:t> go to the forest every summer. </a:t>
            </a:r>
          </a:p>
        </p:txBody>
      </p:sp>
      <p:sp>
        <p:nvSpPr>
          <p:cNvPr id="7" name="Rectangle 6">
            <a:extLst>
              <a:ext uri="{FF2B5EF4-FFF2-40B4-BE49-F238E27FC236}">
                <a16:creationId xmlns:a16="http://schemas.microsoft.com/office/drawing/2014/main" id="{6042AC8F-C617-8540-A5BD-0D218871DB0D}"/>
              </a:ext>
            </a:extLst>
          </p:cNvPr>
          <p:cNvSpPr/>
          <p:nvPr/>
        </p:nvSpPr>
        <p:spPr>
          <a:xfrm>
            <a:off x="7155207" y="377769"/>
            <a:ext cx="4350328" cy="1325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3000" dirty="0">
                <a:latin typeface="Calibri" charset="0"/>
                <a:ea typeface="Calibri" charset="0"/>
                <a:cs typeface="Calibri" charset="0"/>
              </a:rPr>
              <a:t>Grammar</a:t>
            </a:r>
          </a:p>
          <a:p>
            <a:pPr algn="ctr"/>
            <a:r>
              <a:rPr lang="ka-GE" sz="3000" dirty="0">
                <a:latin typeface="Calibri" charset="0"/>
                <a:ea typeface="Calibri" charset="0"/>
                <a:cs typeface="Calibri" charset="0"/>
              </a:rPr>
              <a:t>გრამატიკა</a:t>
            </a:r>
            <a:endParaRPr lang="en-US" sz="3000" dirty="0">
              <a:latin typeface="Calibri" charset="0"/>
              <a:ea typeface="Calibri" charset="0"/>
              <a:cs typeface="Calibri" charset="0"/>
            </a:endParaRPr>
          </a:p>
        </p:txBody>
      </p:sp>
      <p:pic>
        <p:nvPicPr>
          <p:cNvPr id="9" name="Google Shape;90;p1">
            <a:extLst>
              <a:ext uri="{FF2B5EF4-FFF2-40B4-BE49-F238E27FC236}">
                <a16:creationId xmlns:a16="http://schemas.microsoft.com/office/drawing/2014/main" id="{1C14417A-E33F-0B46-915E-ABFAFA8DF063}"/>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10" name="Picture 9">
            <a:extLst>
              <a:ext uri="{FF2B5EF4-FFF2-40B4-BE49-F238E27FC236}">
                <a16:creationId xmlns:a16="http://schemas.microsoft.com/office/drawing/2014/main" id="{8A0FE119-0200-0442-BAF7-CA24D53A2AFE}"/>
              </a:ext>
            </a:extLst>
          </p:cNvPr>
          <p:cNvPicPr>
            <a:picLocks noChangeAspect="1"/>
          </p:cNvPicPr>
          <p:nvPr/>
        </p:nvPicPr>
        <p:blipFill>
          <a:blip r:embed="rId4"/>
          <a:stretch>
            <a:fillRect/>
          </a:stretch>
        </p:blipFill>
        <p:spPr>
          <a:xfrm>
            <a:off x="2450562" y="556124"/>
            <a:ext cx="2376972" cy="968991"/>
          </a:xfrm>
          <a:prstGeom prst="rect">
            <a:avLst/>
          </a:prstGeom>
        </p:spPr>
      </p:pic>
    </p:spTree>
    <p:extLst>
      <p:ext uri="{BB962C8B-B14F-4D97-AF65-F5344CB8AC3E}">
        <p14:creationId xmlns:p14="http://schemas.microsoft.com/office/powerpoint/2010/main" val="48977664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573"/>
        <p:cNvGrpSpPr/>
        <p:nvPr/>
      </p:nvGrpSpPr>
      <p:grpSpPr>
        <a:xfrm>
          <a:off x="0" y="0"/>
          <a:ext cx="0" cy="0"/>
          <a:chOff x="0" y="0"/>
          <a:chExt cx="0" cy="0"/>
        </a:xfrm>
      </p:grpSpPr>
      <p:sp>
        <p:nvSpPr>
          <p:cNvPr id="2" name="Rectangle 1">
            <a:extLst>
              <a:ext uri="{FF2B5EF4-FFF2-40B4-BE49-F238E27FC236}">
                <a16:creationId xmlns:a16="http://schemas.microsoft.com/office/drawing/2014/main" id="{EBCEA2AB-4EC0-894F-9C48-DF6E44FE0776}"/>
              </a:ext>
            </a:extLst>
          </p:cNvPr>
          <p:cNvSpPr/>
          <p:nvPr/>
        </p:nvSpPr>
        <p:spPr>
          <a:xfrm>
            <a:off x="286480" y="2533376"/>
            <a:ext cx="10335153" cy="35065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500" i="1" dirty="0">
                <a:latin typeface="Calibri" charset="0"/>
                <a:ea typeface="Calibri" charset="0"/>
                <a:cs typeface="Calibri" charset="0"/>
              </a:rPr>
              <a:t> We use would for polite invitations or offer:</a:t>
            </a:r>
          </a:p>
          <a:p>
            <a:endParaRPr lang="en-US" sz="2500" i="1" dirty="0">
              <a:latin typeface="Calibri" charset="0"/>
              <a:ea typeface="Calibri" charset="0"/>
              <a:cs typeface="Calibri" charset="0"/>
            </a:endParaRPr>
          </a:p>
          <a:p>
            <a:r>
              <a:rPr lang="en-US" sz="2500" i="1" dirty="0">
                <a:solidFill>
                  <a:srgbClr val="FFC000"/>
                </a:solidFill>
                <a:latin typeface="Calibri" charset="0"/>
                <a:ea typeface="Calibri" charset="0"/>
                <a:cs typeface="Calibri" charset="0"/>
              </a:rPr>
              <a:t>Would</a:t>
            </a:r>
            <a:r>
              <a:rPr lang="en-US" sz="2500" i="1" dirty="0">
                <a:latin typeface="Calibri" charset="0"/>
                <a:ea typeface="Calibri" charset="0"/>
                <a:cs typeface="Calibri" charset="0"/>
              </a:rPr>
              <a:t> you like to watch a movie?</a:t>
            </a:r>
          </a:p>
          <a:p>
            <a:r>
              <a:rPr lang="en-US" sz="2500" i="1" dirty="0">
                <a:solidFill>
                  <a:srgbClr val="FFC000"/>
                </a:solidFill>
                <a:latin typeface="Calibri" charset="0"/>
                <a:ea typeface="Calibri" charset="0"/>
                <a:cs typeface="Calibri" charset="0"/>
              </a:rPr>
              <a:t>Would</a:t>
            </a:r>
            <a:r>
              <a:rPr lang="en-US" sz="2500" i="1" dirty="0">
                <a:latin typeface="Calibri" charset="0"/>
                <a:ea typeface="Calibri" charset="0"/>
                <a:cs typeface="Calibri" charset="0"/>
              </a:rPr>
              <a:t> you help me please?</a:t>
            </a:r>
          </a:p>
          <a:p>
            <a:endParaRPr lang="en-US" sz="2500" i="1" dirty="0">
              <a:latin typeface="Calibri" charset="0"/>
              <a:ea typeface="Calibri" charset="0"/>
              <a:cs typeface="Calibri" charset="0"/>
            </a:endParaRPr>
          </a:p>
        </p:txBody>
      </p:sp>
      <p:sp>
        <p:nvSpPr>
          <p:cNvPr id="7" name="Rectangle 6">
            <a:extLst>
              <a:ext uri="{FF2B5EF4-FFF2-40B4-BE49-F238E27FC236}">
                <a16:creationId xmlns:a16="http://schemas.microsoft.com/office/drawing/2014/main" id="{6042AC8F-C617-8540-A5BD-0D218871DB0D}"/>
              </a:ext>
            </a:extLst>
          </p:cNvPr>
          <p:cNvSpPr/>
          <p:nvPr/>
        </p:nvSpPr>
        <p:spPr>
          <a:xfrm>
            <a:off x="7070146" y="452264"/>
            <a:ext cx="4350328" cy="1325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3000" dirty="0">
                <a:latin typeface="Calibri" charset="0"/>
                <a:ea typeface="Calibri" charset="0"/>
                <a:cs typeface="Calibri" charset="0"/>
              </a:rPr>
              <a:t>Grammar</a:t>
            </a:r>
          </a:p>
          <a:p>
            <a:pPr algn="ctr"/>
            <a:r>
              <a:rPr lang="ka-GE" sz="3000" dirty="0">
                <a:latin typeface="Calibri" charset="0"/>
                <a:ea typeface="Calibri" charset="0"/>
                <a:cs typeface="Calibri" charset="0"/>
              </a:rPr>
              <a:t>გრამატიკა</a:t>
            </a:r>
            <a:endParaRPr lang="en-US" sz="3000" dirty="0">
              <a:latin typeface="Calibri" charset="0"/>
              <a:ea typeface="Calibri" charset="0"/>
              <a:cs typeface="Calibri" charset="0"/>
            </a:endParaRPr>
          </a:p>
        </p:txBody>
      </p:sp>
      <p:pic>
        <p:nvPicPr>
          <p:cNvPr id="9" name="Google Shape;90;p1">
            <a:extLst>
              <a:ext uri="{FF2B5EF4-FFF2-40B4-BE49-F238E27FC236}">
                <a16:creationId xmlns:a16="http://schemas.microsoft.com/office/drawing/2014/main" id="{1C14417A-E33F-0B46-915E-ABFAFA8DF063}"/>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10" name="Picture 9">
            <a:extLst>
              <a:ext uri="{FF2B5EF4-FFF2-40B4-BE49-F238E27FC236}">
                <a16:creationId xmlns:a16="http://schemas.microsoft.com/office/drawing/2014/main" id="{8A0FE119-0200-0442-BAF7-CA24D53A2AFE}"/>
              </a:ext>
            </a:extLst>
          </p:cNvPr>
          <p:cNvPicPr>
            <a:picLocks noChangeAspect="1"/>
          </p:cNvPicPr>
          <p:nvPr/>
        </p:nvPicPr>
        <p:blipFill>
          <a:blip r:embed="rId4"/>
          <a:stretch>
            <a:fillRect/>
          </a:stretch>
        </p:blipFill>
        <p:spPr>
          <a:xfrm>
            <a:off x="2450562" y="556124"/>
            <a:ext cx="2376972" cy="968991"/>
          </a:xfrm>
          <a:prstGeom prst="rect">
            <a:avLst/>
          </a:prstGeom>
        </p:spPr>
      </p:pic>
    </p:spTree>
    <p:extLst>
      <p:ext uri="{BB962C8B-B14F-4D97-AF65-F5344CB8AC3E}">
        <p14:creationId xmlns:p14="http://schemas.microsoft.com/office/powerpoint/2010/main" val="18252558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2" name="Rectangle 1"/>
          <p:cNvSpPr/>
          <p:nvPr/>
        </p:nvSpPr>
        <p:spPr>
          <a:xfrm>
            <a:off x="7518163" y="556124"/>
            <a:ext cx="4135121" cy="9689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Google Shape;138;p3"/>
          <p:cNvSpPr txBox="1">
            <a:spLocks noGrp="1"/>
          </p:cNvSpPr>
          <p:nvPr>
            <p:ph type="title"/>
          </p:nvPr>
        </p:nvSpPr>
        <p:spPr>
          <a:xfrm>
            <a:off x="7569602" y="658869"/>
            <a:ext cx="4130400" cy="7635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Calibri"/>
              <a:buNone/>
            </a:pPr>
            <a:r>
              <a:rPr lang="en-US" sz="3200" dirty="0">
                <a:solidFill>
                  <a:schemeClr val="bg1"/>
                </a:solidFill>
                <a:latin typeface="Calibri" pitchFamily="34" charset="0"/>
                <a:cs typeface="Calibri" pitchFamily="34" charset="0"/>
              </a:rPr>
              <a:t>Introduction</a:t>
            </a:r>
            <a:br>
              <a:rPr lang="en-US" sz="3200" dirty="0">
                <a:solidFill>
                  <a:schemeClr val="bg1"/>
                </a:solidFill>
                <a:latin typeface="Calibri" pitchFamily="34" charset="0"/>
                <a:cs typeface="Calibri" pitchFamily="34" charset="0"/>
              </a:rPr>
            </a:br>
            <a:r>
              <a:rPr lang="ka-GE" sz="3200" dirty="0">
                <a:solidFill>
                  <a:schemeClr val="bg1"/>
                </a:solidFill>
                <a:latin typeface="Calibri" pitchFamily="34" charset="0"/>
                <a:cs typeface="Calibri" pitchFamily="34" charset="0"/>
              </a:rPr>
              <a:t>შესავალი</a:t>
            </a:r>
            <a:endParaRPr sz="3200" dirty="0">
              <a:solidFill>
                <a:schemeClr val="bg1"/>
              </a:solidFill>
              <a:latin typeface="Calibri" pitchFamily="34" charset="0"/>
              <a:cs typeface="Calibri" pitchFamily="34" charset="0"/>
            </a:endParaRPr>
          </a:p>
        </p:txBody>
      </p:sp>
      <p:sp>
        <p:nvSpPr>
          <p:cNvPr id="4" name="Rectangle 3">
            <a:extLst>
              <a:ext uri="{FF2B5EF4-FFF2-40B4-BE49-F238E27FC236}">
                <a16:creationId xmlns:a16="http://schemas.microsoft.com/office/drawing/2014/main" id="{6AD9A7B7-2E7A-4C45-8448-1D4A0B159BF3}"/>
              </a:ext>
            </a:extLst>
          </p:cNvPr>
          <p:cNvSpPr/>
          <p:nvPr/>
        </p:nvSpPr>
        <p:spPr>
          <a:xfrm>
            <a:off x="286480" y="2463360"/>
            <a:ext cx="5992523" cy="12429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4450" lvl="0">
              <a:lnSpc>
                <a:spcPct val="115000"/>
              </a:lnSpc>
              <a:buClr>
                <a:srgbClr val="1C4587"/>
              </a:buClr>
              <a:buSzPts val="2900"/>
            </a:pPr>
            <a:r>
              <a:rPr lang="en-US" sz="3200" dirty="0">
                <a:solidFill>
                  <a:schemeClr val="bg1"/>
                </a:solidFill>
                <a:latin typeface="Calibri" panose="020F0502020204030204" pitchFamily="34" charset="0"/>
                <a:ea typeface="Times New Roman"/>
                <a:cs typeface="Calibri" panose="020F0502020204030204" pitchFamily="34" charset="0"/>
                <a:sym typeface="Times New Roman"/>
              </a:rPr>
              <a:t>What is your </a:t>
            </a:r>
            <a:r>
              <a:rPr lang="en-US" sz="3200" dirty="0" err="1">
                <a:solidFill>
                  <a:schemeClr val="bg1"/>
                </a:solidFill>
                <a:latin typeface="Calibri" panose="020F0502020204030204" pitchFamily="34" charset="0"/>
                <a:ea typeface="Times New Roman"/>
                <a:cs typeface="Calibri" panose="020F0502020204030204" pitchFamily="34" charset="0"/>
                <a:sym typeface="Times New Roman"/>
              </a:rPr>
              <a:t>favourite</a:t>
            </a:r>
            <a:r>
              <a:rPr lang="en-US" sz="3200" dirty="0">
                <a:solidFill>
                  <a:schemeClr val="bg1"/>
                </a:solidFill>
                <a:latin typeface="Calibri" panose="020F0502020204030204" pitchFamily="34" charset="0"/>
                <a:ea typeface="Times New Roman"/>
                <a:cs typeface="Calibri" panose="020F0502020204030204" pitchFamily="34" charset="0"/>
                <a:sym typeface="Times New Roman"/>
              </a:rPr>
              <a:t> exotic food?</a:t>
            </a:r>
          </a:p>
        </p:txBody>
      </p:sp>
      <p:pic>
        <p:nvPicPr>
          <p:cNvPr id="3" name="Picture 2">
            <a:extLst>
              <a:ext uri="{FF2B5EF4-FFF2-40B4-BE49-F238E27FC236}">
                <a16:creationId xmlns:a16="http://schemas.microsoft.com/office/drawing/2014/main" id="{295788E0-7697-6D4F-B132-F0C37041BB81}"/>
              </a:ext>
            </a:extLst>
          </p:cNvPr>
          <p:cNvPicPr>
            <a:picLocks noChangeAspect="1"/>
          </p:cNvPicPr>
          <p:nvPr/>
        </p:nvPicPr>
        <p:blipFill>
          <a:blip r:embed="rId3"/>
          <a:stretch>
            <a:fillRect/>
          </a:stretch>
        </p:blipFill>
        <p:spPr>
          <a:xfrm>
            <a:off x="7507530" y="1993225"/>
            <a:ext cx="4254544" cy="4254544"/>
          </a:xfrm>
          <a:prstGeom prst="rect">
            <a:avLst/>
          </a:prstGeom>
        </p:spPr>
      </p:pic>
      <p:sp>
        <p:nvSpPr>
          <p:cNvPr id="6" name="TextBox 5">
            <a:extLst>
              <a:ext uri="{FF2B5EF4-FFF2-40B4-BE49-F238E27FC236}">
                <a16:creationId xmlns:a16="http://schemas.microsoft.com/office/drawing/2014/main" id="{2761470F-F0D4-41E1-878C-578680A9750F}"/>
              </a:ext>
            </a:extLst>
          </p:cNvPr>
          <p:cNvSpPr txBox="1"/>
          <p:nvPr/>
        </p:nvSpPr>
        <p:spPr>
          <a:xfrm>
            <a:off x="286480" y="4120497"/>
            <a:ext cx="5992523" cy="1077218"/>
          </a:xfrm>
          <a:prstGeom prst="rect">
            <a:avLst/>
          </a:prstGeom>
          <a:solidFill>
            <a:schemeClr val="accent1"/>
          </a:solidFill>
          <a:ln>
            <a:solidFill>
              <a:schemeClr val="bg2">
                <a:lumMod val="75000"/>
              </a:schemeClr>
            </a:solidFill>
          </a:ln>
        </p:spPr>
        <p:txBody>
          <a:bodyPr wrap="square" rtlCol="0">
            <a:spAutoFit/>
          </a:bodyPr>
          <a:lstStyle/>
          <a:p>
            <a:r>
              <a:rPr lang="en-US" sz="3200" dirty="0">
                <a:solidFill>
                  <a:schemeClr val="bg1"/>
                </a:solidFill>
                <a:latin typeface="Calibri" panose="020F0502020204030204" pitchFamily="34" charset="0"/>
                <a:cs typeface="Calibri" panose="020F0502020204030204" pitchFamily="34" charset="0"/>
              </a:rPr>
              <a:t>What is your </a:t>
            </a:r>
            <a:r>
              <a:rPr lang="en-US" sz="3200" dirty="0" err="1">
                <a:solidFill>
                  <a:schemeClr val="bg1"/>
                </a:solidFill>
                <a:latin typeface="Calibri" panose="020F0502020204030204" pitchFamily="34" charset="0"/>
                <a:cs typeface="Calibri" panose="020F0502020204030204" pitchFamily="34" charset="0"/>
              </a:rPr>
              <a:t>favourite</a:t>
            </a:r>
            <a:r>
              <a:rPr lang="en-US" sz="3200" dirty="0">
                <a:solidFill>
                  <a:schemeClr val="bg1"/>
                </a:solidFill>
                <a:latin typeface="Calibri" panose="020F0502020204030204" pitchFamily="34" charset="0"/>
                <a:cs typeface="Calibri" panose="020F0502020204030204" pitchFamily="34" charset="0"/>
              </a:rPr>
              <a:t> Georgian food?</a:t>
            </a:r>
          </a:p>
        </p:txBody>
      </p:sp>
      <p:pic>
        <p:nvPicPr>
          <p:cNvPr id="9" name="Google Shape;90;p1">
            <a:extLst>
              <a:ext uri="{FF2B5EF4-FFF2-40B4-BE49-F238E27FC236}">
                <a16:creationId xmlns:a16="http://schemas.microsoft.com/office/drawing/2014/main" id="{6B00B62A-C3D9-E44C-A57B-24BD8195D2FC}"/>
              </a:ext>
            </a:extLst>
          </p:cNvPr>
          <p:cNvPicPr preferRelativeResize="0"/>
          <p:nvPr/>
        </p:nvPicPr>
        <p:blipFill rotWithShape="1">
          <a:blip r:embed="rId4">
            <a:alphaModFix/>
          </a:blip>
          <a:srcRect/>
          <a:stretch/>
        </p:blipFill>
        <p:spPr>
          <a:xfrm>
            <a:off x="286480" y="556124"/>
            <a:ext cx="2164081" cy="968991"/>
          </a:xfrm>
          <a:prstGeom prst="rect">
            <a:avLst/>
          </a:prstGeom>
          <a:noFill/>
          <a:ln>
            <a:noFill/>
          </a:ln>
        </p:spPr>
      </p:pic>
      <p:pic>
        <p:nvPicPr>
          <p:cNvPr id="10" name="Picture 9">
            <a:extLst>
              <a:ext uri="{FF2B5EF4-FFF2-40B4-BE49-F238E27FC236}">
                <a16:creationId xmlns:a16="http://schemas.microsoft.com/office/drawing/2014/main" id="{977C1737-B8AF-334B-B69F-C4A61B990CB1}"/>
              </a:ext>
            </a:extLst>
          </p:cNvPr>
          <p:cNvPicPr>
            <a:picLocks noChangeAspect="1"/>
          </p:cNvPicPr>
          <p:nvPr/>
        </p:nvPicPr>
        <p:blipFill>
          <a:blip r:embed="rId5"/>
          <a:stretch>
            <a:fillRect/>
          </a:stretch>
        </p:blipFill>
        <p:spPr>
          <a:xfrm>
            <a:off x="2450562" y="556124"/>
            <a:ext cx="2376972" cy="96899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573"/>
        <p:cNvGrpSpPr/>
        <p:nvPr/>
      </p:nvGrpSpPr>
      <p:grpSpPr>
        <a:xfrm>
          <a:off x="0" y="0"/>
          <a:ext cx="0" cy="0"/>
          <a:chOff x="0" y="0"/>
          <a:chExt cx="0" cy="0"/>
        </a:xfrm>
      </p:grpSpPr>
      <p:sp>
        <p:nvSpPr>
          <p:cNvPr id="2" name="Rectangle 1">
            <a:extLst>
              <a:ext uri="{FF2B5EF4-FFF2-40B4-BE49-F238E27FC236}">
                <a16:creationId xmlns:a16="http://schemas.microsoft.com/office/drawing/2014/main" id="{EBCEA2AB-4EC0-894F-9C48-DF6E44FE0776}"/>
              </a:ext>
            </a:extLst>
          </p:cNvPr>
          <p:cNvSpPr/>
          <p:nvPr/>
        </p:nvSpPr>
        <p:spPr>
          <a:xfrm>
            <a:off x="286480" y="2443716"/>
            <a:ext cx="10335153" cy="38195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500" i="1" dirty="0">
                <a:latin typeface="Calibri" charset="0"/>
                <a:ea typeface="Calibri" charset="0"/>
                <a:cs typeface="Calibri" charset="0"/>
              </a:rPr>
              <a:t>We use would with set phrases:</a:t>
            </a:r>
          </a:p>
          <a:p>
            <a:endParaRPr lang="en-US" sz="2500" i="1" dirty="0">
              <a:latin typeface="Calibri" charset="0"/>
              <a:ea typeface="Calibri" charset="0"/>
              <a:cs typeface="Calibri" charset="0"/>
            </a:endParaRPr>
          </a:p>
          <a:p>
            <a:r>
              <a:rPr lang="en-US" sz="2500" i="1" dirty="0" smtClean="0">
                <a:latin typeface="Calibri" charset="0"/>
                <a:ea typeface="Calibri" charset="0"/>
                <a:cs typeface="Calibri" charset="0"/>
              </a:rPr>
              <a:t>I </a:t>
            </a:r>
            <a:r>
              <a:rPr lang="en-US" sz="2500" i="1" dirty="0">
                <a:solidFill>
                  <a:srgbClr val="FFC000"/>
                </a:solidFill>
                <a:latin typeface="Calibri" charset="0"/>
                <a:ea typeface="Calibri" charset="0"/>
                <a:cs typeface="Calibri" charset="0"/>
              </a:rPr>
              <a:t>would</a:t>
            </a:r>
            <a:r>
              <a:rPr lang="en-US" sz="2500" i="1" dirty="0">
                <a:latin typeface="Calibri" charset="0"/>
                <a:ea typeface="Calibri" charset="0"/>
                <a:cs typeface="Calibri" charset="0"/>
              </a:rPr>
              <a:t> like some coffee.</a:t>
            </a:r>
          </a:p>
          <a:p>
            <a:r>
              <a:rPr lang="en-US" sz="2500" i="1" dirty="0">
                <a:latin typeface="Calibri" charset="0"/>
                <a:ea typeface="Calibri" charset="0"/>
                <a:cs typeface="Calibri" charset="0"/>
              </a:rPr>
              <a:t>We </a:t>
            </a:r>
            <a:r>
              <a:rPr lang="en-US" sz="2500" i="1" dirty="0">
                <a:solidFill>
                  <a:srgbClr val="FFC000"/>
                </a:solidFill>
                <a:latin typeface="Calibri" charset="0"/>
                <a:ea typeface="Calibri" charset="0"/>
                <a:cs typeface="Calibri" charset="0"/>
              </a:rPr>
              <a:t>would</a:t>
            </a:r>
            <a:r>
              <a:rPr lang="en-US" sz="2500" i="1" dirty="0">
                <a:latin typeface="Calibri" charset="0"/>
                <a:ea typeface="Calibri" charset="0"/>
                <a:cs typeface="Calibri" charset="0"/>
              </a:rPr>
              <a:t> rather stay home.</a:t>
            </a:r>
          </a:p>
        </p:txBody>
      </p:sp>
      <p:sp>
        <p:nvSpPr>
          <p:cNvPr id="7" name="Rectangle 6">
            <a:extLst>
              <a:ext uri="{FF2B5EF4-FFF2-40B4-BE49-F238E27FC236}">
                <a16:creationId xmlns:a16="http://schemas.microsoft.com/office/drawing/2014/main" id="{6042AC8F-C617-8540-A5BD-0D218871DB0D}"/>
              </a:ext>
            </a:extLst>
          </p:cNvPr>
          <p:cNvSpPr/>
          <p:nvPr/>
        </p:nvSpPr>
        <p:spPr>
          <a:xfrm>
            <a:off x="6942555" y="377769"/>
            <a:ext cx="4350328" cy="1325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3000" dirty="0">
                <a:latin typeface="Calibri" charset="0"/>
                <a:ea typeface="Calibri" charset="0"/>
                <a:cs typeface="Calibri" charset="0"/>
              </a:rPr>
              <a:t>Grammar</a:t>
            </a:r>
          </a:p>
          <a:p>
            <a:pPr algn="ctr"/>
            <a:r>
              <a:rPr lang="ka-GE" sz="3000" dirty="0">
                <a:latin typeface="Calibri" charset="0"/>
                <a:ea typeface="Calibri" charset="0"/>
                <a:cs typeface="Calibri" charset="0"/>
              </a:rPr>
              <a:t>გრამატიკა</a:t>
            </a:r>
            <a:endParaRPr lang="en-US" sz="3000" dirty="0">
              <a:latin typeface="Calibri" charset="0"/>
              <a:ea typeface="Calibri" charset="0"/>
              <a:cs typeface="Calibri" charset="0"/>
            </a:endParaRPr>
          </a:p>
        </p:txBody>
      </p:sp>
      <p:pic>
        <p:nvPicPr>
          <p:cNvPr id="9" name="Google Shape;90;p1">
            <a:extLst>
              <a:ext uri="{FF2B5EF4-FFF2-40B4-BE49-F238E27FC236}">
                <a16:creationId xmlns:a16="http://schemas.microsoft.com/office/drawing/2014/main" id="{EAEA74FF-EFCD-B542-B6A5-DC86F21740F1}"/>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10" name="Picture 9">
            <a:extLst>
              <a:ext uri="{FF2B5EF4-FFF2-40B4-BE49-F238E27FC236}">
                <a16:creationId xmlns:a16="http://schemas.microsoft.com/office/drawing/2014/main" id="{CBFB4AD6-5147-B841-97E3-D3DBF2870DA4}"/>
              </a:ext>
            </a:extLst>
          </p:cNvPr>
          <p:cNvPicPr>
            <a:picLocks noChangeAspect="1"/>
          </p:cNvPicPr>
          <p:nvPr/>
        </p:nvPicPr>
        <p:blipFill>
          <a:blip r:embed="rId4"/>
          <a:stretch>
            <a:fillRect/>
          </a:stretch>
        </p:blipFill>
        <p:spPr>
          <a:xfrm>
            <a:off x="2450562" y="556124"/>
            <a:ext cx="2376972" cy="968991"/>
          </a:xfrm>
          <a:prstGeom prst="rect">
            <a:avLst/>
          </a:prstGeom>
        </p:spPr>
      </p:pic>
    </p:spTree>
    <p:extLst>
      <p:ext uri="{BB962C8B-B14F-4D97-AF65-F5344CB8AC3E}">
        <p14:creationId xmlns:p14="http://schemas.microsoft.com/office/powerpoint/2010/main" val="48075048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573"/>
        <p:cNvGrpSpPr/>
        <p:nvPr/>
      </p:nvGrpSpPr>
      <p:grpSpPr>
        <a:xfrm>
          <a:off x="0" y="0"/>
          <a:ext cx="0" cy="0"/>
          <a:chOff x="0" y="0"/>
          <a:chExt cx="0" cy="0"/>
        </a:xfrm>
      </p:grpSpPr>
      <p:sp>
        <p:nvSpPr>
          <p:cNvPr id="2" name="Rectangle 1">
            <a:extLst>
              <a:ext uri="{FF2B5EF4-FFF2-40B4-BE49-F238E27FC236}">
                <a16:creationId xmlns:a16="http://schemas.microsoft.com/office/drawing/2014/main" id="{EBCEA2AB-4EC0-894F-9C48-DF6E44FE0776}"/>
              </a:ext>
            </a:extLst>
          </p:cNvPr>
          <p:cNvSpPr/>
          <p:nvPr/>
        </p:nvSpPr>
        <p:spPr>
          <a:xfrm>
            <a:off x="286480" y="2274482"/>
            <a:ext cx="10335153" cy="38195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500" dirty="0">
                <a:solidFill>
                  <a:schemeClr val="bg1"/>
                </a:solidFill>
                <a:latin typeface="Calibri" charset="0"/>
                <a:ea typeface="Calibri" charset="0"/>
                <a:cs typeface="Calibri" charset="0"/>
              </a:rPr>
              <a:t>Negative Form:</a:t>
            </a:r>
          </a:p>
          <a:p>
            <a:endParaRPr lang="en-US" sz="2500" dirty="0">
              <a:solidFill>
                <a:schemeClr val="bg1"/>
              </a:solidFill>
              <a:latin typeface="Calibri" charset="0"/>
              <a:ea typeface="Calibri" charset="0"/>
              <a:cs typeface="Calibri" charset="0"/>
            </a:endParaRPr>
          </a:p>
          <a:p>
            <a:r>
              <a:rPr lang="en-US" sz="2500" dirty="0" smtClean="0">
                <a:solidFill>
                  <a:schemeClr val="bg1"/>
                </a:solidFill>
                <a:latin typeface="Calibri" charset="0"/>
                <a:ea typeface="Calibri" charset="0"/>
                <a:cs typeface="Calibri" charset="0"/>
              </a:rPr>
              <a:t>Subject +would </a:t>
            </a:r>
            <a:r>
              <a:rPr lang="en-US" sz="2500" dirty="0" smtClean="0">
                <a:solidFill>
                  <a:schemeClr val="bg1"/>
                </a:solidFill>
                <a:latin typeface="Calibri" charset="0"/>
                <a:ea typeface="Calibri" charset="0"/>
                <a:cs typeface="Calibri" charset="0"/>
              </a:rPr>
              <a:t>+ not + infinitive</a:t>
            </a:r>
            <a:endParaRPr lang="en-US" sz="2500" dirty="0">
              <a:solidFill>
                <a:schemeClr val="bg1"/>
              </a:solidFill>
              <a:latin typeface="Calibri" charset="0"/>
              <a:ea typeface="Calibri" charset="0"/>
              <a:cs typeface="Calibri" charset="0"/>
            </a:endParaRPr>
          </a:p>
          <a:p>
            <a:endParaRPr lang="en-US" sz="2500" dirty="0">
              <a:solidFill>
                <a:schemeClr val="bg1"/>
              </a:solidFill>
              <a:latin typeface="Calibri" charset="0"/>
              <a:ea typeface="Calibri" charset="0"/>
              <a:cs typeface="Calibri" charset="0"/>
            </a:endParaRPr>
          </a:p>
          <a:p>
            <a:r>
              <a:rPr lang="en-US" sz="2500" dirty="0">
                <a:solidFill>
                  <a:schemeClr val="bg1"/>
                </a:solidFill>
                <a:latin typeface="Calibri" charset="0"/>
                <a:ea typeface="Calibri" charset="0"/>
                <a:cs typeface="Calibri" charset="0"/>
              </a:rPr>
              <a:t>I </a:t>
            </a:r>
            <a:r>
              <a:rPr lang="en-US" sz="2500" i="1" dirty="0">
                <a:solidFill>
                  <a:srgbClr val="FFC000"/>
                </a:solidFill>
                <a:latin typeface="Calibri" charset="0"/>
                <a:ea typeface="Calibri" charset="0"/>
                <a:cs typeface="Calibri" charset="0"/>
              </a:rPr>
              <a:t>would</a:t>
            </a:r>
            <a:r>
              <a:rPr lang="en-US" sz="2500" dirty="0">
                <a:solidFill>
                  <a:srgbClr val="FFC000"/>
                </a:solidFill>
                <a:latin typeface="Calibri" charset="0"/>
                <a:ea typeface="Calibri" charset="0"/>
                <a:cs typeface="Calibri" charset="0"/>
              </a:rPr>
              <a:t> </a:t>
            </a:r>
            <a:r>
              <a:rPr lang="en-US" sz="2500" dirty="0">
                <a:solidFill>
                  <a:schemeClr val="bg1"/>
                </a:solidFill>
                <a:latin typeface="Calibri" charset="0"/>
                <a:ea typeface="Calibri" charset="0"/>
                <a:cs typeface="Calibri" charset="0"/>
              </a:rPr>
              <a:t>not be against your arrival.</a:t>
            </a:r>
          </a:p>
        </p:txBody>
      </p:sp>
      <p:sp>
        <p:nvSpPr>
          <p:cNvPr id="7" name="Rectangle 6">
            <a:extLst>
              <a:ext uri="{FF2B5EF4-FFF2-40B4-BE49-F238E27FC236}">
                <a16:creationId xmlns:a16="http://schemas.microsoft.com/office/drawing/2014/main" id="{6042AC8F-C617-8540-A5BD-0D218871DB0D}"/>
              </a:ext>
            </a:extLst>
          </p:cNvPr>
          <p:cNvSpPr/>
          <p:nvPr/>
        </p:nvSpPr>
        <p:spPr>
          <a:xfrm>
            <a:off x="7219001" y="377769"/>
            <a:ext cx="4350328" cy="1325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3000" dirty="0">
                <a:latin typeface="Calibri" charset="0"/>
                <a:ea typeface="Calibri" charset="0"/>
                <a:cs typeface="Calibri" charset="0"/>
              </a:rPr>
              <a:t>Grammar</a:t>
            </a:r>
          </a:p>
          <a:p>
            <a:pPr algn="ctr"/>
            <a:r>
              <a:rPr lang="ka-GE" sz="3000" dirty="0">
                <a:latin typeface="Calibri" charset="0"/>
                <a:ea typeface="Calibri" charset="0"/>
                <a:cs typeface="Calibri" charset="0"/>
              </a:rPr>
              <a:t>გრამატიკა</a:t>
            </a:r>
            <a:endParaRPr lang="en-US" sz="3000" dirty="0">
              <a:latin typeface="Calibri" charset="0"/>
              <a:ea typeface="Calibri" charset="0"/>
              <a:cs typeface="Calibri" charset="0"/>
            </a:endParaRPr>
          </a:p>
        </p:txBody>
      </p:sp>
      <p:pic>
        <p:nvPicPr>
          <p:cNvPr id="9" name="Google Shape;90;p1">
            <a:extLst>
              <a:ext uri="{FF2B5EF4-FFF2-40B4-BE49-F238E27FC236}">
                <a16:creationId xmlns:a16="http://schemas.microsoft.com/office/drawing/2014/main" id="{EAEA74FF-EFCD-B542-B6A5-DC86F21740F1}"/>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10" name="Picture 9">
            <a:extLst>
              <a:ext uri="{FF2B5EF4-FFF2-40B4-BE49-F238E27FC236}">
                <a16:creationId xmlns:a16="http://schemas.microsoft.com/office/drawing/2014/main" id="{CBFB4AD6-5147-B841-97E3-D3DBF2870DA4}"/>
              </a:ext>
            </a:extLst>
          </p:cNvPr>
          <p:cNvPicPr>
            <a:picLocks noChangeAspect="1"/>
          </p:cNvPicPr>
          <p:nvPr/>
        </p:nvPicPr>
        <p:blipFill>
          <a:blip r:embed="rId4"/>
          <a:stretch>
            <a:fillRect/>
          </a:stretch>
        </p:blipFill>
        <p:spPr>
          <a:xfrm>
            <a:off x="2450562" y="556124"/>
            <a:ext cx="2376972" cy="968991"/>
          </a:xfrm>
          <a:prstGeom prst="rect">
            <a:avLst/>
          </a:prstGeom>
        </p:spPr>
      </p:pic>
    </p:spTree>
    <p:extLst>
      <p:ext uri="{BB962C8B-B14F-4D97-AF65-F5344CB8AC3E}">
        <p14:creationId xmlns:p14="http://schemas.microsoft.com/office/powerpoint/2010/main" val="193264879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573"/>
        <p:cNvGrpSpPr/>
        <p:nvPr/>
      </p:nvGrpSpPr>
      <p:grpSpPr>
        <a:xfrm>
          <a:off x="0" y="0"/>
          <a:ext cx="0" cy="0"/>
          <a:chOff x="0" y="0"/>
          <a:chExt cx="0" cy="0"/>
        </a:xfrm>
      </p:grpSpPr>
      <p:sp>
        <p:nvSpPr>
          <p:cNvPr id="2" name="Rectangle 1">
            <a:extLst>
              <a:ext uri="{FF2B5EF4-FFF2-40B4-BE49-F238E27FC236}">
                <a16:creationId xmlns:a16="http://schemas.microsoft.com/office/drawing/2014/main" id="{EBCEA2AB-4EC0-894F-9C48-DF6E44FE0776}"/>
              </a:ext>
            </a:extLst>
          </p:cNvPr>
          <p:cNvSpPr/>
          <p:nvPr/>
        </p:nvSpPr>
        <p:spPr>
          <a:xfrm>
            <a:off x="286480" y="2359541"/>
            <a:ext cx="10335153" cy="38195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500" dirty="0">
                <a:solidFill>
                  <a:schemeClr val="bg1"/>
                </a:solidFill>
                <a:latin typeface="Calibri" charset="0"/>
                <a:ea typeface="Calibri" charset="0"/>
                <a:cs typeface="Calibri" charset="0"/>
              </a:rPr>
              <a:t>Question Form:</a:t>
            </a:r>
          </a:p>
          <a:p>
            <a:endParaRPr lang="en-US" sz="2500" dirty="0">
              <a:solidFill>
                <a:schemeClr val="bg1"/>
              </a:solidFill>
              <a:latin typeface="Calibri" charset="0"/>
              <a:ea typeface="Calibri" charset="0"/>
              <a:cs typeface="Calibri" charset="0"/>
            </a:endParaRPr>
          </a:p>
          <a:p>
            <a:r>
              <a:rPr lang="en-US" sz="2500" dirty="0">
                <a:solidFill>
                  <a:schemeClr val="bg1"/>
                </a:solidFill>
                <a:latin typeface="Calibri" charset="0"/>
                <a:ea typeface="Calibri" charset="0"/>
                <a:cs typeface="Calibri" charset="0"/>
              </a:rPr>
              <a:t>Would + subject  </a:t>
            </a:r>
            <a:r>
              <a:rPr lang="en-US" sz="2500" dirty="0" smtClean="0">
                <a:solidFill>
                  <a:schemeClr val="bg1"/>
                </a:solidFill>
                <a:latin typeface="Calibri" charset="0"/>
                <a:ea typeface="Calibri" charset="0"/>
                <a:cs typeface="Calibri" charset="0"/>
              </a:rPr>
              <a:t>+ infinitive</a:t>
            </a:r>
            <a:endParaRPr lang="en-US" sz="2500" dirty="0">
              <a:solidFill>
                <a:schemeClr val="bg1"/>
              </a:solidFill>
              <a:latin typeface="Calibri" charset="0"/>
              <a:ea typeface="Calibri" charset="0"/>
              <a:cs typeface="Calibri" charset="0"/>
            </a:endParaRPr>
          </a:p>
          <a:p>
            <a:endParaRPr lang="en-US" sz="2500" dirty="0">
              <a:solidFill>
                <a:schemeClr val="bg1"/>
              </a:solidFill>
              <a:latin typeface="Calibri" charset="0"/>
              <a:ea typeface="Calibri" charset="0"/>
              <a:cs typeface="Calibri" charset="0"/>
            </a:endParaRPr>
          </a:p>
          <a:p>
            <a:r>
              <a:rPr lang="en-US" sz="2500" i="1" dirty="0">
                <a:solidFill>
                  <a:srgbClr val="FFC000"/>
                </a:solidFill>
                <a:latin typeface="Calibri" charset="0"/>
                <a:ea typeface="Calibri" charset="0"/>
                <a:cs typeface="Calibri" charset="0"/>
              </a:rPr>
              <a:t>Would </a:t>
            </a:r>
            <a:r>
              <a:rPr lang="en-US" sz="2500" i="1" dirty="0">
                <a:solidFill>
                  <a:schemeClr val="bg1"/>
                </a:solidFill>
                <a:latin typeface="Calibri" charset="0"/>
                <a:ea typeface="Calibri" charset="0"/>
                <a:cs typeface="Calibri" charset="0"/>
              </a:rPr>
              <a:t>you help me please?</a:t>
            </a:r>
            <a:endParaRPr lang="en-US" sz="2500" dirty="0">
              <a:solidFill>
                <a:schemeClr val="bg1"/>
              </a:solidFill>
              <a:latin typeface="Calibri" charset="0"/>
              <a:ea typeface="Calibri" charset="0"/>
              <a:cs typeface="Calibri" charset="0"/>
            </a:endParaRPr>
          </a:p>
        </p:txBody>
      </p:sp>
      <p:sp>
        <p:nvSpPr>
          <p:cNvPr id="7" name="Rectangle 6">
            <a:extLst>
              <a:ext uri="{FF2B5EF4-FFF2-40B4-BE49-F238E27FC236}">
                <a16:creationId xmlns:a16="http://schemas.microsoft.com/office/drawing/2014/main" id="{6042AC8F-C617-8540-A5BD-0D218871DB0D}"/>
              </a:ext>
            </a:extLst>
          </p:cNvPr>
          <p:cNvSpPr/>
          <p:nvPr/>
        </p:nvSpPr>
        <p:spPr>
          <a:xfrm>
            <a:off x="7208370" y="377769"/>
            <a:ext cx="4350328" cy="1325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3000" dirty="0">
                <a:latin typeface="Calibri" charset="0"/>
                <a:ea typeface="Calibri" charset="0"/>
                <a:cs typeface="Calibri" charset="0"/>
              </a:rPr>
              <a:t>Grammar</a:t>
            </a:r>
          </a:p>
          <a:p>
            <a:pPr algn="ctr"/>
            <a:r>
              <a:rPr lang="ka-GE" sz="3000" dirty="0">
                <a:latin typeface="Calibri" charset="0"/>
                <a:ea typeface="Calibri" charset="0"/>
                <a:cs typeface="Calibri" charset="0"/>
              </a:rPr>
              <a:t>გრამატიკა</a:t>
            </a:r>
            <a:endParaRPr lang="en-US" sz="3000" dirty="0">
              <a:latin typeface="Calibri" charset="0"/>
              <a:ea typeface="Calibri" charset="0"/>
              <a:cs typeface="Calibri" charset="0"/>
            </a:endParaRPr>
          </a:p>
        </p:txBody>
      </p:sp>
      <p:pic>
        <p:nvPicPr>
          <p:cNvPr id="9" name="Google Shape;90;p1">
            <a:extLst>
              <a:ext uri="{FF2B5EF4-FFF2-40B4-BE49-F238E27FC236}">
                <a16:creationId xmlns:a16="http://schemas.microsoft.com/office/drawing/2014/main" id="{EAEA74FF-EFCD-B542-B6A5-DC86F21740F1}"/>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10" name="Picture 9">
            <a:extLst>
              <a:ext uri="{FF2B5EF4-FFF2-40B4-BE49-F238E27FC236}">
                <a16:creationId xmlns:a16="http://schemas.microsoft.com/office/drawing/2014/main" id="{CBFB4AD6-5147-B841-97E3-D3DBF2870DA4}"/>
              </a:ext>
            </a:extLst>
          </p:cNvPr>
          <p:cNvPicPr>
            <a:picLocks noChangeAspect="1"/>
          </p:cNvPicPr>
          <p:nvPr/>
        </p:nvPicPr>
        <p:blipFill>
          <a:blip r:embed="rId4"/>
          <a:stretch>
            <a:fillRect/>
          </a:stretch>
        </p:blipFill>
        <p:spPr>
          <a:xfrm>
            <a:off x="2450562" y="556124"/>
            <a:ext cx="2376972" cy="968991"/>
          </a:xfrm>
          <a:prstGeom prst="rect">
            <a:avLst/>
          </a:prstGeom>
        </p:spPr>
      </p:pic>
    </p:spTree>
    <p:extLst>
      <p:ext uri="{BB962C8B-B14F-4D97-AF65-F5344CB8AC3E}">
        <p14:creationId xmlns:p14="http://schemas.microsoft.com/office/powerpoint/2010/main" val="100728379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613"/>
        <p:cNvGrpSpPr/>
        <p:nvPr/>
      </p:nvGrpSpPr>
      <p:grpSpPr>
        <a:xfrm>
          <a:off x="0" y="0"/>
          <a:ext cx="0" cy="0"/>
          <a:chOff x="0" y="0"/>
          <a:chExt cx="0" cy="0"/>
        </a:xfrm>
      </p:grpSpPr>
      <p:sp>
        <p:nvSpPr>
          <p:cNvPr id="616" name="Google Shape;616;g8d3272b2c0_1_109"/>
          <p:cNvSpPr txBox="1"/>
          <p:nvPr/>
        </p:nvSpPr>
        <p:spPr>
          <a:xfrm>
            <a:off x="883125" y="469150"/>
            <a:ext cx="10707900" cy="5878200"/>
          </a:xfrm>
          <a:prstGeom prst="rect">
            <a:avLst/>
          </a:prstGeom>
          <a:noFill/>
          <a:ln>
            <a:noFill/>
          </a:ln>
        </p:spPr>
        <p:txBody>
          <a:bodyPr spcFirstLastPara="1" wrap="square" lIns="91425" tIns="91425" rIns="91425" bIns="91425" anchor="t" anchorCtr="0">
            <a:noAutofit/>
          </a:bodyPr>
          <a:lstStyle/>
          <a:p>
            <a:pPr lvl="0" algn="just"/>
            <a:endParaRPr lang="en-US" sz="6000" dirty="0">
              <a:latin typeface="Sylfaen Regular" pitchFamily="18" charset="0"/>
              <a:ea typeface="Times New Roman"/>
              <a:cs typeface="Times New Roman"/>
              <a:sym typeface="Times New Roman"/>
            </a:endParaRPr>
          </a:p>
        </p:txBody>
      </p:sp>
      <p:sp>
        <p:nvSpPr>
          <p:cNvPr id="7" name="Rectangle: Rounded Corners 5">
            <a:extLst>
              <a:ext uri="{FF2B5EF4-FFF2-40B4-BE49-F238E27FC236}">
                <a16:creationId xmlns:a16="http://schemas.microsoft.com/office/drawing/2014/main" id="{C633668A-C180-4A05-AB4F-6AAFDE5258A4}"/>
              </a:ext>
            </a:extLst>
          </p:cNvPr>
          <p:cNvSpPr/>
          <p:nvPr/>
        </p:nvSpPr>
        <p:spPr>
          <a:xfrm>
            <a:off x="286480" y="2504893"/>
            <a:ext cx="10944859" cy="345997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500" dirty="0">
              <a:solidFill>
                <a:schemeClr val="bg1"/>
              </a:solidFill>
              <a:latin typeface="Calibri" panose="020F0502020204030204" pitchFamily="34" charset="0"/>
              <a:cs typeface="Calibri" panose="020F0502020204030204" pitchFamily="34" charset="0"/>
            </a:endParaRPr>
          </a:p>
          <a:p>
            <a:r>
              <a:rPr lang="en-US" sz="3200" dirty="0">
                <a:solidFill>
                  <a:schemeClr val="bg1"/>
                </a:solidFill>
                <a:latin typeface="Calibri" panose="020F0502020204030204" pitchFamily="34" charset="0"/>
                <a:cs typeface="Calibri" panose="020F0502020204030204" pitchFamily="34" charset="0"/>
              </a:rPr>
              <a:t>When I lived in London, I </a:t>
            </a:r>
            <a:r>
              <a:rPr lang="mr-IN" sz="3200" dirty="0">
                <a:solidFill>
                  <a:schemeClr val="bg1"/>
                </a:solidFill>
                <a:latin typeface="Calibri" panose="020F0502020204030204" pitchFamily="34" charset="0"/>
                <a:cs typeface="Calibri" panose="020F0502020204030204" pitchFamily="34" charset="0"/>
              </a:rPr>
              <a:t>………</a:t>
            </a:r>
            <a:r>
              <a:rPr lang="en-US" sz="3200" dirty="0">
                <a:solidFill>
                  <a:schemeClr val="bg1"/>
                </a:solidFill>
                <a:latin typeface="Calibri" panose="020F0502020204030204" pitchFamily="34" charset="0"/>
                <a:cs typeface="Calibri" panose="020F0502020204030204" pitchFamily="34" charset="0"/>
              </a:rPr>
              <a:t>.(take) English lessons twice per week.</a:t>
            </a:r>
          </a:p>
          <a:p>
            <a:endParaRPr lang="en-US" sz="3200" dirty="0">
              <a:solidFill>
                <a:schemeClr val="bg1"/>
              </a:solidFill>
              <a:latin typeface="Calibri" panose="020F0502020204030204" pitchFamily="34" charset="0"/>
              <a:cs typeface="Calibri" panose="020F0502020204030204" pitchFamily="34" charset="0"/>
            </a:endParaRPr>
          </a:p>
          <a:p>
            <a:r>
              <a:rPr lang="en-US" sz="3200" dirty="0">
                <a:solidFill>
                  <a:schemeClr val="bg1"/>
                </a:solidFill>
                <a:latin typeface="Calibri" panose="020F0502020204030204" pitchFamily="34" charset="0"/>
                <a:cs typeface="Calibri" panose="020F0502020204030204" pitchFamily="34" charset="0"/>
              </a:rPr>
              <a:t>When I lived in London, I </a:t>
            </a:r>
            <a:r>
              <a:rPr lang="en-US" sz="3200" dirty="0">
                <a:solidFill>
                  <a:srgbClr val="FFC000"/>
                </a:solidFill>
                <a:latin typeface="Calibri" panose="020F0502020204030204" pitchFamily="34" charset="0"/>
                <a:cs typeface="Calibri" panose="020F0502020204030204" pitchFamily="34" charset="0"/>
              </a:rPr>
              <a:t>would take </a:t>
            </a:r>
            <a:r>
              <a:rPr lang="en-US" sz="3200" dirty="0">
                <a:solidFill>
                  <a:schemeClr val="bg1"/>
                </a:solidFill>
                <a:latin typeface="Calibri" panose="020F0502020204030204" pitchFamily="34" charset="0"/>
                <a:cs typeface="Calibri" panose="020F0502020204030204" pitchFamily="34" charset="0"/>
              </a:rPr>
              <a:t>English lessons twice per week.</a:t>
            </a:r>
          </a:p>
          <a:p>
            <a:endParaRPr lang="en-US" sz="3500" dirty="0">
              <a:solidFill>
                <a:schemeClr val="bg1"/>
              </a:solidFill>
              <a:latin typeface="Calibri" panose="020F0502020204030204" pitchFamily="34" charset="0"/>
              <a:cs typeface="Calibri" panose="020F0502020204030204" pitchFamily="34" charset="0"/>
            </a:endParaRPr>
          </a:p>
          <a:p>
            <a:endParaRPr lang="en-US" sz="3500" dirty="0">
              <a:solidFill>
                <a:schemeClr val="bg1"/>
              </a:solidFill>
              <a:latin typeface="Calibri" panose="020F0502020204030204" pitchFamily="34" charset="0"/>
              <a:cs typeface="Calibri" panose="020F0502020204030204" pitchFamily="34" charset="0"/>
            </a:endParaRPr>
          </a:p>
        </p:txBody>
      </p:sp>
      <p:sp>
        <p:nvSpPr>
          <p:cNvPr id="6" name="Rectangle 5">
            <a:extLst>
              <a:ext uri="{FF2B5EF4-FFF2-40B4-BE49-F238E27FC236}">
                <a16:creationId xmlns:a16="http://schemas.microsoft.com/office/drawing/2014/main" id="{6042AC8F-C617-8540-A5BD-0D218871DB0D}"/>
              </a:ext>
            </a:extLst>
          </p:cNvPr>
          <p:cNvSpPr/>
          <p:nvPr/>
        </p:nvSpPr>
        <p:spPr>
          <a:xfrm>
            <a:off x="6326372" y="469150"/>
            <a:ext cx="5445406" cy="13185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bg1"/>
              </a:solidFill>
              <a:latin typeface="Calibri" panose="020F0502020204030204" pitchFamily="34" charset="0"/>
              <a:cs typeface="Calibri" panose="020F0502020204030204" pitchFamily="34" charset="0"/>
            </a:endParaRPr>
          </a:p>
          <a:p>
            <a:pPr algn="ctr"/>
            <a:r>
              <a:rPr lang="en-US" sz="3200" dirty="0">
                <a:solidFill>
                  <a:schemeClr val="bg1"/>
                </a:solidFill>
                <a:latin typeface="Calibri" panose="020F0502020204030204" pitchFamily="34" charset="0"/>
                <a:cs typeface="Calibri" panose="020F0502020204030204" pitchFamily="34" charset="0"/>
              </a:rPr>
              <a:t>Grammar Activity</a:t>
            </a:r>
          </a:p>
          <a:p>
            <a:pPr algn="ctr"/>
            <a:r>
              <a:rPr lang="ka-GE" sz="3200" dirty="0">
                <a:solidFill>
                  <a:schemeClr val="bg1"/>
                </a:solidFill>
                <a:latin typeface="Calibri" panose="020F0502020204030204" pitchFamily="34" charset="0"/>
                <a:cs typeface="Calibri" panose="020F0502020204030204" pitchFamily="34" charset="0"/>
              </a:rPr>
              <a:t>გრამატიკული დავალება</a:t>
            </a:r>
            <a:endParaRPr lang="en-US" sz="3200" dirty="0">
              <a:solidFill>
                <a:schemeClr val="bg1"/>
              </a:solidFill>
              <a:latin typeface="Calibri" panose="020F0502020204030204" pitchFamily="34" charset="0"/>
              <a:cs typeface="Calibri" panose="020F0502020204030204" pitchFamily="34" charset="0"/>
            </a:endParaRPr>
          </a:p>
          <a:p>
            <a:pPr algn="ctr"/>
            <a:endParaRPr lang="en-US" sz="3000" dirty="0">
              <a:latin typeface="Calibri" charset="0"/>
              <a:ea typeface="Calibri" charset="0"/>
              <a:cs typeface="Calibri" charset="0"/>
            </a:endParaRPr>
          </a:p>
        </p:txBody>
      </p:sp>
      <p:pic>
        <p:nvPicPr>
          <p:cNvPr id="9" name="Google Shape;90;p1">
            <a:extLst>
              <a:ext uri="{FF2B5EF4-FFF2-40B4-BE49-F238E27FC236}">
                <a16:creationId xmlns:a16="http://schemas.microsoft.com/office/drawing/2014/main" id="{EAEA74FF-EFCD-B542-B6A5-DC86F21740F1}"/>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10" name="Picture 9">
            <a:extLst>
              <a:ext uri="{FF2B5EF4-FFF2-40B4-BE49-F238E27FC236}">
                <a16:creationId xmlns:a16="http://schemas.microsoft.com/office/drawing/2014/main" id="{CBFB4AD6-5147-B841-97E3-D3DBF2870DA4}"/>
              </a:ext>
            </a:extLst>
          </p:cNvPr>
          <p:cNvPicPr>
            <a:picLocks noChangeAspect="1"/>
          </p:cNvPicPr>
          <p:nvPr/>
        </p:nvPicPr>
        <p:blipFill>
          <a:blip r:embed="rId4"/>
          <a:stretch>
            <a:fillRect/>
          </a:stretch>
        </p:blipFill>
        <p:spPr>
          <a:xfrm>
            <a:off x="2450562" y="556124"/>
            <a:ext cx="2376972" cy="96899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fade">
                                      <p:cBhvr>
                                        <p:cTn id="7" dur="1000"/>
                                        <p:tgtEl>
                                          <p:spTgt spid="7">
                                            <p:txEl>
                                              <p:pRg st="1" end="1"/>
                                            </p:txEl>
                                          </p:spTgt>
                                        </p:tgtEl>
                                      </p:cBhvr>
                                    </p:animEffect>
                                    <p:anim calcmode="lin" valueType="num">
                                      <p:cBhvr>
                                        <p:cTn id="8"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xEl>
                                              <p:pRg st="3" end="3"/>
                                            </p:txEl>
                                          </p:spTgt>
                                        </p:tgtEl>
                                        <p:attrNameLst>
                                          <p:attrName>style.visibility</p:attrName>
                                        </p:attrNameLst>
                                      </p:cBhvr>
                                      <p:to>
                                        <p:strVal val="visible"/>
                                      </p:to>
                                    </p:set>
                                    <p:animEffect transition="in" filter="fade">
                                      <p:cBhvr>
                                        <p:cTn id="14" dur="1000"/>
                                        <p:tgtEl>
                                          <p:spTgt spid="7">
                                            <p:txEl>
                                              <p:pRg st="3" end="3"/>
                                            </p:txEl>
                                          </p:spTgt>
                                        </p:tgtEl>
                                      </p:cBhvr>
                                    </p:animEffect>
                                    <p:anim calcmode="lin" valueType="num">
                                      <p:cBhvr>
                                        <p:cTn id="15"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613"/>
        <p:cNvGrpSpPr/>
        <p:nvPr/>
      </p:nvGrpSpPr>
      <p:grpSpPr>
        <a:xfrm>
          <a:off x="0" y="0"/>
          <a:ext cx="0" cy="0"/>
          <a:chOff x="0" y="0"/>
          <a:chExt cx="0" cy="0"/>
        </a:xfrm>
      </p:grpSpPr>
      <p:sp>
        <p:nvSpPr>
          <p:cNvPr id="616" name="Google Shape;616;g8d3272b2c0_1_109"/>
          <p:cNvSpPr txBox="1"/>
          <p:nvPr/>
        </p:nvSpPr>
        <p:spPr>
          <a:xfrm>
            <a:off x="883125" y="469150"/>
            <a:ext cx="10707900" cy="5878200"/>
          </a:xfrm>
          <a:prstGeom prst="rect">
            <a:avLst/>
          </a:prstGeom>
          <a:noFill/>
          <a:ln>
            <a:noFill/>
          </a:ln>
        </p:spPr>
        <p:txBody>
          <a:bodyPr spcFirstLastPara="1" wrap="square" lIns="91425" tIns="91425" rIns="91425" bIns="91425" anchor="t" anchorCtr="0">
            <a:noAutofit/>
          </a:bodyPr>
          <a:lstStyle/>
          <a:p>
            <a:pPr lvl="0" algn="just"/>
            <a:endParaRPr lang="en-US" sz="6000" dirty="0">
              <a:latin typeface="Sylfaen Regular" pitchFamily="18" charset="0"/>
              <a:ea typeface="Times New Roman"/>
              <a:cs typeface="Times New Roman"/>
              <a:sym typeface="Times New Roman"/>
            </a:endParaRPr>
          </a:p>
        </p:txBody>
      </p:sp>
      <p:sp>
        <p:nvSpPr>
          <p:cNvPr id="7" name="Rectangle: Rounded Corners 5">
            <a:extLst>
              <a:ext uri="{FF2B5EF4-FFF2-40B4-BE49-F238E27FC236}">
                <a16:creationId xmlns:a16="http://schemas.microsoft.com/office/drawing/2014/main" id="{C633668A-C180-4A05-AB4F-6AAFDE5258A4}"/>
              </a:ext>
            </a:extLst>
          </p:cNvPr>
          <p:cNvSpPr/>
          <p:nvPr/>
        </p:nvSpPr>
        <p:spPr>
          <a:xfrm>
            <a:off x="286480" y="2615878"/>
            <a:ext cx="10944859" cy="310758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i="1" dirty="0">
              <a:solidFill>
                <a:schemeClr val="accent2"/>
              </a:solidFill>
              <a:latin typeface="Calibri" panose="020F0502020204030204" pitchFamily="34" charset="0"/>
              <a:cs typeface="Calibri" panose="020F0502020204030204" pitchFamily="34" charset="0"/>
            </a:endParaRPr>
          </a:p>
        </p:txBody>
      </p:sp>
      <p:sp>
        <p:nvSpPr>
          <p:cNvPr id="9" name="TextBox 8">
            <a:extLst>
              <a:ext uri="{FF2B5EF4-FFF2-40B4-BE49-F238E27FC236}">
                <a16:creationId xmlns:a16="http://schemas.microsoft.com/office/drawing/2014/main" id="{C3A0B8F0-ED81-4886-BAD3-624878320317}"/>
              </a:ext>
            </a:extLst>
          </p:cNvPr>
          <p:cNvSpPr txBox="1"/>
          <p:nvPr/>
        </p:nvSpPr>
        <p:spPr>
          <a:xfrm>
            <a:off x="883125" y="3107184"/>
            <a:ext cx="9622950" cy="2062103"/>
          </a:xfrm>
          <a:prstGeom prst="rect">
            <a:avLst/>
          </a:prstGeom>
          <a:noFill/>
        </p:spPr>
        <p:txBody>
          <a:bodyPr wrap="square" rtlCol="0">
            <a:spAutoFit/>
          </a:bodyPr>
          <a:lstStyle/>
          <a:p>
            <a:r>
              <a:rPr lang="mr-IN" sz="3200" dirty="0">
                <a:solidFill>
                  <a:schemeClr val="bg1"/>
                </a:solidFill>
                <a:latin typeface="Calibri" panose="020F0502020204030204" pitchFamily="34" charset="0"/>
                <a:cs typeface="Calibri" panose="020F0502020204030204" pitchFamily="34" charset="0"/>
              </a:rPr>
              <a:t>………</a:t>
            </a:r>
            <a:r>
              <a:rPr lang="en-US" sz="3200" dirty="0">
                <a:solidFill>
                  <a:schemeClr val="bg1"/>
                </a:solidFill>
                <a:latin typeface="Calibri" panose="020F0502020204030204" pitchFamily="34" charset="0"/>
                <a:cs typeface="Calibri" panose="020F0502020204030204" pitchFamily="34" charset="0"/>
              </a:rPr>
              <a:t> you  (help) me with this exercise?</a:t>
            </a:r>
          </a:p>
          <a:p>
            <a:endParaRPr lang="en-US" sz="3200" dirty="0">
              <a:solidFill>
                <a:schemeClr val="bg1"/>
              </a:solidFill>
              <a:latin typeface="Calibri" panose="020F0502020204030204" pitchFamily="34" charset="0"/>
              <a:cs typeface="Calibri" panose="020F0502020204030204" pitchFamily="34" charset="0"/>
            </a:endParaRPr>
          </a:p>
          <a:p>
            <a:endParaRPr lang="en-US" sz="3200" dirty="0">
              <a:solidFill>
                <a:schemeClr val="bg1"/>
              </a:solidFill>
              <a:latin typeface="Calibri" panose="020F0502020204030204" pitchFamily="34" charset="0"/>
              <a:cs typeface="Calibri" panose="020F0502020204030204" pitchFamily="34" charset="0"/>
            </a:endParaRPr>
          </a:p>
          <a:p>
            <a:r>
              <a:rPr lang="en-US" sz="3200" dirty="0">
                <a:solidFill>
                  <a:srgbClr val="FFC000"/>
                </a:solidFill>
                <a:latin typeface="Calibri" panose="020F0502020204030204" pitchFamily="34" charset="0"/>
                <a:cs typeface="Calibri" panose="020F0502020204030204" pitchFamily="34" charset="0"/>
              </a:rPr>
              <a:t>Would</a:t>
            </a:r>
            <a:r>
              <a:rPr lang="en-US" sz="3200" dirty="0">
                <a:solidFill>
                  <a:schemeClr val="bg1"/>
                </a:solidFill>
                <a:latin typeface="Calibri" panose="020F0502020204030204" pitchFamily="34" charset="0"/>
                <a:cs typeface="Calibri" panose="020F0502020204030204" pitchFamily="34" charset="0"/>
              </a:rPr>
              <a:t> you help me with this exercise?</a:t>
            </a:r>
          </a:p>
        </p:txBody>
      </p:sp>
      <p:sp>
        <p:nvSpPr>
          <p:cNvPr id="10" name="Rectangle 9">
            <a:extLst>
              <a:ext uri="{FF2B5EF4-FFF2-40B4-BE49-F238E27FC236}">
                <a16:creationId xmlns:a16="http://schemas.microsoft.com/office/drawing/2014/main" id="{6042AC8F-C617-8540-A5BD-0D218871DB0D}"/>
              </a:ext>
            </a:extLst>
          </p:cNvPr>
          <p:cNvSpPr/>
          <p:nvPr/>
        </p:nvSpPr>
        <p:spPr>
          <a:xfrm>
            <a:off x="6453963" y="381347"/>
            <a:ext cx="5285918" cy="13185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bg1"/>
              </a:solidFill>
              <a:latin typeface="Calibri" panose="020F0502020204030204" pitchFamily="34" charset="0"/>
              <a:cs typeface="Calibri" panose="020F0502020204030204" pitchFamily="34" charset="0"/>
            </a:endParaRPr>
          </a:p>
          <a:p>
            <a:pPr algn="ctr"/>
            <a:r>
              <a:rPr lang="en-US" sz="3200" dirty="0">
                <a:solidFill>
                  <a:schemeClr val="bg1"/>
                </a:solidFill>
                <a:latin typeface="Calibri" panose="020F0502020204030204" pitchFamily="34" charset="0"/>
                <a:cs typeface="Calibri" panose="020F0502020204030204" pitchFamily="34" charset="0"/>
              </a:rPr>
              <a:t>Grammar Activity</a:t>
            </a:r>
          </a:p>
          <a:p>
            <a:pPr algn="ctr"/>
            <a:r>
              <a:rPr lang="ka-GE" sz="3200" dirty="0">
                <a:solidFill>
                  <a:schemeClr val="bg1"/>
                </a:solidFill>
                <a:latin typeface="Calibri" panose="020F0502020204030204" pitchFamily="34" charset="0"/>
                <a:cs typeface="Calibri" panose="020F0502020204030204" pitchFamily="34" charset="0"/>
              </a:rPr>
              <a:t>გრამატიკული დავალება</a:t>
            </a:r>
            <a:endParaRPr lang="en-US" sz="3200" dirty="0">
              <a:solidFill>
                <a:schemeClr val="bg1"/>
              </a:solidFill>
              <a:latin typeface="Calibri" panose="020F0502020204030204" pitchFamily="34" charset="0"/>
              <a:cs typeface="Calibri" panose="020F0502020204030204" pitchFamily="34" charset="0"/>
            </a:endParaRPr>
          </a:p>
          <a:p>
            <a:pPr algn="ctr"/>
            <a:endParaRPr lang="en-US" sz="3000" dirty="0">
              <a:latin typeface="Calibri" charset="0"/>
              <a:ea typeface="Calibri" charset="0"/>
              <a:cs typeface="Calibri" charset="0"/>
            </a:endParaRPr>
          </a:p>
        </p:txBody>
      </p:sp>
      <p:pic>
        <p:nvPicPr>
          <p:cNvPr id="11" name="Google Shape;90;p1">
            <a:extLst>
              <a:ext uri="{FF2B5EF4-FFF2-40B4-BE49-F238E27FC236}">
                <a16:creationId xmlns:a16="http://schemas.microsoft.com/office/drawing/2014/main" id="{EAEA74FF-EFCD-B542-B6A5-DC86F21740F1}"/>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12" name="Picture 11">
            <a:extLst>
              <a:ext uri="{FF2B5EF4-FFF2-40B4-BE49-F238E27FC236}">
                <a16:creationId xmlns:a16="http://schemas.microsoft.com/office/drawing/2014/main" id="{CBFB4AD6-5147-B841-97E3-D3DBF2870DA4}"/>
              </a:ext>
            </a:extLst>
          </p:cNvPr>
          <p:cNvPicPr>
            <a:picLocks noChangeAspect="1"/>
          </p:cNvPicPr>
          <p:nvPr/>
        </p:nvPicPr>
        <p:blipFill>
          <a:blip r:embed="rId4"/>
          <a:stretch>
            <a:fillRect/>
          </a:stretch>
        </p:blipFill>
        <p:spPr>
          <a:xfrm>
            <a:off x="2450562" y="556124"/>
            <a:ext cx="2376972" cy="968991"/>
          </a:xfrm>
          <a:prstGeom prst="rect">
            <a:avLst/>
          </a:prstGeom>
        </p:spPr>
      </p:pic>
    </p:spTree>
    <p:extLst>
      <p:ext uri="{BB962C8B-B14F-4D97-AF65-F5344CB8AC3E}">
        <p14:creationId xmlns:p14="http://schemas.microsoft.com/office/powerpoint/2010/main" val="759965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1000"/>
                                        <p:tgtEl>
                                          <p:spTgt spid="9">
                                            <p:txEl>
                                              <p:pRg st="0" end="0"/>
                                            </p:txEl>
                                          </p:spTgt>
                                        </p:tgtEl>
                                      </p:cBhvr>
                                    </p:animEffect>
                                    <p:anim calcmode="lin" valueType="num">
                                      <p:cBhvr>
                                        <p:cTn id="8"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xEl>
                                              <p:pRg st="3" end="3"/>
                                            </p:txEl>
                                          </p:spTgt>
                                        </p:tgtEl>
                                        <p:attrNameLst>
                                          <p:attrName>style.visibility</p:attrName>
                                        </p:attrNameLst>
                                      </p:cBhvr>
                                      <p:to>
                                        <p:strVal val="visible"/>
                                      </p:to>
                                    </p:set>
                                    <p:animEffect transition="in" filter="fade">
                                      <p:cBhvr>
                                        <p:cTn id="14" dur="1000"/>
                                        <p:tgtEl>
                                          <p:spTgt spid="9">
                                            <p:txEl>
                                              <p:pRg st="3" end="3"/>
                                            </p:txEl>
                                          </p:spTgt>
                                        </p:tgtEl>
                                      </p:cBhvr>
                                    </p:animEffect>
                                    <p:anim calcmode="lin" valueType="num">
                                      <p:cBhvr>
                                        <p:cTn id="15" dur="10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613"/>
        <p:cNvGrpSpPr/>
        <p:nvPr/>
      </p:nvGrpSpPr>
      <p:grpSpPr>
        <a:xfrm>
          <a:off x="0" y="0"/>
          <a:ext cx="0" cy="0"/>
          <a:chOff x="0" y="0"/>
          <a:chExt cx="0" cy="0"/>
        </a:xfrm>
      </p:grpSpPr>
      <p:sp>
        <p:nvSpPr>
          <p:cNvPr id="616" name="Google Shape;616;g8d3272b2c0_1_109"/>
          <p:cNvSpPr txBox="1"/>
          <p:nvPr/>
        </p:nvSpPr>
        <p:spPr>
          <a:xfrm>
            <a:off x="883125" y="469150"/>
            <a:ext cx="10707900" cy="5878200"/>
          </a:xfrm>
          <a:prstGeom prst="rect">
            <a:avLst/>
          </a:prstGeom>
          <a:noFill/>
          <a:ln>
            <a:noFill/>
          </a:ln>
        </p:spPr>
        <p:txBody>
          <a:bodyPr spcFirstLastPara="1" wrap="square" lIns="91425" tIns="91425" rIns="91425" bIns="91425" anchor="t" anchorCtr="0">
            <a:noAutofit/>
          </a:bodyPr>
          <a:lstStyle/>
          <a:p>
            <a:pPr lvl="0" algn="just"/>
            <a:endParaRPr lang="en-US" sz="6000" dirty="0">
              <a:latin typeface="Sylfaen Regular" pitchFamily="18" charset="0"/>
              <a:ea typeface="Times New Roman"/>
              <a:cs typeface="Times New Roman"/>
              <a:sym typeface="Times New Roman"/>
            </a:endParaRPr>
          </a:p>
        </p:txBody>
      </p:sp>
      <p:sp>
        <p:nvSpPr>
          <p:cNvPr id="7" name="Rectangle: Rounded Corners 5">
            <a:extLst>
              <a:ext uri="{FF2B5EF4-FFF2-40B4-BE49-F238E27FC236}">
                <a16:creationId xmlns:a16="http://schemas.microsoft.com/office/drawing/2014/main" id="{C633668A-C180-4A05-AB4F-6AAFDE5258A4}"/>
              </a:ext>
            </a:extLst>
          </p:cNvPr>
          <p:cNvSpPr/>
          <p:nvPr/>
        </p:nvSpPr>
        <p:spPr>
          <a:xfrm>
            <a:off x="286480" y="2721119"/>
            <a:ext cx="10944859" cy="28105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500" dirty="0">
              <a:latin typeface="Calibri" panose="020F0502020204030204" pitchFamily="34" charset="0"/>
              <a:cs typeface="Calibri" panose="020F0502020204030204" pitchFamily="34" charset="0"/>
            </a:endParaRPr>
          </a:p>
        </p:txBody>
      </p:sp>
      <p:sp>
        <p:nvSpPr>
          <p:cNvPr id="11" name="Rectangle 10">
            <a:extLst>
              <a:ext uri="{FF2B5EF4-FFF2-40B4-BE49-F238E27FC236}">
                <a16:creationId xmlns:a16="http://schemas.microsoft.com/office/drawing/2014/main" id="{6042AC8F-C617-8540-A5BD-0D218871DB0D}"/>
              </a:ext>
            </a:extLst>
          </p:cNvPr>
          <p:cNvSpPr/>
          <p:nvPr/>
        </p:nvSpPr>
        <p:spPr>
          <a:xfrm>
            <a:off x="6581553" y="472381"/>
            <a:ext cx="5009472" cy="13185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bg1"/>
              </a:solidFill>
              <a:latin typeface="Calibri" panose="020F0502020204030204" pitchFamily="34" charset="0"/>
              <a:cs typeface="Calibri" panose="020F0502020204030204" pitchFamily="34" charset="0"/>
            </a:endParaRPr>
          </a:p>
          <a:p>
            <a:pPr algn="ctr"/>
            <a:r>
              <a:rPr lang="en-US" sz="3200" dirty="0">
                <a:solidFill>
                  <a:schemeClr val="bg1"/>
                </a:solidFill>
                <a:latin typeface="Calibri" panose="020F0502020204030204" pitchFamily="34" charset="0"/>
                <a:cs typeface="Calibri" panose="020F0502020204030204" pitchFamily="34" charset="0"/>
              </a:rPr>
              <a:t>Grammar Activity</a:t>
            </a:r>
          </a:p>
          <a:p>
            <a:pPr algn="ctr"/>
            <a:r>
              <a:rPr lang="ka-GE" sz="3200" dirty="0">
                <a:solidFill>
                  <a:schemeClr val="bg1"/>
                </a:solidFill>
                <a:latin typeface="Calibri" panose="020F0502020204030204" pitchFamily="34" charset="0"/>
                <a:cs typeface="Calibri" panose="020F0502020204030204" pitchFamily="34" charset="0"/>
              </a:rPr>
              <a:t>გრამატიკული დავალება</a:t>
            </a:r>
            <a:endParaRPr lang="en-US" sz="3200" dirty="0">
              <a:solidFill>
                <a:schemeClr val="bg1"/>
              </a:solidFill>
              <a:latin typeface="Calibri" panose="020F0502020204030204" pitchFamily="34" charset="0"/>
              <a:cs typeface="Calibri" panose="020F0502020204030204" pitchFamily="34" charset="0"/>
            </a:endParaRPr>
          </a:p>
          <a:p>
            <a:pPr algn="ctr"/>
            <a:endParaRPr lang="en-US" sz="3000" dirty="0">
              <a:latin typeface="Calibri" charset="0"/>
              <a:ea typeface="Calibri" charset="0"/>
              <a:cs typeface="Calibri" charset="0"/>
            </a:endParaRPr>
          </a:p>
        </p:txBody>
      </p:sp>
      <p:sp>
        <p:nvSpPr>
          <p:cNvPr id="2" name="TextBox 1">
            <a:extLst>
              <a:ext uri="{FF2B5EF4-FFF2-40B4-BE49-F238E27FC236}">
                <a16:creationId xmlns:a16="http://schemas.microsoft.com/office/drawing/2014/main" id="{5A998593-0AF6-46CA-B7D5-177946EB5FA5}"/>
              </a:ext>
            </a:extLst>
          </p:cNvPr>
          <p:cNvSpPr txBox="1"/>
          <p:nvPr/>
        </p:nvSpPr>
        <p:spPr>
          <a:xfrm>
            <a:off x="1077129" y="3095319"/>
            <a:ext cx="9911167" cy="2062103"/>
          </a:xfrm>
          <a:prstGeom prst="rect">
            <a:avLst/>
          </a:prstGeom>
          <a:noFill/>
        </p:spPr>
        <p:txBody>
          <a:bodyPr wrap="square" rtlCol="0">
            <a:spAutoFit/>
          </a:bodyPr>
          <a:lstStyle/>
          <a:p>
            <a:r>
              <a:rPr lang="en-US" sz="3200" dirty="0">
                <a:solidFill>
                  <a:schemeClr val="bg1"/>
                </a:solidFill>
                <a:latin typeface="Calibri" panose="020F0502020204030204" pitchFamily="34" charset="0"/>
                <a:cs typeface="Calibri" panose="020F0502020204030204" pitchFamily="34" charset="0"/>
              </a:rPr>
              <a:t>I </a:t>
            </a:r>
            <a:r>
              <a:rPr lang="mr-IN" sz="3200" dirty="0">
                <a:solidFill>
                  <a:schemeClr val="bg1"/>
                </a:solidFill>
                <a:latin typeface="Calibri" panose="020F0502020204030204" pitchFamily="34" charset="0"/>
                <a:cs typeface="Calibri" panose="020F0502020204030204" pitchFamily="34" charset="0"/>
              </a:rPr>
              <a:t>………</a:t>
            </a:r>
            <a:r>
              <a:rPr lang="en-US" sz="3200" dirty="0">
                <a:solidFill>
                  <a:schemeClr val="bg1"/>
                </a:solidFill>
                <a:latin typeface="Calibri" panose="020F0502020204030204" pitchFamily="34" charset="0"/>
                <a:cs typeface="Calibri" panose="020F0502020204030204" pitchFamily="34" charset="0"/>
              </a:rPr>
              <a:t> (not) mind if you come with us.</a:t>
            </a:r>
          </a:p>
          <a:p>
            <a:endParaRPr lang="en-US" sz="3200" dirty="0">
              <a:solidFill>
                <a:schemeClr val="bg1"/>
              </a:solidFill>
              <a:latin typeface="Calibri" panose="020F0502020204030204" pitchFamily="34" charset="0"/>
              <a:cs typeface="Calibri" panose="020F0502020204030204" pitchFamily="34" charset="0"/>
            </a:endParaRPr>
          </a:p>
          <a:p>
            <a:endParaRPr lang="en-US" sz="3200" dirty="0">
              <a:solidFill>
                <a:schemeClr val="bg1"/>
              </a:solidFill>
              <a:latin typeface="Calibri" panose="020F0502020204030204" pitchFamily="34" charset="0"/>
              <a:cs typeface="Calibri" panose="020F0502020204030204" pitchFamily="34" charset="0"/>
            </a:endParaRPr>
          </a:p>
          <a:p>
            <a:r>
              <a:rPr lang="en-US" sz="3200" dirty="0">
                <a:solidFill>
                  <a:schemeClr val="bg1"/>
                </a:solidFill>
                <a:latin typeface="Calibri" panose="020F0502020204030204" pitchFamily="34" charset="0"/>
                <a:cs typeface="Calibri" panose="020F0502020204030204" pitchFamily="34" charset="0"/>
              </a:rPr>
              <a:t>I </a:t>
            </a:r>
            <a:r>
              <a:rPr lang="en-US" sz="3200" dirty="0">
                <a:solidFill>
                  <a:srgbClr val="FFC000"/>
                </a:solidFill>
                <a:latin typeface="Calibri" panose="020F0502020204030204" pitchFamily="34" charset="0"/>
                <a:cs typeface="Calibri" panose="020F0502020204030204" pitchFamily="34" charset="0"/>
              </a:rPr>
              <a:t>would not </a:t>
            </a:r>
            <a:r>
              <a:rPr lang="en-US" sz="3200" dirty="0">
                <a:solidFill>
                  <a:schemeClr val="bg1"/>
                </a:solidFill>
                <a:latin typeface="Calibri" panose="020F0502020204030204" pitchFamily="34" charset="0"/>
                <a:cs typeface="Calibri" panose="020F0502020204030204" pitchFamily="34" charset="0"/>
              </a:rPr>
              <a:t>mind if you come with us. </a:t>
            </a:r>
          </a:p>
        </p:txBody>
      </p:sp>
      <p:pic>
        <p:nvPicPr>
          <p:cNvPr id="9" name="Google Shape;90;p1">
            <a:extLst>
              <a:ext uri="{FF2B5EF4-FFF2-40B4-BE49-F238E27FC236}">
                <a16:creationId xmlns:a16="http://schemas.microsoft.com/office/drawing/2014/main" id="{EAEA74FF-EFCD-B542-B6A5-DC86F21740F1}"/>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10" name="Picture 9">
            <a:extLst>
              <a:ext uri="{FF2B5EF4-FFF2-40B4-BE49-F238E27FC236}">
                <a16:creationId xmlns:a16="http://schemas.microsoft.com/office/drawing/2014/main" id="{CBFB4AD6-5147-B841-97E3-D3DBF2870DA4}"/>
              </a:ext>
            </a:extLst>
          </p:cNvPr>
          <p:cNvPicPr>
            <a:picLocks noChangeAspect="1"/>
          </p:cNvPicPr>
          <p:nvPr/>
        </p:nvPicPr>
        <p:blipFill>
          <a:blip r:embed="rId4"/>
          <a:stretch>
            <a:fillRect/>
          </a:stretch>
        </p:blipFill>
        <p:spPr>
          <a:xfrm>
            <a:off x="2450562" y="556124"/>
            <a:ext cx="2376972" cy="968991"/>
          </a:xfrm>
          <a:prstGeom prst="rect">
            <a:avLst/>
          </a:prstGeom>
        </p:spPr>
      </p:pic>
    </p:spTree>
    <p:extLst>
      <p:ext uri="{BB962C8B-B14F-4D97-AF65-F5344CB8AC3E}">
        <p14:creationId xmlns:p14="http://schemas.microsoft.com/office/powerpoint/2010/main" val="799390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3" end="3"/>
                                            </p:txEl>
                                          </p:spTgt>
                                        </p:tgtEl>
                                        <p:attrNameLst>
                                          <p:attrName>style.visibility</p:attrName>
                                        </p:attrNameLst>
                                      </p:cBhvr>
                                      <p:to>
                                        <p:strVal val="visible"/>
                                      </p:to>
                                    </p:set>
                                    <p:animEffect transition="in" filter="fade">
                                      <p:cBhvr>
                                        <p:cTn id="14" dur="1000"/>
                                        <p:tgtEl>
                                          <p:spTgt spid="2">
                                            <p:txEl>
                                              <p:pRg st="3" end="3"/>
                                            </p:txEl>
                                          </p:spTgt>
                                        </p:tgtEl>
                                      </p:cBhvr>
                                    </p:animEffect>
                                    <p:anim calcmode="lin" valueType="num">
                                      <p:cBhvr>
                                        <p:cTn id="15"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grpSp>
        <p:nvGrpSpPr>
          <p:cNvPr id="2" name="Google Shape;107;g8d3272b2c0_0_301"/>
          <p:cNvGrpSpPr/>
          <p:nvPr/>
        </p:nvGrpSpPr>
        <p:grpSpPr>
          <a:xfrm>
            <a:off x="333487" y="2323650"/>
            <a:ext cx="6253054" cy="3092028"/>
            <a:chOff x="-404278" y="239928"/>
            <a:chExt cx="7136292" cy="1558436"/>
          </a:xfrm>
        </p:grpSpPr>
        <p:sp>
          <p:nvSpPr>
            <p:cNvPr id="109" name="Google Shape;109;g8d3272b2c0_0_301"/>
            <p:cNvSpPr/>
            <p:nvPr/>
          </p:nvSpPr>
          <p:spPr>
            <a:xfrm>
              <a:off x="210108" y="277809"/>
              <a:ext cx="5389036" cy="346822"/>
            </a:xfrm>
            <a:prstGeom prst="rect">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10" name="Google Shape;110;g8d3272b2c0_0_301"/>
            <p:cNvSpPr txBox="1"/>
            <p:nvPr/>
          </p:nvSpPr>
          <p:spPr>
            <a:xfrm>
              <a:off x="314512" y="299483"/>
              <a:ext cx="6417502" cy="325148"/>
            </a:xfrm>
            <a:prstGeom prst="rect">
              <a:avLst/>
            </a:prstGeom>
            <a:noFill/>
            <a:ln>
              <a:noFill/>
            </a:ln>
          </p:spPr>
          <p:txBody>
            <a:bodyPr spcFirstLastPara="1" wrap="square" lIns="315525" tIns="38100" rIns="38100" bIns="38100" anchor="ctr" anchorCtr="0">
              <a:noAutofit/>
            </a:bodyPr>
            <a:lstStyle/>
            <a:p>
              <a:pPr marL="0" marR="0" lvl="0" indent="0" algn="l" rtl="0">
                <a:lnSpc>
                  <a:spcPct val="90000"/>
                </a:lnSpc>
                <a:spcBef>
                  <a:spcPts val="0"/>
                </a:spcBef>
                <a:spcAft>
                  <a:spcPts val="0"/>
                </a:spcAft>
                <a:buNone/>
              </a:pPr>
              <a:r>
                <a:rPr lang="en-US" sz="2400" dirty="0">
                  <a:solidFill>
                    <a:schemeClr val="lt1"/>
                  </a:solidFill>
                  <a:latin typeface="Calibri" panose="020F0502020204030204" pitchFamily="34" charset="0"/>
                  <a:ea typeface="Calibri"/>
                  <a:cs typeface="Calibri" panose="020F0502020204030204" pitchFamily="34" charset="0"/>
                  <a:sym typeface="Calibri"/>
                </a:rPr>
                <a:t>Vocabulary</a:t>
              </a:r>
              <a:endParaRPr sz="2400" u="none" strike="noStrike" cap="none"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111" name="Google Shape;111;g8d3272b2c0_0_301"/>
            <p:cNvSpPr/>
            <p:nvPr/>
          </p:nvSpPr>
          <p:spPr>
            <a:xfrm>
              <a:off x="-404278" y="239928"/>
              <a:ext cx="933064" cy="406032"/>
            </a:xfrm>
            <a:prstGeom prst="ellipse">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12" name="Google Shape;112;g8d3272b2c0_0_301"/>
            <p:cNvSpPr/>
            <p:nvPr/>
          </p:nvSpPr>
          <p:spPr>
            <a:xfrm>
              <a:off x="-36448" y="870213"/>
              <a:ext cx="5635592" cy="358705"/>
            </a:xfrm>
            <a:prstGeom prst="rect">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13" name="Google Shape;113;g8d3272b2c0_0_301"/>
            <p:cNvSpPr txBox="1"/>
            <p:nvPr/>
          </p:nvSpPr>
          <p:spPr>
            <a:xfrm>
              <a:off x="314511" y="839704"/>
              <a:ext cx="4963824" cy="397500"/>
            </a:xfrm>
            <a:prstGeom prst="rect">
              <a:avLst/>
            </a:prstGeom>
            <a:noFill/>
            <a:ln>
              <a:noFill/>
            </a:ln>
          </p:spPr>
          <p:txBody>
            <a:bodyPr spcFirstLastPara="1" wrap="square" lIns="315525" tIns="38100" rIns="38100" bIns="38100" anchor="ctr" anchorCtr="0">
              <a:noAutofit/>
            </a:bodyPr>
            <a:lstStyle/>
            <a:p>
              <a:pPr marL="0" marR="0" lvl="0" indent="0" algn="l" rtl="0">
                <a:lnSpc>
                  <a:spcPct val="90000"/>
                </a:lnSpc>
                <a:spcBef>
                  <a:spcPts val="0"/>
                </a:spcBef>
                <a:spcAft>
                  <a:spcPts val="0"/>
                </a:spcAft>
                <a:buNone/>
              </a:pPr>
              <a:r>
                <a:rPr lang="en-US" sz="2400" u="none" strike="noStrike" cap="none" dirty="0" smtClean="0">
                  <a:solidFill>
                    <a:schemeClr val="lt1"/>
                  </a:solidFill>
                  <a:latin typeface="Calibri" panose="020F0502020204030204" pitchFamily="34" charset="0"/>
                  <a:ea typeface="Calibri"/>
                  <a:cs typeface="Calibri" panose="020F0502020204030204" pitchFamily="34" charset="0"/>
                  <a:sym typeface="Calibri"/>
                </a:rPr>
                <a:t>Reading</a:t>
              </a:r>
              <a:endParaRPr sz="2400" u="none" strike="noStrike" cap="none"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114" name="Google Shape;114;g8d3272b2c0_0_301"/>
            <p:cNvSpPr/>
            <p:nvPr/>
          </p:nvSpPr>
          <p:spPr>
            <a:xfrm>
              <a:off x="-358189" y="844643"/>
              <a:ext cx="886974" cy="397500"/>
            </a:xfrm>
            <a:prstGeom prst="ellipse">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15" name="Google Shape;115;g8d3272b2c0_0_301"/>
            <p:cNvSpPr/>
            <p:nvPr/>
          </p:nvSpPr>
          <p:spPr>
            <a:xfrm>
              <a:off x="160952" y="1392329"/>
              <a:ext cx="5438192" cy="397500"/>
            </a:xfrm>
            <a:prstGeom prst="rect">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16" name="Google Shape;116;g8d3272b2c0_0_301"/>
            <p:cNvSpPr txBox="1"/>
            <p:nvPr/>
          </p:nvSpPr>
          <p:spPr>
            <a:xfrm>
              <a:off x="331307" y="1400864"/>
              <a:ext cx="4765696" cy="397500"/>
            </a:xfrm>
            <a:prstGeom prst="rect">
              <a:avLst/>
            </a:prstGeom>
            <a:noFill/>
            <a:ln>
              <a:noFill/>
            </a:ln>
          </p:spPr>
          <p:txBody>
            <a:bodyPr spcFirstLastPara="1" wrap="square" lIns="315525" tIns="38100" rIns="38100" bIns="38100" anchor="ctr" anchorCtr="0">
              <a:noAutofit/>
            </a:bodyPr>
            <a:lstStyle/>
            <a:p>
              <a:pPr marL="0" marR="0" lvl="0" indent="0" algn="l" rtl="0">
                <a:lnSpc>
                  <a:spcPct val="90000"/>
                </a:lnSpc>
                <a:spcBef>
                  <a:spcPts val="0"/>
                </a:spcBef>
                <a:spcAft>
                  <a:spcPts val="0"/>
                </a:spcAft>
                <a:buNone/>
              </a:pPr>
              <a:r>
                <a:rPr lang="en-US" sz="2400" u="none" strike="noStrike" cap="none" dirty="0">
                  <a:solidFill>
                    <a:schemeClr val="lt1"/>
                  </a:solidFill>
                  <a:latin typeface="Calibri" panose="020F0502020204030204" pitchFamily="34" charset="0"/>
                  <a:ea typeface="Calibri"/>
                  <a:cs typeface="Calibri" panose="020F0502020204030204" pitchFamily="34" charset="0"/>
                  <a:sym typeface="Calibri"/>
                </a:rPr>
                <a:t>Grammar - </a:t>
              </a:r>
              <a:r>
                <a:rPr lang="en-US" sz="2400" u="none" strike="noStrike" cap="none" dirty="0" smtClean="0">
                  <a:solidFill>
                    <a:schemeClr val="lt1"/>
                  </a:solidFill>
                  <a:latin typeface="Calibri" panose="020F0502020204030204" pitchFamily="34" charset="0"/>
                  <a:ea typeface="Calibri"/>
                  <a:cs typeface="Calibri" panose="020F0502020204030204" pitchFamily="34" charset="0"/>
                  <a:sym typeface="Calibri"/>
                </a:rPr>
                <a:t>would</a:t>
              </a:r>
              <a:r>
                <a:rPr lang="en-US" sz="2400" u="none" strike="noStrike" cap="none" dirty="0">
                  <a:solidFill>
                    <a:schemeClr val="lt1"/>
                  </a:solidFill>
                  <a:latin typeface="Calibri" panose="020F0502020204030204" pitchFamily="34" charset="0"/>
                  <a:ea typeface="Calibri"/>
                  <a:cs typeface="Calibri" panose="020F0502020204030204" pitchFamily="34" charset="0"/>
                  <a:sym typeface="Calibri"/>
                </a:rPr>
                <a:t>/ would not</a:t>
              </a:r>
              <a:endParaRPr sz="2400" u="none" strike="noStrike" cap="none"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117" name="Google Shape;117;g8d3272b2c0_0_301"/>
            <p:cNvSpPr/>
            <p:nvPr/>
          </p:nvSpPr>
          <p:spPr>
            <a:xfrm>
              <a:off x="-358189" y="1391711"/>
              <a:ext cx="886974" cy="406653"/>
            </a:xfrm>
            <a:prstGeom prst="ellipse">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grpSp>
      <p:sp>
        <p:nvSpPr>
          <p:cNvPr id="130" name="Google Shape;130;g8d3272b2c0_0_301"/>
          <p:cNvSpPr txBox="1"/>
          <p:nvPr/>
        </p:nvSpPr>
        <p:spPr>
          <a:xfrm>
            <a:off x="6692044" y="1986998"/>
            <a:ext cx="4690334" cy="2751600"/>
          </a:xfrm>
          <a:prstGeom prst="rect">
            <a:avLst/>
          </a:prstGeom>
          <a:noFill/>
          <a:ln>
            <a:noFill/>
          </a:ln>
        </p:spPr>
        <p:txBody>
          <a:bodyPr spcFirstLastPara="1" wrap="square" lIns="91425" tIns="91425" rIns="91425" bIns="91425" anchor="ctr" anchorCtr="0">
            <a:noAutofit/>
          </a:bodyPr>
          <a:lstStyle/>
          <a:p>
            <a:pPr lvl="0" algn="ctr"/>
            <a:r>
              <a:rPr lang="en-US" sz="4000" dirty="0">
                <a:solidFill>
                  <a:schemeClr val="bg1"/>
                </a:solidFill>
                <a:latin typeface="Calibri" panose="020F0502020204030204" pitchFamily="34" charset="0"/>
                <a:ea typeface="Calibri"/>
                <a:cs typeface="Calibri" panose="020F0502020204030204" pitchFamily="34" charset="0"/>
                <a:sym typeface="Calibri"/>
              </a:rPr>
              <a:t>Culinary</a:t>
            </a:r>
            <a:r>
              <a:rPr lang="ka-GE" sz="4000" dirty="0">
                <a:solidFill>
                  <a:schemeClr val="bg1"/>
                </a:solidFill>
                <a:latin typeface="Calibri" panose="020F0502020204030204" pitchFamily="34" charset="0"/>
                <a:ea typeface="Calibri"/>
                <a:cs typeface="Calibri" panose="020F0502020204030204" pitchFamily="34" charset="0"/>
                <a:sym typeface="Calibri"/>
              </a:rPr>
              <a:t> </a:t>
            </a:r>
            <a:endParaRPr lang="en-US" sz="4000" dirty="0">
              <a:solidFill>
                <a:schemeClr val="bg1"/>
              </a:solidFill>
              <a:latin typeface="Calibri" panose="020F0502020204030204" pitchFamily="34" charset="0"/>
              <a:ea typeface="Calibri"/>
              <a:cs typeface="Calibri" panose="020F0502020204030204" pitchFamily="34" charset="0"/>
              <a:sym typeface="Calibri"/>
            </a:endParaRPr>
          </a:p>
          <a:p>
            <a:pPr lvl="0" algn="ctr"/>
            <a:r>
              <a:rPr lang="ka-GE" sz="4000" dirty="0">
                <a:solidFill>
                  <a:schemeClr val="bg1"/>
                </a:solidFill>
                <a:latin typeface="Calibri" panose="020F0502020204030204" pitchFamily="34" charset="0"/>
                <a:ea typeface="Calibri"/>
                <a:cs typeface="Calibri" panose="020F0502020204030204" pitchFamily="34" charset="0"/>
                <a:sym typeface="Calibri"/>
              </a:rPr>
              <a:t>კულინარია</a:t>
            </a:r>
            <a:endParaRPr sz="4000" dirty="0">
              <a:solidFill>
                <a:schemeClr val="bg1"/>
              </a:solidFill>
              <a:latin typeface="Calibri" panose="020F0502020204030204" pitchFamily="34" charset="0"/>
              <a:ea typeface="Calibri"/>
              <a:cs typeface="Calibri" panose="020F0502020204030204" pitchFamily="34" charset="0"/>
              <a:sym typeface="Calibri"/>
            </a:endParaRPr>
          </a:p>
        </p:txBody>
      </p:sp>
      <p:pic>
        <p:nvPicPr>
          <p:cNvPr id="16" name="Google Shape;90;p1">
            <a:extLst>
              <a:ext uri="{FF2B5EF4-FFF2-40B4-BE49-F238E27FC236}">
                <a16:creationId xmlns:a16="http://schemas.microsoft.com/office/drawing/2014/main" id="{EAEA74FF-EFCD-B542-B6A5-DC86F21740F1}"/>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17" name="Picture 16">
            <a:extLst>
              <a:ext uri="{FF2B5EF4-FFF2-40B4-BE49-F238E27FC236}">
                <a16:creationId xmlns:a16="http://schemas.microsoft.com/office/drawing/2014/main" id="{CBFB4AD6-5147-B841-97E3-D3DBF2870DA4}"/>
              </a:ext>
            </a:extLst>
          </p:cNvPr>
          <p:cNvPicPr>
            <a:picLocks noChangeAspect="1"/>
          </p:cNvPicPr>
          <p:nvPr/>
        </p:nvPicPr>
        <p:blipFill>
          <a:blip r:embed="rId4"/>
          <a:stretch>
            <a:fillRect/>
          </a:stretch>
        </p:blipFill>
        <p:spPr>
          <a:xfrm>
            <a:off x="2450562" y="556124"/>
            <a:ext cx="2376972" cy="968991"/>
          </a:xfrm>
          <a:prstGeom prst="rect">
            <a:avLst/>
          </a:prstGeom>
        </p:spPr>
      </p:pic>
      <p:sp>
        <p:nvSpPr>
          <p:cNvPr id="3" name="Rectangle 2"/>
          <p:cNvSpPr/>
          <p:nvPr/>
        </p:nvSpPr>
        <p:spPr>
          <a:xfrm>
            <a:off x="6894063" y="556123"/>
            <a:ext cx="4690334" cy="9689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Google Shape;106;g8d3272b2c0_0_301"/>
          <p:cNvSpPr txBox="1">
            <a:spLocks noGrp="1"/>
          </p:cNvSpPr>
          <p:nvPr>
            <p:ph type="title"/>
          </p:nvPr>
        </p:nvSpPr>
        <p:spPr>
          <a:xfrm>
            <a:off x="5945980" y="423369"/>
            <a:ext cx="6586500" cy="12345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3500"/>
              <a:buFont typeface="Calibri"/>
              <a:buNone/>
            </a:pPr>
            <a:r>
              <a:rPr lang="en-US" sz="3200" dirty="0">
                <a:solidFill>
                  <a:schemeClr val="bg1"/>
                </a:solidFill>
                <a:latin typeface="Calibri" panose="020F0502020204030204" pitchFamily="34" charset="0"/>
                <a:cs typeface="Calibri" panose="020F0502020204030204" pitchFamily="34" charset="0"/>
              </a:rPr>
              <a:t>Summary                     </a:t>
            </a:r>
            <a:endParaRPr sz="3200" dirty="0">
              <a:solidFill>
                <a:schemeClr val="bg1"/>
              </a:solidFill>
              <a:latin typeface="Calibri" panose="020F0502020204030204" pitchFamily="34" charset="0"/>
              <a:cs typeface="Calibri" panose="020F0502020204030204" pitchFamily="34" charset="0"/>
            </a:endParaRPr>
          </a:p>
          <a:p>
            <a:pPr marL="0" lvl="0" indent="0" algn="ctr" rtl="0">
              <a:lnSpc>
                <a:spcPct val="90000"/>
              </a:lnSpc>
              <a:spcBef>
                <a:spcPts val="0"/>
              </a:spcBef>
              <a:spcAft>
                <a:spcPts val="0"/>
              </a:spcAft>
              <a:buClr>
                <a:schemeClr val="dk1"/>
              </a:buClr>
              <a:buSzPts val="3500"/>
              <a:buFont typeface="Calibri"/>
              <a:buNone/>
            </a:pPr>
            <a:r>
              <a:rPr lang="en-US" sz="3200" dirty="0" err="1">
                <a:solidFill>
                  <a:schemeClr val="bg1"/>
                </a:solidFill>
                <a:latin typeface="Calibri" panose="020F0502020204030204" pitchFamily="34" charset="0"/>
                <a:cs typeface="Calibri" panose="020F0502020204030204" pitchFamily="34" charset="0"/>
              </a:rPr>
              <a:t>გაკვეთილის</a:t>
            </a:r>
            <a:r>
              <a:rPr lang="en-US" sz="3200" dirty="0">
                <a:solidFill>
                  <a:schemeClr val="bg1"/>
                </a:solidFill>
                <a:latin typeface="Calibri" panose="020F0502020204030204" pitchFamily="34" charset="0"/>
                <a:cs typeface="Calibri" panose="020F0502020204030204" pitchFamily="34" charset="0"/>
              </a:rPr>
              <a:t> </a:t>
            </a:r>
            <a:r>
              <a:rPr lang="ka-GE" sz="3200" dirty="0">
                <a:solidFill>
                  <a:schemeClr val="bg1"/>
                </a:solidFill>
                <a:latin typeface="Calibri" panose="020F0502020204030204" pitchFamily="34" charset="0"/>
                <a:cs typeface="Calibri" panose="020F0502020204030204" pitchFamily="34" charset="0"/>
              </a:rPr>
              <a:t>შეჯამება</a:t>
            </a:r>
            <a:endParaRPr sz="3200" dirty="0">
              <a:solidFill>
                <a:schemeClr val="bg1"/>
              </a:solidFill>
              <a:latin typeface="Calibri" panose="020F0502020204030204" pitchFamily="34" charset="0"/>
              <a:cs typeface="Calibri" panose="020F0502020204030204" pitchFamily="34" charset="0"/>
              <a:sym typeface="Calibri"/>
            </a:endParaRPr>
          </a:p>
        </p:txBody>
      </p:sp>
    </p:spTree>
    <p:extLst>
      <p:ext uri="{BB962C8B-B14F-4D97-AF65-F5344CB8AC3E}">
        <p14:creationId xmlns:p14="http://schemas.microsoft.com/office/powerpoint/2010/main" val="42121840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5">
            <a:extLst>
              <a:ext uri="{FF2B5EF4-FFF2-40B4-BE49-F238E27FC236}">
                <a16:creationId xmlns:a16="http://schemas.microsoft.com/office/drawing/2014/main" id="{C633668A-C180-4A05-AB4F-6AAFDE5258A4}"/>
              </a:ext>
            </a:extLst>
          </p:cNvPr>
          <p:cNvSpPr/>
          <p:nvPr/>
        </p:nvSpPr>
        <p:spPr>
          <a:xfrm>
            <a:off x="773251" y="2744613"/>
            <a:ext cx="10148205" cy="126241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500" dirty="0">
              <a:latin typeface="Calibri" panose="020F0502020204030204" pitchFamily="34" charset="0"/>
              <a:cs typeface="Calibri" panose="020F0502020204030204" pitchFamily="34" charset="0"/>
            </a:endParaRPr>
          </a:p>
        </p:txBody>
      </p:sp>
      <p:sp>
        <p:nvSpPr>
          <p:cNvPr id="9" name="Text Placeholder 2">
            <a:extLst>
              <a:ext uri="{FF2B5EF4-FFF2-40B4-BE49-F238E27FC236}">
                <a16:creationId xmlns:a16="http://schemas.microsoft.com/office/drawing/2014/main" id="{20BD67DF-B55F-3B41-8E9D-D3A0EFBDB28E}"/>
              </a:ext>
            </a:extLst>
          </p:cNvPr>
          <p:cNvSpPr txBox="1">
            <a:spLocks/>
          </p:cNvSpPr>
          <p:nvPr/>
        </p:nvSpPr>
        <p:spPr>
          <a:xfrm>
            <a:off x="666117" y="3023217"/>
            <a:ext cx="9137640" cy="1408579"/>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114300" indent="0" algn="ctr">
              <a:buNone/>
            </a:pPr>
            <a:r>
              <a:rPr lang="en-US" b="1" dirty="0">
                <a:solidFill>
                  <a:schemeClr val="bg1"/>
                </a:solidFill>
                <a:latin typeface="Calibri" charset="0"/>
                <a:ea typeface="Calibri" charset="0"/>
                <a:cs typeface="Calibri" charset="0"/>
              </a:rPr>
              <a:t>Write a </a:t>
            </a:r>
            <a:r>
              <a:rPr lang="en-US" b="1" dirty="0" smtClean="0">
                <a:solidFill>
                  <a:schemeClr val="bg1"/>
                </a:solidFill>
                <a:latin typeface="Calibri" charset="0"/>
                <a:ea typeface="Calibri" charset="0"/>
                <a:cs typeface="Calibri" charset="0"/>
              </a:rPr>
              <a:t>paragraph about your </a:t>
            </a:r>
            <a:r>
              <a:rPr lang="en-US" b="1" dirty="0" err="1">
                <a:solidFill>
                  <a:schemeClr val="bg1"/>
                </a:solidFill>
                <a:latin typeface="Calibri" charset="0"/>
                <a:ea typeface="Calibri" charset="0"/>
                <a:cs typeface="Calibri" charset="0"/>
              </a:rPr>
              <a:t>favourite</a:t>
            </a:r>
            <a:r>
              <a:rPr lang="en-US" b="1" dirty="0">
                <a:solidFill>
                  <a:schemeClr val="bg1"/>
                </a:solidFill>
                <a:latin typeface="Calibri" charset="0"/>
                <a:ea typeface="Calibri" charset="0"/>
                <a:cs typeface="Calibri" charset="0"/>
              </a:rPr>
              <a:t> recipe. </a:t>
            </a:r>
          </a:p>
        </p:txBody>
      </p:sp>
      <p:sp>
        <p:nvSpPr>
          <p:cNvPr id="7" name="Rectangle 6">
            <a:extLst>
              <a:ext uri="{FF2B5EF4-FFF2-40B4-BE49-F238E27FC236}">
                <a16:creationId xmlns:a16="http://schemas.microsoft.com/office/drawing/2014/main" id="{6042AC8F-C617-8540-A5BD-0D218871DB0D}"/>
              </a:ext>
            </a:extLst>
          </p:cNvPr>
          <p:cNvSpPr/>
          <p:nvPr/>
        </p:nvSpPr>
        <p:spPr>
          <a:xfrm>
            <a:off x="7121660" y="556123"/>
            <a:ext cx="4150670" cy="9689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latin typeface="Calibri" panose="020F0502020204030204" pitchFamily="34" charset="0"/>
                <a:cs typeface="Calibri" panose="020F0502020204030204" pitchFamily="34" charset="0"/>
              </a:rPr>
              <a:t>Homework </a:t>
            </a:r>
            <a:endParaRPr lang="en-US" sz="3200" dirty="0" smtClean="0">
              <a:solidFill>
                <a:schemeClr val="bg1"/>
              </a:solidFill>
              <a:latin typeface="Calibri" panose="020F0502020204030204" pitchFamily="34" charset="0"/>
              <a:cs typeface="Calibri" panose="020F0502020204030204" pitchFamily="34" charset="0"/>
            </a:endParaRPr>
          </a:p>
          <a:p>
            <a:pPr algn="ctr"/>
            <a:r>
              <a:rPr lang="ka-GE" sz="3200" dirty="0" smtClean="0">
                <a:solidFill>
                  <a:schemeClr val="bg1"/>
                </a:solidFill>
                <a:latin typeface="Calibri" panose="020F0502020204030204" pitchFamily="34" charset="0"/>
                <a:cs typeface="Calibri" panose="020F0502020204030204" pitchFamily="34" charset="0"/>
              </a:rPr>
              <a:t>საშინაო </a:t>
            </a:r>
            <a:r>
              <a:rPr lang="ka-GE" sz="3200" dirty="0">
                <a:solidFill>
                  <a:schemeClr val="bg1"/>
                </a:solidFill>
                <a:latin typeface="Calibri" panose="020F0502020204030204" pitchFamily="34" charset="0"/>
                <a:cs typeface="Calibri" panose="020F0502020204030204" pitchFamily="34" charset="0"/>
              </a:rPr>
              <a:t>დავალება</a:t>
            </a:r>
            <a:endParaRPr lang="en-US" sz="3200" dirty="0">
              <a:solidFill>
                <a:schemeClr val="bg1"/>
              </a:solidFill>
              <a:latin typeface="Calibri" panose="020F0502020204030204" pitchFamily="34" charset="0"/>
              <a:cs typeface="Calibri" panose="020F0502020204030204" pitchFamily="34" charset="0"/>
            </a:endParaRPr>
          </a:p>
        </p:txBody>
      </p:sp>
      <p:pic>
        <p:nvPicPr>
          <p:cNvPr id="11" name="Google Shape;90;p1">
            <a:extLst>
              <a:ext uri="{FF2B5EF4-FFF2-40B4-BE49-F238E27FC236}">
                <a16:creationId xmlns:a16="http://schemas.microsoft.com/office/drawing/2014/main" id="{EAEA74FF-EFCD-B542-B6A5-DC86F21740F1}"/>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pic>
        <p:nvPicPr>
          <p:cNvPr id="12" name="Picture 11">
            <a:extLst>
              <a:ext uri="{FF2B5EF4-FFF2-40B4-BE49-F238E27FC236}">
                <a16:creationId xmlns:a16="http://schemas.microsoft.com/office/drawing/2014/main" id="{CBFB4AD6-5147-B841-97E3-D3DBF2870DA4}"/>
              </a:ext>
            </a:extLst>
          </p:cNvPr>
          <p:cNvPicPr>
            <a:picLocks noChangeAspect="1"/>
          </p:cNvPicPr>
          <p:nvPr/>
        </p:nvPicPr>
        <p:blipFill>
          <a:blip r:embed="rId3"/>
          <a:stretch>
            <a:fillRect/>
          </a:stretch>
        </p:blipFill>
        <p:spPr>
          <a:xfrm>
            <a:off x="2450562" y="556124"/>
            <a:ext cx="2376972" cy="968991"/>
          </a:xfrm>
          <a:prstGeom prst="rect">
            <a:avLst/>
          </a:prstGeom>
        </p:spPr>
      </p:pic>
    </p:spTree>
    <p:extLst>
      <p:ext uri="{BB962C8B-B14F-4D97-AF65-F5344CB8AC3E}">
        <p14:creationId xmlns:p14="http://schemas.microsoft.com/office/powerpoint/2010/main" val="406925377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613"/>
        <p:cNvGrpSpPr/>
        <p:nvPr/>
      </p:nvGrpSpPr>
      <p:grpSpPr>
        <a:xfrm>
          <a:off x="0" y="0"/>
          <a:ext cx="0" cy="0"/>
          <a:chOff x="0" y="0"/>
          <a:chExt cx="0" cy="0"/>
        </a:xfrm>
      </p:grpSpPr>
      <p:sp>
        <p:nvSpPr>
          <p:cNvPr id="616" name="Google Shape;616;g8d3272b2c0_1_109"/>
          <p:cNvSpPr txBox="1"/>
          <p:nvPr/>
        </p:nvSpPr>
        <p:spPr>
          <a:xfrm>
            <a:off x="628650" y="304800"/>
            <a:ext cx="10962375" cy="6042550"/>
          </a:xfrm>
          <a:prstGeom prst="rect">
            <a:avLst/>
          </a:prstGeom>
          <a:noFill/>
          <a:ln>
            <a:noFill/>
          </a:ln>
        </p:spPr>
        <p:txBody>
          <a:bodyPr spcFirstLastPara="1" wrap="square" lIns="91425" tIns="91425" rIns="91425" bIns="91425" anchor="t" anchorCtr="0">
            <a:noAutofit/>
          </a:bodyPr>
          <a:lstStyle/>
          <a:p>
            <a:pPr lvl="0" algn="just"/>
            <a:endParaRPr lang="en-US" sz="6000" dirty="0">
              <a:latin typeface="Sylfaen Regular" pitchFamily="18" charset="0"/>
              <a:ea typeface="Times New Roman"/>
              <a:cs typeface="Times New Roman"/>
              <a:sym typeface="Times New Roman"/>
            </a:endParaRPr>
          </a:p>
        </p:txBody>
      </p:sp>
      <p:sp>
        <p:nvSpPr>
          <p:cNvPr id="4" name="TextBox 3">
            <a:extLst>
              <a:ext uri="{FF2B5EF4-FFF2-40B4-BE49-F238E27FC236}">
                <a16:creationId xmlns:a16="http://schemas.microsoft.com/office/drawing/2014/main" id="{C3A0B8F0-ED81-4886-BAD3-624878320317}"/>
              </a:ext>
            </a:extLst>
          </p:cNvPr>
          <p:cNvSpPr txBox="1"/>
          <p:nvPr/>
        </p:nvSpPr>
        <p:spPr>
          <a:xfrm>
            <a:off x="1590675" y="2343150"/>
            <a:ext cx="8915400" cy="584775"/>
          </a:xfrm>
          <a:prstGeom prst="rect">
            <a:avLst/>
          </a:prstGeom>
          <a:noFill/>
        </p:spPr>
        <p:txBody>
          <a:bodyPr wrap="square" rtlCol="0">
            <a:spAutoFit/>
          </a:bodyPr>
          <a:lstStyle/>
          <a:p>
            <a:r>
              <a:rPr lang="en-US" sz="3200" dirty="0">
                <a:solidFill>
                  <a:schemeClr val="bg1"/>
                </a:solidFill>
                <a:latin typeface="Calibri" panose="020F0502020204030204" pitchFamily="34" charset="0"/>
                <a:cs typeface="Calibri" panose="020F0502020204030204" pitchFamily="34" charset="0"/>
              </a:rPr>
              <a:t>  </a:t>
            </a:r>
          </a:p>
        </p:txBody>
      </p:sp>
      <p:sp>
        <p:nvSpPr>
          <p:cNvPr id="6" name="Flowchart: Alternate Process 5">
            <a:extLst>
              <a:ext uri="{FF2B5EF4-FFF2-40B4-BE49-F238E27FC236}">
                <a16:creationId xmlns:a16="http://schemas.microsoft.com/office/drawing/2014/main" id="{A496D01A-79D0-4890-9C5F-709630ED59D2}"/>
              </a:ext>
            </a:extLst>
          </p:cNvPr>
          <p:cNvSpPr/>
          <p:nvPr/>
        </p:nvSpPr>
        <p:spPr>
          <a:xfrm>
            <a:off x="1223408" y="1648046"/>
            <a:ext cx="9772858" cy="4906183"/>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dirty="0">
                <a:latin typeface="Calibri" panose="020F0502020204030204" pitchFamily="34" charset="0"/>
                <a:cs typeface="Calibri" panose="020F0502020204030204" pitchFamily="34" charset="0"/>
              </a:rPr>
              <a:t>My </a:t>
            </a:r>
            <a:r>
              <a:rPr lang="en-US" sz="2400" dirty="0" err="1" smtClean="0">
                <a:latin typeface="Calibri" panose="020F0502020204030204" pitchFamily="34" charset="0"/>
                <a:cs typeface="Calibri" panose="020F0502020204030204" pitchFamily="34" charset="0"/>
              </a:rPr>
              <a:t>favourite</a:t>
            </a:r>
            <a:r>
              <a:rPr lang="en-US" sz="2400" dirty="0" smtClean="0">
                <a:latin typeface="Calibri" panose="020F0502020204030204" pitchFamily="34" charset="0"/>
                <a:cs typeface="Calibri" panose="020F0502020204030204" pitchFamily="34" charset="0"/>
              </a:rPr>
              <a:t> </a:t>
            </a:r>
            <a:r>
              <a:rPr lang="en-US" sz="2400" dirty="0">
                <a:latin typeface="Calibri" panose="020F0502020204030204" pitchFamily="34" charset="0"/>
                <a:cs typeface="Calibri" panose="020F0502020204030204" pitchFamily="34" charset="0"/>
              </a:rPr>
              <a:t>recipe is spaghetti. The first thing we must do is </a:t>
            </a:r>
            <a:r>
              <a:rPr lang="en-US" sz="2400" dirty="0" smtClean="0">
                <a:latin typeface="Calibri" panose="020F0502020204030204" pitchFamily="34" charset="0"/>
                <a:cs typeface="Calibri" panose="020F0502020204030204" pitchFamily="34" charset="0"/>
              </a:rPr>
              <a:t>to make </a:t>
            </a:r>
            <a:r>
              <a:rPr lang="en-US" sz="2400" dirty="0">
                <a:latin typeface="Calibri" panose="020F0502020204030204" pitchFamily="34" charset="0"/>
                <a:cs typeface="Calibri" panose="020F0502020204030204" pitchFamily="34" charset="0"/>
              </a:rPr>
              <a:t>the sauce. We put two cans </a:t>
            </a:r>
            <a:r>
              <a:rPr lang="en-US" sz="2400" dirty="0" smtClean="0">
                <a:latin typeface="Calibri" panose="020F0502020204030204" pitchFamily="34" charset="0"/>
                <a:cs typeface="Calibri" panose="020F0502020204030204" pitchFamily="34" charset="0"/>
              </a:rPr>
              <a:t>of tomato </a:t>
            </a:r>
            <a:r>
              <a:rPr lang="en-US" sz="2400" dirty="0">
                <a:latin typeface="Calibri" panose="020F0502020204030204" pitchFamily="34" charset="0"/>
                <a:cs typeface="Calibri" panose="020F0502020204030204" pitchFamily="34" charset="0"/>
              </a:rPr>
              <a:t>sauce in pot with several freshly crushed tomatoes. After that we add herbs, salt, and pepper for </a:t>
            </a:r>
            <a:r>
              <a:rPr lang="en-US" sz="2400" dirty="0" err="1" smtClean="0">
                <a:latin typeface="Calibri" panose="020F0502020204030204" pitchFamily="34" charset="0"/>
                <a:cs typeface="Calibri" panose="020F0502020204030204" pitchFamily="34" charset="0"/>
              </a:rPr>
              <a:t>flavour</a:t>
            </a:r>
            <a:r>
              <a:rPr lang="en-US" sz="2400" dirty="0">
                <a:latin typeface="Calibri" panose="020F0502020204030204" pitchFamily="34" charset="0"/>
                <a:cs typeface="Calibri" panose="020F0502020204030204" pitchFamily="34" charset="0"/>
              </a:rPr>
              <a:t>. Then we make the meatballs with ground pork meat and fry them in a pan with a little bit of oil. After we fry them, we add them to the sauce for </a:t>
            </a:r>
            <a:r>
              <a:rPr lang="en-US" sz="2400" dirty="0" err="1" smtClean="0">
                <a:latin typeface="Calibri" panose="020F0502020204030204" pitchFamily="34" charset="0"/>
                <a:cs typeface="Calibri" panose="020F0502020204030204" pitchFamily="34" charset="0"/>
              </a:rPr>
              <a:t>flavour</a:t>
            </a:r>
            <a:r>
              <a:rPr lang="en-US" sz="2400" dirty="0">
                <a:latin typeface="Calibri" panose="020F0502020204030204" pitchFamily="34" charset="0"/>
                <a:cs typeface="Calibri" panose="020F0502020204030204" pitchFamily="34" charset="0"/>
              </a:rPr>
              <a:t>. We let that cook on low heat for a very long time. After that we must boil the noodles. We get a big pot of water and add several </a:t>
            </a:r>
            <a:r>
              <a:rPr lang="en-US" sz="2400" dirty="0" err="1">
                <a:latin typeface="Calibri" panose="020F0502020204030204" pitchFamily="34" charset="0"/>
                <a:cs typeface="Calibri" panose="020F0502020204030204" pitchFamily="34" charset="0"/>
              </a:rPr>
              <a:t>spoonfuls</a:t>
            </a:r>
            <a:r>
              <a:rPr lang="en-US" sz="2400" dirty="0">
                <a:latin typeface="Calibri" panose="020F0502020204030204" pitchFamily="34" charset="0"/>
                <a:cs typeface="Calibri" panose="020F0502020204030204" pitchFamily="34" charset="0"/>
              </a:rPr>
              <a:t> of salt. Once the water is boiling, we add the noodles and let them cook while we stir them around and around. The sauce should be about ready, so we must drain the water off the noodles. Finally, we put the noodles in a bowl to eat and add the sauce with some meatballs and then top it all with cheese. </a:t>
            </a:r>
            <a:r>
              <a:rPr lang="en-US" sz="2400">
                <a:latin typeface="Calibri" panose="020F0502020204030204" pitchFamily="34" charset="0"/>
                <a:cs typeface="Calibri" panose="020F0502020204030204" pitchFamily="34" charset="0"/>
              </a:rPr>
              <a:t>Bon </a:t>
            </a:r>
            <a:r>
              <a:rPr lang="en-US" sz="2400" smtClean="0">
                <a:latin typeface="Calibri" panose="020F0502020204030204" pitchFamily="34" charset="0"/>
                <a:cs typeface="Calibri" panose="020F0502020204030204" pitchFamily="34" charset="0"/>
              </a:rPr>
              <a:t>appetite!</a:t>
            </a:r>
            <a:endParaRPr lang="en-US" sz="2400" dirty="0">
              <a:latin typeface="Calibri" panose="020F0502020204030204" pitchFamily="34" charset="0"/>
              <a:cs typeface="Calibri" panose="020F0502020204030204" pitchFamily="34" charset="0"/>
            </a:endParaRPr>
          </a:p>
        </p:txBody>
      </p:sp>
      <p:pic>
        <p:nvPicPr>
          <p:cNvPr id="5" name="Google Shape;90;p1">
            <a:extLst>
              <a:ext uri="{FF2B5EF4-FFF2-40B4-BE49-F238E27FC236}">
                <a16:creationId xmlns:a16="http://schemas.microsoft.com/office/drawing/2014/main" id="{B3777C88-76AA-3242-8985-AD7899327453}"/>
              </a:ext>
            </a:extLst>
          </p:cNvPr>
          <p:cNvPicPr preferRelativeResize="0"/>
          <p:nvPr/>
        </p:nvPicPr>
        <p:blipFill rotWithShape="1">
          <a:blip r:embed="rId3">
            <a:alphaModFix/>
          </a:blip>
          <a:srcRect/>
          <a:stretch/>
        </p:blipFill>
        <p:spPr>
          <a:xfrm>
            <a:off x="628650" y="354984"/>
            <a:ext cx="2164081" cy="968991"/>
          </a:xfrm>
          <a:prstGeom prst="rect">
            <a:avLst/>
          </a:prstGeom>
          <a:noFill/>
          <a:ln>
            <a:noFill/>
          </a:ln>
        </p:spPr>
      </p:pic>
      <p:pic>
        <p:nvPicPr>
          <p:cNvPr id="7" name="Picture 6">
            <a:extLst>
              <a:ext uri="{FF2B5EF4-FFF2-40B4-BE49-F238E27FC236}">
                <a16:creationId xmlns:a16="http://schemas.microsoft.com/office/drawing/2014/main" id="{7E98D3A2-DB0F-424E-8C42-C2DFC8EC764D}"/>
              </a:ext>
            </a:extLst>
          </p:cNvPr>
          <p:cNvPicPr>
            <a:picLocks noChangeAspect="1"/>
          </p:cNvPicPr>
          <p:nvPr/>
        </p:nvPicPr>
        <p:blipFill>
          <a:blip r:embed="rId4"/>
          <a:stretch>
            <a:fillRect/>
          </a:stretch>
        </p:blipFill>
        <p:spPr>
          <a:xfrm>
            <a:off x="2792732" y="354984"/>
            <a:ext cx="2376972" cy="968991"/>
          </a:xfrm>
          <a:prstGeom prst="rect">
            <a:avLst/>
          </a:prstGeom>
        </p:spPr>
      </p:pic>
    </p:spTree>
    <p:extLst>
      <p:ext uri="{BB962C8B-B14F-4D97-AF65-F5344CB8AC3E}">
        <p14:creationId xmlns:p14="http://schemas.microsoft.com/office/powerpoint/2010/main" val="12046592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39" name="Google Shape;168;g8d3272b2c0_0_186"/>
          <p:cNvSpPr/>
          <p:nvPr/>
        </p:nvSpPr>
        <p:spPr>
          <a:xfrm>
            <a:off x="4931962" y="680484"/>
            <a:ext cx="2869209" cy="1616441"/>
          </a:xfrm>
          <a:prstGeom prst="ellipse">
            <a:avLst/>
          </a:prstGeom>
          <a:solidFill>
            <a:srgbClr val="4372C3"/>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Sylfaen Regular" pitchFamily="18" charset="0"/>
            </a:endParaRPr>
          </a:p>
        </p:txBody>
      </p:sp>
      <p:sp>
        <p:nvSpPr>
          <p:cNvPr id="38" name="Google Shape;168;g8d3272b2c0_0_186"/>
          <p:cNvSpPr/>
          <p:nvPr/>
        </p:nvSpPr>
        <p:spPr>
          <a:xfrm>
            <a:off x="7801170" y="1678983"/>
            <a:ext cx="2831387" cy="1624909"/>
          </a:xfrm>
          <a:prstGeom prst="ellipse">
            <a:avLst/>
          </a:prstGeom>
          <a:solidFill>
            <a:srgbClr val="4372C3"/>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Sylfaen Regular" pitchFamily="18" charset="0"/>
            </a:endParaRPr>
          </a:p>
        </p:txBody>
      </p:sp>
      <p:sp>
        <p:nvSpPr>
          <p:cNvPr id="33" name="Google Shape;168;g8d3272b2c0_0_186"/>
          <p:cNvSpPr/>
          <p:nvPr/>
        </p:nvSpPr>
        <p:spPr>
          <a:xfrm>
            <a:off x="6148598" y="4981515"/>
            <a:ext cx="2943822" cy="1657820"/>
          </a:xfrm>
          <a:prstGeom prst="ellipse">
            <a:avLst/>
          </a:prstGeom>
          <a:solidFill>
            <a:srgbClr val="4372C3"/>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Sylfaen Regular" pitchFamily="18" charset="0"/>
            </a:endParaRPr>
          </a:p>
        </p:txBody>
      </p:sp>
      <p:sp>
        <p:nvSpPr>
          <p:cNvPr id="34" name="Google Shape;168;g8d3272b2c0_0_186"/>
          <p:cNvSpPr/>
          <p:nvPr/>
        </p:nvSpPr>
        <p:spPr>
          <a:xfrm>
            <a:off x="1900947" y="1858322"/>
            <a:ext cx="2776405" cy="1554196"/>
          </a:xfrm>
          <a:prstGeom prst="ellipse">
            <a:avLst/>
          </a:prstGeom>
          <a:solidFill>
            <a:srgbClr val="4372C3"/>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Sylfaen Regular" pitchFamily="18" charset="0"/>
            </a:endParaRPr>
          </a:p>
        </p:txBody>
      </p:sp>
      <p:sp>
        <p:nvSpPr>
          <p:cNvPr id="35" name="Google Shape;168;g8d3272b2c0_0_186"/>
          <p:cNvSpPr/>
          <p:nvPr/>
        </p:nvSpPr>
        <p:spPr>
          <a:xfrm>
            <a:off x="804331" y="3519669"/>
            <a:ext cx="2834717" cy="1626791"/>
          </a:xfrm>
          <a:prstGeom prst="ellipse">
            <a:avLst/>
          </a:prstGeom>
          <a:solidFill>
            <a:srgbClr val="4372C3"/>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Sylfaen Regular" pitchFamily="18" charset="0"/>
            </a:endParaRPr>
          </a:p>
        </p:txBody>
      </p:sp>
      <p:grpSp>
        <p:nvGrpSpPr>
          <p:cNvPr id="147" name="Google Shape;147;g8d3272b2c0_0_186"/>
          <p:cNvGrpSpPr/>
          <p:nvPr/>
        </p:nvGrpSpPr>
        <p:grpSpPr>
          <a:xfrm>
            <a:off x="1078472" y="1295801"/>
            <a:ext cx="9022477" cy="5389467"/>
            <a:chOff x="-1398796" y="712640"/>
            <a:chExt cx="8755140" cy="5435446"/>
          </a:xfrm>
        </p:grpSpPr>
        <p:sp>
          <p:nvSpPr>
            <p:cNvPr id="148" name="Google Shape;148;g8d3272b2c0_0_186"/>
            <p:cNvSpPr/>
            <p:nvPr/>
          </p:nvSpPr>
          <p:spPr>
            <a:xfrm>
              <a:off x="2610113" y="2265309"/>
              <a:ext cx="1817284" cy="1604700"/>
            </a:xfrm>
            <a:prstGeom prst="ellipse">
              <a:avLst/>
            </a:prstGeom>
            <a:solidFill>
              <a:srgbClr val="4372C3"/>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Sylfaen Regular" pitchFamily="18" charset="0"/>
              </a:endParaRPr>
            </a:p>
          </p:txBody>
        </p:sp>
        <p:sp>
          <p:nvSpPr>
            <p:cNvPr id="149" name="Google Shape;149;g8d3272b2c0_0_186"/>
            <p:cNvSpPr txBox="1"/>
            <p:nvPr/>
          </p:nvSpPr>
          <p:spPr>
            <a:xfrm>
              <a:off x="2807460" y="2500360"/>
              <a:ext cx="1422590" cy="1134600"/>
            </a:xfrm>
            <a:prstGeom prst="rect">
              <a:avLst/>
            </a:prstGeom>
            <a:noFill/>
            <a:ln>
              <a:noFill/>
            </a:ln>
          </p:spPr>
          <p:txBody>
            <a:bodyPr spcFirstLastPara="1" wrap="square" lIns="10775" tIns="10775" rIns="10775" bIns="10775" anchor="ctr" anchorCtr="0">
              <a:noAutofit/>
            </a:bodyPr>
            <a:lstStyle/>
            <a:p>
              <a:pPr marL="0" marR="0" lvl="0" indent="0" algn="ctr" rtl="0">
                <a:lnSpc>
                  <a:spcPct val="90000"/>
                </a:lnSpc>
                <a:spcBef>
                  <a:spcPts val="0"/>
                </a:spcBef>
                <a:spcAft>
                  <a:spcPts val="0"/>
                </a:spcAft>
                <a:buNone/>
              </a:pPr>
              <a:r>
                <a:rPr lang="en-US" sz="2400" b="1" u="none" strike="noStrike" cap="none" dirty="0">
                  <a:solidFill>
                    <a:srgbClr val="FFFFFF"/>
                  </a:solidFill>
                  <a:latin typeface="Calibri" panose="020F0502020204030204" pitchFamily="34" charset="0"/>
                  <a:ea typeface="Calibri"/>
                  <a:cs typeface="Calibri" panose="020F0502020204030204" pitchFamily="34" charset="0"/>
                  <a:sym typeface="Calibri"/>
                </a:rPr>
                <a:t>Vocabulary</a:t>
              </a:r>
              <a:endParaRPr sz="2400" b="1" dirty="0">
                <a:latin typeface="Calibri" panose="020F0502020204030204" pitchFamily="34" charset="0"/>
                <a:cs typeface="Calibri" panose="020F0502020204030204" pitchFamily="34" charset="0"/>
              </a:endParaRPr>
            </a:p>
            <a:p>
              <a:pPr marL="0" marR="0" lvl="0" indent="0" algn="ctr" rtl="0">
                <a:lnSpc>
                  <a:spcPct val="90000"/>
                </a:lnSpc>
                <a:spcBef>
                  <a:spcPts val="595"/>
                </a:spcBef>
                <a:spcAft>
                  <a:spcPts val="0"/>
                </a:spcAft>
                <a:buNone/>
              </a:pPr>
              <a:r>
                <a:rPr lang="en-US" sz="2400" b="1" u="none" strike="noStrike" cap="none" dirty="0" err="1">
                  <a:solidFill>
                    <a:srgbClr val="FFFFFF"/>
                  </a:solidFill>
                  <a:latin typeface="Calibri" panose="020F0502020204030204" pitchFamily="34" charset="0"/>
                  <a:ea typeface="Calibri"/>
                  <a:cs typeface="Calibri" panose="020F0502020204030204" pitchFamily="34" charset="0"/>
                  <a:sym typeface="Calibri"/>
                </a:rPr>
                <a:t>ლექსიკა</a:t>
              </a:r>
              <a:endParaRPr sz="2400" b="1" dirty="0">
                <a:latin typeface="Calibri" panose="020F0502020204030204" pitchFamily="34" charset="0"/>
                <a:cs typeface="Calibri" panose="020F0502020204030204" pitchFamily="34" charset="0"/>
              </a:endParaRPr>
            </a:p>
          </p:txBody>
        </p:sp>
        <p:sp>
          <p:nvSpPr>
            <p:cNvPr id="151" name="Google Shape;151;g8d3272b2c0_0_186"/>
            <p:cNvSpPr txBox="1"/>
            <p:nvPr/>
          </p:nvSpPr>
          <p:spPr>
            <a:xfrm rot="5196305">
              <a:off x="4607339" y="1672363"/>
              <a:ext cx="35462" cy="35462"/>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Sylfaen Regular" pitchFamily="18" charset="0"/>
                <a:ea typeface="Calibri"/>
                <a:cs typeface="Calibri"/>
                <a:sym typeface="Calibri"/>
              </a:endParaRPr>
            </a:p>
          </p:txBody>
        </p:sp>
        <p:sp>
          <p:nvSpPr>
            <p:cNvPr id="153" name="Google Shape;153;g8d3272b2c0_0_186"/>
            <p:cNvSpPr txBox="1"/>
            <p:nvPr/>
          </p:nvSpPr>
          <p:spPr>
            <a:xfrm>
              <a:off x="2442899" y="712640"/>
              <a:ext cx="2579423" cy="772902"/>
            </a:xfrm>
            <a:prstGeom prst="rect">
              <a:avLst/>
            </a:prstGeom>
            <a:noFill/>
            <a:ln>
              <a:noFill/>
            </a:ln>
          </p:spPr>
          <p:txBody>
            <a:bodyPr spcFirstLastPara="1" wrap="square" lIns="11425" tIns="11425" rIns="11425" bIns="11425" anchor="ctr" anchorCtr="0">
              <a:noAutofit/>
            </a:bodyPr>
            <a:lstStyle/>
            <a:p>
              <a:pPr marL="0" marR="0" lvl="0" indent="0" algn="ctr" rtl="0">
                <a:lnSpc>
                  <a:spcPct val="90000"/>
                </a:lnSpc>
                <a:spcBef>
                  <a:spcPts val="630"/>
                </a:spcBef>
                <a:spcAft>
                  <a:spcPts val="0"/>
                </a:spcAft>
                <a:buClr>
                  <a:srgbClr val="000000"/>
                </a:buClr>
                <a:buFont typeface="Arial"/>
                <a:buNone/>
              </a:pPr>
              <a:r>
                <a:rPr lang="en-US" sz="2400" b="1" dirty="0">
                  <a:solidFill>
                    <a:srgbClr val="FFFFFF"/>
                  </a:solidFill>
                  <a:latin typeface="Calibri" panose="020F0502020204030204" pitchFamily="34" charset="0"/>
                  <a:ea typeface="Calibri"/>
                  <a:cs typeface="Calibri" panose="020F0502020204030204" pitchFamily="34" charset="0"/>
                  <a:sym typeface="Calibri"/>
                </a:rPr>
                <a:t>blender</a:t>
              </a:r>
            </a:p>
            <a:p>
              <a:pPr marL="0" marR="0" lvl="0" indent="0" algn="ctr" rtl="0">
                <a:lnSpc>
                  <a:spcPct val="90000"/>
                </a:lnSpc>
                <a:spcBef>
                  <a:spcPts val="630"/>
                </a:spcBef>
                <a:spcAft>
                  <a:spcPts val="0"/>
                </a:spcAft>
                <a:buClr>
                  <a:srgbClr val="000000"/>
                </a:buClr>
                <a:buFont typeface="Arial"/>
                <a:buNone/>
              </a:pPr>
              <a:r>
                <a:rPr lang="en-US" sz="2400" b="1" dirty="0">
                  <a:solidFill>
                    <a:srgbClr val="FFFFFF"/>
                  </a:solidFill>
                  <a:latin typeface="Calibri" panose="020F0502020204030204" pitchFamily="34" charset="0"/>
                  <a:ea typeface="Calibri"/>
                  <a:cs typeface="Calibri" panose="020F0502020204030204" pitchFamily="34" charset="0"/>
                  <a:sym typeface="Calibri"/>
                </a:rPr>
                <a:t>(n.)</a:t>
              </a:r>
            </a:p>
            <a:p>
              <a:pPr marL="0" marR="0" lvl="0" indent="0" algn="ctr" rtl="0">
                <a:lnSpc>
                  <a:spcPct val="90000"/>
                </a:lnSpc>
                <a:spcBef>
                  <a:spcPts val="630"/>
                </a:spcBef>
                <a:spcAft>
                  <a:spcPts val="0"/>
                </a:spcAft>
                <a:buClr>
                  <a:srgbClr val="000000"/>
                </a:buClr>
                <a:buFont typeface="Arial"/>
                <a:buNone/>
              </a:pPr>
              <a:r>
                <a:rPr lang="ka-GE" sz="2400" b="1" dirty="0">
                  <a:solidFill>
                    <a:srgbClr val="FFFFFF"/>
                  </a:solidFill>
                  <a:latin typeface="Calibri" panose="020F0502020204030204" pitchFamily="34" charset="0"/>
                  <a:ea typeface="Calibri"/>
                  <a:cs typeface="Calibri" panose="020F0502020204030204" pitchFamily="34" charset="0"/>
                  <a:sym typeface="Calibri"/>
                </a:rPr>
                <a:t>ბლენდერი,</a:t>
              </a:r>
            </a:p>
            <a:p>
              <a:pPr marL="0" marR="0" lvl="0" indent="0" algn="ctr" rtl="0">
                <a:lnSpc>
                  <a:spcPct val="90000"/>
                </a:lnSpc>
                <a:spcBef>
                  <a:spcPts val="630"/>
                </a:spcBef>
                <a:spcAft>
                  <a:spcPts val="0"/>
                </a:spcAft>
                <a:buClr>
                  <a:srgbClr val="000000"/>
                </a:buClr>
                <a:buFont typeface="Arial"/>
                <a:buNone/>
              </a:pPr>
              <a:r>
                <a:rPr lang="ka-GE" sz="2400" b="1" dirty="0">
                  <a:solidFill>
                    <a:srgbClr val="FFFFFF"/>
                  </a:solidFill>
                  <a:latin typeface="Calibri" panose="020F0502020204030204" pitchFamily="34" charset="0"/>
                  <a:ea typeface="Calibri"/>
                  <a:cs typeface="Calibri" panose="020F0502020204030204" pitchFamily="34" charset="0"/>
                  <a:sym typeface="Calibri"/>
                </a:rPr>
                <a:t>მიქსერი</a:t>
              </a:r>
            </a:p>
            <a:p>
              <a:pPr marL="0" marR="0" lvl="0" indent="0" algn="ctr" rtl="0">
                <a:lnSpc>
                  <a:spcPct val="90000"/>
                </a:lnSpc>
                <a:spcBef>
                  <a:spcPts val="630"/>
                </a:spcBef>
                <a:spcAft>
                  <a:spcPts val="0"/>
                </a:spcAft>
                <a:buClr>
                  <a:srgbClr val="000000"/>
                </a:buClr>
                <a:buFont typeface="Arial"/>
                <a:buNone/>
              </a:pPr>
              <a:endParaRPr sz="2400" b="1" dirty="0">
                <a:solidFill>
                  <a:srgbClr val="FFFFFF"/>
                </a:solidFill>
                <a:latin typeface="Calibri" panose="020F0502020204030204" pitchFamily="34" charset="0"/>
                <a:ea typeface="Calibri"/>
                <a:cs typeface="Calibri" panose="020F0502020204030204" pitchFamily="34" charset="0"/>
                <a:sym typeface="Calibri"/>
              </a:endParaRPr>
            </a:p>
          </p:txBody>
        </p:sp>
        <p:sp>
          <p:nvSpPr>
            <p:cNvPr id="157" name="Google Shape;157;g8d3272b2c0_0_186"/>
            <p:cNvSpPr txBox="1"/>
            <p:nvPr/>
          </p:nvSpPr>
          <p:spPr>
            <a:xfrm>
              <a:off x="5640562" y="1617161"/>
              <a:ext cx="1715782" cy="907799"/>
            </a:xfrm>
            <a:prstGeom prst="rect">
              <a:avLst/>
            </a:prstGeom>
            <a:solidFill>
              <a:schemeClr val="accent1"/>
            </a:solidFill>
            <a:ln>
              <a:noFill/>
            </a:ln>
          </p:spPr>
          <p:txBody>
            <a:bodyPr spcFirstLastPara="1" wrap="square" lIns="11425" tIns="11425" rIns="11425" bIns="11425" anchor="ctr" anchorCtr="0">
              <a:noAutofit/>
            </a:bodyPr>
            <a:lstStyle/>
            <a:p>
              <a:pPr marL="0" lvl="0" indent="0" algn="ctr" rtl="0">
                <a:spcBef>
                  <a:spcPts val="0"/>
                </a:spcBef>
                <a:spcAft>
                  <a:spcPts val="0"/>
                </a:spcAft>
                <a:buClr>
                  <a:schemeClr val="dk1"/>
                </a:buClr>
                <a:buSzPts val="1100"/>
                <a:buFont typeface="Arial"/>
                <a:buNone/>
              </a:pPr>
              <a:r>
                <a:rPr lang="en-US" sz="2400" b="1" dirty="0">
                  <a:solidFill>
                    <a:srgbClr val="FFFFFF"/>
                  </a:solidFill>
                  <a:latin typeface="Calibri" panose="020F0502020204030204" pitchFamily="34" charset="0"/>
                  <a:ea typeface="Calibri"/>
                  <a:cs typeface="Calibri" panose="020F0502020204030204" pitchFamily="34" charset="0"/>
                  <a:sym typeface="Calibri"/>
                </a:rPr>
                <a:t>grater</a:t>
              </a:r>
            </a:p>
            <a:p>
              <a:pPr marL="0" lvl="0" indent="0" algn="ctr" rtl="0">
                <a:spcBef>
                  <a:spcPts val="0"/>
                </a:spcBef>
                <a:spcAft>
                  <a:spcPts val="0"/>
                </a:spcAft>
                <a:buClr>
                  <a:schemeClr val="dk1"/>
                </a:buClr>
                <a:buSzPts val="1100"/>
                <a:buFont typeface="Arial"/>
                <a:buNone/>
              </a:pPr>
              <a:r>
                <a:rPr lang="en-US" sz="2400" b="1" dirty="0">
                  <a:solidFill>
                    <a:srgbClr val="FFFFFF"/>
                  </a:solidFill>
                  <a:latin typeface="Calibri" panose="020F0502020204030204" pitchFamily="34" charset="0"/>
                  <a:ea typeface="Calibri"/>
                  <a:cs typeface="Calibri" panose="020F0502020204030204" pitchFamily="34" charset="0"/>
                  <a:sym typeface="Calibri"/>
                </a:rPr>
                <a:t>(n.)</a:t>
              </a:r>
              <a:endParaRPr lang="ka-GE" sz="2400" b="1" dirty="0">
                <a:solidFill>
                  <a:srgbClr val="FFFFFF"/>
                </a:solidFill>
                <a:latin typeface="Calibri" panose="020F0502020204030204" pitchFamily="34" charset="0"/>
                <a:ea typeface="Calibri"/>
                <a:cs typeface="Calibri" panose="020F0502020204030204" pitchFamily="34" charset="0"/>
                <a:sym typeface="Calibri"/>
              </a:endParaRPr>
            </a:p>
            <a:p>
              <a:pPr marL="0" lvl="0" indent="0" algn="ctr" rtl="0">
                <a:spcBef>
                  <a:spcPts val="0"/>
                </a:spcBef>
                <a:spcAft>
                  <a:spcPts val="0"/>
                </a:spcAft>
                <a:buClr>
                  <a:schemeClr val="dk1"/>
                </a:buClr>
                <a:buSzPts val="1100"/>
                <a:buFont typeface="Arial"/>
                <a:buNone/>
              </a:pPr>
              <a:r>
                <a:rPr lang="ka-GE" sz="2400" b="1" dirty="0">
                  <a:solidFill>
                    <a:srgbClr val="FFFFFF"/>
                  </a:solidFill>
                  <a:latin typeface="Calibri" panose="020F0502020204030204" pitchFamily="34" charset="0"/>
                  <a:ea typeface="Calibri"/>
                  <a:cs typeface="Calibri" panose="020F0502020204030204" pitchFamily="34" charset="0"/>
                  <a:sym typeface="Calibri"/>
                </a:rPr>
                <a:t>სახეხი</a:t>
              </a:r>
            </a:p>
            <a:p>
              <a:pPr marL="0" lvl="0" indent="0" algn="ctr" rtl="0">
                <a:spcBef>
                  <a:spcPts val="0"/>
                </a:spcBef>
                <a:spcAft>
                  <a:spcPts val="0"/>
                </a:spcAft>
                <a:buClr>
                  <a:schemeClr val="dk1"/>
                </a:buClr>
                <a:buSzPts val="1100"/>
                <a:buFont typeface="Arial"/>
                <a:buNone/>
              </a:pPr>
              <a:endParaRPr sz="2400" b="1" dirty="0">
                <a:solidFill>
                  <a:srgbClr val="FFFFFF"/>
                </a:solidFill>
                <a:latin typeface="Calibri" panose="020F0502020204030204" pitchFamily="34" charset="0"/>
                <a:ea typeface="Calibri"/>
                <a:cs typeface="Calibri" panose="020F0502020204030204" pitchFamily="34" charset="0"/>
                <a:sym typeface="Calibri"/>
              </a:endParaRPr>
            </a:p>
          </p:txBody>
        </p:sp>
        <p:sp>
          <p:nvSpPr>
            <p:cNvPr id="159" name="Google Shape;159;g8d3272b2c0_0_186"/>
            <p:cNvSpPr txBox="1"/>
            <p:nvPr/>
          </p:nvSpPr>
          <p:spPr>
            <a:xfrm rot="-246013">
              <a:off x="6281636" y="2686160"/>
              <a:ext cx="83915" cy="83915"/>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Sylfaen Regular" pitchFamily="18" charset="0"/>
                <a:ea typeface="Calibri"/>
                <a:cs typeface="Calibri"/>
                <a:sym typeface="Calibri"/>
              </a:endParaRPr>
            </a:p>
          </p:txBody>
        </p:sp>
        <p:sp>
          <p:nvSpPr>
            <p:cNvPr id="163" name="Google Shape;163;g8d3272b2c0_0_186"/>
            <p:cNvSpPr txBox="1"/>
            <p:nvPr/>
          </p:nvSpPr>
          <p:spPr>
            <a:xfrm rot="2113695">
              <a:off x="5940677" y="3711274"/>
              <a:ext cx="77492" cy="77492"/>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Sylfaen Regular" pitchFamily="18" charset="0"/>
                <a:ea typeface="Calibri"/>
                <a:cs typeface="Calibri"/>
                <a:sym typeface="Calibri"/>
              </a:endParaRPr>
            </a:p>
          </p:txBody>
        </p:sp>
        <p:sp>
          <p:nvSpPr>
            <p:cNvPr id="167" name="Google Shape;167;g8d3272b2c0_0_186"/>
            <p:cNvSpPr txBox="1"/>
            <p:nvPr/>
          </p:nvSpPr>
          <p:spPr>
            <a:xfrm rot="5176116">
              <a:off x="4746973" y="3776269"/>
              <a:ext cx="13829" cy="13829"/>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Sylfaen Regular" pitchFamily="18" charset="0"/>
                <a:ea typeface="Calibri"/>
                <a:cs typeface="Calibri"/>
                <a:sym typeface="Calibri"/>
              </a:endParaRPr>
            </a:p>
          </p:txBody>
        </p:sp>
        <p:sp>
          <p:nvSpPr>
            <p:cNvPr id="168" name="Google Shape;168;g8d3272b2c0_0_186"/>
            <p:cNvSpPr/>
            <p:nvPr/>
          </p:nvSpPr>
          <p:spPr>
            <a:xfrm>
              <a:off x="309580" y="4429798"/>
              <a:ext cx="2717192" cy="1718288"/>
            </a:xfrm>
            <a:prstGeom prst="ellipse">
              <a:avLst/>
            </a:prstGeom>
            <a:solidFill>
              <a:srgbClr val="4372C3"/>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Sylfaen Regular" pitchFamily="18" charset="0"/>
              </a:endParaRPr>
            </a:p>
          </p:txBody>
        </p:sp>
        <p:sp>
          <p:nvSpPr>
            <p:cNvPr id="169" name="Google Shape;169;g8d3272b2c0_0_186"/>
            <p:cNvSpPr txBox="1"/>
            <p:nvPr/>
          </p:nvSpPr>
          <p:spPr>
            <a:xfrm>
              <a:off x="309580" y="4927073"/>
              <a:ext cx="2710283" cy="970837"/>
            </a:xfrm>
            <a:prstGeom prst="rect">
              <a:avLst/>
            </a:prstGeom>
            <a:noFill/>
            <a:ln>
              <a:noFill/>
            </a:ln>
          </p:spPr>
          <p:txBody>
            <a:bodyPr spcFirstLastPara="1" wrap="square" lIns="11425" tIns="11425" rIns="11425" bIns="11425" anchor="ctr" anchorCtr="0">
              <a:noAutofit/>
            </a:bodyPr>
            <a:lstStyle/>
            <a:p>
              <a:pPr marL="0" marR="0" lvl="0" indent="0" algn="ctr" rtl="0">
                <a:lnSpc>
                  <a:spcPct val="90000"/>
                </a:lnSpc>
                <a:spcBef>
                  <a:spcPts val="630"/>
                </a:spcBef>
                <a:spcAft>
                  <a:spcPts val="0"/>
                </a:spcAft>
                <a:buNone/>
              </a:pPr>
              <a:r>
                <a:rPr lang="en-US" sz="2400" b="1" dirty="0">
                  <a:solidFill>
                    <a:srgbClr val="FFFFFF"/>
                  </a:solidFill>
                  <a:latin typeface="Calibri" panose="020F0502020204030204" pitchFamily="34" charset="0"/>
                  <a:ea typeface="Calibri"/>
                  <a:cs typeface="Calibri" panose="020F0502020204030204" pitchFamily="34" charset="0"/>
                  <a:sym typeface="Calibri"/>
                </a:rPr>
                <a:t>spatula </a:t>
              </a:r>
            </a:p>
            <a:p>
              <a:pPr marL="0" marR="0" lvl="0" indent="0" algn="ctr" rtl="0">
                <a:lnSpc>
                  <a:spcPct val="90000"/>
                </a:lnSpc>
                <a:spcBef>
                  <a:spcPts val="630"/>
                </a:spcBef>
                <a:spcAft>
                  <a:spcPts val="0"/>
                </a:spcAft>
                <a:buNone/>
              </a:pPr>
              <a:r>
                <a:rPr lang="en-US" sz="2400" b="1" dirty="0">
                  <a:solidFill>
                    <a:srgbClr val="FFFFFF"/>
                  </a:solidFill>
                  <a:latin typeface="Calibri" panose="020F0502020204030204" pitchFamily="34" charset="0"/>
                  <a:ea typeface="Calibri"/>
                  <a:cs typeface="Calibri" panose="020F0502020204030204" pitchFamily="34" charset="0"/>
                  <a:sym typeface="Calibri"/>
                </a:rPr>
                <a:t>(n.)</a:t>
              </a:r>
            </a:p>
            <a:p>
              <a:pPr marL="0" marR="0" lvl="0" indent="0" algn="ctr" rtl="0">
                <a:lnSpc>
                  <a:spcPct val="90000"/>
                </a:lnSpc>
                <a:spcBef>
                  <a:spcPts val="630"/>
                </a:spcBef>
                <a:spcAft>
                  <a:spcPts val="0"/>
                </a:spcAft>
                <a:buNone/>
              </a:pPr>
              <a:r>
                <a:rPr lang="ka-GE" sz="2400" b="1" dirty="0">
                  <a:solidFill>
                    <a:srgbClr val="FFFFFF"/>
                  </a:solidFill>
                  <a:latin typeface="Calibri" panose="020F0502020204030204" pitchFamily="34" charset="0"/>
                  <a:ea typeface="Calibri"/>
                  <a:cs typeface="Calibri" panose="020F0502020204030204" pitchFamily="34" charset="0"/>
                  <a:sym typeface="Calibri"/>
                </a:rPr>
                <a:t>შპატელი</a:t>
              </a:r>
            </a:p>
            <a:p>
              <a:pPr marL="0" marR="0" lvl="0" indent="0" algn="ctr" rtl="0">
                <a:lnSpc>
                  <a:spcPct val="90000"/>
                </a:lnSpc>
                <a:spcBef>
                  <a:spcPts val="630"/>
                </a:spcBef>
                <a:spcAft>
                  <a:spcPts val="0"/>
                </a:spcAft>
                <a:buNone/>
              </a:pPr>
              <a:endParaRPr lang="ka-GE" sz="2400" b="1" dirty="0">
                <a:solidFill>
                  <a:srgbClr val="FFFFFF"/>
                </a:solidFill>
                <a:latin typeface="Calibri" panose="020F0502020204030204" pitchFamily="34" charset="0"/>
                <a:ea typeface="Calibri"/>
                <a:cs typeface="Calibri" panose="020F0502020204030204" pitchFamily="34" charset="0"/>
                <a:sym typeface="Calibri"/>
              </a:endParaRPr>
            </a:p>
          </p:txBody>
        </p:sp>
        <p:sp>
          <p:nvSpPr>
            <p:cNvPr id="171" name="Google Shape;171;g8d3272b2c0_0_186"/>
            <p:cNvSpPr txBox="1"/>
            <p:nvPr/>
          </p:nvSpPr>
          <p:spPr>
            <a:xfrm rot="-1759631">
              <a:off x="3157491" y="3636472"/>
              <a:ext cx="91875" cy="91875"/>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Sylfaen Regular" pitchFamily="18" charset="0"/>
                <a:ea typeface="Calibri"/>
                <a:cs typeface="Calibri"/>
                <a:sym typeface="Calibri"/>
              </a:endParaRPr>
            </a:p>
          </p:txBody>
        </p:sp>
        <p:sp>
          <p:nvSpPr>
            <p:cNvPr id="173" name="Google Shape;173;g8d3272b2c0_0_186"/>
            <p:cNvSpPr txBox="1"/>
            <p:nvPr/>
          </p:nvSpPr>
          <p:spPr>
            <a:xfrm>
              <a:off x="-1398796" y="3212544"/>
              <a:ext cx="2218687" cy="1275016"/>
            </a:xfrm>
            <a:prstGeom prst="rect">
              <a:avLst/>
            </a:prstGeom>
            <a:noFill/>
            <a:ln>
              <a:noFill/>
            </a:ln>
          </p:spPr>
          <p:txBody>
            <a:bodyPr spcFirstLastPara="1" wrap="square" lIns="11425" tIns="11425" rIns="11425" bIns="11425" anchor="ctr" anchorCtr="0">
              <a:noAutofit/>
            </a:bodyPr>
            <a:lstStyle/>
            <a:p>
              <a:pPr marL="0" marR="0" lvl="0" indent="0" algn="ctr" rtl="0">
                <a:lnSpc>
                  <a:spcPct val="90000"/>
                </a:lnSpc>
                <a:spcBef>
                  <a:spcPts val="0"/>
                </a:spcBef>
                <a:spcAft>
                  <a:spcPts val="0"/>
                </a:spcAft>
                <a:buNone/>
              </a:pPr>
              <a:r>
                <a:rPr lang="en-US" sz="2400" b="1" u="none" strike="noStrike" cap="none" dirty="0">
                  <a:solidFill>
                    <a:srgbClr val="FFFFFF"/>
                  </a:solidFill>
                  <a:latin typeface="Calibri" panose="020F0502020204030204" pitchFamily="34" charset="0"/>
                  <a:ea typeface="Calibri"/>
                  <a:cs typeface="Calibri" panose="020F0502020204030204" pitchFamily="34" charset="0"/>
                  <a:sym typeface="Calibri"/>
                </a:rPr>
                <a:t>cutting board</a:t>
              </a:r>
            </a:p>
            <a:p>
              <a:pPr marL="0" marR="0" lvl="0" indent="0" algn="ctr" rtl="0">
                <a:lnSpc>
                  <a:spcPct val="90000"/>
                </a:lnSpc>
                <a:spcBef>
                  <a:spcPts val="0"/>
                </a:spcBef>
                <a:spcAft>
                  <a:spcPts val="0"/>
                </a:spcAft>
                <a:buNone/>
              </a:pPr>
              <a:r>
                <a:rPr lang="en-US" sz="2400" b="1" dirty="0">
                  <a:solidFill>
                    <a:srgbClr val="FFFFFF"/>
                  </a:solidFill>
                  <a:latin typeface="Calibri" panose="020F0502020204030204" pitchFamily="34" charset="0"/>
                  <a:ea typeface="Calibri"/>
                  <a:cs typeface="Calibri" panose="020F0502020204030204" pitchFamily="34" charset="0"/>
                  <a:sym typeface="Calibri"/>
                </a:rPr>
                <a:t>(n.)</a:t>
              </a:r>
              <a:endParaRPr lang="ka-GE" sz="2400" b="1" dirty="0">
                <a:solidFill>
                  <a:srgbClr val="FFFFFF"/>
                </a:solidFill>
                <a:latin typeface="Calibri" panose="020F0502020204030204" pitchFamily="34" charset="0"/>
                <a:ea typeface="Calibri"/>
                <a:cs typeface="Calibri" panose="020F0502020204030204" pitchFamily="34" charset="0"/>
                <a:sym typeface="Calibri"/>
              </a:endParaRPr>
            </a:p>
            <a:p>
              <a:pPr marL="0" marR="0" lvl="0" indent="0" algn="ctr" rtl="0">
                <a:lnSpc>
                  <a:spcPct val="90000"/>
                </a:lnSpc>
                <a:spcBef>
                  <a:spcPts val="0"/>
                </a:spcBef>
                <a:spcAft>
                  <a:spcPts val="0"/>
                </a:spcAft>
                <a:buNone/>
              </a:pPr>
              <a:r>
                <a:rPr lang="ka-GE" sz="2400" b="1" dirty="0">
                  <a:solidFill>
                    <a:srgbClr val="FFFFFF"/>
                  </a:solidFill>
                  <a:latin typeface="Calibri" panose="020F0502020204030204" pitchFamily="34" charset="0"/>
                  <a:ea typeface="Calibri"/>
                  <a:cs typeface="Calibri" panose="020F0502020204030204" pitchFamily="34" charset="0"/>
                  <a:sym typeface="Calibri"/>
                </a:rPr>
                <a:t>საჭრელი დაფა</a:t>
              </a:r>
              <a:endParaRPr lang="en-US" sz="2400" b="1" dirty="0">
                <a:solidFill>
                  <a:srgbClr val="FFFFFF"/>
                </a:solidFill>
                <a:latin typeface="Calibri" panose="020F0502020204030204" pitchFamily="34" charset="0"/>
                <a:ea typeface="Calibri"/>
                <a:cs typeface="Calibri" panose="020F0502020204030204" pitchFamily="34" charset="0"/>
                <a:sym typeface="Calibri"/>
              </a:endParaRPr>
            </a:p>
            <a:p>
              <a:pPr marL="0" marR="0" lvl="0" indent="0" algn="ctr" rtl="0">
                <a:lnSpc>
                  <a:spcPct val="90000"/>
                </a:lnSpc>
                <a:spcBef>
                  <a:spcPts val="0"/>
                </a:spcBef>
                <a:spcAft>
                  <a:spcPts val="0"/>
                </a:spcAft>
                <a:buNone/>
              </a:pPr>
              <a:endParaRPr sz="2400" b="1" u="none" strike="noStrike" cap="none" dirty="0">
                <a:solidFill>
                  <a:srgbClr val="FFFFFF"/>
                </a:solidFill>
                <a:latin typeface="Calibri" panose="020F0502020204030204" pitchFamily="34" charset="0"/>
                <a:ea typeface="Calibri"/>
                <a:cs typeface="Calibri" panose="020F0502020204030204" pitchFamily="34" charset="0"/>
                <a:sym typeface="Calibri"/>
              </a:endParaRPr>
            </a:p>
          </p:txBody>
        </p:sp>
        <p:sp>
          <p:nvSpPr>
            <p:cNvPr id="175" name="Google Shape;175;g8d3272b2c0_0_186"/>
            <p:cNvSpPr txBox="1"/>
            <p:nvPr/>
          </p:nvSpPr>
          <p:spPr>
            <a:xfrm rot="162391">
              <a:off x="3037428" y="2729877"/>
              <a:ext cx="82592" cy="82592"/>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Sylfaen Regular" pitchFamily="18" charset="0"/>
                <a:ea typeface="Calibri"/>
                <a:cs typeface="Calibri"/>
                <a:sym typeface="Calibri"/>
              </a:endParaRPr>
            </a:p>
          </p:txBody>
        </p:sp>
        <p:sp>
          <p:nvSpPr>
            <p:cNvPr id="177" name="Google Shape;177;g8d3272b2c0_0_186"/>
            <p:cNvSpPr txBox="1"/>
            <p:nvPr/>
          </p:nvSpPr>
          <p:spPr>
            <a:xfrm>
              <a:off x="3523716" y="4879415"/>
              <a:ext cx="2755142" cy="599856"/>
            </a:xfrm>
            <a:prstGeom prst="rect">
              <a:avLst/>
            </a:prstGeom>
            <a:noFill/>
            <a:ln>
              <a:noFill/>
            </a:ln>
          </p:spPr>
          <p:txBody>
            <a:bodyPr spcFirstLastPara="1" wrap="square" lIns="11425" tIns="11425" rIns="11425" bIns="11425" anchor="ctr" anchorCtr="0">
              <a:noAutofit/>
            </a:bodyPr>
            <a:lstStyle/>
            <a:p>
              <a:pPr marL="0" marR="0" lvl="0" indent="0" algn="ctr" rtl="0">
                <a:lnSpc>
                  <a:spcPct val="90000"/>
                </a:lnSpc>
                <a:spcBef>
                  <a:spcPts val="630"/>
                </a:spcBef>
                <a:spcAft>
                  <a:spcPts val="0"/>
                </a:spcAft>
                <a:buNone/>
              </a:pPr>
              <a:endParaRPr lang="en-US" sz="2400" b="1" dirty="0">
                <a:solidFill>
                  <a:srgbClr val="FFFFFF"/>
                </a:solidFill>
                <a:latin typeface="Calibri" panose="020F0502020204030204" pitchFamily="34" charset="0"/>
                <a:ea typeface="Calibri"/>
                <a:cs typeface="Calibri" panose="020F0502020204030204" pitchFamily="34" charset="0"/>
                <a:sym typeface="Calibri"/>
              </a:endParaRPr>
            </a:p>
            <a:p>
              <a:pPr marL="0" marR="0" lvl="0" indent="0" algn="ctr" rtl="0">
                <a:lnSpc>
                  <a:spcPct val="90000"/>
                </a:lnSpc>
                <a:spcBef>
                  <a:spcPts val="630"/>
                </a:spcBef>
                <a:spcAft>
                  <a:spcPts val="0"/>
                </a:spcAft>
                <a:buNone/>
              </a:pPr>
              <a:r>
                <a:rPr lang="en-US" sz="2400" b="1" dirty="0">
                  <a:solidFill>
                    <a:srgbClr val="FFFFFF"/>
                  </a:solidFill>
                  <a:latin typeface="Calibri" panose="020F0502020204030204" pitchFamily="34" charset="0"/>
                  <a:ea typeface="Calibri"/>
                  <a:cs typeface="Calibri" panose="020F0502020204030204" pitchFamily="34" charset="0"/>
                  <a:sym typeface="Calibri"/>
                </a:rPr>
                <a:t>whisk</a:t>
              </a:r>
            </a:p>
            <a:p>
              <a:pPr marL="0" marR="0" lvl="0" indent="0" algn="ctr" rtl="0">
                <a:lnSpc>
                  <a:spcPct val="90000"/>
                </a:lnSpc>
                <a:spcBef>
                  <a:spcPts val="630"/>
                </a:spcBef>
                <a:spcAft>
                  <a:spcPts val="0"/>
                </a:spcAft>
                <a:buNone/>
              </a:pPr>
              <a:r>
                <a:rPr lang="en-US" sz="2400" b="1" dirty="0">
                  <a:solidFill>
                    <a:srgbClr val="FFFFFF"/>
                  </a:solidFill>
                  <a:latin typeface="Calibri" panose="020F0502020204030204" pitchFamily="34" charset="0"/>
                  <a:ea typeface="Calibri"/>
                  <a:cs typeface="Calibri" panose="020F0502020204030204" pitchFamily="34" charset="0"/>
                  <a:sym typeface="Calibri"/>
                </a:rPr>
                <a:t>(n.)</a:t>
              </a:r>
              <a:endParaRPr lang="ka-GE" sz="2400" b="1" dirty="0">
                <a:solidFill>
                  <a:srgbClr val="FFFFFF"/>
                </a:solidFill>
                <a:latin typeface="Calibri" panose="020F0502020204030204" pitchFamily="34" charset="0"/>
                <a:ea typeface="Calibri"/>
                <a:cs typeface="Calibri" panose="020F0502020204030204" pitchFamily="34" charset="0"/>
                <a:sym typeface="Calibri"/>
              </a:endParaRPr>
            </a:p>
            <a:p>
              <a:pPr marL="0" marR="0" lvl="0" indent="0" algn="ctr" rtl="0">
                <a:lnSpc>
                  <a:spcPct val="90000"/>
                </a:lnSpc>
                <a:spcBef>
                  <a:spcPts val="630"/>
                </a:spcBef>
                <a:spcAft>
                  <a:spcPts val="0"/>
                </a:spcAft>
                <a:buNone/>
              </a:pPr>
              <a:r>
                <a:rPr lang="ka-GE" sz="2400" b="1" dirty="0">
                  <a:solidFill>
                    <a:srgbClr val="FFFFFF"/>
                  </a:solidFill>
                  <a:latin typeface="Calibri" panose="020F0502020204030204" pitchFamily="34" charset="0"/>
                  <a:ea typeface="Calibri"/>
                  <a:cs typeface="Calibri" panose="020F0502020204030204" pitchFamily="34" charset="0"/>
                  <a:sym typeface="Calibri"/>
                </a:rPr>
                <a:t>სადღვებელა</a:t>
              </a:r>
            </a:p>
            <a:p>
              <a:pPr marL="0" marR="0" lvl="0" indent="0" algn="ctr" rtl="0">
                <a:lnSpc>
                  <a:spcPct val="90000"/>
                </a:lnSpc>
                <a:spcBef>
                  <a:spcPts val="630"/>
                </a:spcBef>
                <a:spcAft>
                  <a:spcPts val="0"/>
                </a:spcAft>
                <a:buNone/>
              </a:pPr>
              <a:endParaRPr sz="2400" b="1" dirty="0">
                <a:solidFill>
                  <a:srgbClr val="FFFFFF"/>
                </a:solidFill>
                <a:latin typeface="Calibri" panose="020F0502020204030204" pitchFamily="34" charset="0"/>
                <a:ea typeface="Calibri"/>
                <a:cs typeface="Calibri" panose="020F0502020204030204" pitchFamily="34" charset="0"/>
                <a:sym typeface="Calibri"/>
              </a:endParaRPr>
            </a:p>
          </p:txBody>
        </p:sp>
        <p:sp>
          <p:nvSpPr>
            <p:cNvPr id="179" name="Google Shape;179;g8d3272b2c0_0_186"/>
            <p:cNvSpPr txBox="1"/>
            <p:nvPr/>
          </p:nvSpPr>
          <p:spPr>
            <a:xfrm rot="2082986">
              <a:off x="3151457" y="1760313"/>
              <a:ext cx="102192" cy="102192"/>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Sylfaen Regular" pitchFamily="18" charset="0"/>
                <a:ea typeface="Calibri"/>
                <a:cs typeface="Calibri"/>
                <a:sym typeface="Calibri"/>
              </a:endParaRPr>
            </a:p>
          </p:txBody>
        </p:sp>
        <p:sp>
          <p:nvSpPr>
            <p:cNvPr id="181" name="Google Shape;181;g8d3272b2c0_0_186"/>
            <p:cNvSpPr txBox="1"/>
            <p:nvPr/>
          </p:nvSpPr>
          <p:spPr>
            <a:xfrm>
              <a:off x="-311376" y="1661466"/>
              <a:ext cx="2021809" cy="819190"/>
            </a:xfrm>
            <a:prstGeom prst="rect">
              <a:avLst/>
            </a:prstGeom>
            <a:noFill/>
            <a:ln>
              <a:noFill/>
            </a:ln>
          </p:spPr>
          <p:txBody>
            <a:bodyPr spcFirstLastPara="1" wrap="square" lIns="11425" tIns="11425" rIns="11425" bIns="11425" anchor="ctr" anchorCtr="0">
              <a:noAutofit/>
            </a:bodyPr>
            <a:lstStyle/>
            <a:p>
              <a:pPr marL="0" lvl="0" indent="0" algn="ctr" rtl="0">
                <a:spcBef>
                  <a:spcPts val="0"/>
                </a:spcBef>
                <a:spcAft>
                  <a:spcPts val="0"/>
                </a:spcAft>
                <a:buClr>
                  <a:schemeClr val="dk1"/>
                </a:buClr>
                <a:buSzPts val="1100"/>
                <a:buFont typeface="Arial"/>
                <a:buNone/>
              </a:pPr>
              <a:r>
                <a:rPr lang="en-US" sz="2400" b="1" dirty="0">
                  <a:solidFill>
                    <a:srgbClr val="FFFFFF"/>
                  </a:solidFill>
                  <a:latin typeface="Calibri" panose="020F0502020204030204" pitchFamily="34" charset="0"/>
                  <a:ea typeface="Calibri"/>
                  <a:cs typeface="Calibri" panose="020F0502020204030204" pitchFamily="34" charset="0"/>
                  <a:sym typeface="Calibri"/>
                </a:rPr>
                <a:t>ladle</a:t>
              </a:r>
            </a:p>
            <a:p>
              <a:pPr marL="0" lvl="0" indent="0" algn="ctr" rtl="0">
                <a:spcBef>
                  <a:spcPts val="0"/>
                </a:spcBef>
                <a:spcAft>
                  <a:spcPts val="0"/>
                </a:spcAft>
                <a:buClr>
                  <a:schemeClr val="dk1"/>
                </a:buClr>
                <a:buSzPts val="1100"/>
                <a:buFont typeface="Arial"/>
                <a:buNone/>
              </a:pPr>
              <a:r>
                <a:rPr lang="en-US" sz="2400" b="1" dirty="0">
                  <a:solidFill>
                    <a:srgbClr val="FFFFFF"/>
                  </a:solidFill>
                  <a:latin typeface="Calibri" panose="020F0502020204030204" pitchFamily="34" charset="0"/>
                  <a:ea typeface="Calibri"/>
                  <a:cs typeface="Calibri" panose="020F0502020204030204" pitchFamily="34" charset="0"/>
                  <a:sym typeface="Calibri"/>
                </a:rPr>
                <a:t>(n.)</a:t>
              </a:r>
              <a:endParaRPr lang="ka-GE" sz="2400" b="1" dirty="0">
                <a:solidFill>
                  <a:srgbClr val="FFFFFF"/>
                </a:solidFill>
                <a:latin typeface="Calibri" panose="020F0502020204030204" pitchFamily="34" charset="0"/>
                <a:ea typeface="Calibri"/>
                <a:cs typeface="Calibri" panose="020F0502020204030204" pitchFamily="34" charset="0"/>
                <a:sym typeface="Calibri"/>
              </a:endParaRPr>
            </a:p>
            <a:p>
              <a:pPr marL="0" lvl="0" indent="0" algn="ctr" rtl="0">
                <a:spcBef>
                  <a:spcPts val="0"/>
                </a:spcBef>
                <a:spcAft>
                  <a:spcPts val="0"/>
                </a:spcAft>
                <a:buClr>
                  <a:schemeClr val="dk1"/>
                </a:buClr>
                <a:buSzPts val="1100"/>
                <a:buFont typeface="Arial"/>
                <a:buNone/>
              </a:pPr>
              <a:r>
                <a:rPr lang="ka-GE" sz="2400" b="1" dirty="0">
                  <a:solidFill>
                    <a:srgbClr val="FFFFFF"/>
                  </a:solidFill>
                  <a:latin typeface="Calibri" panose="020F0502020204030204" pitchFamily="34" charset="0"/>
                  <a:ea typeface="Calibri"/>
                  <a:cs typeface="Calibri" panose="020F0502020204030204" pitchFamily="34" charset="0"/>
                  <a:sym typeface="Calibri"/>
                </a:rPr>
                <a:t>ჩამჩა</a:t>
              </a:r>
              <a:endParaRPr lang="en-US" sz="2400" b="1" dirty="0">
                <a:solidFill>
                  <a:srgbClr val="FFFFFF"/>
                </a:solidFill>
                <a:latin typeface="Calibri" panose="020F0502020204030204" pitchFamily="34" charset="0"/>
                <a:ea typeface="Calibri"/>
                <a:cs typeface="Calibri" panose="020F0502020204030204" pitchFamily="34" charset="0"/>
                <a:sym typeface="Calibri"/>
              </a:endParaRPr>
            </a:p>
            <a:p>
              <a:pPr marL="0" lvl="0" indent="0" algn="ctr" rtl="0">
                <a:spcBef>
                  <a:spcPts val="0"/>
                </a:spcBef>
                <a:spcAft>
                  <a:spcPts val="0"/>
                </a:spcAft>
                <a:buClr>
                  <a:schemeClr val="dk1"/>
                </a:buClr>
                <a:buSzPts val="1100"/>
                <a:buFont typeface="Arial"/>
                <a:buNone/>
              </a:pPr>
              <a:endParaRPr sz="2400" b="1" dirty="0">
                <a:solidFill>
                  <a:srgbClr val="FFFFFF"/>
                </a:solidFill>
                <a:latin typeface="Calibri" panose="020F0502020204030204" pitchFamily="34" charset="0"/>
                <a:ea typeface="Calibri"/>
                <a:cs typeface="Calibri" panose="020F0502020204030204" pitchFamily="34" charset="0"/>
                <a:sym typeface="Calibri"/>
              </a:endParaRPr>
            </a:p>
          </p:txBody>
        </p:sp>
      </p:grpSp>
      <p:sp>
        <p:nvSpPr>
          <p:cNvPr id="40" name="Google Shape;168;g8d3272b2c0_0_186"/>
          <p:cNvSpPr/>
          <p:nvPr/>
        </p:nvSpPr>
        <p:spPr>
          <a:xfrm>
            <a:off x="8208334" y="3543833"/>
            <a:ext cx="3068769" cy="1636138"/>
          </a:xfrm>
          <a:prstGeom prst="ellipse">
            <a:avLst/>
          </a:prstGeom>
          <a:solidFill>
            <a:srgbClr val="4372C3"/>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algn="ctr"/>
            <a:r>
              <a:rPr lang="en-US" sz="2400" b="1" dirty="0">
                <a:solidFill>
                  <a:schemeClr val="bg1"/>
                </a:solidFill>
                <a:latin typeface="Calibri" panose="020F0502020204030204" pitchFamily="34" charset="0"/>
                <a:cs typeface="Calibri" panose="020F0502020204030204" pitchFamily="34" charset="0"/>
              </a:rPr>
              <a:t>frying pan </a:t>
            </a:r>
          </a:p>
          <a:p>
            <a:pPr algn="ctr"/>
            <a:r>
              <a:rPr lang="en-US" sz="2400" b="1" dirty="0">
                <a:solidFill>
                  <a:schemeClr val="bg1"/>
                </a:solidFill>
                <a:latin typeface="Calibri" panose="020F0502020204030204" pitchFamily="34" charset="0"/>
                <a:cs typeface="Calibri" panose="020F0502020204030204" pitchFamily="34" charset="0"/>
              </a:rPr>
              <a:t>(n.)</a:t>
            </a:r>
          </a:p>
          <a:p>
            <a:pPr algn="ctr"/>
            <a:r>
              <a:rPr lang="ka-GE" sz="2400" b="1" dirty="0">
                <a:solidFill>
                  <a:schemeClr val="bg1"/>
                </a:solidFill>
                <a:latin typeface="Calibri" panose="020F0502020204030204" pitchFamily="34" charset="0"/>
                <a:cs typeface="Calibri" panose="020F0502020204030204" pitchFamily="34" charset="0"/>
              </a:rPr>
              <a:t>სახელურიანი ტაფა</a:t>
            </a:r>
          </a:p>
        </p:txBody>
      </p:sp>
      <p:pic>
        <p:nvPicPr>
          <p:cNvPr id="41" name="Google Shape;90;p1">
            <a:extLst>
              <a:ext uri="{FF2B5EF4-FFF2-40B4-BE49-F238E27FC236}">
                <a16:creationId xmlns:a16="http://schemas.microsoft.com/office/drawing/2014/main" id="{6B00B62A-C3D9-E44C-A57B-24BD8195D2FC}"/>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42" name="Picture 41">
            <a:extLst>
              <a:ext uri="{FF2B5EF4-FFF2-40B4-BE49-F238E27FC236}">
                <a16:creationId xmlns:a16="http://schemas.microsoft.com/office/drawing/2014/main" id="{977C1737-B8AF-334B-B69F-C4A61B990CB1}"/>
              </a:ext>
            </a:extLst>
          </p:cNvPr>
          <p:cNvPicPr>
            <a:picLocks noChangeAspect="1"/>
          </p:cNvPicPr>
          <p:nvPr/>
        </p:nvPicPr>
        <p:blipFill>
          <a:blip r:embed="rId4"/>
          <a:stretch>
            <a:fillRect/>
          </a:stretch>
        </p:blipFill>
        <p:spPr>
          <a:xfrm>
            <a:off x="2450562" y="556124"/>
            <a:ext cx="2376972" cy="968991"/>
          </a:xfrm>
          <a:prstGeom prst="rect">
            <a:avLst/>
          </a:prstGeom>
        </p:spPr>
      </p:pic>
      <p:cxnSp>
        <p:nvCxnSpPr>
          <p:cNvPr id="7" name="Straight Connector 6"/>
          <p:cNvCxnSpPr>
            <a:stCxn id="148" idx="0"/>
          </p:cNvCxnSpPr>
          <p:nvPr/>
        </p:nvCxnSpPr>
        <p:spPr>
          <a:xfrm flipH="1" flipV="1">
            <a:off x="6146179" y="2296925"/>
            <a:ext cx="1" cy="538411"/>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6879194" y="2642731"/>
            <a:ext cx="921977" cy="45006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a:stCxn id="34" idx="6"/>
          </p:cNvCxnSpPr>
          <p:nvPr/>
        </p:nvCxnSpPr>
        <p:spPr>
          <a:xfrm>
            <a:off x="4677352" y="2635420"/>
            <a:ext cx="830313" cy="457371"/>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3563291" y="3774558"/>
            <a:ext cx="1646501" cy="402992"/>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7082567" y="3774558"/>
            <a:ext cx="1250209" cy="402992"/>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5037472" y="4347676"/>
            <a:ext cx="699684" cy="832295"/>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148" idx="5"/>
          </p:cNvCxnSpPr>
          <p:nvPr/>
        </p:nvCxnSpPr>
        <p:spPr>
          <a:xfrm>
            <a:off x="6808305" y="4193447"/>
            <a:ext cx="1134216" cy="860397"/>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9" name="Google Shape;189;g8d3272b2c0_0_231"/>
          <p:cNvSpPr/>
          <p:nvPr/>
        </p:nvSpPr>
        <p:spPr>
          <a:xfrm>
            <a:off x="4444032" y="2210764"/>
            <a:ext cx="3431400" cy="1986249"/>
          </a:xfrm>
          <a:prstGeom prst="ellipse">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dirty="0">
                <a:solidFill>
                  <a:schemeClr val="bg1"/>
                </a:solidFill>
                <a:latin typeface="Calibri" panose="020F0502020204030204" pitchFamily="34" charset="0"/>
                <a:cs typeface="Calibri" panose="020F0502020204030204" pitchFamily="34" charset="0"/>
              </a:rPr>
              <a:t>blender</a:t>
            </a:r>
          </a:p>
          <a:p>
            <a:pPr marL="0" marR="0" lvl="0" indent="0" algn="ctr" rtl="0">
              <a:spcBef>
                <a:spcPts val="0"/>
              </a:spcBef>
              <a:spcAft>
                <a:spcPts val="0"/>
              </a:spcAft>
              <a:buNone/>
            </a:pPr>
            <a:r>
              <a:rPr lang="en-US" sz="2800" b="1" dirty="0">
                <a:solidFill>
                  <a:schemeClr val="bg1"/>
                </a:solidFill>
                <a:latin typeface="Calibri" panose="020F0502020204030204" pitchFamily="34" charset="0"/>
                <a:cs typeface="Calibri" panose="020F0502020204030204" pitchFamily="34" charset="0"/>
              </a:rPr>
              <a:t>(n.)</a:t>
            </a:r>
            <a:endParaRPr sz="2800" b="1" dirty="0">
              <a:solidFill>
                <a:schemeClr val="bg1"/>
              </a:solidFill>
              <a:latin typeface="Calibri" panose="020F0502020204030204" pitchFamily="34" charset="0"/>
              <a:cs typeface="Calibri" panose="020F0502020204030204" pitchFamily="34" charset="0"/>
            </a:endParaRPr>
          </a:p>
        </p:txBody>
      </p:sp>
      <p:sp>
        <p:nvSpPr>
          <p:cNvPr id="190" name="Google Shape;190;g8d3272b2c0_0_231"/>
          <p:cNvSpPr/>
          <p:nvPr/>
        </p:nvSpPr>
        <p:spPr>
          <a:xfrm>
            <a:off x="4385664" y="4376118"/>
            <a:ext cx="3489768" cy="544870"/>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ka-GE" sz="2400" dirty="0">
                <a:solidFill>
                  <a:srgbClr val="FFFFFF"/>
                </a:solidFill>
                <a:latin typeface="Calibri" panose="020F0502020204030204" pitchFamily="34" charset="0"/>
                <a:ea typeface="Calibri"/>
                <a:cs typeface="Calibri" panose="020F0502020204030204" pitchFamily="34" charset="0"/>
                <a:sym typeface="Calibri"/>
              </a:rPr>
              <a:t>ბლენდერი</a:t>
            </a:r>
            <a:endParaRPr sz="2400" u="none" strike="noStrike" cap="none" dirty="0">
              <a:solidFill>
                <a:srgbClr val="FFFFFF"/>
              </a:solidFill>
              <a:latin typeface="Calibri" panose="020F0502020204030204" pitchFamily="34" charset="0"/>
              <a:ea typeface="Calibri"/>
              <a:cs typeface="Calibri" panose="020F0502020204030204" pitchFamily="34" charset="0"/>
              <a:sym typeface="Calibri"/>
            </a:endParaRPr>
          </a:p>
        </p:txBody>
      </p:sp>
      <p:sp>
        <p:nvSpPr>
          <p:cNvPr id="3" name="Rectangle 2">
            <a:extLst>
              <a:ext uri="{FF2B5EF4-FFF2-40B4-BE49-F238E27FC236}">
                <a16:creationId xmlns:a16="http://schemas.microsoft.com/office/drawing/2014/main" id="{748FA8E3-2CE3-3647-992D-018F0126A7B0}"/>
              </a:ext>
            </a:extLst>
          </p:cNvPr>
          <p:cNvSpPr/>
          <p:nvPr/>
        </p:nvSpPr>
        <p:spPr>
          <a:xfrm>
            <a:off x="9371540" y="265735"/>
            <a:ext cx="2584555" cy="15497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B328E047-1F90-4CB1-8264-047021299E60}"/>
              </a:ext>
            </a:extLst>
          </p:cNvPr>
          <p:cNvSpPr txBox="1"/>
          <p:nvPr/>
        </p:nvSpPr>
        <p:spPr>
          <a:xfrm>
            <a:off x="9177251" y="355564"/>
            <a:ext cx="3014749" cy="1169551"/>
          </a:xfrm>
          <a:prstGeom prst="rect">
            <a:avLst/>
          </a:prstGeom>
          <a:noFill/>
        </p:spPr>
        <p:txBody>
          <a:bodyPr wrap="square" rtlCol="0">
            <a:spAutoFit/>
          </a:bodyPr>
          <a:lstStyle/>
          <a:p>
            <a:pPr algn="ctr"/>
            <a:r>
              <a:rPr lang="en-US" sz="3500" dirty="0">
                <a:solidFill>
                  <a:schemeClr val="bg1"/>
                </a:solidFill>
                <a:latin typeface="Calibri" panose="020F0502020204030204" pitchFamily="34" charset="0"/>
                <a:cs typeface="Calibri" panose="020F0502020204030204" pitchFamily="34" charset="0"/>
              </a:rPr>
              <a:t>Vocabulary</a:t>
            </a:r>
          </a:p>
          <a:p>
            <a:pPr algn="ctr"/>
            <a:r>
              <a:rPr lang="ka-GE" sz="3500" dirty="0">
                <a:solidFill>
                  <a:schemeClr val="bg1"/>
                </a:solidFill>
                <a:latin typeface="Calibri Regular" charset="0"/>
                <a:cs typeface="Calibri" panose="020F0502020204030204" pitchFamily="34" charset="0"/>
              </a:rPr>
              <a:t>ლექსიკა</a:t>
            </a:r>
            <a:endParaRPr lang="en-US" sz="3500" dirty="0">
              <a:solidFill>
                <a:schemeClr val="bg1"/>
              </a:solidFill>
              <a:latin typeface="Calibri" panose="020F0502020204030204" pitchFamily="34" charset="0"/>
              <a:cs typeface="Calibri" panose="020F0502020204030204" pitchFamily="34" charset="0"/>
            </a:endParaRPr>
          </a:p>
        </p:txBody>
      </p:sp>
      <p:pic>
        <p:nvPicPr>
          <p:cNvPr id="8" name="Google Shape;90;p1">
            <a:extLst>
              <a:ext uri="{FF2B5EF4-FFF2-40B4-BE49-F238E27FC236}">
                <a16:creationId xmlns:a16="http://schemas.microsoft.com/office/drawing/2014/main" id="{6B00B62A-C3D9-E44C-A57B-24BD8195D2FC}"/>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9" name="Picture 8">
            <a:extLst>
              <a:ext uri="{FF2B5EF4-FFF2-40B4-BE49-F238E27FC236}">
                <a16:creationId xmlns:a16="http://schemas.microsoft.com/office/drawing/2014/main" id="{977C1737-B8AF-334B-B69F-C4A61B990CB1}"/>
              </a:ext>
            </a:extLst>
          </p:cNvPr>
          <p:cNvPicPr>
            <a:picLocks noChangeAspect="1"/>
          </p:cNvPicPr>
          <p:nvPr/>
        </p:nvPicPr>
        <p:blipFill>
          <a:blip r:embed="rId4"/>
          <a:stretch>
            <a:fillRect/>
          </a:stretch>
        </p:blipFill>
        <p:spPr>
          <a:xfrm>
            <a:off x="2450562" y="556124"/>
            <a:ext cx="2376972" cy="968991"/>
          </a:xfrm>
          <a:prstGeom prst="rect">
            <a:avLst/>
          </a:prstGeom>
        </p:spPr>
      </p:pic>
      <p:sp>
        <p:nvSpPr>
          <p:cNvPr id="10" name="Google Shape;190;g8d3272b2c0_0_231"/>
          <p:cNvSpPr/>
          <p:nvPr/>
        </p:nvSpPr>
        <p:spPr>
          <a:xfrm>
            <a:off x="3636652" y="5232007"/>
            <a:ext cx="5138637" cy="1139295"/>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i="1" dirty="0">
                <a:solidFill>
                  <a:srgbClr val="FFFFFF"/>
                </a:solidFill>
                <a:latin typeface="Calibri" panose="020F0502020204030204" pitchFamily="34" charset="0"/>
                <a:ea typeface="Calibri"/>
                <a:cs typeface="Calibri" panose="020F0502020204030204" pitchFamily="34" charset="0"/>
                <a:sym typeface="Calibri"/>
              </a:rPr>
              <a:t>My mom uses </a:t>
            </a:r>
            <a:r>
              <a:rPr lang="en-US" sz="2400" i="1" dirty="0">
                <a:solidFill>
                  <a:srgbClr val="FFFFFF"/>
                </a:solidFill>
                <a:latin typeface="Calibri" panose="020F0502020204030204" pitchFamily="34" charset="0"/>
                <a:ea typeface="Calibri"/>
                <a:cs typeface="Calibri" panose="020F0502020204030204" pitchFamily="34" charset="0"/>
                <a:sym typeface="Calibri"/>
              </a:rPr>
              <a:t>a</a:t>
            </a:r>
            <a:r>
              <a:rPr lang="en-US" sz="2400" i="1" dirty="0" smtClean="0">
                <a:solidFill>
                  <a:srgbClr val="FFFFFF"/>
                </a:solidFill>
                <a:latin typeface="Calibri" panose="020F0502020204030204" pitchFamily="34" charset="0"/>
                <a:ea typeface="Calibri"/>
                <a:cs typeface="Calibri" panose="020F0502020204030204" pitchFamily="34" charset="0"/>
                <a:sym typeface="Calibri"/>
              </a:rPr>
              <a:t> </a:t>
            </a:r>
            <a:r>
              <a:rPr lang="en-US" sz="2400" i="1" dirty="0">
                <a:solidFill>
                  <a:srgbClr val="FFC000"/>
                </a:solidFill>
                <a:latin typeface="Calibri" panose="020F0502020204030204" pitchFamily="34" charset="0"/>
                <a:ea typeface="Calibri"/>
                <a:cs typeface="Calibri" panose="020F0502020204030204" pitchFamily="34" charset="0"/>
                <a:sym typeface="Calibri"/>
              </a:rPr>
              <a:t>blender</a:t>
            </a:r>
            <a:r>
              <a:rPr lang="en-US" sz="2400" i="1" dirty="0">
                <a:solidFill>
                  <a:srgbClr val="FFFFFF"/>
                </a:solidFill>
                <a:latin typeface="Calibri" panose="020F0502020204030204" pitchFamily="34" charset="0"/>
                <a:ea typeface="Calibri"/>
                <a:cs typeface="Calibri" panose="020F0502020204030204" pitchFamily="34" charset="0"/>
                <a:sym typeface="Calibri"/>
              </a:rPr>
              <a:t> to make smoothies.</a:t>
            </a:r>
            <a:endParaRPr sz="2400" i="1" strike="noStrike" cap="none" dirty="0">
              <a:solidFill>
                <a:srgbClr val="FFFFFF"/>
              </a:solidFill>
              <a:latin typeface="Calibri" panose="020F0502020204030204" pitchFamily="34" charset="0"/>
              <a:ea typeface="Calibri"/>
              <a:cs typeface="Calibri" panose="020F0502020204030204" pitchFamily="34" charset="0"/>
              <a:sym typeface="Calibri"/>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9" name="Google Shape;189;g8d3272b2c0_0_231"/>
          <p:cNvSpPr/>
          <p:nvPr/>
        </p:nvSpPr>
        <p:spPr>
          <a:xfrm>
            <a:off x="4444032" y="1677614"/>
            <a:ext cx="3431400" cy="2519400"/>
          </a:xfrm>
          <a:prstGeom prst="ellipse">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dirty="0">
                <a:solidFill>
                  <a:schemeClr val="bg1"/>
                </a:solidFill>
                <a:latin typeface="Calibri" panose="020F0502020204030204" pitchFamily="34" charset="0"/>
                <a:cs typeface="Calibri" panose="020F0502020204030204" pitchFamily="34" charset="0"/>
              </a:rPr>
              <a:t>grater</a:t>
            </a:r>
          </a:p>
          <a:p>
            <a:pPr marL="0" marR="0" lvl="0" indent="0" algn="ctr" rtl="0">
              <a:spcBef>
                <a:spcPts val="0"/>
              </a:spcBef>
              <a:spcAft>
                <a:spcPts val="0"/>
              </a:spcAft>
              <a:buNone/>
            </a:pPr>
            <a:r>
              <a:rPr lang="en-US" sz="2800" b="1" dirty="0">
                <a:solidFill>
                  <a:schemeClr val="bg1"/>
                </a:solidFill>
                <a:latin typeface="Calibri" panose="020F0502020204030204" pitchFamily="34" charset="0"/>
                <a:cs typeface="Calibri" panose="020F0502020204030204" pitchFamily="34" charset="0"/>
              </a:rPr>
              <a:t>(n.)</a:t>
            </a:r>
            <a:endParaRPr sz="2800" b="1" dirty="0">
              <a:solidFill>
                <a:schemeClr val="bg1"/>
              </a:solidFill>
              <a:latin typeface="Calibri" panose="020F0502020204030204" pitchFamily="34" charset="0"/>
              <a:cs typeface="Calibri" panose="020F0502020204030204" pitchFamily="34" charset="0"/>
            </a:endParaRPr>
          </a:p>
        </p:txBody>
      </p:sp>
      <p:sp>
        <p:nvSpPr>
          <p:cNvPr id="190" name="Google Shape;190;g8d3272b2c0_0_231"/>
          <p:cNvSpPr/>
          <p:nvPr/>
        </p:nvSpPr>
        <p:spPr>
          <a:xfrm>
            <a:off x="4385664" y="4376118"/>
            <a:ext cx="3489768" cy="544870"/>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ka-GE" sz="2400" u="none" strike="noStrike" cap="none" dirty="0">
                <a:solidFill>
                  <a:srgbClr val="FFFFFF"/>
                </a:solidFill>
                <a:latin typeface="Calibri" panose="020F0502020204030204" pitchFamily="34" charset="0"/>
                <a:ea typeface="Calibri"/>
                <a:cs typeface="Calibri" panose="020F0502020204030204" pitchFamily="34" charset="0"/>
                <a:sym typeface="Calibri"/>
              </a:rPr>
              <a:t>სახეხი</a:t>
            </a:r>
            <a:endParaRPr sz="2400" u="none" strike="noStrike" cap="none" dirty="0">
              <a:solidFill>
                <a:srgbClr val="FFFFFF"/>
              </a:solidFill>
              <a:latin typeface="Calibri" panose="020F0502020204030204" pitchFamily="34" charset="0"/>
              <a:ea typeface="Calibri"/>
              <a:cs typeface="Calibri" panose="020F0502020204030204" pitchFamily="34" charset="0"/>
              <a:sym typeface="Calibri"/>
            </a:endParaRPr>
          </a:p>
        </p:txBody>
      </p:sp>
      <p:sp>
        <p:nvSpPr>
          <p:cNvPr id="3" name="Rectangle 2">
            <a:extLst>
              <a:ext uri="{FF2B5EF4-FFF2-40B4-BE49-F238E27FC236}">
                <a16:creationId xmlns:a16="http://schemas.microsoft.com/office/drawing/2014/main" id="{748FA8E3-2CE3-3647-992D-018F0126A7B0}"/>
              </a:ext>
            </a:extLst>
          </p:cNvPr>
          <p:cNvSpPr/>
          <p:nvPr/>
        </p:nvSpPr>
        <p:spPr>
          <a:xfrm>
            <a:off x="9371540" y="265735"/>
            <a:ext cx="2584555" cy="15497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B328E047-1F90-4CB1-8264-047021299E60}"/>
              </a:ext>
            </a:extLst>
          </p:cNvPr>
          <p:cNvSpPr txBox="1"/>
          <p:nvPr/>
        </p:nvSpPr>
        <p:spPr>
          <a:xfrm>
            <a:off x="9218815" y="355564"/>
            <a:ext cx="2973185" cy="1169551"/>
          </a:xfrm>
          <a:prstGeom prst="rect">
            <a:avLst/>
          </a:prstGeom>
          <a:noFill/>
        </p:spPr>
        <p:txBody>
          <a:bodyPr wrap="square" rtlCol="0">
            <a:spAutoFit/>
          </a:bodyPr>
          <a:lstStyle/>
          <a:p>
            <a:pPr algn="ctr"/>
            <a:r>
              <a:rPr lang="en-US" sz="3500" dirty="0">
                <a:solidFill>
                  <a:schemeClr val="bg1"/>
                </a:solidFill>
                <a:latin typeface="Calibri Regular" charset="0"/>
              </a:rPr>
              <a:t>Vocabulary</a:t>
            </a:r>
          </a:p>
          <a:p>
            <a:pPr algn="ctr"/>
            <a:r>
              <a:rPr lang="ka-GE" sz="3500" dirty="0">
                <a:solidFill>
                  <a:schemeClr val="bg1"/>
                </a:solidFill>
                <a:latin typeface="Calibri Regular" charset="0"/>
              </a:rPr>
              <a:t>ლექსიკა</a:t>
            </a:r>
            <a:endParaRPr lang="en-US" sz="3500" dirty="0">
              <a:solidFill>
                <a:schemeClr val="bg1"/>
              </a:solidFill>
              <a:latin typeface="Calibri Regular" charset="0"/>
            </a:endParaRPr>
          </a:p>
        </p:txBody>
      </p:sp>
      <p:pic>
        <p:nvPicPr>
          <p:cNvPr id="8" name="Google Shape;90;p1">
            <a:extLst>
              <a:ext uri="{FF2B5EF4-FFF2-40B4-BE49-F238E27FC236}">
                <a16:creationId xmlns:a16="http://schemas.microsoft.com/office/drawing/2014/main" id="{6B00B62A-C3D9-E44C-A57B-24BD8195D2FC}"/>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9" name="Picture 8">
            <a:extLst>
              <a:ext uri="{FF2B5EF4-FFF2-40B4-BE49-F238E27FC236}">
                <a16:creationId xmlns:a16="http://schemas.microsoft.com/office/drawing/2014/main" id="{977C1737-B8AF-334B-B69F-C4A61B990CB1}"/>
              </a:ext>
            </a:extLst>
          </p:cNvPr>
          <p:cNvPicPr>
            <a:picLocks noChangeAspect="1"/>
          </p:cNvPicPr>
          <p:nvPr/>
        </p:nvPicPr>
        <p:blipFill>
          <a:blip r:embed="rId4"/>
          <a:stretch>
            <a:fillRect/>
          </a:stretch>
        </p:blipFill>
        <p:spPr>
          <a:xfrm>
            <a:off x="2450562" y="556124"/>
            <a:ext cx="2376972" cy="968991"/>
          </a:xfrm>
          <a:prstGeom prst="rect">
            <a:avLst/>
          </a:prstGeom>
        </p:spPr>
      </p:pic>
      <p:sp>
        <p:nvSpPr>
          <p:cNvPr id="10" name="Google Shape;190;g8d3272b2c0_0_231"/>
          <p:cNvSpPr/>
          <p:nvPr/>
        </p:nvSpPr>
        <p:spPr>
          <a:xfrm>
            <a:off x="3639048" y="5241506"/>
            <a:ext cx="5138637" cy="1139295"/>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i="1" u="none" strike="noStrike" cap="none" dirty="0">
                <a:solidFill>
                  <a:srgbClr val="FFFFFF"/>
                </a:solidFill>
                <a:latin typeface="Calibri" panose="020F0502020204030204" pitchFamily="34" charset="0"/>
                <a:ea typeface="Calibri"/>
                <a:cs typeface="Calibri" panose="020F0502020204030204" pitchFamily="34" charset="0"/>
                <a:sym typeface="Calibri"/>
              </a:rPr>
              <a:t>I use </a:t>
            </a:r>
            <a:r>
              <a:rPr lang="en-US" sz="2400" i="1" u="none" strike="noStrike" cap="none" dirty="0" smtClean="0">
                <a:solidFill>
                  <a:srgbClr val="FFFFFF"/>
                </a:solidFill>
                <a:latin typeface="Calibri" panose="020F0502020204030204" pitchFamily="34" charset="0"/>
                <a:ea typeface="Calibri"/>
                <a:cs typeface="Calibri" panose="020F0502020204030204" pitchFamily="34" charset="0"/>
                <a:sym typeface="Calibri"/>
              </a:rPr>
              <a:t>a </a:t>
            </a:r>
            <a:r>
              <a:rPr lang="en-US" sz="2400" i="1" u="none" strike="noStrike" cap="none" dirty="0">
                <a:solidFill>
                  <a:srgbClr val="FFC000"/>
                </a:solidFill>
                <a:latin typeface="Calibri" panose="020F0502020204030204" pitchFamily="34" charset="0"/>
                <a:ea typeface="Calibri"/>
                <a:cs typeface="Calibri" panose="020F0502020204030204" pitchFamily="34" charset="0"/>
                <a:sym typeface="Calibri"/>
              </a:rPr>
              <a:t>grater</a:t>
            </a:r>
            <a:r>
              <a:rPr lang="en-US" sz="2400" i="1" u="none" strike="noStrike" cap="none" dirty="0">
                <a:solidFill>
                  <a:srgbClr val="FFFFFF"/>
                </a:solidFill>
                <a:latin typeface="Calibri" panose="020F0502020204030204" pitchFamily="34" charset="0"/>
                <a:ea typeface="Calibri"/>
                <a:cs typeface="Calibri" panose="020F0502020204030204" pitchFamily="34" charset="0"/>
                <a:sym typeface="Calibri"/>
              </a:rPr>
              <a:t> to put fresh cheese on my spaghetti.</a:t>
            </a:r>
            <a:endParaRPr sz="2400" i="1" u="none" strike="noStrike" cap="none" dirty="0">
              <a:solidFill>
                <a:srgbClr val="FFFFFF"/>
              </a:solidFill>
              <a:latin typeface="Calibri" panose="020F0502020204030204" pitchFamily="34" charset="0"/>
              <a:ea typeface="Calibri"/>
              <a:cs typeface="Calibri" panose="020F0502020204030204" pitchFamily="34" charset="0"/>
              <a:sym typeface="Calibri"/>
            </a:endParaRPr>
          </a:p>
        </p:txBody>
      </p:sp>
    </p:spTree>
    <p:extLst>
      <p:ext uri="{BB962C8B-B14F-4D97-AF65-F5344CB8AC3E}">
        <p14:creationId xmlns:p14="http://schemas.microsoft.com/office/powerpoint/2010/main" val="16853426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9" name="Google Shape;189;g8d3272b2c0_0_231"/>
          <p:cNvSpPr/>
          <p:nvPr/>
        </p:nvSpPr>
        <p:spPr>
          <a:xfrm>
            <a:off x="4444032" y="1677614"/>
            <a:ext cx="3431400" cy="2519400"/>
          </a:xfrm>
          <a:prstGeom prst="ellipse">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dirty="0">
                <a:solidFill>
                  <a:schemeClr val="bg1"/>
                </a:solidFill>
                <a:latin typeface="Calibri" panose="020F0502020204030204" pitchFamily="34" charset="0"/>
                <a:cs typeface="Calibri" panose="020F0502020204030204" pitchFamily="34" charset="0"/>
              </a:rPr>
              <a:t>frying pan </a:t>
            </a:r>
          </a:p>
          <a:p>
            <a:pPr marL="0" marR="0" lvl="0" indent="0" algn="ctr" rtl="0">
              <a:spcBef>
                <a:spcPts val="0"/>
              </a:spcBef>
              <a:spcAft>
                <a:spcPts val="0"/>
              </a:spcAft>
              <a:buNone/>
            </a:pPr>
            <a:r>
              <a:rPr lang="en-US" sz="2800" b="1" dirty="0">
                <a:solidFill>
                  <a:schemeClr val="bg1"/>
                </a:solidFill>
                <a:latin typeface="Calibri" panose="020F0502020204030204" pitchFamily="34" charset="0"/>
                <a:cs typeface="Calibri" panose="020F0502020204030204" pitchFamily="34" charset="0"/>
              </a:rPr>
              <a:t>(n.)</a:t>
            </a:r>
            <a:endParaRPr sz="2800" b="1" dirty="0">
              <a:solidFill>
                <a:schemeClr val="bg1"/>
              </a:solidFill>
              <a:latin typeface="Calibri" panose="020F0502020204030204" pitchFamily="34" charset="0"/>
              <a:cs typeface="Calibri" panose="020F0502020204030204" pitchFamily="34" charset="0"/>
            </a:endParaRPr>
          </a:p>
        </p:txBody>
      </p:sp>
      <p:sp>
        <p:nvSpPr>
          <p:cNvPr id="190" name="Google Shape;190;g8d3272b2c0_0_231"/>
          <p:cNvSpPr/>
          <p:nvPr/>
        </p:nvSpPr>
        <p:spPr>
          <a:xfrm>
            <a:off x="4133088" y="4376118"/>
            <a:ext cx="4011168" cy="544870"/>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ka-GE" sz="2400" dirty="0">
                <a:solidFill>
                  <a:srgbClr val="FFFFFF"/>
                </a:solidFill>
                <a:latin typeface="Calibri" panose="020F0502020204030204" pitchFamily="34" charset="0"/>
                <a:ea typeface="Calibri"/>
                <a:cs typeface="Calibri" panose="020F0502020204030204" pitchFamily="34" charset="0"/>
                <a:sym typeface="Calibri"/>
              </a:rPr>
              <a:t>სახელურიანი ტაფა</a:t>
            </a:r>
            <a:endParaRPr sz="2400" u="none" strike="noStrike" cap="none" dirty="0">
              <a:solidFill>
                <a:srgbClr val="FFFFFF"/>
              </a:solidFill>
              <a:latin typeface="Calibri" panose="020F0502020204030204" pitchFamily="34" charset="0"/>
              <a:ea typeface="Calibri"/>
              <a:cs typeface="Calibri" panose="020F0502020204030204" pitchFamily="34" charset="0"/>
              <a:sym typeface="Calibri"/>
            </a:endParaRPr>
          </a:p>
        </p:txBody>
      </p:sp>
      <p:sp>
        <p:nvSpPr>
          <p:cNvPr id="3" name="Rectangle 2">
            <a:extLst>
              <a:ext uri="{FF2B5EF4-FFF2-40B4-BE49-F238E27FC236}">
                <a16:creationId xmlns:a16="http://schemas.microsoft.com/office/drawing/2014/main" id="{748FA8E3-2CE3-3647-992D-018F0126A7B0}"/>
              </a:ext>
            </a:extLst>
          </p:cNvPr>
          <p:cNvSpPr/>
          <p:nvPr/>
        </p:nvSpPr>
        <p:spPr>
          <a:xfrm>
            <a:off x="9371540" y="265735"/>
            <a:ext cx="2584555" cy="15497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B328E047-1F90-4CB1-8264-047021299E60}"/>
              </a:ext>
            </a:extLst>
          </p:cNvPr>
          <p:cNvSpPr txBox="1"/>
          <p:nvPr/>
        </p:nvSpPr>
        <p:spPr>
          <a:xfrm>
            <a:off x="9371541" y="355564"/>
            <a:ext cx="2584554" cy="1169551"/>
          </a:xfrm>
          <a:prstGeom prst="rect">
            <a:avLst/>
          </a:prstGeom>
          <a:noFill/>
        </p:spPr>
        <p:txBody>
          <a:bodyPr wrap="square" rtlCol="0">
            <a:spAutoFit/>
          </a:bodyPr>
          <a:lstStyle/>
          <a:p>
            <a:pPr algn="ctr"/>
            <a:r>
              <a:rPr lang="en-US" sz="3500" dirty="0">
                <a:solidFill>
                  <a:schemeClr val="bg1"/>
                </a:solidFill>
                <a:latin typeface="Calibri Regular" charset="0"/>
              </a:rPr>
              <a:t>Vocabulary</a:t>
            </a:r>
          </a:p>
          <a:p>
            <a:pPr algn="ctr"/>
            <a:r>
              <a:rPr lang="ka-GE" sz="3500" dirty="0">
                <a:solidFill>
                  <a:schemeClr val="bg1"/>
                </a:solidFill>
                <a:latin typeface="Calibri Regular" charset="0"/>
              </a:rPr>
              <a:t>ლექსიკა</a:t>
            </a:r>
            <a:endParaRPr lang="en-US" sz="3500" dirty="0">
              <a:solidFill>
                <a:schemeClr val="bg1"/>
              </a:solidFill>
              <a:latin typeface="Calibri Regular" charset="0"/>
            </a:endParaRPr>
          </a:p>
        </p:txBody>
      </p:sp>
      <p:pic>
        <p:nvPicPr>
          <p:cNvPr id="8" name="Google Shape;90;p1">
            <a:extLst>
              <a:ext uri="{FF2B5EF4-FFF2-40B4-BE49-F238E27FC236}">
                <a16:creationId xmlns:a16="http://schemas.microsoft.com/office/drawing/2014/main" id="{6B00B62A-C3D9-E44C-A57B-24BD8195D2FC}"/>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9" name="Picture 8">
            <a:extLst>
              <a:ext uri="{FF2B5EF4-FFF2-40B4-BE49-F238E27FC236}">
                <a16:creationId xmlns:a16="http://schemas.microsoft.com/office/drawing/2014/main" id="{977C1737-B8AF-334B-B69F-C4A61B990CB1}"/>
              </a:ext>
            </a:extLst>
          </p:cNvPr>
          <p:cNvPicPr>
            <a:picLocks noChangeAspect="1"/>
          </p:cNvPicPr>
          <p:nvPr/>
        </p:nvPicPr>
        <p:blipFill>
          <a:blip r:embed="rId4"/>
          <a:stretch>
            <a:fillRect/>
          </a:stretch>
        </p:blipFill>
        <p:spPr>
          <a:xfrm>
            <a:off x="2450562" y="556124"/>
            <a:ext cx="2376972" cy="968991"/>
          </a:xfrm>
          <a:prstGeom prst="rect">
            <a:avLst/>
          </a:prstGeom>
        </p:spPr>
      </p:pic>
      <p:sp>
        <p:nvSpPr>
          <p:cNvPr id="10" name="Google Shape;190;g8d3272b2c0_0_231"/>
          <p:cNvSpPr/>
          <p:nvPr/>
        </p:nvSpPr>
        <p:spPr>
          <a:xfrm>
            <a:off x="3590413" y="5349994"/>
            <a:ext cx="5138637" cy="1139295"/>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i="1" dirty="0">
                <a:solidFill>
                  <a:schemeClr val="bg1"/>
                </a:solidFill>
                <a:latin typeface="Calibri" panose="020F0502020204030204" pitchFamily="34" charset="0"/>
                <a:ea typeface="Calibri"/>
                <a:cs typeface="Calibri" panose="020F0502020204030204" pitchFamily="34" charset="0"/>
                <a:sym typeface="Calibri"/>
              </a:rPr>
              <a:t>The </a:t>
            </a:r>
            <a:r>
              <a:rPr lang="en-US" sz="2400" i="1" dirty="0">
                <a:solidFill>
                  <a:srgbClr val="FFC000"/>
                </a:solidFill>
                <a:latin typeface="Calibri" panose="020F0502020204030204" pitchFamily="34" charset="0"/>
                <a:ea typeface="Calibri"/>
                <a:cs typeface="Calibri" panose="020F0502020204030204" pitchFamily="34" charset="0"/>
                <a:sym typeface="Calibri"/>
              </a:rPr>
              <a:t>frying pan </a:t>
            </a:r>
            <a:r>
              <a:rPr lang="en-US" sz="2400" i="1" dirty="0">
                <a:solidFill>
                  <a:schemeClr val="bg1"/>
                </a:solidFill>
                <a:latin typeface="Calibri" panose="020F0502020204030204" pitchFamily="34" charset="0"/>
                <a:ea typeface="Calibri"/>
                <a:cs typeface="Calibri" panose="020F0502020204030204" pitchFamily="34" charset="0"/>
                <a:sym typeface="Calibri"/>
              </a:rPr>
              <a:t>is the most used thing in my kitchen.</a:t>
            </a:r>
            <a:endParaRPr sz="2400" i="1" u="none" strike="noStrike" cap="none" dirty="0">
              <a:solidFill>
                <a:schemeClr val="bg1"/>
              </a:solidFill>
              <a:latin typeface="Calibri" panose="020F0502020204030204" pitchFamily="34" charset="0"/>
              <a:ea typeface="Calibri"/>
              <a:cs typeface="Calibri" panose="020F0502020204030204" pitchFamily="34" charset="0"/>
              <a:sym typeface="Calibri"/>
            </a:endParaRPr>
          </a:p>
        </p:txBody>
      </p:sp>
    </p:spTree>
    <p:extLst>
      <p:ext uri="{BB962C8B-B14F-4D97-AF65-F5344CB8AC3E}">
        <p14:creationId xmlns:p14="http://schemas.microsoft.com/office/powerpoint/2010/main" val="4620160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9" name="Google Shape;189;g8d3272b2c0_0_231"/>
          <p:cNvSpPr/>
          <p:nvPr/>
        </p:nvSpPr>
        <p:spPr>
          <a:xfrm>
            <a:off x="4444032" y="1677614"/>
            <a:ext cx="3431400" cy="2519400"/>
          </a:xfrm>
          <a:prstGeom prst="ellipse">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dirty="0">
                <a:solidFill>
                  <a:schemeClr val="bg1"/>
                </a:solidFill>
                <a:latin typeface="Calibri" panose="020F0502020204030204" pitchFamily="34" charset="0"/>
                <a:cs typeface="Calibri" panose="020F0502020204030204" pitchFamily="34" charset="0"/>
              </a:rPr>
              <a:t>whisk</a:t>
            </a:r>
          </a:p>
          <a:p>
            <a:pPr marL="0" marR="0" lvl="0" indent="0" algn="ctr" rtl="0">
              <a:spcBef>
                <a:spcPts val="0"/>
              </a:spcBef>
              <a:spcAft>
                <a:spcPts val="0"/>
              </a:spcAft>
              <a:buNone/>
            </a:pPr>
            <a:r>
              <a:rPr lang="en-US" sz="2800" b="1" dirty="0">
                <a:solidFill>
                  <a:schemeClr val="bg1"/>
                </a:solidFill>
                <a:latin typeface="Calibri" panose="020F0502020204030204" pitchFamily="34" charset="0"/>
                <a:cs typeface="Calibri" panose="020F0502020204030204" pitchFamily="34" charset="0"/>
              </a:rPr>
              <a:t>(n.)</a:t>
            </a:r>
            <a:endParaRPr sz="2800" b="1" dirty="0">
              <a:solidFill>
                <a:schemeClr val="bg1"/>
              </a:solidFill>
              <a:latin typeface="Calibri" panose="020F0502020204030204" pitchFamily="34" charset="0"/>
              <a:cs typeface="Calibri" panose="020F0502020204030204" pitchFamily="34" charset="0"/>
            </a:endParaRPr>
          </a:p>
        </p:txBody>
      </p:sp>
      <p:sp>
        <p:nvSpPr>
          <p:cNvPr id="190" name="Google Shape;190;g8d3272b2c0_0_231"/>
          <p:cNvSpPr/>
          <p:nvPr/>
        </p:nvSpPr>
        <p:spPr>
          <a:xfrm>
            <a:off x="4385664" y="4376118"/>
            <a:ext cx="3489768" cy="544870"/>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ka-GE" sz="2400" dirty="0">
                <a:solidFill>
                  <a:srgbClr val="FFFFFF"/>
                </a:solidFill>
                <a:latin typeface="Calibri" panose="020F0502020204030204" pitchFamily="34" charset="0"/>
                <a:ea typeface="Calibri"/>
                <a:cs typeface="Calibri" panose="020F0502020204030204" pitchFamily="34" charset="0"/>
                <a:sym typeface="Calibri"/>
              </a:rPr>
              <a:t>სადღვებელა</a:t>
            </a:r>
            <a:endParaRPr sz="2400" u="none" strike="noStrike" cap="none" dirty="0">
              <a:solidFill>
                <a:srgbClr val="FFFFFF"/>
              </a:solidFill>
              <a:latin typeface="Calibri" panose="020F0502020204030204" pitchFamily="34" charset="0"/>
              <a:ea typeface="Calibri"/>
              <a:cs typeface="Calibri" panose="020F0502020204030204" pitchFamily="34" charset="0"/>
              <a:sym typeface="Calibri"/>
            </a:endParaRPr>
          </a:p>
        </p:txBody>
      </p:sp>
      <p:sp>
        <p:nvSpPr>
          <p:cNvPr id="3" name="Rectangle 2">
            <a:extLst>
              <a:ext uri="{FF2B5EF4-FFF2-40B4-BE49-F238E27FC236}">
                <a16:creationId xmlns:a16="http://schemas.microsoft.com/office/drawing/2014/main" id="{748FA8E3-2CE3-3647-992D-018F0126A7B0}"/>
              </a:ext>
            </a:extLst>
          </p:cNvPr>
          <p:cNvSpPr/>
          <p:nvPr/>
        </p:nvSpPr>
        <p:spPr>
          <a:xfrm>
            <a:off x="9371540" y="265735"/>
            <a:ext cx="2584555" cy="15497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B328E047-1F90-4CB1-8264-047021299E60}"/>
              </a:ext>
            </a:extLst>
          </p:cNvPr>
          <p:cNvSpPr txBox="1"/>
          <p:nvPr/>
        </p:nvSpPr>
        <p:spPr>
          <a:xfrm>
            <a:off x="9423608" y="355564"/>
            <a:ext cx="2532488" cy="1169551"/>
          </a:xfrm>
          <a:prstGeom prst="rect">
            <a:avLst/>
          </a:prstGeom>
          <a:noFill/>
        </p:spPr>
        <p:txBody>
          <a:bodyPr wrap="square" rtlCol="0">
            <a:spAutoFit/>
          </a:bodyPr>
          <a:lstStyle/>
          <a:p>
            <a:pPr algn="ctr"/>
            <a:r>
              <a:rPr lang="en-US" sz="3500" dirty="0">
                <a:solidFill>
                  <a:schemeClr val="bg1"/>
                </a:solidFill>
                <a:latin typeface="Calibri Regular" charset="0"/>
              </a:rPr>
              <a:t>Vocabulary</a:t>
            </a:r>
          </a:p>
          <a:p>
            <a:pPr algn="ctr"/>
            <a:r>
              <a:rPr lang="ka-GE" sz="3500" dirty="0">
                <a:solidFill>
                  <a:schemeClr val="bg1"/>
                </a:solidFill>
                <a:latin typeface="Calibri Regular" charset="0"/>
              </a:rPr>
              <a:t>ლექსიკა</a:t>
            </a:r>
            <a:endParaRPr lang="en-US" sz="3500" dirty="0">
              <a:solidFill>
                <a:schemeClr val="bg1"/>
              </a:solidFill>
              <a:latin typeface="Calibri Regular" charset="0"/>
            </a:endParaRPr>
          </a:p>
        </p:txBody>
      </p:sp>
      <p:pic>
        <p:nvPicPr>
          <p:cNvPr id="8" name="Google Shape;90;p1">
            <a:extLst>
              <a:ext uri="{FF2B5EF4-FFF2-40B4-BE49-F238E27FC236}">
                <a16:creationId xmlns:a16="http://schemas.microsoft.com/office/drawing/2014/main" id="{6B00B62A-C3D9-E44C-A57B-24BD8195D2FC}"/>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9" name="Picture 8">
            <a:extLst>
              <a:ext uri="{FF2B5EF4-FFF2-40B4-BE49-F238E27FC236}">
                <a16:creationId xmlns:a16="http://schemas.microsoft.com/office/drawing/2014/main" id="{977C1737-B8AF-334B-B69F-C4A61B990CB1}"/>
              </a:ext>
            </a:extLst>
          </p:cNvPr>
          <p:cNvPicPr>
            <a:picLocks noChangeAspect="1"/>
          </p:cNvPicPr>
          <p:nvPr/>
        </p:nvPicPr>
        <p:blipFill>
          <a:blip r:embed="rId4"/>
          <a:stretch>
            <a:fillRect/>
          </a:stretch>
        </p:blipFill>
        <p:spPr>
          <a:xfrm>
            <a:off x="2450562" y="556124"/>
            <a:ext cx="2376972" cy="968991"/>
          </a:xfrm>
          <a:prstGeom prst="rect">
            <a:avLst/>
          </a:prstGeom>
        </p:spPr>
      </p:pic>
      <p:sp>
        <p:nvSpPr>
          <p:cNvPr id="10" name="Google Shape;190;g8d3272b2c0_0_231"/>
          <p:cNvSpPr/>
          <p:nvPr/>
        </p:nvSpPr>
        <p:spPr>
          <a:xfrm>
            <a:off x="3590413" y="5349994"/>
            <a:ext cx="5138637" cy="1139295"/>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i="1" dirty="0">
                <a:solidFill>
                  <a:srgbClr val="FFFFFF"/>
                </a:solidFill>
                <a:latin typeface="Calibri" panose="020F0502020204030204" pitchFamily="34" charset="0"/>
                <a:ea typeface="Calibri"/>
                <a:cs typeface="Calibri" panose="020F0502020204030204" pitchFamily="34" charset="0"/>
                <a:sym typeface="Calibri"/>
              </a:rPr>
              <a:t>We use </a:t>
            </a:r>
            <a:r>
              <a:rPr lang="en-US" sz="2400" i="1" dirty="0" smtClean="0">
                <a:solidFill>
                  <a:srgbClr val="FFFFFF"/>
                </a:solidFill>
                <a:latin typeface="Calibri" panose="020F0502020204030204" pitchFamily="34" charset="0"/>
                <a:ea typeface="Calibri"/>
                <a:cs typeface="Calibri" panose="020F0502020204030204" pitchFamily="34" charset="0"/>
                <a:sym typeface="Calibri"/>
              </a:rPr>
              <a:t>a </a:t>
            </a:r>
            <a:r>
              <a:rPr lang="en-US" sz="2400" i="1" dirty="0">
                <a:solidFill>
                  <a:srgbClr val="FFC000"/>
                </a:solidFill>
                <a:latin typeface="Calibri" panose="020F0502020204030204" pitchFamily="34" charset="0"/>
                <a:ea typeface="Calibri"/>
                <a:cs typeface="Calibri" panose="020F0502020204030204" pitchFamily="34" charset="0"/>
                <a:sym typeface="Calibri"/>
              </a:rPr>
              <a:t>whisk</a:t>
            </a:r>
            <a:r>
              <a:rPr lang="en-US" sz="2400" i="1" dirty="0">
                <a:solidFill>
                  <a:srgbClr val="FFFFFF"/>
                </a:solidFill>
                <a:latin typeface="Calibri" panose="020F0502020204030204" pitchFamily="34" charset="0"/>
                <a:ea typeface="Calibri"/>
                <a:cs typeface="Calibri" panose="020F0502020204030204" pitchFamily="34" charset="0"/>
                <a:sym typeface="Calibri"/>
              </a:rPr>
              <a:t> to mix the </a:t>
            </a:r>
            <a:r>
              <a:rPr lang="en-US" sz="2400" i="1" dirty="0" smtClean="0">
                <a:solidFill>
                  <a:srgbClr val="FFFFFF"/>
                </a:solidFill>
                <a:latin typeface="Calibri" panose="020F0502020204030204" pitchFamily="34" charset="0"/>
                <a:ea typeface="Calibri"/>
                <a:cs typeface="Calibri" panose="020F0502020204030204" pitchFamily="34" charset="0"/>
                <a:sym typeface="Calibri"/>
              </a:rPr>
              <a:t>butter </a:t>
            </a:r>
            <a:r>
              <a:rPr lang="en-US" sz="2400" i="1" dirty="0">
                <a:solidFill>
                  <a:srgbClr val="FFFFFF"/>
                </a:solidFill>
                <a:latin typeface="Calibri" panose="020F0502020204030204" pitchFamily="34" charset="0"/>
                <a:ea typeface="Calibri"/>
                <a:cs typeface="Calibri" panose="020F0502020204030204" pitchFamily="34" charset="0"/>
                <a:sym typeface="Calibri"/>
              </a:rPr>
              <a:t>when we make a cake.</a:t>
            </a:r>
            <a:endParaRPr sz="2400" i="1" u="none" strike="noStrike" cap="none" dirty="0">
              <a:solidFill>
                <a:srgbClr val="FFFFFF"/>
              </a:solidFill>
              <a:latin typeface="Calibri" panose="020F0502020204030204" pitchFamily="34" charset="0"/>
              <a:ea typeface="Calibri"/>
              <a:cs typeface="Calibri" panose="020F0502020204030204" pitchFamily="34" charset="0"/>
              <a:sym typeface="Calibri"/>
            </a:endParaRPr>
          </a:p>
        </p:txBody>
      </p:sp>
    </p:spTree>
    <p:extLst>
      <p:ext uri="{BB962C8B-B14F-4D97-AF65-F5344CB8AC3E}">
        <p14:creationId xmlns:p14="http://schemas.microsoft.com/office/powerpoint/2010/main" val="168730269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3963</TotalTime>
  <Words>1648</Words>
  <Application>Microsoft Office PowerPoint</Application>
  <PresentationFormat>Widescreen</PresentationFormat>
  <Paragraphs>338</Paragraphs>
  <Slides>48</Slides>
  <Notes>37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48</vt:i4>
      </vt:variant>
    </vt:vector>
  </HeadingPairs>
  <TitlesOfParts>
    <vt:vector size="54" baseType="lpstr">
      <vt:lpstr>Arial</vt:lpstr>
      <vt:lpstr>Calibri</vt:lpstr>
      <vt:lpstr>Calibri Regular</vt:lpstr>
      <vt:lpstr>Sylfaen Regular</vt:lpstr>
      <vt:lpstr>Times New Roman</vt:lpstr>
      <vt:lpstr>Office Theme</vt:lpstr>
      <vt:lpstr>PowerPoint Presentation</vt:lpstr>
      <vt:lpstr>PowerPoint Presentation</vt:lpstr>
      <vt:lpstr>Agenda                         გაკვეთილის გეგმა</vt:lpstr>
      <vt:lpstr>Introduction შესავალი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False</vt:lpstr>
      <vt:lpstr>False</vt:lpstr>
      <vt:lpstr>True</vt:lpstr>
      <vt:lpstr>False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Summary                      გაკვეთილის შეჯამება</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Sam Dalesio</dc:creator>
  <cp:lastModifiedBy>User</cp:lastModifiedBy>
  <cp:revision>314</cp:revision>
  <dcterms:created xsi:type="dcterms:W3CDTF">2020-04-09T12:21:27Z</dcterms:created>
  <dcterms:modified xsi:type="dcterms:W3CDTF">2020-10-22T19:57:41Z</dcterms:modified>
</cp:coreProperties>
</file>