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1"/>
  </p:notesMasterIdLst>
  <p:sldIdLst>
    <p:sldId id="256" r:id="rId2"/>
    <p:sldId id="257" r:id="rId3"/>
    <p:sldId id="258" r:id="rId4"/>
    <p:sldId id="259" r:id="rId5"/>
    <p:sldId id="260" r:id="rId6"/>
    <p:sldId id="261" r:id="rId7"/>
    <p:sldId id="371" r:id="rId8"/>
    <p:sldId id="372" r:id="rId9"/>
    <p:sldId id="373" r:id="rId10"/>
    <p:sldId id="374" r:id="rId11"/>
    <p:sldId id="347" r:id="rId12"/>
    <p:sldId id="411" r:id="rId13"/>
    <p:sldId id="412" r:id="rId14"/>
    <p:sldId id="413" r:id="rId15"/>
    <p:sldId id="414" r:id="rId16"/>
    <p:sldId id="357" r:id="rId17"/>
    <p:sldId id="358" r:id="rId18"/>
    <p:sldId id="360" r:id="rId19"/>
    <p:sldId id="362" r:id="rId20"/>
    <p:sldId id="393" r:id="rId21"/>
    <p:sldId id="404" r:id="rId22"/>
    <p:sldId id="387" r:id="rId23"/>
    <p:sldId id="388" r:id="rId24"/>
    <p:sldId id="353" r:id="rId25"/>
    <p:sldId id="403" r:id="rId26"/>
    <p:sldId id="354" r:id="rId27"/>
    <p:sldId id="366" r:id="rId28"/>
    <p:sldId id="363" r:id="rId29"/>
    <p:sldId id="364" r:id="rId30"/>
    <p:sldId id="296" r:id="rId31"/>
    <p:sldId id="325" r:id="rId32"/>
    <p:sldId id="405" r:id="rId33"/>
    <p:sldId id="406" r:id="rId34"/>
    <p:sldId id="302" r:id="rId35"/>
    <p:sldId id="330" r:id="rId36"/>
    <p:sldId id="331" r:id="rId37"/>
    <p:sldId id="392" r:id="rId38"/>
    <p:sldId id="304" r:id="rId39"/>
    <p:sldId id="333" r:id="rId4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7" roundtripDataSignature="AMtx7mi04+w5nQ4tCbZznQyhmJX9mJzj9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46CFEF4-99AF-46A8-A051-738FFB79779B}">
  <a:tblStyle styleId="{B46CFEF4-99AF-46A8-A051-738FFB79779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9331022-4FDA-4916-96CC-4CBCEC6AEFC1}"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81" autoAdjust="0"/>
    <p:restoredTop sz="95865"/>
  </p:normalViewPr>
  <p:slideViewPr>
    <p:cSldViewPr snapToGrid="0">
      <p:cViewPr varScale="1">
        <p:scale>
          <a:sx n="112" d="100"/>
          <a:sy n="112" d="100"/>
        </p:scale>
        <p:origin x="48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68"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67" Type="http://customschemas.google.com/relationships/presentationmetadata" Target="metadata"/><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6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dirty="0"/>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lvl1pPr>
              <a:defRPr b="0" i="0">
                <a:latin typeface="Sylfaen Regular" pitchFamily="18" charset="0"/>
              </a:defRPr>
            </a:lvl1pPr>
          </a:lstStyle>
          <a:p>
            <a:pPr algn="r"/>
            <a:fld id="{00000000-1234-1234-1234-123412341234}" type="slidenum">
              <a:rPr lang="en-US" sz="1200" smtClean="0">
                <a:solidFill>
                  <a:schemeClr val="dk1"/>
                </a:solidFill>
                <a:ea typeface="Calibri"/>
                <a:cs typeface="Calibri"/>
                <a:sym typeface="Calibri"/>
              </a:rPr>
              <a:pPr algn="r"/>
              <a:t>‹#›</a:t>
            </a:fld>
            <a:endParaRPr lang="en-US" sz="1200" dirty="0">
              <a:solidFill>
                <a:schemeClr val="dk1"/>
              </a:solidFill>
              <a:ea typeface="Calibri"/>
              <a:cs typeface="Calibri"/>
              <a:sym typeface="Calibri"/>
            </a:endParaRPr>
          </a:p>
        </p:txBody>
      </p:sp>
    </p:spTree>
    <p:extLst>
      <p:ext uri="{BB962C8B-B14F-4D97-AF65-F5344CB8AC3E}">
        <p14:creationId xmlns:p14="http://schemas.microsoft.com/office/powerpoint/2010/main" val="318588561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10</a:t>
            </a:fld>
            <a:endParaRPr dirty="0"/>
          </a:p>
        </p:txBody>
      </p:sp>
    </p:spTree>
    <p:extLst>
      <p:ext uri="{BB962C8B-B14F-4D97-AF65-F5344CB8AC3E}">
        <p14:creationId xmlns:p14="http://schemas.microsoft.com/office/powerpoint/2010/main" val="56074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8d3272b2c0_0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8d3272b2c0_0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43" name="Google Shape;143;g8d3272b2c0_0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16</a:t>
            </a:fld>
            <a:endParaRPr dirty="0"/>
          </a:p>
        </p:txBody>
      </p:sp>
    </p:spTree>
    <p:extLst>
      <p:ext uri="{BB962C8B-B14F-4D97-AF65-F5344CB8AC3E}">
        <p14:creationId xmlns:p14="http://schemas.microsoft.com/office/powerpoint/2010/main" val="1493687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17</a:t>
            </a:fld>
            <a:endParaRPr dirty="0"/>
          </a:p>
        </p:txBody>
      </p:sp>
    </p:spTree>
    <p:extLst>
      <p:ext uri="{BB962C8B-B14F-4D97-AF65-F5344CB8AC3E}">
        <p14:creationId xmlns:p14="http://schemas.microsoft.com/office/powerpoint/2010/main" val="369550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18</a:t>
            </a:fld>
            <a:endParaRPr dirty="0"/>
          </a:p>
        </p:txBody>
      </p:sp>
    </p:spTree>
    <p:extLst>
      <p:ext uri="{BB962C8B-B14F-4D97-AF65-F5344CB8AC3E}">
        <p14:creationId xmlns:p14="http://schemas.microsoft.com/office/powerpoint/2010/main" val="824707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19</a:t>
            </a:fld>
            <a:endParaRPr dirty="0"/>
          </a:p>
        </p:txBody>
      </p:sp>
    </p:spTree>
    <p:extLst>
      <p:ext uri="{BB962C8B-B14F-4D97-AF65-F5344CB8AC3E}">
        <p14:creationId xmlns:p14="http://schemas.microsoft.com/office/powerpoint/2010/main" val="13277056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20</a:t>
            </a:fld>
            <a:endParaRPr dirty="0"/>
          </a:p>
        </p:txBody>
      </p:sp>
    </p:spTree>
    <p:extLst>
      <p:ext uri="{BB962C8B-B14F-4D97-AF65-F5344CB8AC3E}">
        <p14:creationId xmlns:p14="http://schemas.microsoft.com/office/powerpoint/2010/main" val="27404718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21</a:t>
            </a:fld>
            <a:endParaRPr dirty="0"/>
          </a:p>
        </p:txBody>
      </p:sp>
    </p:spTree>
    <p:extLst>
      <p:ext uri="{BB962C8B-B14F-4D97-AF65-F5344CB8AC3E}">
        <p14:creationId xmlns:p14="http://schemas.microsoft.com/office/powerpoint/2010/main" val="9304582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22</a:t>
            </a:fld>
            <a:endParaRPr dirty="0"/>
          </a:p>
        </p:txBody>
      </p:sp>
    </p:spTree>
    <p:extLst>
      <p:ext uri="{BB962C8B-B14F-4D97-AF65-F5344CB8AC3E}">
        <p14:creationId xmlns:p14="http://schemas.microsoft.com/office/powerpoint/2010/main" val="1025757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23</a:t>
            </a:fld>
            <a:endParaRPr dirty="0"/>
          </a:p>
        </p:txBody>
      </p:sp>
    </p:spTree>
    <p:extLst>
      <p:ext uri="{BB962C8B-B14F-4D97-AF65-F5344CB8AC3E}">
        <p14:creationId xmlns:p14="http://schemas.microsoft.com/office/powerpoint/2010/main" val="1584468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27</a:t>
            </a:fld>
            <a:endParaRPr dirty="0"/>
          </a:p>
        </p:txBody>
      </p:sp>
    </p:spTree>
    <p:extLst>
      <p:ext uri="{BB962C8B-B14F-4D97-AF65-F5344CB8AC3E}">
        <p14:creationId xmlns:p14="http://schemas.microsoft.com/office/powerpoint/2010/main" val="1783237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28</a:t>
            </a:fld>
            <a:endParaRPr dirty="0"/>
          </a:p>
        </p:txBody>
      </p:sp>
    </p:spTree>
    <p:extLst>
      <p:ext uri="{BB962C8B-B14F-4D97-AF65-F5344CB8AC3E}">
        <p14:creationId xmlns:p14="http://schemas.microsoft.com/office/powerpoint/2010/main" val="17768356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29</a:t>
            </a:fld>
            <a:endParaRPr dirty="0"/>
          </a:p>
        </p:txBody>
      </p:sp>
    </p:spTree>
    <p:extLst>
      <p:ext uri="{BB962C8B-B14F-4D97-AF65-F5344CB8AC3E}">
        <p14:creationId xmlns:p14="http://schemas.microsoft.com/office/powerpoint/2010/main" val="14364725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8d3272b2c0_1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8d3272b2c0_1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64" name="Google Shape;564;g8d3272b2c0_1_10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30</a:t>
            </a:fld>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31</a:t>
            </a:fld>
            <a:endParaRPr dirty="0"/>
          </a:p>
        </p:txBody>
      </p:sp>
    </p:spTree>
    <p:extLst>
      <p:ext uri="{BB962C8B-B14F-4D97-AF65-F5344CB8AC3E}">
        <p14:creationId xmlns:p14="http://schemas.microsoft.com/office/powerpoint/2010/main" val="29644457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32</a:t>
            </a:fld>
            <a:endParaRPr dirty="0"/>
          </a:p>
        </p:txBody>
      </p:sp>
    </p:spTree>
    <p:extLst>
      <p:ext uri="{BB962C8B-B14F-4D97-AF65-F5344CB8AC3E}">
        <p14:creationId xmlns:p14="http://schemas.microsoft.com/office/powerpoint/2010/main" val="12725527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33</a:t>
            </a:fld>
            <a:endParaRPr dirty="0"/>
          </a:p>
        </p:txBody>
      </p:sp>
    </p:spTree>
    <p:extLst>
      <p:ext uri="{BB962C8B-B14F-4D97-AF65-F5344CB8AC3E}">
        <p14:creationId xmlns:p14="http://schemas.microsoft.com/office/powerpoint/2010/main" val="17942198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34</a:t>
            </a:fld>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35</a:t>
            </a:fld>
            <a:endParaRPr dirty="0"/>
          </a:p>
        </p:txBody>
      </p:sp>
    </p:spTree>
    <p:extLst>
      <p:ext uri="{BB962C8B-B14F-4D97-AF65-F5344CB8AC3E}">
        <p14:creationId xmlns:p14="http://schemas.microsoft.com/office/powerpoint/2010/main" val="4761449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36</a:t>
            </a:fld>
            <a:endParaRPr dirty="0"/>
          </a:p>
        </p:txBody>
      </p:sp>
    </p:spTree>
    <p:extLst>
      <p:ext uri="{BB962C8B-B14F-4D97-AF65-F5344CB8AC3E}">
        <p14:creationId xmlns:p14="http://schemas.microsoft.com/office/powerpoint/2010/main" val="12858779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d3272b2c0_0_3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02" name="Google Shape;102;g8d3272b2c0_0_3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1598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d3272b2c0_0_3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02" name="Google Shape;102;g8d3272b2c0_0_3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39</a:t>
            </a:fld>
            <a:endParaRPr dirty="0"/>
          </a:p>
        </p:txBody>
      </p:sp>
    </p:spTree>
    <p:extLst>
      <p:ext uri="{BB962C8B-B14F-4D97-AF65-F5344CB8AC3E}">
        <p14:creationId xmlns:p14="http://schemas.microsoft.com/office/powerpoint/2010/main" val="3993571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33" name="Google Shape;13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8d3272b2c0_0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8d3272b2c0_0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43" name="Google Shape;143;g8d3272b2c0_0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6</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7</a:t>
            </a:fld>
            <a:endParaRPr dirty="0"/>
          </a:p>
        </p:txBody>
      </p:sp>
    </p:spTree>
    <p:extLst>
      <p:ext uri="{BB962C8B-B14F-4D97-AF65-F5344CB8AC3E}">
        <p14:creationId xmlns:p14="http://schemas.microsoft.com/office/powerpoint/2010/main" val="243791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8</a:t>
            </a:fld>
            <a:endParaRPr dirty="0"/>
          </a:p>
        </p:txBody>
      </p:sp>
    </p:spTree>
    <p:extLst>
      <p:ext uri="{BB962C8B-B14F-4D97-AF65-F5344CB8AC3E}">
        <p14:creationId xmlns:p14="http://schemas.microsoft.com/office/powerpoint/2010/main" val="1950435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9</a:t>
            </a:fld>
            <a:endParaRPr dirty="0"/>
          </a:p>
        </p:txBody>
      </p:sp>
    </p:spTree>
    <p:extLst>
      <p:ext uri="{BB962C8B-B14F-4D97-AF65-F5344CB8AC3E}">
        <p14:creationId xmlns:p14="http://schemas.microsoft.com/office/powerpoint/2010/main" val="974869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7" name="Google Shape;17;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b="0" i="0">
                <a:latin typeface="Sylfaen Regular" pitchFamily="18" charset="0"/>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18" name="Google Shape;18;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9" name="Google Shape;19;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0" name="Google Shape;20;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4" name="Google Shape;74;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5" name="Google Shape;7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6" name="Google Shape;7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7" name="Google Shape;7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80" name="Google Shape;80;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81" name="Google Shape;8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2" name="Google Shape;8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3" name="Google Shape;8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3" name="Google Shape;23;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4" name="Google Shape;24;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5" name="Google Shape;25;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6" name="Google Shape;26;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9" name="Google Shape;29;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b="0" i="0">
                <a:solidFill>
                  <a:srgbClr val="888888"/>
                </a:solidFill>
                <a:latin typeface="Sylfaen Regular" pitchFamily="18" charset="0"/>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30" name="Google Shape;3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1" name="Google Shape;3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2" name="Google Shape;3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5" name="Google Shape;35;p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6" name="Google Shape;36;p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7" name="Google Shape;37;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8" name="Google Shape;38;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9" name="Google Shape;3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2" name="Google Shape;42;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Sylfaen Regular" pitchFamily="18"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3" name="Google Shape;43;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4" name="Google Shape;44;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Sylfaen Regular" pitchFamily="18"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5" name="Google Shape;45;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6" name="Google Shape;46;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7" name="Google Shape;47;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8" name="Google Shape;4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1" name="Google Shape;5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2" name="Google Shape;5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3" name="Google Shape;5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6" name="Google Shape;5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7" name="Google Shape;5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0" name="Google Shape;60;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b="0" i="0">
                <a:latin typeface="Sylfaen Regular" pitchFamily="18" charset="0"/>
              </a:defRPr>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dirty="0"/>
          </a:p>
        </p:txBody>
      </p:sp>
      <p:sp>
        <p:nvSpPr>
          <p:cNvPr id="61" name="Google Shape;61;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Sylfaen Regular" pitchFamily="18"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2" name="Google Shape;6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3" name="Google Shape;6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4" name="Google Shape;6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7" name="Google Shape;67;p1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Sylfaen Regular" pitchFamily="18" charset="0"/>
                <a:ea typeface="Sylfaen Regular" pitchFamily="18" charset="0"/>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8" name="Google Shape;68;p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Sylfaen Regular" pitchFamily="18"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9" name="Google Shape;69;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0" name="Google Shape;70;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1" name="Google Shape;71;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3" name="Google Shape;13;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4" name="Google Shape;14;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Sylfaen Regular" pitchFamily="18" charset="0"/>
                <a:ea typeface="Sylfaen Regular" pitchFamily="18" charset="0"/>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38235" y="1815502"/>
            <a:ext cx="3442992" cy="2622011"/>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t</a:t>
            </a:r>
            <a:r>
              <a:rPr lang="en-US" sz="2800" b="1" dirty="0" smtClean="0">
                <a:solidFill>
                  <a:schemeClr val="bg1"/>
                </a:solidFill>
                <a:latin typeface="Calibri" panose="020F0502020204030204" pitchFamily="34" charset="0"/>
                <a:cs typeface="Calibri" panose="020F0502020204030204" pitchFamily="34" charset="0"/>
              </a:rPr>
              <a:t>echnophobe</a:t>
            </a:r>
            <a:endParaRPr lang="en-US" sz="2800" b="1"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(n.)</a:t>
            </a:r>
          </a:p>
        </p:txBody>
      </p:sp>
      <p:sp>
        <p:nvSpPr>
          <p:cNvPr id="190" name="Google Shape;190;g8d3272b2c0_0_231"/>
          <p:cNvSpPr/>
          <p:nvPr/>
        </p:nvSpPr>
        <p:spPr>
          <a:xfrm>
            <a:off x="4679474" y="4669390"/>
            <a:ext cx="2960514" cy="653082"/>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ka-GE" sz="2400" b="1" dirty="0" smtClean="0">
                <a:solidFill>
                  <a:schemeClr val="bg1"/>
                </a:solidFill>
                <a:latin typeface="Calibri" panose="020F0502020204030204" pitchFamily="34" charset="0"/>
                <a:cs typeface="Calibri" panose="020F0502020204030204" pitchFamily="34" charset="0"/>
              </a:rPr>
              <a:t>ტექნოფობი</a:t>
            </a:r>
            <a:endParaRPr lang="ka-GE" sz="2400" b="1" dirty="0">
              <a:solidFill>
                <a:schemeClr val="bg1"/>
              </a:solidFill>
              <a:latin typeface="Calibri" panose="020F0502020204030204" pitchFamily="34" charset="0"/>
              <a:cs typeface="Calibri" panose="020F0502020204030204" pitchFamily="34"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590413" y="5405412"/>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Even </a:t>
            </a:r>
            <a:r>
              <a:rPr lang="en-US" sz="2400" i="1" u="none" strike="noStrike" cap="none" dirty="0">
                <a:solidFill>
                  <a:srgbClr val="FF0000"/>
                </a:solidFill>
                <a:latin typeface="Calibri" panose="020F0502020204030204" pitchFamily="34" charset="0"/>
                <a:ea typeface="Calibri"/>
                <a:cs typeface="Calibri" panose="020F0502020204030204" pitchFamily="34" charset="0"/>
                <a:sym typeface="Calibri"/>
              </a:rPr>
              <a:t>technophobes</a:t>
            </a: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 will find this new software simple to use.</a:t>
            </a:r>
            <a:endParaRPr sz="2400" i="1"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11" name="Rectangle 10">
            <a:extLst>
              <a:ext uri="{FF2B5EF4-FFF2-40B4-BE49-F238E27FC236}">
                <a16:creationId xmlns:a16="http://schemas.microsoft.com/office/drawing/2014/main" id="{748FA8E3-2CE3-3647-992D-018F0126A7B0}"/>
              </a:ext>
            </a:extLst>
          </p:cNvPr>
          <p:cNvSpPr/>
          <p:nvPr/>
        </p:nvSpPr>
        <p:spPr>
          <a:xfrm>
            <a:off x="9371540"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19086789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129082" y="3715472"/>
            <a:ext cx="9419744"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It took my brain </a:t>
            </a:r>
            <a:r>
              <a:rPr lang="en-US" sz="2400" b="1" dirty="0" smtClean="0">
                <a:latin typeface="Calibri" panose="020F0502020204030204" pitchFamily="34" charset="0"/>
                <a:cs typeface="Calibri" panose="020F0502020204030204" pitchFamily="34" charset="0"/>
              </a:rPr>
              <a:t>time </a:t>
            </a:r>
            <a:r>
              <a:rPr lang="en-US" sz="2400" b="1" dirty="0">
                <a:latin typeface="Calibri" panose="020F0502020204030204" pitchFamily="34" charset="0"/>
                <a:cs typeface="Calibri" panose="020F0502020204030204" pitchFamily="34" charset="0"/>
              </a:rPr>
              <a:t>to .........................the fact that I was free to leave.</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7" name="Rectangle 16">
            <a:extLst>
              <a:ext uri="{FF2B5EF4-FFF2-40B4-BE49-F238E27FC236}">
                <a16:creationId xmlns:a16="http://schemas.microsoft.com/office/drawing/2014/main" id="{C3F1E415-546D-2C48-A6C3-AC6D34F9BA7B}"/>
              </a:ext>
            </a:extLst>
          </p:cNvPr>
          <p:cNvSpPr/>
          <p:nvPr/>
        </p:nvSpPr>
        <p:spPr>
          <a:xfrm>
            <a:off x="3335870" y="2241815"/>
            <a:ext cx="1629124" cy="7862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process</a:t>
            </a:r>
          </a:p>
        </p:txBody>
      </p:sp>
      <p:sp>
        <p:nvSpPr>
          <p:cNvPr id="18" name="Rectangle 17">
            <a:extLst>
              <a:ext uri="{FF2B5EF4-FFF2-40B4-BE49-F238E27FC236}">
                <a16:creationId xmlns:a16="http://schemas.microsoft.com/office/drawing/2014/main" id="{9F627E5A-4AF2-2946-8B8E-7F5BF220557A}"/>
              </a:ext>
            </a:extLst>
          </p:cNvPr>
          <p:cNvSpPr/>
          <p:nvPr/>
        </p:nvSpPr>
        <p:spPr>
          <a:xfrm>
            <a:off x="5465534" y="2227188"/>
            <a:ext cx="1728683" cy="7862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protection</a:t>
            </a:r>
          </a:p>
        </p:txBody>
      </p:sp>
      <p:sp>
        <p:nvSpPr>
          <p:cNvPr id="19" name="Rectangle 18">
            <a:extLst>
              <a:ext uri="{FF2B5EF4-FFF2-40B4-BE49-F238E27FC236}">
                <a16:creationId xmlns:a16="http://schemas.microsoft.com/office/drawing/2014/main" id="{9B367E4F-EA24-D143-A51F-FA5040CB2782}"/>
              </a:ext>
            </a:extLst>
          </p:cNvPr>
          <p:cNvSpPr/>
          <p:nvPr/>
        </p:nvSpPr>
        <p:spPr>
          <a:xfrm>
            <a:off x="7617041" y="2227188"/>
            <a:ext cx="1629124" cy="7862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resolution</a:t>
            </a:r>
          </a:p>
        </p:txBody>
      </p:sp>
      <p:sp>
        <p:nvSpPr>
          <p:cNvPr id="20" name="Rectangle 19">
            <a:extLst>
              <a:ext uri="{FF2B5EF4-FFF2-40B4-BE49-F238E27FC236}">
                <a16:creationId xmlns:a16="http://schemas.microsoft.com/office/drawing/2014/main" id="{D86E702E-104A-D647-B1CD-0A5C18F4C340}"/>
              </a:ext>
            </a:extLst>
          </p:cNvPr>
          <p:cNvSpPr/>
          <p:nvPr/>
        </p:nvSpPr>
        <p:spPr>
          <a:xfrm>
            <a:off x="9562613" y="2227188"/>
            <a:ext cx="1995166" cy="7862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technophobes</a:t>
            </a: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a:extLst>
              <a:ext uri="{FF2B5EF4-FFF2-40B4-BE49-F238E27FC236}">
                <a16:creationId xmlns:a16="http://schemas.microsoft.com/office/drawing/2014/main" id="{C3F1E415-546D-2C48-A6C3-AC6D34F9BA7B}"/>
              </a:ext>
            </a:extLst>
          </p:cNvPr>
          <p:cNvSpPr/>
          <p:nvPr/>
        </p:nvSpPr>
        <p:spPr>
          <a:xfrm>
            <a:off x="902347" y="2241815"/>
            <a:ext cx="1915552" cy="7862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data</a:t>
            </a:r>
          </a:p>
        </p:txBody>
      </p:sp>
      <p:sp>
        <p:nvSpPr>
          <p:cNvPr id="21" name="Rectangle 20">
            <a:extLst>
              <a:ext uri="{FF2B5EF4-FFF2-40B4-BE49-F238E27FC236}">
                <a16:creationId xmlns:a16="http://schemas.microsoft.com/office/drawing/2014/main" id="{748FA8E3-2CE3-3647-992D-018F0126A7B0}"/>
              </a:ext>
            </a:extLst>
          </p:cNvPr>
          <p:cNvSpPr/>
          <p:nvPr/>
        </p:nvSpPr>
        <p:spPr>
          <a:xfrm>
            <a:off x="9174987"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72157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58333E-6 2.22222E-6 L 0.08204 0.28264 " pathEditMode="relative" rAng="0" ptsTypes="AA">
                                      <p:cBhvr>
                                        <p:cTn id="6" dur="2000" fill="hold"/>
                                        <p:tgtEl>
                                          <p:spTgt spid="17"/>
                                        </p:tgtEl>
                                        <p:attrNameLst>
                                          <p:attrName>ppt_x</p:attrName>
                                          <p:attrName>ppt_y</p:attrName>
                                        </p:attrNameLst>
                                      </p:cBhvr>
                                      <p:rCtr x="4102" y="1412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244073" y="3656612"/>
            <a:ext cx="9419744"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The computer verified that the ……………………was loaded correctly.</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7" name="Rectangle 16">
            <a:extLst>
              <a:ext uri="{FF2B5EF4-FFF2-40B4-BE49-F238E27FC236}">
                <a16:creationId xmlns:a16="http://schemas.microsoft.com/office/drawing/2014/main" id="{C3F1E415-546D-2C48-A6C3-AC6D34F9BA7B}"/>
              </a:ext>
            </a:extLst>
          </p:cNvPr>
          <p:cNvSpPr/>
          <p:nvPr/>
        </p:nvSpPr>
        <p:spPr>
          <a:xfrm>
            <a:off x="2006689" y="2304288"/>
            <a:ext cx="1606487" cy="7827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data </a:t>
            </a:r>
          </a:p>
        </p:txBody>
      </p:sp>
      <p:sp>
        <p:nvSpPr>
          <p:cNvPr id="18" name="Rectangle 17">
            <a:extLst>
              <a:ext uri="{FF2B5EF4-FFF2-40B4-BE49-F238E27FC236}">
                <a16:creationId xmlns:a16="http://schemas.microsoft.com/office/drawing/2014/main" id="{9F627E5A-4AF2-2946-8B8E-7F5BF220557A}"/>
              </a:ext>
            </a:extLst>
          </p:cNvPr>
          <p:cNvSpPr/>
          <p:nvPr/>
        </p:nvSpPr>
        <p:spPr>
          <a:xfrm>
            <a:off x="4095906" y="2298592"/>
            <a:ext cx="1606487" cy="7827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protection</a:t>
            </a:r>
          </a:p>
        </p:txBody>
      </p:sp>
      <p:sp>
        <p:nvSpPr>
          <p:cNvPr id="19" name="Rectangle 18">
            <a:extLst>
              <a:ext uri="{FF2B5EF4-FFF2-40B4-BE49-F238E27FC236}">
                <a16:creationId xmlns:a16="http://schemas.microsoft.com/office/drawing/2014/main" id="{9B367E4F-EA24-D143-A51F-FA5040CB2782}"/>
              </a:ext>
            </a:extLst>
          </p:cNvPr>
          <p:cNvSpPr/>
          <p:nvPr/>
        </p:nvSpPr>
        <p:spPr>
          <a:xfrm>
            <a:off x="6239517" y="2298593"/>
            <a:ext cx="1728682" cy="7827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resolution</a:t>
            </a:r>
          </a:p>
        </p:txBody>
      </p:sp>
      <p:sp>
        <p:nvSpPr>
          <p:cNvPr id="20" name="Rectangle 19">
            <a:extLst>
              <a:ext uri="{FF2B5EF4-FFF2-40B4-BE49-F238E27FC236}">
                <a16:creationId xmlns:a16="http://schemas.microsoft.com/office/drawing/2014/main" id="{D86E702E-104A-D647-B1CD-0A5C18F4C340}"/>
              </a:ext>
            </a:extLst>
          </p:cNvPr>
          <p:cNvSpPr/>
          <p:nvPr/>
        </p:nvSpPr>
        <p:spPr>
          <a:xfrm>
            <a:off x="8560664" y="2264543"/>
            <a:ext cx="1805386" cy="816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technophobes</a:t>
            </a: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a:extLst>
              <a:ext uri="{FF2B5EF4-FFF2-40B4-BE49-F238E27FC236}">
                <a16:creationId xmlns:a16="http://schemas.microsoft.com/office/drawing/2014/main" id="{748FA8E3-2CE3-3647-992D-018F0126A7B0}"/>
              </a:ext>
            </a:extLst>
          </p:cNvPr>
          <p:cNvSpPr/>
          <p:nvPr/>
        </p:nvSpPr>
        <p:spPr>
          <a:xfrm>
            <a:off x="9371540"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122802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0078 0.00092 L 0.30976 0.26967 " pathEditMode="relative" rAng="0" ptsTypes="AA">
                                      <p:cBhvr>
                                        <p:cTn id="6" dur="2000" fill="hold"/>
                                        <p:tgtEl>
                                          <p:spTgt spid="17"/>
                                        </p:tgtEl>
                                        <p:attrNameLst>
                                          <p:attrName>ppt_x</p:attrName>
                                          <p:attrName>ppt_y</p:attrName>
                                        </p:attrNameLst>
                                      </p:cBhvr>
                                      <p:rCtr x="15443" y="134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372273" y="3715472"/>
            <a:ext cx="9419744"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Calibri" panose="020F0502020204030204" pitchFamily="34" charset="0"/>
                <a:cs typeface="Calibri" panose="020F0502020204030204" pitchFamily="34" charset="0"/>
              </a:rPr>
              <a:t>               The company offered a reasonable …………………</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8" name="Rectangle 17">
            <a:extLst>
              <a:ext uri="{FF2B5EF4-FFF2-40B4-BE49-F238E27FC236}">
                <a16:creationId xmlns:a16="http://schemas.microsoft.com/office/drawing/2014/main" id="{9F627E5A-4AF2-2946-8B8E-7F5BF220557A}"/>
              </a:ext>
            </a:extLst>
          </p:cNvPr>
          <p:cNvSpPr/>
          <p:nvPr/>
        </p:nvSpPr>
        <p:spPr>
          <a:xfrm>
            <a:off x="2204063" y="2405689"/>
            <a:ext cx="1960518" cy="7195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protection</a:t>
            </a:r>
          </a:p>
        </p:txBody>
      </p:sp>
      <p:sp>
        <p:nvSpPr>
          <p:cNvPr id="19" name="Rectangle 18">
            <a:extLst>
              <a:ext uri="{FF2B5EF4-FFF2-40B4-BE49-F238E27FC236}">
                <a16:creationId xmlns:a16="http://schemas.microsoft.com/office/drawing/2014/main" id="{9B367E4F-EA24-D143-A51F-FA5040CB2782}"/>
              </a:ext>
            </a:extLst>
          </p:cNvPr>
          <p:cNvSpPr/>
          <p:nvPr/>
        </p:nvSpPr>
        <p:spPr>
          <a:xfrm>
            <a:off x="5057788" y="2405849"/>
            <a:ext cx="1728682" cy="7048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resolution</a:t>
            </a:r>
          </a:p>
        </p:txBody>
      </p:sp>
      <p:sp>
        <p:nvSpPr>
          <p:cNvPr id="20" name="Rectangle 19">
            <a:extLst>
              <a:ext uri="{FF2B5EF4-FFF2-40B4-BE49-F238E27FC236}">
                <a16:creationId xmlns:a16="http://schemas.microsoft.com/office/drawing/2014/main" id="{D86E702E-104A-D647-B1CD-0A5C18F4C340}"/>
              </a:ext>
            </a:extLst>
          </p:cNvPr>
          <p:cNvSpPr/>
          <p:nvPr/>
        </p:nvSpPr>
        <p:spPr>
          <a:xfrm>
            <a:off x="7679677" y="2420321"/>
            <a:ext cx="1960518" cy="7195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technophobes</a:t>
            </a: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a:extLst>
              <a:ext uri="{FF2B5EF4-FFF2-40B4-BE49-F238E27FC236}">
                <a16:creationId xmlns:a16="http://schemas.microsoft.com/office/drawing/2014/main" id="{748FA8E3-2CE3-3647-992D-018F0126A7B0}"/>
              </a:ext>
            </a:extLst>
          </p:cNvPr>
          <p:cNvSpPr/>
          <p:nvPr/>
        </p:nvSpPr>
        <p:spPr>
          <a:xfrm>
            <a:off x="9371540"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762346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91667E-6 -3.33333E-6 L 0.15364 0.25672 " pathEditMode="relative" rAng="0" ptsTypes="AA">
                                      <p:cBhvr>
                                        <p:cTn id="6" dur="2000" fill="hold"/>
                                        <p:tgtEl>
                                          <p:spTgt spid="19"/>
                                        </p:tgtEl>
                                        <p:attrNameLst>
                                          <p:attrName>ppt_x</p:attrName>
                                          <p:attrName>ppt_y</p:attrName>
                                        </p:attrNameLst>
                                      </p:cBhvr>
                                      <p:rCtr x="7682" y="1282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002622" y="3618196"/>
            <a:ext cx="9419744"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It urges the Government to ensure that proper data</a:t>
            </a:r>
          </a:p>
          <a:p>
            <a:pPr algn="ctr"/>
            <a:endParaRPr lang="en-US" sz="2400" b="1" dirty="0">
              <a:latin typeface="Calibri" panose="020F0502020204030204" pitchFamily="34" charset="0"/>
              <a:cs typeface="Calibri" panose="020F0502020204030204" pitchFamily="34" charset="0"/>
            </a:endParaRPr>
          </a:p>
          <a:p>
            <a:pPr algn="ctr"/>
            <a:r>
              <a:rPr lang="en-US" sz="2400" b="1" dirty="0">
                <a:latin typeface="Calibri" panose="020F0502020204030204" pitchFamily="34" charset="0"/>
                <a:cs typeface="Calibri" panose="020F0502020204030204" pitchFamily="34" charset="0"/>
              </a:rPr>
              <a:t> …………………standards are enforced.</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8" name="Rectangle 17">
            <a:extLst>
              <a:ext uri="{FF2B5EF4-FFF2-40B4-BE49-F238E27FC236}">
                <a16:creationId xmlns:a16="http://schemas.microsoft.com/office/drawing/2014/main" id="{9F627E5A-4AF2-2946-8B8E-7F5BF220557A}"/>
              </a:ext>
            </a:extLst>
          </p:cNvPr>
          <p:cNvSpPr/>
          <p:nvPr/>
        </p:nvSpPr>
        <p:spPr>
          <a:xfrm>
            <a:off x="3327078" y="2067782"/>
            <a:ext cx="1960518" cy="7641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protection</a:t>
            </a:r>
          </a:p>
        </p:txBody>
      </p:sp>
      <p:sp>
        <p:nvSpPr>
          <p:cNvPr id="20" name="Rectangle 19">
            <a:extLst>
              <a:ext uri="{FF2B5EF4-FFF2-40B4-BE49-F238E27FC236}">
                <a16:creationId xmlns:a16="http://schemas.microsoft.com/office/drawing/2014/main" id="{D86E702E-104A-D647-B1CD-0A5C18F4C340}"/>
              </a:ext>
            </a:extLst>
          </p:cNvPr>
          <p:cNvSpPr/>
          <p:nvPr/>
        </p:nvSpPr>
        <p:spPr>
          <a:xfrm>
            <a:off x="5922129" y="2083028"/>
            <a:ext cx="2076652" cy="748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technophobes</a:t>
            </a: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a:extLst>
              <a:ext uri="{FF2B5EF4-FFF2-40B4-BE49-F238E27FC236}">
                <a16:creationId xmlns:a16="http://schemas.microsoft.com/office/drawing/2014/main" id="{748FA8E3-2CE3-3647-992D-018F0126A7B0}"/>
              </a:ext>
            </a:extLst>
          </p:cNvPr>
          <p:cNvSpPr/>
          <p:nvPr/>
        </p:nvSpPr>
        <p:spPr>
          <a:xfrm>
            <a:off x="9371540"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160909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2839 0.10486 L -0.02839 0.35486 " pathEditMode="relative" rAng="0" ptsTypes="AA">
                                      <p:cBhvr>
                                        <p:cTn id="6" dur="2000" fill="hold"/>
                                        <p:tgtEl>
                                          <p:spTgt spid="18"/>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386128" y="3635573"/>
            <a:ext cx="9419744"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Some are …………………………..who can't cope with modern gadgetry.</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20" name="Rectangle 19">
            <a:extLst>
              <a:ext uri="{FF2B5EF4-FFF2-40B4-BE49-F238E27FC236}">
                <a16:creationId xmlns:a16="http://schemas.microsoft.com/office/drawing/2014/main" id="{D86E702E-104A-D647-B1CD-0A5C18F4C340}"/>
              </a:ext>
            </a:extLst>
          </p:cNvPr>
          <p:cNvSpPr/>
          <p:nvPr/>
        </p:nvSpPr>
        <p:spPr>
          <a:xfrm>
            <a:off x="5335480" y="2045198"/>
            <a:ext cx="1944208" cy="7246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technophobes</a:t>
            </a: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0" name="Rectangle 9">
            <a:extLst>
              <a:ext uri="{FF2B5EF4-FFF2-40B4-BE49-F238E27FC236}">
                <a16:creationId xmlns:a16="http://schemas.microsoft.com/office/drawing/2014/main" id="{748FA8E3-2CE3-3647-992D-018F0126A7B0}"/>
              </a:ext>
            </a:extLst>
          </p:cNvPr>
          <p:cNvSpPr/>
          <p:nvPr/>
        </p:nvSpPr>
        <p:spPr>
          <a:xfrm>
            <a:off x="9371540"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158796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29167E-6 4.07407E-6 L -0.16419 0.30277 " pathEditMode="relative" rAng="0" ptsTypes="AA">
                                      <p:cBhvr>
                                        <p:cTn id="6" dur="2000" fill="hold"/>
                                        <p:tgtEl>
                                          <p:spTgt spid="20"/>
                                        </p:tgtEl>
                                        <p:attrNameLst>
                                          <p:attrName>ppt_x</p:attrName>
                                          <p:attrName>ppt_y</p:attrName>
                                        </p:attrNameLst>
                                      </p:cBhvr>
                                      <p:rCtr x="-8216" y="15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grpSp>
        <p:nvGrpSpPr>
          <p:cNvPr id="147" name="Google Shape;147;g8d3272b2c0_0_186"/>
          <p:cNvGrpSpPr/>
          <p:nvPr/>
        </p:nvGrpSpPr>
        <p:grpSpPr>
          <a:xfrm>
            <a:off x="2256089" y="1229354"/>
            <a:ext cx="6170454" cy="4795432"/>
            <a:chOff x="377930" y="-222813"/>
            <a:chExt cx="5987621" cy="5002266"/>
          </a:xfrm>
        </p:grpSpPr>
        <p:sp>
          <p:nvSpPr>
            <p:cNvPr id="148" name="Google Shape;148;g8d3272b2c0_0_186"/>
            <p:cNvSpPr/>
            <p:nvPr/>
          </p:nvSpPr>
          <p:spPr>
            <a:xfrm>
              <a:off x="3261203" y="1845628"/>
              <a:ext cx="1774539" cy="1604700"/>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49" name="Google Shape;149;g8d3272b2c0_0_186"/>
            <p:cNvSpPr txBox="1"/>
            <p:nvPr/>
          </p:nvSpPr>
          <p:spPr>
            <a:xfrm>
              <a:off x="3438668" y="2130148"/>
              <a:ext cx="1422590" cy="1134600"/>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None/>
              </a:pPr>
              <a:r>
                <a:rPr lang="en-US" sz="2200" b="1" u="none" strike="noStrike" cap="none" dirty="0">
                  <a:solidFill>
                    <a:srgbClr val="FFFFFF"/>
                  </a:solidFill>
                  <a:latin typeface="Calibri" charset="0"/>
                  <a:ea typeface="Calibri" charset="0"/>
                  <a:cs typeface="Calibri" charset="0"/>
                  <a:sym typeface="Calibri"/>
                </a:rPr>
                <a:t>Vocabulary</a:t>
              </a:r>
              <a:endParaRPr sz="2200" b="1" dirty="0">
                <a:latin typeface="Calibri" charset="0"/>
                <a:ea typeface="Calibri" charset="0"/>
                <a:cs typeface="Calibri" charset="0"/>
              </a:endParaRPr>
            </a:p>
            <a:p>
              <a:pPr marL="0" marR="0" lvl="0" indent="0" algn="ctr" rtl="0">
                <a:lnSpc>
                  <a:spcPct val="90000"/>
                </a:lnSpc>
                <a:spcBef>
                  <a:spcPts val="595"/>
                </a:spcBef>
                <a:spcAft>
                  <a:spcPts val="0"/>
                </a:spcAft>
                <a:buNone/>
              </a:pPr>
              <a:r>
                <a:rPr lang="en-US" sz="2200" b="1" u="none" strike="noStrike" cap="none" dirty="0">
                  <a:solidFill>
                    <a:srgbClr val="FFFFFF"/>
                  </a:solidFill>
                  <a:latin typeface="Calibri" charset="0"/>
                  <a:ea typeface="Calibri" charset="0"/>
                  <a:cs typeface="Calibri" charset="0"/>
                  <a:sym typeface="Calibri"/>
                </a:rPr>
                <a:t>ლექსიკა</a:t>
              </a:r>
              <a:endParaRPr sz="2200" b="1" dirty="0">
                <a:latin typeface="Calibri" charset="0"/>
                <a:ea typeface="Calibri" charset="0"/>
                <a:cs typeface="Calibri" charset="0"/>
              </a:endParaRPr>
            </a:p>
          </p:txBody>
        </p:sp>
        <p:sp>
          <p:nvSpPr>
            <p:cNvPr id="151" name="Google Shape;151;g8d3272b2c0_0_186"/>
            <p:cNvSpPr txBox="1"/>
            <p:nvPr/>
          </p:nvSpPr>
          <p:spPr>
            <a:xfrm rot="5196305">
              <a:off x="4607339" y="1672363"/>
              <a:ext cx="35462" cy="3546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55" name="Google Shape;155;g8d3272b2c0_0_186"/>
            <p:cNvSpPr txBox="1"/>
            <p:nvPr/>
          </p:nvSpPr>
          <p:spPr>
            <a:xfrm rot="-2466378">
              <a:off x="5868095" y="1745714"/>
              <a:ext cx="81222" cy="8122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56" name="Google Shape;156;g8d3272b2c0_0_186"/>
            <p:cNvSpPr/>
            <p:nvPr/>
          </p:nvSpPr>
          <p:spPr>
            <a:xfrm>
              <a:off x="2996419" y="-222813"/>
              <a:ext cx="2522909" cy="1535631"/>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57" name="Google Shape;157;g8d3272b2c0_0_186"/>
            <p:cNvSpPr txBox="1"/>
            <p:nvPr/>
          </p:nvSpPr>
          <p:spPr>
            <a:xfrm>
              <a:off x="3391428" y="167004"/>
              <a:ext cx="1732891" cy="645926"/>
            </a:xfrm>
            <a:prstGeom prst="rect">
              <a:avLst/>
            </a:prstGeom>
            <a:solidFill>
              <a:schemeClr val="accent1"/>
            </a:solidFill>
            <a:ln>
              <a:noFill/>
            </a:ln>
          </p:spPr>
          <p:txBody>
            <a:bodyPr spcFirstLastPara="1" wrap="square" lIns="11425" tIns="11425" rIns="11425" bIns="11425" anchor="ctr" anchorCtr="0">
              <a:noAutofit/>
            </a:bodyPr>
            <a:lstStyle/>
            <a:p>
              <a:pPr marL="0" lvl="0" indent="0" algn="ctr" rtl="0">
                <a:spcBef>
                  <a:spcPts val="0"/>
                </a:spcBef>
                <a:spcAft>
                  <a:spcPts val="0"/>
                </a:spcAft>
                <a:buClr>
                  <a:schemeClr val="dk1"/>
                </a:buClr>
                <a:buSzPts val="1100"/>
                <a:buFont typeface="Arial"/>
                <a:buNone/>
              </a:pPr>
              <a:r>
                <a:rPr lang="ka-GE" sz="1800" b="1" dirty="0">
                  <a:solidFill>
                    <a:srgbClr val="FFFFFF"/>
                  </a:solidFill>
                  <a:latin typeface="Calibri" charset="0"/>
                  <a:ea typeface="Calibri" charset="0"/>
                  <a:cs typeface="Calibri" charset="0"/>
                  <a:sym typeface="Calibri"/>
                </a:rPr>
                <a:t>   </a:t>
              </a:r>
              <a:r>
                <a:rPr lang="en-US" sz="2400" b="1" dirty="0">
                  <a:solidFill>
                    <a:srgbClr val="FFFFFF"/>
                  </a:solidFill>
                  <a:latin typeface="Calibri" charset="0"/>
                  <a:ea typeface="Calibri" charset="0"/>
                  <a:cs typeface="Calibri" charset="0"/>
                  <a:sym typeface="Calibri"/>
                </a:rPr>
                <a:t>d</a:t>
              </a:r>
              <a:r>
                <a:rPr lang="en-US" sz="2400" b="1" dirty="0" smtClean="0">
                  <a:solidFill>
                    <a:srgbClr val="FFFFFF"/>
                  </a:solidFill>
                  <a:latin typeface="Calibri" charset="0"/>
                  <a:ea typeface="Calibri" charset="0"/>
                  <a:cs typeface="Calibri" charset="0"/>
                  <a:sym typeface="Calibri"/>
                </a:rPr>
                <a:t>etection</a:t>
              </a:r>
              <a:endParaRPr lang="en-US" sz="2400" b="1" dirty="0">
                <a:solidFill>
                  <a:srgbClr val="FFFFFF"/>
                </a:solidFill>
                <a:latin typeface="Calibri" charset="0"/>
                <a:ea typeface="Calibri" charset="0"/>
                <a:cs typeface="Calibri" charset="0"/>
                <a:sym typeface="Calibri"/>
              </a:endParaRPr>
            </a:p>
            <a:p>
              <a:pPr marL="0" lvl="0" indent="0" algn="ctr" rtl="0">
                <a:spcBef>
                  <a:spcPts val="0"/>
                </a:spcBef>
                <a:spcAft>
                  <a:spcPts val="0"/>
                </a:spcAft>
                <a:buClr>
                  <a:schemeClr val="dk1"/>
                </a:buClr>
                <a:buSzPts val="1100"/>
                <a:buFont typeface="Arial"/>
                <a:buNone/>
              </a:pPr>
              <a:r>
                <a:rPr lang="en-US" sz="1800" b="1" dirty="0">
                  <a:solidFill>
                    <a:srgbClr val="FFFFFF"/>
                  </a:solidFill>
                  <a:latin typeface="Calibri" charset="0"/>
                  <a:ea typeface="Calibri" charset="0"/>
                  <a:cs typeface="Calibri" charset="0"/>
                  <a:sym typeface="Calibri"/>
                </a:rPr>
                <a:t>(n.)</a:t>
              </a:r>
              <a:endParaRPr lang="ka-GE" sz="1800" b="1" dirty="0">
                <a:solidFill>
                  <a:srgbClr val="FFFFFF"/>
                </a:solidFill>
                <a:latin typeface="Calibri" charset="0"/>
                <a:ea typeface="Calibri" charset="0"/>
                <a:cs typeface="Calibri" charset="0"/>
                <a:sym typeface="Calibri"/>
              </a:endParaRPr>
            </a:p>
            <a:p>
              <a:pPr marL="0" lvl="0" indent="0" algn="ctr" rtl="0">
                <a:spcBef>
                  <a:spcPts val="0"/>
                </a:spcBef>
                <a:spcAft>
                  <a:spcPts val="0"/>
                </a:spcAft>
                <a:buClr>
                  <a:schemeClr val="dk1"/>
                </a:buClr>
                <a:buSzPts val="1100"/>
                <a:buFont typeface="Arial"/>
                <a:buNone/>
              </a:pPr>
              <a:r>
                <a:rPr lang="ka-GE" sz="1800" b="1" dirty="0">
                  <a:solidFill>
                    <a:srgbClr val="FFFFFF"/>
                  </a:solidFill>
                  <a:latin typeface="Calibri" charset="0"/>
                  <a:ea typeface="Calibri" charset="0"/>
                  <a:cs typeface="Calibri" charset="0"/>
                  <a:sym typeface="Calibri"/>
                </a:rPr>
                <a:t>აღმოჩენა, </a:t>
              </a:r>
              <a:r>
                <a:rPr lang="ka-GE" sz="1800" b="1" dirty="0" smtClean="0">
                  <a:solidFill>
                    <a:srgbClr val="FFFFFF"/>
                  </a:solidFill>
                  <a:latin typeface="Calibri" charset="0"/>
                  <a:ea typeface="Calibri" charset="0"/>
                  <a:cs typeface="Calibri" charset="0"/>
                  <a:sym typeface="Calibri"/>
                </a:rPr>
                <a:t>გამოაშკარავება</a:t>
              </a:r>
              <a:endParaRPr lang="ka-GE" sz="1800" b="1" dirty="0">
                <a:solidFill>
                  <a:srgbClr val="FFFFFF"/>
                </a:solidFill>
                <a:latin typeface="Calibri" charset="0"/>
                <a:ea typeface="Calibri" charset="0"/>
                <a:cs typeface="Calibri" charset="0"/>
                <a:sym typeface="Calibri"/>
              </a:endParaRPr>
            </a:p>
          </p:txBody>
        </p:sp>
        <p:sp>
          <p:nvSpPr>
            <p:cNvPr id="159" name="Google Shape;159;g8d3272b2c0_0_186"/>
            <p:cNvSpPr txBox="1"/>
            <p:nvPr/>
          </p:nvSpPr>
          <p:spPr>
            <a:xfrm rot="-246013">
              <a:off x="6281636" y="2686160"/>
              <a:ext cx="83915" cy="8391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3" name="Google Shape;163;g8d3272b2c0_0_186"/>
            <p:cNvSpPr txBox="1"/>
            <p:nvPr/>
          </p:nvSpPr>
          <p:spPr>
            <a:xfrm rot="2113695">
              <a:off x="5940677" y="3711274"/>
              <a:ext cx="77492" cy="774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7" name="Google Shape;167;g8d3272b2c0_0_186"/>
            <p:cNvSpPr txBox="1"/>
            <p:nvPr/>
          </p:nvSpPr>
          <p:spPr>
            <a:xfrm rot="5176116">
              <a:off x="4746973" y="3776269"/>
              <a:ext cx="13829" cy="1382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8" name="Google Shape;168;g8d3272b2c0_0_186"/>
            <p:cNvSpPr/>
            <p:nvPr/>
          </p:nvSpPr>
          <p:spPr>
            <a:xfrm>
              <a:off x="377930" y="3028980"/>
              <a:ext cx="2684567" cy="1750473"/>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69" name="Google Shape;169;g8d3272b2c0_0_186"/>
            <p:cNvSpPr txBox="1"/>
            <p:nvPr/>
          </p:nvSpPr>
          <p:spPr>
            <a:xfrm>
              <a:off x="730843" y="3298903"/>
              <a:ext cx="1944713" cy="1210627"/>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None/>
              </a:pPr>
              <a:r>
                <a:rPr lang="en-US" sz="2400" b="1" dirty="0">
                  <a:solidFill>
                    <a:srgbClr val="FFFFFF"/>
                  </a:solidFill>
                  <a:latin typeface="Calibri" charset="0"/>
                  <a:ea typeface="Calibri" charset="0"/>
                  <a:cs typeface="Calibri" charset="0"/>
                  <a:sym typeface="Calibri"/>
                </a:rPr>
                <a:t>c</a:t>
              </a:r>
              <a:r>
                <a:rPr lang="en-US" sz="2400" b="1" dirty="0" smtClean="0">
                  <a:solidFill>
                    <a:srgbClr val="FFFFFF"/>
                  </a:solidFill>
                  <a:latin typeface="Calibri" charset="0"/>
                  <a:ea typeface="Calibri" charset="0"/>
                  <a:cs typeface="Calibri" charset="0"/>
                  <a:sym typeface="Calibri"/>
                </a:rPr>
                <a:t>reepy</a:t>
              </a:r>
              <a:endParaRPr lang="en-US" sz="18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None/>
              </a:pPr>
              <a:r>
                <a:rPr lang="en-US" sz="1800" b="1" dirty="0">
                  <a:solidFill>
                    <a:srgbClr val="FFFFFF"/>
                  </a:solidFill>
                  <a:latin typeface="Calibri" charset="0"/>
                  <a:ea typeface="Calibri" charset="0"/>
                  <a:cs typeface="Calibri" charset="0"/>
                  <a:sym typeface="Calibri"/>
                </a:rPr>
                <a:t>(adj.)</a:t>
              </a:r>
            </a:p>
            <a:p>
              <a:pPr marL="0" marR="0" lvl="0" indent="0" algn="ctr" rtl="0">
                <a:lnSpc>
                  <a:spcPct val="90000"/>
                </a:lnSpc>
                <a:spcBef>
                  <a:spcPts val="630"/>
                </a:spcBef>
                <a:spcAft>
                  <a:spcPts val="0"/>
                </a:spcAft>
                <a:buNone/>
              </a:pPr>
              <a:r>
                <a:rPr lang="ka-GE" sz="1800" b="1" dirty="0">
                  <a:solidFill>
                    <a:srgbClr val="FFFFFF"/>
                  </a:solidFill>
                  <a:latin typeface="Calibri" charset="0"/>
                  <a:ea typeface="Calibri" charset="0"/>
                  <a:cs typeface="Calibri" charset="0"/>
                  <a:sym typeface="Calibri"/>
                </a:rPr>
                <a:t>საშინელი, </a:t>
              </a:r>
              <a:r>
                <a:rPr lang="ka-GE" sz="1800" b="1" dirty="0" smtClean="0">
                  <a:solidFill>
                    <a:srgbClr val="FFFFFF"/>
                  </a:solidFill>
                  <a:latin typeface="Calibri" charset="0"/>
                  <a:ea typeface="Calibri" charset="0"/>
                  <a:cs typeface="Calibri" charset="0"/>
                  <a:sym typeface="Calibri"/>
                </a:rPr>
                <a:t>საძაგელი</a:t>
              </a:r>
              <a:endParaRPr lang="ka-GE" sz="1800" b="1" dirty="0">
                <a:solidFill>
                  <a:srgbClr val="FFFFFF"/>
                </a:solidFill>
                <a:latin typeface="Calibri" charset="0"/>
                <a:ea typeface="Calibri" charset="0"/>
                <a:cs typeface="Calibri" charset="0"/>
                <a:sym typeface="Calibri"/>
              </a:endParaRPr>
            </a:p>
          </p:txBody>
        </p:sp>
        <p:sp>
          <p:nvSpPr>
            <p:cNvPr id="171" name="Google Shape;171;g8d3272b2c0_0_186"/>
            <p:cNvSpPr txBox="1"/>
            <p:nvPr/>
          </p:nvSpPr>
          <p:spPr>
            <a:xfrm rot="-1759631">
              <a:off x="3157491" y="3636472"/>
              <a:ext cx="91875" cy="9187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75" name="Google Shape;175;g8d3272b2c0_0_186"/>
            <p:cNvSpPr txBox="1"/>
            <p:nvPr/>
          </p:nvSpPr>
          <p:spPr>
            <a:xfrm rot="162391">
              <a:off x="3037428" y="2729877"/>
              <a:ext cx="82592" cy="825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79" name="Google Shape;179;g8d3272b2c0_0_186"/>
            <p:cNvSpPr txBox="1"/>
            <p:nvPr/>
          </p:nvSpPr>
          <p:spPr>
            <a:xfrm rot="2082986">
              <a:off x="3151457" y="1760313"/>
              <a:ext cx="102192" cy="1021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grpSp>
      <p:sp>
        <p:nvSpPr>
          <p:cNvPr id="2" name="Oval 1">
            <a:extLst>
              <a:ext uri="{FF2B5EF4-FFF2-40B4-BE49-F238E27FC236}">
                <a16:creationId xmlns:a16="http://schemas.microsoft.com/office/drawing/2014/main" id="{17DFDB4C-9792-4BAD-979A-3FB865F95A53}"/>
              </a:ext>
            </a:extLst>
          </p:cNvPr>
          <p:cNvSpPr/>
          <p:nvPr/>
        </p:nvSpPr>
        <p:spPr>
          <a:xfrm>
            <a:off x="6867898" y="4523586"/>
            <a:ext cx="3221764" cy="1784611"/>
          </a:xfrm>
          <a:prstGeom prst="ellipse">
            <a:avLst/>
          </a:prstGeom>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p</a:t>
            </a:r>
            <a:r>
              <a:rPr lang="en-US" sz="2400" b="1" dirty="0" smtClean="0">
                <a:latin typeface="Calibri" panose="020F0502020204030204" pitchFamily="34" charset="0"/>
                <a:cs typeface="Calibri" panose="020F0502020204030204" pitchFamily="34" charset="0"/>
              </a:rPr>
              <a:t>rivacy</a:t>
            </a:r>
            <a:endParaRPr lang="en-US" sz="1800" b="1" dirty="0">
              <a:latin typeface="Calibri" panose="020F0502020204030204" pitchFamily="34" charset="0"/>
              <a:cs typeface="Calibri" panose="020F0502020204030204" pitchFamily="34" charset="0"/>
            </a:endParaRPr>
          </a:p>
          <a:p>
            <a:pPr algn="ctr"/>
            <a:r>
              <a:rPr lang="en-US" sz="1800" b="1" dirty="0">
                <a:latin typeface="Calibri" panose="020F0502020204030204" pitchFamily="34" charset="0"/>
                <a:cs typeface="Calibri" panose="020F0502020204030204" pitchFamily="34" charset="0"/>
              </a:rPr>
              <a:t>(n.)</a:t>
            </a:r>
            <a:endParaRPr lang="ka-GE" sz="1800" b="1" dirty="0">
              <a:latin typeface="Calibri" panose="020F0502020204030204" pitchFamily="34" charset="0"/>
              <a:cs typeface="Calibri" panose="020F0502020204030204" pitchFamily="34" charset="0"/>
            </a:endParaRPr>
          </a:p>
          <a:p>
            <a:pPr algn="ctr"/>
            <a:r>
              <a:rPr lang="ka-GE" sz="1600" b="1" dirty="0" smtClean="0">
                <a:latin typeface="Calibri" panose="020F0502020204030204" pitchFamily="34" charset="0"/>
                <a:cs typeface="Calibri" panose="020F0502020204030204" pitchFamily="34" charset="0"/>
              </a:rPr>
              <a:t>კონფიდენციალურობა</a:t>
            </a:r>
            <a:endParaRPr lang="en-US" sz="1600" b="1" dirty="0">
              <a:latin typeface="Calibri" panose="020F0502020204030204" pitchFamily="34" charset="0"/>
              <a:cs typeface="Calibri" panose="020F0502020204030204" pitchFamily="34" charset="0"/>
            </a:endParaRPr>
          </a:p>
        </p:txBody>
      </p:sp>
      <p:sp>
        <p:nvSpPr>
          <p:cNvPr id="30" name="Google Shape;172;g8d3272b2c0_0_186"/>
          <p:cNvSpPr/>
          <p:nvPr/>
        </p:nvSpPr>
        <p:spPr>
          <a:xfrm>
            <a:off x="1825398" y="2153541"/>
            <a:ext cx="2535902" cy="1549176"/>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31" name="Google Shape;173;g8d3272b2c0_0_186"/>
          <p:cNvSpPr txBox="1"/>
          <p:nvPr/>
        </p:nvSpPr>
        <p:spPr>
          <a:xfrm>
            <a:off x="2117098" y="2456491"/>
            <a:ext cx="1983937" cy="1028534"/>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None/>
            </a:pPr>
            <a:r>
              <a:rPr lang="en-US" sz="2400" b="1" dirty="0">
                <a:solidFill>
                  <a:srgbClr val="FFFFFF"/>
                </a:solidFill>
                <a:latin typeface="Calibri" charset="0"/>
                <a:ea typeface="Calibri" charset="0"/>
                <a:cs typeface="Calibri" charset="0"/>
                <a:sym typeface="Calibri"/>
              </a:rPr>
              <a:t>r</a:t>
            </a:r>
            <a:r>
              <a:rPr lang="en-US" sz="2400" b="1" dirty="0" smtClean="0">
                <a:solidFill>
                  <a:srgbClr val="FFFFFF"/>
                </a:solidFill>
                <a:latin typeface="Calibri" charset="0"/>
                <a:ea typeface="Calibri" charset="0"/>
                <a:cs typeface="Calibri" charset="0"/>
                <a:sym typeface="Calibri"/>
              </a:rPr>
              <a:t>ecognition</a:t>
            </a:r>
            <a:endParaRPr lang="en-US" sz="2400" b="1" dirty="0">
              <a:solidFill>
                <a:srgbClr val="FFFFFF"/>
              </a:solidFill>
              <a:latin typeface="Calibri" charset="0"/>
              <a:ea typeface="Calibri" charset="0"/>
              <a:cs typeface="Calibri" charset="0"/>
              <a:sym typeface="Calibri"/>
            </a:endParaRPr>
          </a:p>
          <a:p>
            <a:pPr marL="0" marR="0" lvl="0" indent="0" algn="ctr" rtl="0">
              <a:lnSpc>
                <a:spcPct val="90000"/>
              </a:lnSpc>
              <a:spcBef>
                <a:spcPts val="0"/>
              </a:spcBef>
              <a:spcAft>
                <a:spcPts val="0"/>
              </a:spcAft>
              <a:buNone/>
            </a:pPr>
            <a:r>
              <a:rPr lang="en-US" sz="1800" b="1" dirty="0">
                <a:solidFill>
                  <a:srgbClr val="FFFFFF"/>
                </a:solidFill>
                <a:latin typeface="Calibri" charset="0"/>
                <a:ea typeface="Calibri" charset="0"/>
                <a:cs typeface="Calibri" charset="0"/>
                <a:sym typeface="Calibri"/>
              </a:rPr>
              <a:t>(n.)</a:t>
            </a:r>
          </a:p>
          <a:p>
            <a:pPr marL="0" marR="0" lvl="0" indent="0" algn="ctr" rtl="0">
              <a:lnSpc>
                <a:spcPct val="90000"/>
              </a:lnSpc>
              <a:spcBef>
                <a:spcPts val="0"/>
              </a:spcBef>
              <a:spcAft>
                <a:spcPts val="0"/>
              </a:spcAft>
              <a:buNone/>
            </a:pPr>
            <a:r>
              <a:rPr lang="ka-GE" sz="1800" b="1" dirty="0">
                <a:solidFill>
                  <a:srgbClr val="FFFFFF"/>
                </a:solidFill>
                <a:latin typeface="Calibri" charset="0"/>
                <a:ea typeface="Calibri" charset="0"/>
                <a:cs typeface="Calibri" charset="0"/>
                <a:sym typeface="Calibri"/>
              </a:rPr>
              <a:t>ამოცნობა</a:t>
            </a:r>
          </a:p>
        </p:txBody>
      </p:sp>
      <p:sp>
        <p:nvSpPr>
          <p:cNvPr id="33" name="Google Shape;156;g8d3272b2c0_0_186"/>
          <p:cNvSpPr/>
          <p:nvPr/>
        </p:nvSpPr>
        <p:spPr>
          <a:xfrm>
            <a:off x="7935990" y="2431054"/>
            <a:ext cx="2473424" cy="1559220"/>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lvl="0" algn="ctr">
              <a:buClr>
                <a:schemeClr val="dk1"/>
              </a:buClr>
              <a:buSzPts val="1100"/>
            </a:pPr>
            <a:r>
              <a:rPr lang="en-US" sz="2400" b="1" dirty="0">
                <a:solidFill>
                  <a:srgbClr val="FFFFFF"/>
                </a:solidFill>
                <a:latin typeface="Calibri" charset="0"/>
                <a:ea typeface="Calibri" charset="0"/>
                <a:cs typeface="Calibri" charset="0"/>
                <a:sym typeface="Calibri"/>
              </a:rPr>
              <a:t>effort</a:t>
            </a:r>
            <a:endParaRPr lang="en-US" sz="2000" b="1" dirty="0">
              <a:solidFill>
                <a:srgbClr val="FFFFFF"/>
              </a:solidFill>
              <a:latin typeface="Calibri" charset="0"/>
              <a:ea typeface="Calibri" charset="0"/>
              <a:cs typeface="Calibri" charset="0"/>
              <a:sym typeface="Calibri"/>
            </a:endParaRPr>
          </a:p>
          <a:p>
            <a:pPr lvl="0" algn="ctr">
              <a:buClr>
                <a:schemeClr val="dk1"/>
              </a:buClr>
              <a:buSzPts val="1100"/>
            </a:pPr>
            <a:r>
              <a:rPr lang="en-US" sz="2000" b="1" dirty="0">
                <a:solidFill>
                  <a:srgbClr val="FFFFFF"/>
                </a:solidFill>
                <a:latin typeface="Calibri" charset="0"/>
                <a:ea typeface="Calibri" charset="0"/>
                <a:cs typeface="Calibri" charset="0"/>
                <a:sym typeface="Calibri"/>
              </a:rPr>
              <a:t>(n.)</a:t>
            </a:r>
          </a:p>
          <a:p>
            <a:pPr lvl="0" algn="ctr">
              <a:buClr>
                <a:schemeClr val="dk1"/>
              </a:buClr>
              <a:buSzPts val="1100"/>
            </a:pPr>
            <a:r>
              <a:rPr lang="ka-GE" sz="2000" b="1" dirty="0">
                <a:solidFill>
                  <a:srgbClr val="FFFFFF"/>
                </a:solidFill>
                <a:latin typeface="Calibri" charset="0"/>
                <a:ea typeface="Calibri" charset="0"/>
                <a:cs typeface="Calibri" charset="0"/>
                <a:sym typeface="Calibri"/>
              </a:rPr>
              <a:t>მცდელობა</a:t>
            </a:r>
          </a:p>
        </p:txBody>
      </p:sp>
      <p:pic>
        <p:nvPicPr>
          <p:cNvPr id="39"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40" name="Picture 39">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cxnSp>
        <p:nvCxnSpPr>
          <p:cNvPr id="4" name="Straight Connector 3"/>
          <p:cNvCxnSpPr>
            <a:stCxn id="148" idx="0"/>
          </p:cNvCxnSpPr>
          <p:nvPr/>
        </p:nvCxnSpPr>
        <p:spPr>
          <a:xfrm flipV="1">
            <a:off x="6141765" y="2433082"/>
            <a:ext cx="0" cy="7791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a:cxnSpLocks/>
          </p:cNvCxnSpPr>
          <p:nvPr/>
        </p:nvCxnSpPr>
        <p:spPr>
          <a:xfrm flipV="1">
            <a:off x="7005010" y="3374648"/>
            <a:ext cx="1173315" cy="38808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4310374" y="3037115"/>
            <a:ext cx="1026547" cy="5029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p:nvCxnSpPr>
        <p:spPr>
          <a:xfrm>
            <a:off x="6773209" y="4523586"/>
            <a:ext cx="414540" cy="3879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243C24C-8683-44AD-8E44-4A2A5E3226C3}"/>
              </a:ext>
            </a:extLst>
          </p:cNvPr>
          <p:cNvCxnSpPr>
            <a:cxnSpLocks/>
            <a:endCxn id="168" idx="7"/>
          </p:cNvCxnSpPr>
          <p:nvPr/>
        </p:nvCxnSpPr>
        <p:spPr>
          <a:xfrm flipH="1">
            <a:off x="4617479" y="4230945"/>
            <a:ext cx="755177" cy="361498"/>
          </a:xfrm>
          <a:prstGeom prst="line">
            <a:avLst/>
          </a:prstGeom>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748FA8E3-2CE3-3647-992D-018F0126A7B0}"/>
              </a:ext>
            </a:extLst>
          </p:cNvPr>
          <p:cNvSpPr/>
          <p:nvPr/>
        </p:nvSpPr>
        <p:spPr>
          <a:xfrm>
            <a:off x="8930636" y="347976"/>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17402316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792866" y="2348277"/>
            <a:ext cx="3181704" cy="2138462"/>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a:solidFill>
                  <a:schemeClr val="bg1"/>
                </a:solidFill>
                <a:latin typeface="Calibri" pitchFamily="34" charset="0"/>
              </a:rPr>
              <a:t>r</a:t>
            </a:r>
            <a:r>
              <a:rPr lang="en-US" sz="2800" b="1" dirty="0" smtClean="0">
                <a:solidFill>
                  <a:schemeClr val="bg1"/>
                </a:solidFill>
                <a:latin typeface="Calibri" pitchFamily="34" charset="0"/>
              </a:rPr>
              <a:t>ecognition</a:t>
            </a:r>
            <a:endParaRPr lang="en-US" sz="2800" b="1" dirty="0">
              <a:solidFill>
                <a:schemeClr val="bg1"/>
              </a:solidFill>
              <a:latin typeface="Calibri" pitchFamily="34" charset="0"/>
            </a:endParaRPr>
          </a:p>
          <a:p>
            <a:pPr lvl="0" algn="ctr"/>
            <a:r>
              <a:rPr lang="en-US" sz="2800" b="1" dirty="0">
                <a:solidFill>
                  <a:schemeClr val="bg1"/>
                </a:solidFill>
                <a:latin typeface="Calibri" pitchFamily="34" charset="0"/>
              </a:rPr>
              <a:t>(n.)</a:t>
            </a:r>
          </a:p>
        </p:txBody>
      </p:sp>
      <p:sp>
        <p:nvSpPr>
          <p:cNvPr id="190" name="Google Shape;190;g8d3272b2c0_0_231"/>
          <p:cNvSpPr/>
          <p:nvPr/>
        </p:nvSpPr>
        <p:spPr>
          <a:xfrm>
            <a:off x="4515810" y="4660815"/>
            <a:ext cx="3735816" cy="847993"/>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lnSpc>
                <a:spcPct val="90000"/>
              </a:lnSpc>
              <a:spcBef>
                <a:spcPts val="630"/>
              </a:spcBef>
            </a:pPr>
            <a:endParaRPr lang="ka-GE" sz="2400" b="1" dirty="0">
              <a:solidFill>
                <a:schemeClr val="bg1"/>
              </a:solidFill>
              <a:latin typeface="Calibri" pitchFamily="34" charset="0"/>
            </a:endParaRPr>
          </a:p>
          <a:p>
            <a:pPr algn="ctr">
              <a:lnSpc>
                <a:spcPct val="90000"/>
              </a:lnSpc>
              <a:spcBef>
                <a:spcPts val="630"/>
              </a:spcBef>
            </a:pPr>
            <a:r>
              <a:rPr lang="ka-GE" sz="2400" b="1" dirty="0">
                <a:solidFill>
                  <a:schemeClr val="bg1"/>
                </a:solidFill>
                <a:latin typeface="Calibri" pitchFamily="34" charset="0"/>
              </a:rPr>
              <a:t>ამოცნობა</a:t>
            </a:r>
            <a:endParaRPr lang="en-US" sz="2400" b="1" dirty="0">
              <a:solidFill>
                <a:schemeClr val="bg1"/>
              </a:solidFill>
              <a:latin typeface="Calibri" pitchFamily="34" charset="0"/>
            </a:endParaRPr>
          </a:p>
          <a:p>
            <a:pPr lvl="0" algn="ctr">
              <a:lnSpc>
                <a:spcPct val="90000"/>
              </a:lnSpc>
              <a:spcBef>
                <a:spcPts val="630"/>
              </a:spcBef>
            </a:pPr>
            <a:endParaRPr lang="ka-GE" sz="2400" b="1" dirty="0">
              <a:solidFill>
                <a:srgbClr val="FFFFFF"/>
              </a:solidFill>
              <a:latin typeface="Calibri" charset="0"/>
              <a:ea typeface="Calibri" charset="0"/>
              <a:cs typeface="Calibri" charset="0"/>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8930636" y="347976"/>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a:extLst>
              <a:ext uri="{FF2B5EF4-FFF2-40B4-BE49-F238E27FC236}">
                <a16:creationId xmlns:a16="http://schemas.microsoft.com/office/drawing/2014/main" id="{D1B5DCDD-794B-2846-8198-90595578A702}"/>
              </a:ext>
            </a:extLst>
          </p:cNvPr>
          <p:cNvSpPr/>
          <p:nvPr/>
        </p:nvSpPr>
        <p:spPr>
          <a:xfrm>
            <a:off x="4097999" y="5603131"/>
            <a:ext cx="4571438" cy="96903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600" i="1" strike="noStrike" cap="none" dirty="0">
                <a:solidFill>
                  <a:schemeClr val="bg1"/>
                </a:solidFill>
                <a:latin typeface="Calibri" charset="0"/>
                <a:ea typeface="Calibri" charset="0"/>
                <a:cs typeface="Calibri" charset="0"/>
                <a:sym typeface="Calibri"/>
              </a:rPr>
              <a:t>They have installed text </a:t>
            </a:r>
            <a:r>
              <a:rPr lang="en-US" sz="2600" i="1" strike="noStrike" cap="none" dirty="0">
                <a:solidFill>
                  <a:srgbClr val="FF0000"/>
                </a:solidFill>
                <a:latin typeface="Calibri" charset="0"/>
                <a:ea typeface="Calibri" charset="0"/>
                <a:cs typeface="Calibri" charset="0"/>
                <a:sym typeface="Calibri"/>
              </a:rPr>
              <a:t>recognition</a:t>
            </a:r>
            <a:r>
              <a:rPr lang="en-US" sz="2600" i="1" strike="noStrike" cap="none" dirty="0">
                <a:solidFill>
                  <a:schemeClr val="bg1"/>
                </a:solidFill>
                <a:latin typeface="Calibri" charset="0"/>
                <a:ea typeface="Calibri" charset="0"/>
                <a:cs typeface="Calibri" charset="0"/>
                <a:sym typeface="Calibri"/>
              </a:rPr>
              <a:t> software.</a:t>
            </a:r>
            <a:endParaRPr sz="2600" i="1" strike="noStrike" cap="none" dirty="0">
              <a:solidFill>
                <a:schemeClr val="bg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12404439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712392" y="2224583"/>
            <a:ext cx="3137120" cy="224741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sv-SE" sz="2800" b="1" dirty="0">
                <a:solidFill>
                  <a:schemeClr val="bg1"/>
                </a:solidFill>
                <a:latin typeface="Calibri" pitchFamily="34" charset="0"/>
              </a:rPr>
              <a:t>d</a:t>
            </a:r>
            <a:r>
              <a:rPr lang="sv-SE" sz="2800" b="1" dirty="0" smtClean="0">
                <a:solidFill>
                  <a:schemeClr val="bg1"/>
                </a:solidFill>
                <a:latin typeface="Calibri" pitchFamily="34" charset="0"/>
              </a:rPr>
              <a:t>etection</a:t>
            </a:r>
            <a:endParaRPr lang="sv-SE" sz="2800" b="1" dirty="0">
              <a:solidFill>
                <a:schemeClr val="bg1"/>
              </a:solidFill>
              <a:latin typeface="Calibri" pitchFamily="34" charset="0"/>
            </a:endParaRPr>
          </a:p>
          <a:p>
            <a:pPr lvl="0" algn="ctr"/>
            <a:r>
              <a:rPr lang="sv-SE" sz="2800" b="1" dirty="0">
                <a:solidFill>
                  <a:schemeClr val="bg1"/>
                </a:solidFill>
                <a:latin typeface="Calibri" pitchFamily="34" charset="0"/>
              </a:rPr>
              <a:t>(n.)</a:t>
            </a:r>
          </a:p>
        </p:txBody>
      </p:sp>
      <p:sp>
        <p:nvSpPr>
          <p:cNvPr id="190" name="Google Shape;190;g8d3272b2c0_0_231"/>
          <p:cNvSpPr/>
          <p:nvPr/>
        </p:nvSpPr>
        <p:spPr>
          <a:xfrm>
            <a:off x="4195717" y="4673529"/>
            <a:ext cx="4170470" cy="69515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ka-GE" sz="2400" b="1" dirty="0">
                <a:solidFill>
                  <a:schemeClr val="bg1"/>
                </a:solidFill>
                <a:latin typeface="Calibri" pitchFamily="34" charset="0"/>
              </a:rPr>
              <a:t>აღმოჩენა, </a:t>
            </a:r>
            <a:r>
              <a:rPr lang="ka-GE" sz="2400" b="1" dirty="0" smtClean="0">
                <a:solidFill>
                  <a:schemeClr val="bg1"/>
                </a:solidFill>
                <a:latin typeface="Calibri" pitchFamily="34" charset="0"/>
              </a:rPr>
              <a:t>გამოაშკარავება</a:t>
            </a:r>
            <a:endParaRPr lang="ka-GE" sz="2400" b="1" dirty="0">
              <a:solidFill>
                <a:schemeClr val="bg1"/>
              </a:solidFill>
              <a:latin typeface="Calibri" pitchFamily="34"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a:extLst>
              <a:ext uri="{FF2B5EF4-FFF2-40B4-BE49-F238E27FC236}">
                <a16:creationId xmlns:a16="http://schemas.microsoft.com/office/drawing/2014/main" id="{D1B5DCDD-794B-2846-8198-90595578A702}"/>
              </a:ext>
            </a:extLst>
          </p:cNvPr>
          <p:cNvSpPr/>
          <p:nvPr/>
        </p:nvSpPr>
        <p:spPr>
          <a:xfrm>
            <a:off x="3915053" y="5473290"/>
            <a:ext cx="4731798" cy="1080823"/>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strike="noStrike" cap="none" dirty="0">
                <a:solidFill>
                  <a:schemeClr val="bg1"/>
                </a:solidFill>
                <a:latin typeface="Calibri" charset="0"/>
                <a:ea typeface="Calibri" charset="0"/>
                <a:cs typeface="Calibri" charset="0"/>
                <a:sym typeface="Calibri"/>
              </a:rPr>
              <a:t>Early </a:t>
            </a:r>
            <a:r>
              <a:rPr lang="en-US" sz="2400" i="1" strike="noStrike" cap="none" dirty="0">
                <a:solidFill>
                  <a:srgbClr val="FF0000"/>
                </a:solidFill>
                <a:latin typeface="Calibri" charset="0"/>
                <a:ea typeface="Calibri" charset="0"/>
                <a:cs typeface="Calibri" charset="0"/>
                <a:sym typeface="Calibri"/>
              </a:rPr>
              <a:t>detection</a:t>
            </a:r>
            <a:r>
              <a:rPr lang="en-US" sz="2400" i="1" strike="noStrike" cap="none" dirty="0">
                <a:solidFill>
                  <a:schemeClr val="bg1"/>
                </a:solidFill>
                <a:latin typeface="Calibri" charset="0"/>
                <a:ea typeface="Calibri" charset="0"/>
                <a:cs typeface="Calibri" charset="0"/>
                <a:sym typeface="Calibri"/>
              </a:rPr>
              <a:t> of the cancer improves the chances of successful treatment.</a:t>
            </a:r>
            <a:endParaRPr sz="2400" i="1" strike="noStrike" cap="none" dirty="0">
              <a:solidFill>
                <a:schemeClr val="bg1"/>
              </a:solidFill>
              <a:latin typeface="Calibri" charset="0"/>
              <a:ea typeface="Calibri" charset="0"/>
              <a:cs typeface="Calibri" charset="0"/>
              <a:sym typeface="Calibri"/>
            </a:endParaRPr>
          </a:p>
        </p:txBody>
      </p:sp>
      <p:sp>
        <p:nvSpPr>
          <p:cNvPr id="12" name="Rectangle 11">
            <a:extLst>
              <a:ext uri="{FF2B5EF4-FFF2-40B4-BE49-F238E27FC236}">
                <a16:creationId xmlns:a16="http://schemas.microsoft.com/office/drawing/2014/main" id="{748FA8E3-2CE3-3647-992D-018F0126A7B0}"/>
              </a:ext>
            </a:extLst>
          </p:cNvPr>
          <p:cNvSpPr/>
          <p:nvPr/>
        </p:nvSpPr>
        <p:spPr>
          <a:xfrm>
            <a:off x="8930636" y="347976"/>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339089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613074" y="2273181"/>
            <a:ext cx="3422165" cy="2420279"/>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a:solidFill>
                  <a:schemeClr val="bg1"/>
                </a:solidFill>
                <a:latin typeface="Calibri" pitchFamily="34" charset="0"/>
              </a:rPr>
              <a:t>e</a:t>
            </a:r>
            <a:r>
              <a:rPr lang="en-US" sz="2800" b="1" dirty="0" smtClean="0">
                <a:solidFill>
                  <a:schemeClr val="bg1"/>
                </a:solidFill>
                <a:latin typeface="Calibri" pitchFamily="34" charset="0"/>
              </a:rPr>
              <a:t>ffort</a:t>
            </a:r>
            <a:endParaRPr lang="en-US" sz="2800" b="1" dirty="0">
              <a:solidFill>
                <a:schemeClr val="bg1"/>
              </a:solidFill>
              <a:latin typeface="Calibri" pitchFamily="34" charset="0"/>
            </a:endParaRPr>
          </a:p>
          <a:p>
            <a:pPr lvl="0" algn="ctr"/>
            <a:r>
              <a:rPr lang="en-US" sz="2800" b="1" dirty="0">
                <a:solidFill>
                  <a:schemeClr val="bg1"/>
                </a:solidFill>
                <a:latin typeface="Calibri" pitchFamily="34" charset="0"/>
              </a:rPr>
              <a:t>(n.)</a:t>
            </a:r>
          </a:p>
        </p:txBody>
      </p:sp>
      <p:sp>
        <p:nvSpPr>
          <p:cNvPr id="190" name="Google Shape;190;g8d3272b2c0_0_231"/>
          <p:cNvSpPr/>
          <p:nvPr/>
        </p:nvSpPr>
        <p:spPr>
          <a:xfrm>
            <a:off x="4613074" y="4797551"/>
            <a:ext cx="3535184" cy="690664"/>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ka-GE" sz="2400" b="1" dirty="0" smtClean="0">
                <a:solidFill>
                  <a:schemeClr val="bg1"/>
                </a:solidFill>
                <a:latin typeface="Calibri" pitchFamily="34" charset="0"/>
              </a:rPr>
              <a:t>მცდელობა</a:t>
            </a:r>
            <a:endParaRPr lang="ka-GE" sz="2400" b="1" dirty="0">
              <a:solidFill>
                <a:schemeClr val="bg1"/>
              </a:solidFill>
              <a:latin typeface="Calibri" pitchFamily="34" charset="0"/>
            </a:endParaRPr>
          </a:p>
        </p:txBody>
      </p:sp>
      <p:sp>
        <p:nvSpPr>
          <p:cNvPr id="7" name="Google Shape;190;g8d3272b2c0_0_231">
            <a:extLst>
              <a:ext uri="{FF2B5EF4-FFF2-40B4-BE49-F238E27FC236}">
                <a16:creationId xmlns:a16="http://schemas.microsoft.com/office/drawing/2014/main" id="{D1B5DCDD-794B-2846-8198-90595578A702}"/>
              </a:ext>
            </a:extLst>
          </p:cNvPr>
          <p:cNvSpPr/>
          <p:nvPr/>
        </p:nvSpPr>
        <p:spPr>
          <a:xfrm>
            <a:off x="4052972" y="5592306"/>
            <a:ext cx="4655388" cy="883023"/>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400" i="1" dirty="0">
                <a:solidFill>
                  <a:schemeClr val="bg1"/>
                </a:solidFill>
                <a:latin typeface="Calibri" charset="0"/>
                <a:ea typeface="Calibri" charset="0"/>
                <a:cs typeface="Calibri" charset="0"/>
              </a:rPr>
              <a:t>A considerable amount of time and </a:t>
            </a:r>
            <a:r>
              <a:rPr lang="en-US" sz="2400" i="1" dirty="0">
                <a:solidFill>
                  <a:srgbClr val="FF0000"/>
                </a:solidFill>
                <a:latin typeface="Calibri" charset="0"/>
                <a:ea typeface="Calibri" charset="0"/>
                <a:cs typeface="Calibri" charset="0"/>
              </a:rPr>
              <a:t>effort</a:t>
            </a:r>
            <a:r>
              <a:rPr lang="en-US" sz="2400" i="1" dirty="0">
                <a:solidFill>
                  <a:schemeClr val="bg1"/>
                </a:solidFill>
                <a:latin typeface="Calibri" charset="0"/>
                <a:ea typeface="Calibri" charset="0"/>
                <a:cs typeface="Calibri" charset="0"/>
              </a:rPr>
              <a:t> has gone into this project.</a:t>
            </a:r>
            <a:endParaRPr lang="ka-GE" sz="2400" i="1" dirty="0">
              <a:solidFill>
                <a:schemeClr val="bg1"/>
              </a:solidFill>
              <a:latin typeface="Calibri" charset="0"/>
              <a:ea typeface="Calibri" charset="0"/>
              <a:cs typeface="Calibri"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1" name="Rectangle 10">
            <a:extLst>
              <a:ext uri="{FF2B5EF4-FFF2-40B4-BE49-F238E27FC236}">
                <a16:creationId xmlns:a16="http://schemas.microsoft.com/office/drawing/2014/main" id="{748FA8E3-2CE3-3647-992D-018F0126A7B0}"/>
              </a:ext>
            </a:extLst>
          </p:cNvPr>
          <p:cNvSpPr/>
          <p:nvPr/>
        </p:nvSpPr>
        <p:spPr>
          <a:xfrm>
            <a:off x="8930636" y="347976"/>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738991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Google Shape;97;p2"/>
          <p:cNvSpPr txBox="1"/>
          <p:nvPr/>
        </p:nvSpPr>
        <p:spPr>
          <a:xfrm>
            <a:off x="0" y="1932868"/>
            <a:ext cx="12207936" cy="2418122"/>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6600"/>
              <a:buFont typeface="Calibri"/>
              <a:buNone/>
            </a:pPr>
            <a:r>
              <a:rPr lang="en-US" sz="6600" dirty="0">
                <a:solidFill>
                  <a:schemeClr val="bg1"/>
                </a:solidFill>
                <a:latin typeface="Calibri" panose="020F0502020204030204" pitchFamily="34" charset="0"/>
                <a:ea typeface="Calibri"/>
                <a:cs typeface="Calibri" panose="020F0502020204030204" pitchFamily="34" charset="0"/>
                <a:sym typeface="Calibri"/>
              </a:rPr>
              <a:t>Technology </a:t>
            </a:r>
            <a:r>
              <a:rPr lang="en-US" sz="6600" dirty="0" smtClean="0">
                <a:solidFill>
                  <a:schemeClr val="bg1"/>
                </a:solidFill>
                <a:latin typeface="Calibri" panose="020F0502020204030204" pitchFamily="34" charset="0"/>
                <a:ea typeface="Calibri"/>
                <a:cs typeface="Calibri" panose="020F0502020204030204" pitchFamily="34" charset="0"/>
                <a:sym typeface="Calibri"/>
              </a:rPr>
              <a:t>ǀ </a:t>
            </a:r>
            <a:r>
              <a:rPr lang="ka-GE" sz="6600" dirty="0" smtClean="0">
                <a:solidFill>
                  <a:schemeClr val="bg1"/>
                </a:solidFill>
                <a:latin typeface="Sylfaen Regular" pitchFamily="18" charset="0"/>
                <a:ea typeface="Calibri"/>
                <a:cs typeface="Calibri" panose="020F0502020204030204" pitchFamily="34" charset="0"/>
                <a:sym typeface="Calibri"/>
              </a:rPr>
              <a:t>ტექნოლოგია</a:t>
            </a:r>
            <a:endParaRPr sz="5400"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2" name="Rectangle 1">
            <a:extLst>
              <a:ext uri="{FF2B5EF4-FFF2-40B4-BE49-F238E27FC236}">
                <a16:creationId xmlns:a16="http://schemas.microsoft.com/office/drawing/2014/main" id="{0E16A4AA-71E9-B34C-AAC8-D84F71CB1A1A}"/>
              </a:ext>
            </a:extLst>
          </p:cNvPr>
          <p:cNvSpPr/>
          <p:nvPr/>
        </p:nvSpPr>
        <p:spPr>
          <a:xfrm>
            <a:off x="2061247" y="4045527"/>
            <a:ext cx="816340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Google Shape;98;p2"/>
          <p:cNvSpPr txBox="1"/>
          <p:nvPr/>
        </p:nvSpPr>
        <p:spPr>
          <a:xfrm>
            <a:off x="0" y="3523109"/>
            <a:ext cx="12192000" cy="165576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4400"/>
              <a:buFont typeface="Arial"/>
              <a:buNone/>
            </a:pPr>
            <a:endParaRPr sz="4400" u="none" strike="noStrike" cap="none" dirty="0">
              <a:solidFill>
                <a:schemeClr val="dk1"/>
              </a:solidFill>
              <a:latin typeface="Sylfaen Regular" pitchFamily="18" charset="0"/>
              <a:ea typeface="Calibri"/>
              <a:cs typeface="Calibri"/>
              <a:sym typeface="Calibri"/>
            </a:endParaRPr>
          </a:p>
          <a:p>
            <a:pPr marL="0" marR="0" lvl="0" indent="0" algn="ctr" rtl="0">
              <a:lnSpc>
                <a:spcPct val="90000"/>
              </a:lnSpc>
              <a:spcBef>
                <a:spcPts val="1000"/>
              </a:spcBef>
              <a:spcAft>
                <a:spcPts val="0"/>
              </a:spcAft>
              <a:buClr>
                <a:schemeClr val="dk1"/>
              </a:buClr>
              <a:buSzPts val="3600"/>
              <a:buFont typeface="Arial"/>
              <a:buNone/>
            </a:pPr>
            <a:r>
              <a:rPr lang="en-US" sz="3600" u="none" strike="noStrike" cap="none" dirty="0">
                <a:solidFill>
                  <a:schemeClr val="bg1"/>
                </a:solidFill>
                <a:latin typeface="Sylfaen Regular" pitchFamily="18" charset="0"/>
                <a:ea typeface="Calibri"/>
                <a:cs typeface="Calibri"/>
                <a:sym typeface="Calibri"/>
              </a:rPr>
              <a:t> </a:t>
            </a:r>
            <a:r>
              <a:rPr lang="en-US" sz="3600" dirty="0">
                <a:solidFill>
                  <a:schemeClr val="bg1"/>
                </a:solidFill>
                <a:latin typeface="Calibri" panose="020F0502020204030204" pitchFamily="34" charset="0"/>
                <a:ea typeface="Calibri"/>
                <a:cs typeface="Calibri" panose="020F0502020204030204" pitchFamily="34" charset="0"/>
                <a:sym typeface="Calibri"/>
              </a:rPr>
              <a:t>English for Specific Purposes </a:t>
            </a:r>
            <a:r>
              <a:rPr lang="en-US" sz="3600" dirty="0">
                <a:solidFill>
                  <a:schemeClr val="bg1"/>
                </a:solidFill>
                <a:latin typeface="Sylfaen Regular" pitchFamily="18" charset="0"/>
                <a:ea typeface="Calibri"/>
                <a:cs typeface="Calibri"/>
                <a:sym typeface="Calibri"/>
              </a:rPr>
              <a:t>| </a:t>
            </a:r>
            <a:r>
              <a:rPr lang="en-US" sz="3600" dirty="0">
                <a:solidFill>
                  <a:schemeClr val="bg1"/>
                </a:solidFill>
                <a:latin typeface="Calibri" panose="020F0502020204030204" pitchFamily="34" charset="0"/>
                <a:ea typeface="Calibri"/>
                <a:cs typeface="Calibri" panose="020F0502020204030204" pitchFamily="34" charset="0"/>
                <a:sym typeface="Calibri"/>
              </a:rPr>
              <a:t>Level B2</a:t>
            </a:r>
            <a:endParaRPr sz="3600"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pic>
        <p:nvPicPr>
          <p:cNvPr id="9"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827534" y="1897743"/>
            <a:ext cx="3333473" cy="2268733"/>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a:solidFill>
                  <a:schemeClr val="bg1"/>
                </a:solidFill>
                <a:latin typeface="Calibri" pitchFamily="34" charset="0"/>
              </a:rPr>
              <a:t>p</a:t>
            </a:r>
            <a:r>
              <a:rPr lang="en-US" sz="2800" b="1" dirty="0" smtClean="0">
                <a:solidFill>
                  <a:schemeClr val="bg1"/>
                </a:solidFill>
                <a:latin typeface="Calibri" pitchFamily="34" charset="0"/>
              </a:rPr>
              <a:t>rivacy</a:t>
            </a:r>
            <a:endParaRPr lang="en-US" sz="2800" b="1" dirty="0">
              <a:solidFill>
                <a:schemeClr val="bg1"/>
              </a:solidFill>
              <a:latin typeface="Calibri" pitchFamily="34" charset="0"/>
            </a:endParaRPr>
          </a:p>
          <a:p>
            <a:pPr lvl="0" algn="ctr"/>
            <a:r>
              <a:rPr lang="en-US" sz="2800" b="1" dirty="0">
                <a:solidFill>
                  <a:schemeClr val="bg1"/>
                </a:solidFill>
                <a:latin typeface="Calibri" pitchFamily="34" charset="0"/>
              </a:rPr>
              <a:t>(n.)</a:t>
            </a:r>
          </a:p>
        </p:txBody>
      </p:sp>
      <p:sp>
        <p:nvSpPr>
          <p:cNvPr id="190" name="Google Shape;190;g8d3272b2c0_0_231"/>
          <p:cNvSpPr/>
          <p:nvPr/>
        </p:nvSpPr>
        <p:spPr>
          <a:xfrm>
            <a:off x="4749052" y="4367714"/>
            <a:ext cx="3421657" cy="79767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ka-GE" sz="2400" b="1" dirty="0" smtClean="0">
                <a:solidFill>
                  <a:schemeClr val="bg1"/>
                </a:solidFill>
                <a:latin typeface="Calibri" pitchFamily="34" charset="0"/>
              </a:rPr>
              <a:t>კონფიდენციალურობა</a:t>
            </a:r>
            <a:endParaRPr lang="ka-GE" sz="2400" b="1" dirty="0">
              <a:solidFill>
                <a:schemeClr val="bg1"/>
              </a:solidFill>
              <a:latin typeface="Calibri" pitchFamily="34" charset="0"/>
            </a:endParaRPr>
          </a:p>
        </p:txBody>
      </p:sp>
      <p:sp>
        <p:nvSpPr>
          <p:cNvPr id="7" name="Google Shape;190;g8d3272b2c0_0_231">
            <a:extLst>
              <a:ext uri="{FF2B5EF4-FFF2-40B4-BE49-F238E27FC236}">
                <a16:creationId xmlns:a16="http://schemas.microsoft.com/office/drawing/2014/main" id="{D1B5DCDD-794B-2846-8198-90595578A702}"/>
              </a:ext>
            </a:extLst>
          </p:cNvPr>
          <p:cNvSpPr/>
          <p:nvPr/>
        </p:nvSpPr>
        <p:spPr>
          <a:xfrm>
            <a:off x="4412157" y="5253511"/>
            <a:ext cx="4095448" cy="1065659"/>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400" i="1" dirty="0">
                <a:solidFill>
                  <a:schemeClr val="bg1"/>
                </a:solidFill>
                <a:latin typeface="Calibri" charset="0"/>
                <a:ea typeface="Calibri" charset="0"/>
                <a:cs typeface="Calibri" charset="0"/>
              </a:rPr>
              <a:t>The new law is designed to protect people's </a:t>
            </a:r>
            <a:r>
              <a:rPr lang="en-US" sz="2400" i="1" dirty="0">
                <a:solidFill>
                  <a:srgbClr val="FF0000"/>
                </a:solidFill>
                <a:latin typeface="Calibri" charset="0"/>
                <a:ea typeface="Calibri" charset="0"/>
                <a:cs typeface="Calibri" charset="0"/>
              </a:rPr>
              <a:t>privacy.</a:t>
            </a: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1" name="Rectangle 10">
            <a:extLst>
              <a:ext uri="{FF2B5EF4-FFF2-40B4-BE49-F238E27FC236}">
                <a16:creationId xmlns:a16="http://schemas.microsoft.com/office/drawing/2014/main" id="{748FA8E3-2CE3-3647-992D-018F0126A7B0}"/>
              </a:ext>
            </a:extLst>
          </p:cNvPr>
          <p:cNvSpPr/>
          <p:nvPr/>
        </p:nvSpPr>
        <p:spPr>
          <a:xfrm>
            <a:off x="8930636" y="347976"/>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3993404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837153" y="1892804"/>
            <a:ext cx="3255657" cy="2239487"/>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a:solidFill>
                  <a:schemeClr val="bg1"/>
                </a:solidFill>
                <a:latin typeface="Calibri" pitchFamily="34" charset="0"/>
              </a:rPr>
              <a:t>c</a:t>
            </a:r>
            <a:r>
              <a:rPr lang="en-US" sz="2800" b="1" dirty="0" smtClean="0">
                <a:solidFill>
                  <a:schemeClr val="bg1"/>
                </a:solidFill>
                <a:latin typeface="Calibri" pitchFamily="34" charset="0"/>
              </a:rPr>
              <a:t>reepy</a:t>
            </a:r>
            <a:endParaRPr lang="en-US" sz="2800" b="1" dirty="0">
              <a:solidFill>
                <a:schemeClr val="bg1"/>
              </a:solidFill>
              <a:latin typeface="Calibri" pitchFamily="34" charset="0"/>
            </a:endParaRPr>
          </a:p>
          <a:p>
            <a:pPr lvl="0" algn="ctr"/>
            <a:r>
              <a:rPr lang="en-US" sz="2800" b="1" dirty="0">
                <a:solidFill>
                  <a:schemeClr val="bg1"/>
                </a:solidFill>
                <a:latin typeface="Calibri" pitchFamily="34" charset="0"/>
              </a:rPr>
              <a:t>(adj.)</a:t>
            </a:r>
          </a:p>
        </p:txBody>
      </p:sp>
      <p:sp>
        <p:nvSpPr>
          <p:cNvPr id="190" name="Google Shape;190;g8d3272b2c0_0_231"/>
          <p:cNvSpPr/>
          <p:nvPr/>
        </p:nvSpPr>
        <p:spPr>
          <a:xfrm>
            <a:off x="4694663" y="4222119"/>
            <a:ext cx="3540638" cy="781346"/>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ka-GE" sz="2400" b="1" dirty="0">
                <a:solidFill>
                  <a:schemeClr val="bg1"/>
                </a:solidFill>
                <a:latin typeface="Calibri" pitchFamily="34" charset="0"/>
              </a:rPr>
              <a:t>საშინელი, </a:t>
            </a:r>
            <a:r>
              <a:rPr lang="ka-GE" sz="2400" b="1" dirty="0" smtClean="0">
                <a:solidFill>
                  <a:schemeClr val="bg1"/>
                </a:solidFill>
                <a:latin typeface="Calibri" pitchFamily="34" charset="0"/>
              </a:rPr>
              <a:t>საძაგელი</a:t>
            </a:r>
            <a:endParaRPr lang="ka-GE" sz="2400" b="1" dirty="0">
              <a:solidFill>
                <a:schemeClr val="bg1"/>
              </a:solidFill>
              <a:latin typeface="Calibri" pitchFamily="34" charset="0"/>
            </a:endParaRPr>
          </a:p>
        </p:txBody>
      </p:sp>
      <p:sp>
        <p:nvSpPr>
          <p:cNvPr id="7" name="Google Shape;190;g8d3272b2c0_0_231">
            <a:extLst>
              <a:ext uri="{FF2B5EF4-FFF2-40B4-BE49-F238E27FC236}">
                <a16:creationId xmlns:a16="http://schemas.microsoft.com/office/drawing/2014/main" id="{D1B5DCDD-794B-2846-8198-90595578A702}"/>
              </a:ext>
            </a:extLst>
          </p:cNvPr>
          <p:cNvSpPr/>
          <p:nvPr/>
        </p:nvSpPr>
        <p:spPr>
          <a:xfrm>
            <a:off x="4332213" y="5093293"/>
            <a:ext cx="4282634" cy="1222374"/>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400" i="1" dirty="0">
                <a:solidFill>
                  <a:schemeClr val="bg1"/>
                </a:solidFill>
                <a:latin typeface="Calibri" charset="0"/>
                <a:ea typeface="Calibri" charset="0"/>
                <a:cs typeface="Calibri" charset="0"/>
              </a:rPr>
              <a:t>I got a real </a:t>
            </a:r>
            <a:r>
              <a:rPr lang="en-US" sz="2400" i="1" dirty="0">
                <a:solidFill>
                  <a:srgbClr val="FF0000"/>
                </a:solidFill>
                <a:latin typeface="Calibri" charset="0"/>
                <a:ea typeface="Calibri" charset="0"/>
                <a:cs typeface="Calibri" charset="0"/>
              </a:rPr>
              <a:t>creepy</a:t>
            </a:r>
            <a:r>
              <a:rPr lang="en-US" sz="2400" i="1" dirty="0">
                <a:solidFill>
                  <a:schemeClr val="bg1"/>
                </a:solidFill>
                <a:latin typeface="Calibri" charset="0"/>
                <a:ea typeface="Calibri" charset="0"/>
                <a:cs typeface="Calibri" charset="0"/>
              </a:rPr>
              <a:t> feeling on the way over there, as if someone was watching me.</a:t>
            </a: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1" name="Rectangle 10">
            <a:extLst>
              <a:ext uri="{FF2B5EF4-FFF2-40B4-BE49-F238E27FC236}">
                <a16:creationId xmlns:a16="http://schemas.microsoft.com/office/drawing/2014/main" id="{748FA8E3-2CE3-3647-992D-018F0126A7B0}"/>
              </a:ext>
            </a:extLst>
          </p:cNvPr>
          <p:cNvSpPr/>
          <p:nvPr/>
        </p:nvSpPr>
        <p:spPr>
          <a:xfrm>
            <a:off x="8930636" y="347976"/>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2095024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3" name="Rectangle 2">
            <a:extLst>
              <a:ext uri="{FF2B5EF4-FFF2-40B4-BE49-F238E27FC236}">
                <a16:creationId xmlns:a16="http://schemas.microsoft.com/office/drawing/2014/main" id="{748FA8E3-2CE3-3647-992D-018F0126A7B0}"/>
              </a:ext>
            </a:extLst>
          </p:cNvPr>
          <p:cNvSpPr/>
          <p:nvPr/>
        </p:nvSpPr>
        <p:spPr>
          <a:xfrm>
            <a:off x="3930878" y="2883536"/>
            <a:ext cx="4968588"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3555027" y="3073643"/>
            <a:ext cx="5720289"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Reading Comprehension</a:t>
            </a:r>
          </a:p>
          <a:p>
            <a:pPr algn="ctr"/>
            <a:r>
              <a:rPr lang="ka-GE" sz="3500" dirty="0">
                <a:solidFill>
                  <a:schemeClr val="bg1"/>
                </a:solidFill>
                <a:latin typeface="Calibri" panose="020F0502020204030204" pitchFamily="34" charset="0"/>
                <a:cs typeface="Calibri" panose="020F0502020204030204" pitchFamily="34" charset="0"/>
              </a:rPr>
              <a:t>წაკითხულის გააზრება</a:t>
            </a:r>
            <a:endParaRPr lang="en-US" sz="3500" dirty="0">
              <a:solidFill>
                <a:schemeClr val="bg1"/>
              </a:solidFill>
              <a:latin typeface="Calibri" panose="020F0502020204030204" pitchFamily="34" charset="0"/>
              <a:cs typeface="Calibri" panose="020F0502020204030204" pitchFamily="34"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1151625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3" name="Rectangle 2">
            <a:extLst>
              <a:ext uri="{FF2B5EF4-FFF2-40B4-BE49-F238E27FC236}">
                <a16:creationId xmlns:a16="http://schemas.microsoft.com/office/drawing/2014/main" id="{748FA8E3-2CE3-3647-992D-018F0126A7B0}"/>
              </a:ext>
            </a:extLst>
          </p:cNvPr>
          <p:cNvSpPr/>
          <p:nvPr/>
        </p:nvSpPr>
        <p:spPr>
          <a:xfrm>
            <a:off x="7313059" y="556124"/>
            <a:ext cx="4046949"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itchFamily="34" charset="0"/>
                <a:cs typeface="Calibri" pitchFamily="34" charset="0"/>
              </a:rPr>
              <a:t>Reading Comprehension</a:t>
            </a:r>
          </a:p>
          <a:p>
            <a:pPr algn="ctr"/>
            <a:r>
              <a:rPr lang="ka-GE" sz="2400" dirty="0">
                <a:latin typeface="Calibri" pitchFamily="34" charset="0"/>
                <a:cs typeface="Calibri" pitchFamily="34" charset="0"/>
              </a:rPr>
              <a:t>წაკითხულის გააზრება</a:t>
            </a:r>
            <a:endParaRPr lang="en-US" sz="2400" dirty="0">
              <a:latin typeface="Calibri" pitchFamily="34" charset="0"/>
              <a:cs typeface="Calibri" pitchFamily="34"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7" name="Rectangle 6">
            <a:extLst>
              <a:ext uri="{FF2B5EF4-FFF2-40B4-BE49-F238E27FC236}">
                <a16:creationId xmlns:a16="http://schemas.microsoft.com/office/drawing/2014/main" id="{97D84395-477B-5643-998F-5A55D6D879D4}"/>
              </a:ext>
            </a:extLst>
          </p:cNvPr>
          <p:cNvSpPr/>
          <p:nvPr/>
        </p:nvSpPr>
        <p:spPr>
          <a:xfrm>
            <a:off x="455330" y="3229796"/>
            <a:ext cx="5913904" cy="13653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bg1"/>
                </a:solidFill>
                <a:latin typeface="Calibri" charset="0"/>
                <a:ea typeface="Calibri" charset="0"/>
                <a:cs typeface="Calibri" charset="0"/>
              </a:rPr>
              <a:t>Does the development of  technologies threaten the privacy of individuals?</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3059" y="2816894"/>
            <a:ext cx="3876141" cy="2403207"/>
          </a:xfrm>
          <a:prstGeom prst="rect">
            <a:avLst/>
          </a:prstGeom>
        </p:spPr>
      </p:pic>
    </p:spTree>
    <p:extLst>
      <p:ext uri="{BB962C8B-B14F-4D97-AF65-F5344CB8AC3E}">
        <p14:creationId xmlns:p14="http://schemas.microsoft.com/office/powerpoint/2010/main" val="12431994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1" name="Rectangle: Rounded Corners 3">
            <a:extLst>
              <a:ext uri="{FF2B5EF4-FFF2-40B4-BE49-F238E27FC236}">
                <a16:creationId xmlns:a16="http://schemas.microsoft.com/office/drawing/2014/main" id="{897F9B12-969A-408D-9A80-DB3D56BB645E}"/>
              </a:ext>
            </a:extLst>
          </p:cNvPr>
          <p:cNvSpPr/>
          <p:nvPr/>
        </p:nvSpPr>
        <p:spPr>
          <a:xfrm>
            <a:off x="286479" y="2034291"/>
            <a:ext cx="11011401" cy="43776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latin typeface="Calibri" charset="0"/>
                <a:ea typeface="Calibri" charset="0"/>
                <a:cs typeface="Calibri" charset="0"/>
              </a:rPr>
              <a:t>Facial recognition technology is increasingly being used in many places in the United States and overseas. Such systems use machine learning tools to scan faces in an attempt to </a:t>
            </a:r>
            <a:r>
              <a:rPr lang="en-US" sz="2400" dirty="0" err="1" smtClean="0">
                <a:latin typeface="Calibri" charset="0"/>
                <a:ea typeface="Calibri" charset="0"/>
                <a:cs typeface="Calibri" charset="0"/>
              </a:rPr>
              <a:t>recognise</a:t>
            </a:r>
            <a:r>
              <a:rPr lang="en-US" sz="2400" dirty="0" smtClean="0">
                <a:latin typeface="Calibri" charset="0"/>
                <a:ea typeface="Calibri" charset="0"/>
                <a:cs typeface="Calibri" charset="0"/>
              </a:rPr>
              <a:t> </a:t>
            </a:r>
            <a:r>
              <a:rPr lang="en-US" sz="2400" dirty="0">
                <a:latin typeface="Calibri" charset="0"/>
                <a:ea typeface="Calibri" charset="0"/>
                <a:cs typeface="Calibri" charset="0"/>
              </a:rPr>
              <a:t>particular individuals. Many police agencies across the worlds have used facial recognition technology to search for </a:t>
            </a:r>
            <a:r>
              <a:rPr lang="en-US" sz="2400" dirty="0" smtClean="0">
                <a:latin typeface="Calibri" charset="0"/>
                <a:ea typeface="Calibri" charset="0"/>
                <a:cs typeface="Calibri" charset="0"/>
              </a:rPr>
              <a:t>and </a:t>
            </a:r>
            <a:r>
              <a:rPr lang="en-US" sz="2400" dirty="0">
                <a:latin typeface="Calibri" charset="0"/>
                <a:ea typeface="Calibri" charset="0"/>
                <a:cs typeface="Calibri" charset="0"/>
              </a:rPr>
              <a:t>help catch criminals. The technology has also been used at some US airports to help  confirm the identity of passengers and get them on flights. It is also used to unlock phones or other electronic devices, and in some cases, even cars. Now, a similar technology – known as facial detection – is entering a new field: the business of advertising.  Facial recognition technology is meant to identify a specific individual. Facial detection systems aim to detect the presence of a person and try to predict some facts about them. </a:t>
            </a:r>
          </a:p>
        </p:txBody>
      </p:sp>
    </p:spTree>
    <p:extLst>
      <p:ext uri="{BB962C8B-B14F-4D97-AF65-F5344CB8AC3E}">
        <p14:creationId xmlns:p14="http://schemas.microsoft.com/office/powerpoint/2010/main" val="7285777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1" name="Rectangle: Rounded Corners 3">
            <a:extLst>
              <a:ext uri="{FF2B5EF4-FFF2-40B4-BE49-F238E27FC236}">
                <a16:creationId xmlns:a16="http://schemas.microsoft.com/office/drawing/2014/main" id="{897F9B12-969A-408D-9A80-DB3D56BB645E}"/>
              </a:ext>
            </a:extLst>
          </p:cNvPr>
          <p:cNvSpPr/>
          <p:nvPr/>
        </p:nvSpPr>
        <p:spPr>
          <a:xfrm>
            <a:off x="546378" y="1921397"/>
            <a:ext cx="11011401" cy="45403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latin typeface="Calibri" panose="020F0502020204030204" pitchFamily="34" charset="0"/>
                <a:cs typeface="Calibri" panose="020F0502020204030204" pitchFamily="34" charset="0"/>
              </a:rPr>
              <a:t>Businesses use cameras set up inside the stores of </a:t>
            </a:r>
            <a:r>
              <a:rPr lang="en-US" sz="2400" dirty="0" smtClean="0">
                <a:latin typeface="Calibri" panose="020F0502020204030204" pitchFamily="34" charset="0"/>
                <a:cs typeface="Calibri" panose="020F0502020204030204" pitchFamily="34" charset="0"/>
              </a:rPr>
              <a:t>the public </a:t>
            </a:r>
            <a:r>
              <a:rPr lang="en-US" sz="2400" dirty="0">
                <a:latin typeface="Calibri" panose="020F0502020204030204" pitchFamily="34" charset="0"/>
                <a:cs typeface="Calibri" panose="020F0502020204030204" pitchFamily="34" charset="0"/>
              </a:rPr>
              <a:t>area. The cameras scan the faces of individuals and predict their age and sex. Some systems are also designed to judge a person’s emotions. That information can then be used to target people with real-time advertisements on video screens during their visit to the store. One facial detection system developed by a company called Mood Media aims to judge a person’s “happiness” or “fear” level. Businesses could use such information to get real-time reactions from people as they look at products or video ads in the store. Such a system could also be used as  part of a company’s efforts to test the popularity of specific products.</a:t>
            </a:r>
          </a:p>
        </p:txBody>
      </p:sp>
    </p:spTree>
    <p:extLst>
      <p:ext uri="{BB962C8B-B14F-4D97-AF65-F5344CB8AC3E}">
        <p14:creationId xmlns:p14="http://schemas.microsoft.com/office/powerpoint/2010/main" val="17317216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1" name="Rectangle: Rounded Corners 3">
            <a:extLst>
              <a:ext uri="{FF2B5EF4-FFF2-40B4-BE49-F238E27FC236}">
                <a16:creationId xmlns:a16="http://schemas.microsoft.com/office/drawing/2014/main" id="{897F9B12-969A-408D-9A80-DB3D56BB645E}"/>
              </a:ext>
            </a:extLst>
          </p:cNvPr>
          <p:cNvSpPr/>
          <p:nvPr/>
        </p:nvSpPr>
        <p:spPr>
          <a:xfrm>
            <a:off x="286480" y="1660124"/>
            <a:ext cx="11271300" cy="49786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dirty="0">
                <a:latin typeface="Calibri" panose="020F0502020204030204" pitchFamily="34" charset="0"/>
                <a:cs typeface="Calibri" panose="020F0502020204030204" pitchFamily="34" charset="0"/>
              </a:rPr>
              <a:t>Another company, Cineplex Digital Media, showed off a camera-powered system designed for use in retail business, on the street or at bus stops. The company says its product can detect things like whether someone is wearing eyeglasses or has facial hair. That information could then be used to target those people with ads for new glassed or shaving equipment. Some privacy groups have </a:t>
            </a:r>
            <a:r>
              <a:rPr lang="en-US" sz="2200" dirty="0" err="1" smtClean="0">
                <a:latin typeface="Calibri" panose="020F0502020204030204" pitchFamily="34" charset="0"/>
                <a:cs typeface="Calibri" panose="020F0502020204030204" pitchFamily="34" charset="0"/>
              </a:rPr>
              <a:t>criticised</a:t>
            </a:r>
            <a:r>
              <a:rPr lang="en-US" sz="2200" dirty="0" smtClean="0">
                <a:latin typeface="Calibri" panose="020F0502020204030204" pitchFamily="34" charset="0"/>
                <a:cs typeface="Calibri" panose="020F0502020204030204" pitchFamily="34" charset="0"/>
              </a:rPr>
              <a:t> </a:t>
            </a:r>
            <a:r>
              <a:rPr lang="en-US" sz="2200" dirty="0">
                <a:latin typeface="Calibri" panose="020F0502020204030204" pitchFamily="34" charset="0"/>
                <a:cs typeface="Calibri" panose="020F0502020204030204" pitchFamily="34" charset="0"/>
              </a:rPr>
              <a:t>the use of such facial detection systems. Pam Dixon heads the World Privacy Forum, a not-for-profit group that researched privacy issues. “The creepy factor here is definitely a 10 out of 10”, she told the AP. Dixon added that the technology could lead to some discriminatory methods. For example, a business could raise the price of a product or service based on a person’s age. Or it could target a person with an ad for an anti-depression drug if the individual appears to have a sad facial expression. “We shouldn’t be gathering the emotional state of anyone”, Dixon said. Supporters of the technology say it could improve the buyer’s experience by drawing attention to products they might like or by offering them special deals.</a:t>
            </a:r>
          </a:p>
        </p:txBody>
      </p:sp>
    </p:spTree>
    <p:extLst>
      <p:ext uri="{BB962C8B-B14F-4D97-AF65-F5344CB8AC3E}">
        <p14:creationId xmlns:p14="http://schemas.microsoft.com/office/powerpoint/2010/main" val="7335136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a16="http://schemas.microsoft.com/office/drawing/2014/main" id="{AFCE9FF2-C1CD-3B46-8DA3-F837CD71F165}"/>
              </a:ext>
            </a:extLst>
          </p:cNvPr>
          <p:cNvSpPr/>
          <p:nvPr/>
        </p:nvSpPr>
        <p:spPr>
          <a:xfrm>
            <a:off x="542758" y="4169151"/>
            <a:ext cx="10430041" cy="12435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3297719-7BD2-E047-8438-904D3A7C872F}"/>
              </a:ext>
            </a:extLst>
          </p:cNvPr>
          <p:cNvSpPr/>
          <p:nvPr/>
        </p:nvSpPr>
        <p:spPr>
          <a:xfrm>
            <a:off x="577303" y="2522281"/>
            <a:ext cx="1039549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smtClean="0">
                <a:latin typeface="Calibri" panose="020F0502020204030204" pitchFamily="34" charset="0"/>
                <a:cs typeface="Calibri" panose="020F0502020204030204" pitchFamily="34" charset="0"/>
              </a:rPr>
              <a:t>AI </a:t>
            </a:r>
            <a:r>
              <a:rPr lang="en-US" sz="2400" dirty="0">
                <a:latin typeface="Calibri" panose="020F0502020204030204" pitchFamily="34" charset="0"/>
                <a:cs typeface="Calibri" panose="020F0502020204030204" pitchFamily="34" charset="0"/>
              </a:rPr>
              <a:t>cameras have been used in police investigations in </a:t>
            </a:r>
            <a:r>
              <a:rPr lang="en-US" sz="2400" dirty="0" smtClean="0">
                <a:latin typeface="Calibri" panose="020F0502020204030204" pitchFamily="34" charset="0"/>
                <a:cs typeface="Calibri" panose="020F0502020204030204" pitchFamily="34" charset="0"/>
              </a:rPr>
              <a:t>the</a:t>
            </a:r>
          </a:p>
          <a:p>
            <a:pPr algn="just"/>
            <a:r>
              <a:rPr lang="en-US" sz="2400" dirty="0" smtClean="0">
                <a:latin typeface="Calibri" panose="020F0502020204030204" pitchFamily="34" charset="0"/>
                <a:cs typeface="Calibri" panose="020F0502020204030204" pitchFamily="34" charset="0"/>
              </a:rPr>
              <a:t>US </a:t>
            </a:r>
            <a:r>
              <a:rPr lang="en-US" sz="2400" dirty="0">
                <a:latin typeface="Calibri" panose="020F0502020204030204" pitchFamily="34" charset="0"/>
                <a:cs typeface="Calibri" panose="020F0502020204030204" pitchFamily="34" charset="0"/>
              </a:rPr>
              <a:t>only. </a:t>
            </a:r>
          </a:p>
        </p:txBody>
      </p:sp>
      <p:graphicFrame>
        <p:nvGraphicFramePr>
          <p:cNvPr id="4" name="Table 3">
            <a:extLst>
              <a:ext uri="{FF2B5EF4-FFF2-40B4-BE49-F238E27FC236}">
                <a16:creationId xmlns:a16="http://schemas.microsoft.com/office/drawing/2014/main" id="{D4C80389-CBF2-884A-AAE1-E30DBEC2944A}"/>
              </a:ext>
            </a:extLst>
          </p:cNvPr>
          <p:cNvGraphicFramePr>
            <a:graphicFrameLocks noGrp="1"/>
          </p:cNvGraphicFramePr>
          <p:nvPr>
            <p:extLst>
              <p:ext uri="{D42A27DB-BD31-4B8C-83A1-F6EECF244321}">
                <p14:modId xmlns:p14="http://schemas.microsoft.com/office/powerpoint/2010/main" val="732217951"/>
              </p:ext>
            </p:extLst>
          </p:nvPr>
        </p:nvGraphicFramePr>
        <p:xfrm>
          <a:off x="577303" y="4353634"/>
          <a:ext cx="9972165" cy="822960"/>
        </p:xfrm>
        <a:graphic>
          <a:graphicData uri="http://schemas.openxmlformats.org/drawingml/2006/table">
            <a:tbl>
              <a:tblPr firstRow="1" bandRow="1">
                <a:tableStyleId>{B46CFEF4-99AF-46A8-A051-738FFB79779B}</a:tableStyleId>
              </a:tblPr>
              <a:tblGrid>
                <a:gridCol w="9972165">
                  <a:extLst>
                    <a:ext uri="{9D8B030D-6E8A-4147-A177-3AD203B41FA5}">
                      <a16:colId xmlns:a16="http://schemas.microsoft.com/office/drawing/2014/main" val="2862978725"/>
                    </a:ext>
                  </a:extLst>
                </a:gridCol>
              </a:tblGrid>
              <a:tr h="466904">
                <a:tc>
                  <a:txBody>
                    <a:bodyPr/>
                    <a:lstStyle/>
                    <a:p>
                      <a:pPr algn="just"/>
                      <a:r>
                        <a:rPr lang="en-US" sz="2400" i="1" dirty="0">
                          <a:solidFill>
                            <a:schemeClr val="bg1"/>
                          </a:solidFill>
                          <a:latin typeface="Calibri" panose="020F0502020204030204" pitchFamily="34" charset="0"/>
                          <a:cs typeface="Calibri" panose="020F0502020204030204" pitchFamily="34" charset="0"/>
                        </a:rPr>
                        <a:t>Many police agencies across the worlds have used facial recognition technology to search for  and help catch criminals.</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4563234"/>
                  </a:ext>
                </a:extLst>
              </a:tr>
            </a:tbl>
          </a:graphicData>
        </a:graphic>
      </p:graphicFrame>
      <p:sp>
        <p:nvSpPr>
          <p:cNvPr id="9" name="Title 8">
            <a:extLst>
              <a:ext uri="{FF2B5EF4-FFF2-40B4-BE49-F238E27FC236}">
                <a16:creationId xmlns:a16="http://schemas.microsoft.com/office/drawing/2014/main" id="{CA01B1FE-2E92-0B43-B977-A140F9C168E2}"/>
              </a:ext>
            </a:extLst>
          </p:cNvPr>
          <p:cNvSpPr>
            <a:spLocks noGrp="1"/>
          </p:cNvSpPr>
          <p:nvPr>
            <p:ph type="title"/>
          </p:nvPr>
        </p:nvSpPr>
        <p:spPr>
          <a:xfrm>
            <a:off x="9302550" y="2540142"/>
            <a:ext cx="1498016" cy="1289839"/>
          </a:xfrm>
        </p:spPr>
        <p:txBody>
          <a:bodyPr>
            <a:normAutofit/>
          </a:bodyPr>
          <a:lstStyle/>
          <a:p>
            <a:r>
              <a:rPr lang="en-US" b="1" dirty="0">
                <a:solidFill>
                  <a:srgbClr val="FFC000"/>
                </a:solidFill>
              </a:rPr>
              <a:t>False</a:t>
            </a:r>
          </a:p>
        </p:txBody>
      </p:sp>
      <p:sp>
        <p:nvSpPr>
          <p:cNvPr id="12" name="Rectangle 11">
            <a:extLst>
              <a:ext uri="{FF2B5EF4-FFF2-40B4-BE49-F238E27FC236}">
                <a16:creationId xmlns:a16="http://schemas.microsoft.com/office/drawing/2014/main" id="{C987DE58-B647-6341-B264-0F0900D656FE}"/>
              </a:ext>
            </a:extLst>
          </p:cNvPr>
          <p:cNvSpPr/>
          <p:nvPr/>
        </p:nvSpPr>
        <p:spPr>
          <a:xfrm>
            <a:off x="7008407" y="421425"/>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a:t>
            </a:r>
            <a:r>
              <a:rPr lang="ka-GE" sz="3000" dirty="0">
                <a:latin typeface="Calibri" panose="020F0502020204030204" pitchFamily="34" charset="0"/>
                <a:cs typeface="Calibri" panose="020F0502020204030204" pitchFamily="34" charset="0"/>
              </a:rPr>
              <a:t> Activity</a:t>
            </a:r>
          </a:p>
          <a:p>
            <a:pPr algn="ctr"/>
            <a:r>
              <a:rPr lang="ka-GE" sz="3000" dirty="0">
                <a:latin typeface="Calibri" panose="020F0502020204030204" pitchFamily="34" charset="0"/>
                <a:cs typeface="Calibri" panose="020F0502020204030204" pitchFamily="34" charset="0"/>
              </a:rPr>
              <a:t>კითხვის დავალება </a:t>
            </a:r>
            <a:endParaRPr lang="en-US" sz="3000" dirty="0">
              <a:latin typeface="Calibri" panose="020F0502020204030204" pitchFamily="34" charset="0"/>
              <a:cs typeface="Calibri" panose="020F0502020204030204" pitchFamily="34" charset="0"/>
            </a:endParaRPr>
          </a:p>
        </p:txBody>
      </p:sp>
      <p:pic>
        <p:nvPicPr>
          <p:cNvPr id="13"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78769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a16="http://schemas.microsoft.com/office/drawing/2014/main" id="{AFCE9FF2-C1CD-3B46-8DA3-F837CD71F165}"/>
              </a:ext>
            </a:extLst>
          </p:cNvPr>
          <p:cNvSpPr/>
          <p:nvPr/>
        </p:nvSpPr>
        <p:spPr>
          <a:xfrm>
            <a:off x="542758" y="4169150"/>
            <a:ext cx="10430041"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3297719-7BD2-E047-8438-904D3A7C872F}"/>
              </a:ext>
            </a:extLst>
          </p:cNvPr>
          <p:cNvSpPr/>
          <p:nvPr/>
        </p:nvSpPr>
        <p:spPr>
          <a:xfrm>
            <a:off x="577303" y="2522281"/>
            <a:ext cx="1039549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2" name="Google Shape;532;g8d3272b2c0_2_186"/>
          <p:cNvGraphicFramePr/>
          <p:nvPr>
            <p:extLst>
              <p:ext uri="{D42A27DB-BD31-4B8C-83A1-F6EECF244321}">
                <p14:modId xmlns:p14="http://schemas.microsoft.com/office/powerpoint/2010/main" val="2446571393"/>
              </p:ext>
            </p:extLst>
          </p:nvPr>
        </p:nvGraphicFramePr>
        <p:xfrm>
          <a:off x="615447" y="2627788"/>
          <a:ext cx="8883659" cy="1869973"/>
        </p:xfrm>
        <a:graphic>
          <a:graphicData uri="http://schemas.openxmlformats.org/drawingml/2006/table">
            <a:tbl>
              <a:tblPr>
                <a:noFill/>
                <a:tableStyleId>{B46CFEF4-99AF-46A8-A051-738FFB79779B}</a:tableStyleId>
              </a:tblPr>
              <a:tblGrid>
                <a:gridCol w="8883659">
                  <a:extLst>
                    <a:ext uri="{9D8B030D-6E8A-4147-A177-3AD203B41FA5}">
                      <a16:colId xmlns:a16="http://schemas.microsoft.com/office/drawing/2014/main" val="20000"/>
                    </a:ext>
                  </a:extLst>
                </a:gridCol>
              </a:tblGrid>
              <a:tr h="1869973">
                <a:tc>
                  <a:txBody>
                    <a:bodyPr/>
                    <a:lstStyle/>
                    <a:p>
                      <a:pPr marL="0" lvl="0" indent="0" algn="l" rtl="0">
                        <a:lnSpc>
                          <a:spcPct val="115000"/>
                        </a:lnSpc>
                        <a:spcBef>
                          <a:spcPts val="0"/>
                        </a:spcBef>
                        <a:spcAft>
                          <a:spcPts val="0"/>
                        </a:spcAft>
                        <a:buNone/>
                      </a:pPr>
                      <a:r>
                        <a:rPr lang="en-US" sz="2400" b="0" i="0" dirty="0">
                          <a:solidFill>
                            <a:schemeClr val="bg1"/>
                          </a:solidFill>
                          <a:latin typeface="Calibri" charset="0"/>
                          <a:ea typeface="Calibri" charset="0"/>
                          <a:cs typeface="Calibri" charset="0"/>
                        </a:rPr>
                        <a:t>AI cameras used in advertising are not the same as facial recognition cameras. </a:t>
                      </a:r>
                      <a:endParaRPr sz="2400" b="0" i="0" dirty="0">
                        <a:solidFill>
                          <a:schemeClr val="bg1"/>
                        </a:solidFill>
                        <a:latin typeface="Calibri" charset="0"/>
                        <a:ea typeface="Calibri" charset="0"/>
                        <a:cs typeface="Calibri" charset="0"/>
                      </a:endParaRPr>
                    </a:p>
                  </a:txBody>
                  <a:tcPr marL="91425" marR="91425" marT="91425" marB="91425">
                    <a:lnL w="38100" cap="flat" cmpd="sng">
                      <a:noFill/>
                      <a:prstDash val="solid"/>
                      <a:round/>
                      <a:headEnd type="none" w="sm" len="sm"/>
                      <a:tailEnd type="none" w="sm" len="sm"/>
                    </a:lnL>
                    <a:lnR w="38100" cap="flat" cmpd="sng">
                      <a:noFill/>
                      <a:prstDash val="solid"/>
                      <a:round/>
                      <a:headEnd type="none" w="sm" len="sm"/>
                      <a:tailEnd type="none" w="sm" len="sm"/>
                    </a:lnR>
                    <a:lnT w="38100" cap="flat" cmpd="sng">
                      <a:noFill/>
                      <a:prstDash val="solid"/>
                      <a:round/>
                      <a:headEnd type="none" w="sm" len="sm"/>
                      <a:tailEnd type="none" w="sm" len="sm"/>
                    </a:lnT>
                    <a:lnB w="38100" cap="flat" cmpd="sng" algn="ctr">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D4C80389-CBF2-884A-AAE1-E30DBEC2944A}"/>
              </a:ext>
            </a:extLst>
          </p:cNvPr>
          <p:cNvGraphicFramePr>
            <a:graphicFrameLocks noGrp="1"/>
          </p:cNvGraphicFramePr>
          <p:nvPr>
            <p:extLst>
              <p:ext uri="{D42A27DB-BD31-4B8C-83A1-F6EECF244321}">
                <p14:modId xmlns:p14="http://schemas.microsoft.com/office/powerpoint/2010/main" val="1730677007"/>
              </p:ext>
            </p:extLst>
          </p:nvPr>
        </p:nvGraphicFramePr>
        <p:xfrm>
          <a:off x="615447" y="4169150"/>
          <a:ext cx="10284662" cy="1561941"/>
        </p:xfrm>
        <a:graphic>
          <a:graphicData uri="http://schemas.openxmlformats.org/drawingml/2006/table">
            <a:tbl>
              <a:tblPr firstRow="1" bandRow="1">
                <a:tableStyleId>{B46CFEF4-99AF-46A8-A051-738FFB79779B}</a:tableStyleId>
              </a:tblPr>
              <a:tblGrid>
                <a:gridCol w="10284662">
                  <a:extLst>
                    <a:ext uri="{9D8B030D-6E8A-4147-A177-3AD203B41FA5}">
                      <a16:colId xmlns:a16="http://schemas.microsoft.com/office/drawing/2014/main" val="2862978725"/>
                    </a:ext>
                  </a:extLst>
                </a:gridCol>
              </a:tblGrid>
              <a:tr h="1561941">
                <a:tc>
                  <a:txBody>
                    <a:bodyPr/>
                    <a:lstStyle/>
                    <a:p>
                      <a:pPr algn="just"/>
                      <a:r>
                        <a:rPr lang="en-US" sz="2400" i="1" dirty="0">
                          <a:solidFill>
                            <a:schemeClr val="bg1"/>
                          </a:solidFill>
                          <a:latin typeface="Calibri" charset="0"/>
                          <a:ea typeface="Calibri" charset="0"/>
                          <a:cs typeface="Calibri" charset="0"/>
                        </a:rPr>
                        <a:t>Facial recognition technology is meant to identify a specific individual. Facial detection systems aim to detect the presence of a person and try to predict some facts about them. </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4563234"/>
                  </a:ext>
                </a:extLst>
              </a:tr>
            </a:tbl>
          </a:graphicData>
        </a:graphic>
      </p:graphicFrame>
      <p:sp>
        <p:nvSpPr>
          <p:cNvPr id="9" name="Title 8">
            <a:extLst>
              <a:ext uri="{FF2B5EF4-FFF2-40B4-BE49-F238E27FC236}">
                <a16:creationId xmlns:a16="http://schemas.microsoft.com/office/drawing/2014/main" id="{CA01B1FE-2E92-0B43-B977-A140F9C168E2}"/>
              </a:ext>
            </a:extLst>
          </p:cNvPr>
          <p:cNvSpPr>
            <a:spLocks noGrp="1"/>
          </p:cNvSpPr>
          <p:nvPr>
            <p:ph type="title"/>
          </p:nvPr>
        </p:nvSpPr>
        <p:spPr>
          <a:xfrm>
            <a:off x="9223899" y="2522281"/>
            <a:ext cx="1606857" cy="1237379"/>
          </a:xfrm>
        </p:spPr>
        <p:txBody>
          <a:bodyPr>
            <a:normAutofit/>
          </a:bodyPr>
          <a:lstStyle/>
          <a:p>
            <a:r>
              <a:rPr lang="en-US" b="1" dirty="0">
                <a:solidFill>
                  <a:srgbClr val="FFC000"/>
                </a:solidFill>
              </a:rPr>
              <a:t>True</a:t>
            </a:r>
          </a:p>
        </p:txBody>
      </p:sp>
      <p:sp>
        <p:nvSpPr>
          <p:cNvPr id="12" name="Rectangle 11">
            <a:extLst>
              <a:ext uri="{FF2B5EF4-FFF2-40B4-BE49-F238E27FC236}">
                <a16:creationId xmlns:a16="http://schemas.microsoft.com/office/drawing/2014/main" id="{C987DE58-B647-6341-B264-0F0900D656FE}"/>
              </a:ext>
            </a:extLst>
          </p:cNvPr>
          <p:cNvSpPr/>
          <p:nvPr/>
        </p:nvSpPr>
        <p:spPr>
          <a:xfrm>
            <a:off x="7008407" y="421425"/>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a:t>
            </a:r>
            <a:r>
              <a:rPr lang="ka-GE" sz="3000" dirty="0">
                <a:latin typeface="Calibri" panose="020F0502020204030204" pitchFamily="34" charset="0"/>
                <a:cs typeface="Calibri" panose="020F0502020204030204" pitchFamily="34" charset="0"/>
              </a:rPr>
              <a:t> Activity</a:t>
            </a:r>
          </a:p>
          <a:p>
            <a:pPr algn="ctr"/>
            <a:r>
              <a:rPr lang="ka-GE" sz="3000" dirty="0">
                <a:latin typeface="Calibri" panose="020F0502020204030204" pitchFamily="34" charset="0"/>
                <a:cs typeface="Calibri" panose="020F0502020204030204" pitchFamily="34" charset="0"/>
              </a:rPr>
              <a:t>კითხვის დავალება </a:t>
            </a:r>
            <a:endParaRPr lang="en-US" sz="3000" dirty="0">
              <a:latin typeface="Calibri" panose="020F0502020204030204" pitchFamily="34" charset="0"/>
              <a:cs typeface="Calibri" panose="020F0502020204030204" pitchFamily="34" charset="0"/>
            </a:endParaRPr>
          </a:p>
        </p:txBody>
      </p:sp>
      <p:pic>
        <p:nvPicPr>
          <p:cNvPr id="13"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184093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32"/>
                                        </p:tgtEl>
                                        <p:attrNameLst>
                                          <p:attrName>style.visibility</p:attrName>
                                        </p:attrNameLst>
                                      </p:cBhvr>
                                      <p:to>
                                        <p:strVal val="visible"/>
                                      </p:to>
                                    </p:set>
                                    <p:anim calcmode="lin" valueType="num">
                                      <p:cBhvr additive="base">
                                        <p:cTn id="7" dur="500"/>
                                        <p:tgtEl>
                                          <p:spTgt spid="532"/>
                                        </p:tgtEl>
                                        <p:attrNameLst>
                                          <p:attrName>ppt_y</p:attrName>
                                        </p:attrNameLst>
                                      </p:cBhvr>
                                      <p:tavLst>
                                        <p:tav tm="0">
                                          <p:val>
                                            <p:strVal val="#ppt_y+#ppt_h*1.125000"/>
                                          </p:val>
                                        </p:tav>
                                        <p:tav tm="100000">
                                          <p:val>
                                            <p:strVal val="#ppt_y"/>
                                          </p:val>
                                        </p:tav>
                                      </p:tavLst>
                                    </p:anim>
                                    <p:animEffect transition="in" filter="wipe(up)">
                                      <p:cBhvr>
                                        <p:cTn id="8" dur="500"/>
                                        <p:tgtEl>
                                          <p:spTgt spid="53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p:tgtEl>
                                          <p:spTgt spid="9"/>
                                        </p:tgtEl>
                                        <p:attrNameLst>
                                          <p:attrName>ppt_y</p:attrName>
                                        </p:attrNameLst>
                                      </p:cBhvr>
                                      <p:tavLst>
                                        <p:tav tm="0">
                                          <p:val>
                                            <p:strVal val="#ppt_y+#ppt_h*1.125000"/>
                                          </p:val>
                                        </p:tav>
                                        <p:tav tm="100000">
                                          <p:val>
                                            <p:strVal val="#ppt_y"/>
                                          </p:val>
                                        </p:tav>
                                      </p:tavLst>
                                    </p:anim>
                                    <p:animEffect transition="in" filter="wipe(up)">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a16="http://schemas.microsoft.com/office/drawing/2014/main" id="{AFCE9FF2-C1CD-3B46-8DA3-F837CD71F165}"/>
              </a:ext>
            </a:extLst>
          </p:cNvPr>
          <p:cNvSpPr/>
          <p:nvPr/>
        </p:nvSpPr>
        <p:spPr>
          <a:xfrm>
            <a:off x="542758" y="4169151"/>
            <a:ext cx="10430041" cy="10857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3297719-7BD2-E047-8438-904D3A7C872F}"/>
              </a:ext>
            </a:extLst>
          </p:cNvPr>
          <p:cNvSpPr/>
          <p:nvPr/>
        </p:nvSpPr>
        <p:spPr>
          <a:xfrm>
            <a:off x="577303" y="2522281"/>
            <a:ext cx="1039549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2" name="Google Shape;532;g8d3272b2c0_2_186"/>
          <p:cNvGraphicFramePr/>
          <p:nvPr>
            <p:extLst>
              <p:ext uri="{D42A27DB-BD31-4B8C-83A1-F6EECF244321}">
                <p14:modId xmlns:p14="http://schemas.microsoft.com/office/powerpoint/2010/main" val="3681474272"/>
              </p:ext>
            </p:extLst>
          </p:nvPr>
        </p:nvGraphicFramePr>
        <p:xfrm>
          <a:off x="577303" y="2679156"/>
          <a:ext cx="9241946" cy="999397"/>
        </p:xfrm>
        <a:graphic>
          <a:graphicData uri="http://schemas.openxmlformats.org/drawingml/2006/table">
            <a:tbl>
              <a:tblPr>
                <a:noFill/>
                <a:tableStyleId>{B46CFEF4-99AF-46A8-A051-738FFB79779B}</a:tableStyleId>
              </a:tblPr>
              <a:tblGrid>
                <a:gridCol w="9241946">
                  <a:extLst>
                    <a:ext uri="{9D8B030D-6E8A-4147-A177-3AD203B41FA5}">
                      <a16:colId xmlns:a16="http://schemas.microsoft.com/office/drawing/2014/main" val="20000"/>
                    </a:ext>
                  </a:extLst>
                </a:gridCol>
              </a:tblGrid>
              <a:tr h="973130">
                <a:tc>
                  <a:txBody>
                    <a:bodyPr/>
                    <a:lstStyle/>
                    <a:p>
                      <a:pPr marL="0" lvl="0" indent="0" algn="l" rtl="0">
                        <a:lnSpc>
                          <a:spcPct val="115000"/>
                        </a:lnSpc>
                        <a:spcBef>
                          <a:spcPts val="0"/>
                        </a:spcBef>
                        <a:spcAft>
                          <a:spcPts val="0"/>
                        </a:spcAft>
                        <a:buNone/>
                      </a:pPr>
                      <a:r>
                        <a:rPr lang="en-US" sz="2400" b="0" i="0" dirty="0">
                          <a:solidFill>
                            <a:schemeClr val="bg1"/>
                          </a:solidFill>
                          <a:latin typeface="Calibri" charset="0"/>
                          <a:ea typeface="Calibri" charset="0"/>
                          <a:cs typeface="Calibri" charset="0"/>
                        </a:rPr>
                        <a:t>The information gathered by facial detection cameras is used to send individual customers videos after their visit to the shop. </a:t>
                      </a:r>
                      <a:endParaRPr sz="2400" b="0" i="0" dirty="0">
                        <a:solidFill>
                          <a:schemeClr val="bg1"/>
                        </a:solidFill>
                        <a:latin typeface="Calibri" charset="0"/>
                        <a:ea typeface="Calibri" charset="0"/>
                        <a:cs typeface="Calibri" charset="0"/>
                      </a:endParaRPr>
                    </a:p>
                  </a:txBody>
                  <a:tcPr marL="91425" marR="91425" marT="91425" marB="91425">
                    <a:lnL w="38100" cap="flat" cmpd="sng">
                      <a:noFill/>
                      <a:prstDash val="solid"/>
                      <a:round/>
                      <a:headEnd type="none" w="sm" len="sm"/>
                      <a:tailEnd type="none" w="sm" len="sm"/>
                    </a:lnL>
                    <a:lnR w="38100" cap="flat" cmpd="sng">
                      <a:noFill/>
                      <a:prstDash val="solid"/>
                      <a:round/>
                      <a:headEnd type="none" w="sm" len="sm"/>
                      <a:tailEnd type="none" w="sm" len="sm"/>
                    </a:lnR>
                    <a:lnT w="38100" cap="flat" cmpd="sng">
                      <a:noFill/>
                      <a:prstDash val="solid"/>
                      <a:round/>
                      <a:headEnd type="none" w="sm" len="sm"/>
                      <a:tailEnd type="none" w="sm" len="sm"/>
                    </a:lnT>
                    <a:lnB w="38100" cap="flat" cmpd="sng" algn="ctr">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D4C80389-CBF2-884A-AAE1-E30DBEC2944A}"/>
              </a:ext>
            </a:extLst>
          </p:cNvPr>
          <p:cNvGraphicFramePr>
            <a:graphicFrameLocks noGrp="1"/>
          </p:cNvGraphicFramePr>
          <p:nvPr>
            <p:extLst>
              <p:ext uri="{D42A27DB-BD31-4B8C-83A1-F6EECF244321}">
                <p14:modId xmlns:p14="http://schemas.microsoft.com/office/powerpoint/2010/main" val="2062912499"/>
              </p:ext>
            </p:extLst>
          </p:nvPr>
        </p:nvGraphicFramePr>
        <p:xfrm>
          <a:off x="560030" y="4389646"/>
          <a:ext cx="10395496" cy="973009"/>
        </p:xfrm>
        <a:graphic>
          <a:graphicData uri="http://schemas.openxmlformats.org/drawingml/2006/table">
            <a:tbl>
              <a:tblPr firstRow="1" bandRow="1">
                <a:tableStyleId>{B46CFEF4-99AF-46A8-A051-738FFB79779B}</a:tableStyleId>
              </a:tblPr>
              <a:tblGrid>
                <a:gridCol w="10395496">
                  <a:extLst>
                    <a:ext uri="{9D8B030D-6E8A-4147-A177-3AD203B41FA5}">
                      <a16:colId xmlns:a16="http://schemas.microsoft.com/office/drawing/2014/main" val="2862978725"/>
                    </a:ext>
                  </a:extLst>
                </a:gridCol>
              </a:tblGrid>
              <a:tr h="973009">
                <a:tc>
                  <a:txBody>
                    <a:bodyPr/>
                    <a:lstStyle/>
                    <a:p>
                      <a:pPr algn="just"/>
                      <a:r>
                        <a:rPr lang="en-US" sz="2400" i="1" dirty="0">
                          <a:solidFill>
                            <a:schemeClr val="bg1"/>
                          </a:solidFill>
                          <a:latin typeface="Calibri" charset="0"/>
                          <a:ea typeface="Calibri" charset="0"/>
                          <a:cs typeface="Calibri" charset="0"/>
                        </a:rPr>
                        <a:t>The cameras scan the faces of individuals and predict their age and sex. </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4563234"/>
                  </a:ext>
                </a:extLst>
              </a:tr>
            </a:tbl>
          </a:graphicData>
        </a:graphic>
      </p:graphicFrame>
      <p:sp>
        <p:nvSpPr>
          <p:cNvPr id="9" name="Title 8">
            <a:extLst>
              <a:ext uri="{FF2B5EF4-FFF2-40B4-BE49-F238E27FC236}">
                <a16:creationId xmlns:a16="http://schemas.microsoft.com/office/drawing/2014/main" id="{CA01B1FE-2E92-0B43-B977-A140F9C168E2}"/>
              </a:ext>
            </a:extLst>
          </p:cNvPr>
          <p:cNvSpPr>
            <a:spLocks noGrp="1"/>
          </p:cNvSpPr>
          <p:nvPr>
            <p:ph type="title"/>
          </p:nvPr>
        </p:nvSpPr>
        <p:spPr>
          <a:xfrm>
            <a:off x="9250532" y="2560166"/>
            <a:ext cx="1526958" cy="1237379"/>
          </a:xfrm>
        </p:spPr>
        <p:txBody>
          <a:bodyPr>
            <a:normAutofit/>
          </a:bodyPr>
          <a:lstStyle/>
          <a:p>
            <a:r>
              <a:rPr lang="en-US" b="1" dirty="0">
                <a:solidFill>
                  <a:srgbClr val="FFC000"/>
                </a:solidFill>
              </a:rPr>
              <a:t>False</a:t>
            </a:r>
          </a:p>
        </p:txBody>
      </p:sp>
      <p:sp>
        <p:nvSpPr>
          <p:cNvPr id="12" name="Rectangle 11">
            <a:extLst>
              <a:ext uri="{FF2B5EF4-FFF2-40B4-BE49-F238E27FC236}">
                <a16:creationId xmlns:a16="http://schemas.microsoft.com/office/drawing/2014/main" id="{C987DE58-B647-6341-B264-0F0900D656FE}"/>
              </a:ext>
            </a:extLst>
          </p:cNvPr>
          <p:cNvSpPr/>
          <p:nvPr/>
        </p:nvSpPr>
        <p:spPr>
          <a:xfrm>
            <a:off x="7008407" y="421425"/>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a:t>
            </a:r>
            <a:r>
              <a:rPr lang="ka-GE" sz="3000" dirty="0">
                <a:latin typeface="Calibri" panose="020F0502020204030204" pitchFamily="34" charset="0"/>
                <a:cs typeface="Calibri" panose="020F0502020204030204" pitchFamily="34" charset="0"/>
              </a:rPr>
              <a:t> Activity</a:t>
            </a:r>
          </a:p>
          <a:p>
            <a:pPr algn="ctr"/>
            <a:r>
              <a:rPr lang="ka-GE" sz="3000" dirty="0">
                <a:latin typeface="Calibri" panose="020F0502020204030204" pitchFamily="34" charset="0"/>
                <a:cs typeface="Calibri" panose="020F0502020204030204" pitchFamily="34" charset="0"/>
              </a:rPr>
              <a:t>კითხვის დავალება </a:t>
            </a:r>
            <a:endParaRPr lang="en-US" sz="3000" dirty="0">
              <a:latin typeface="Calibri" panose="020F0502020204030204" pitchFamily="34" charset="0"/>
              <a:cs typeface="Calibri" panose="020F0502020204030204" pitchFamily="34" charset="0"/>
            </a:endParaRPr>
          </a:p>
        </p:txBody>
      </p:sp>
      <p:pic>
        <p:nvPicPr>
          <p:cNvPr id="13"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20324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32"/>
                                        </p:tgtEl>
                                        <p:attrNameLst>
                                          <p:attrName>style.visibility</p:attrName>
                                        </p:attrNameLst>
                                      </p:cBhvr>
                                      <p:to>
                                        <p:strVal val="visible"/>
                                      </p:to>
                                    </p:set>
                                    <p:anim calcmode="lin" valueType="num">
                                      <p:cBhvr additive="base">
                                        <p:cTn id="7" dur="500"/>
                                        <p:tgtEl>
                                          <p:spTgt spid="532"/>
                                        </p:tgtEl>
                                        <p:attrNameLst>
                                          <p:attrName>ppt_y</p:attrName>
                                        </p:attrNameLst>
                                      </p:cBhvr>
                                      <p:tavLst>
                                        <p:tav tm="0">
                                          <p:val>
                                            <p:strVal val="#ppt_y+#ppt_h*1.125000"/>
                                          </p:val>
                                        </p:tav>
                                        <p:tav tm="100000">
                                          <p:val>
                                            <p:strVal val="#ppt_y"/>
                                          </p:val>
                                        </p:tav>
                                      </p:tavLst>
                                    </p:anim>
                                    <p:animEffect transition="in" filter="wipe(up)">
                                      <p:cBhvr>
                                        <p:cTn id="8" dur="500"/>
                                        <p:tgtEl>
                                          <p:spTgt spid="53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p:tgtEl>
                                          <p:spTgt spid="9"/>
                                        </p:tgtEl>
                                        <p:attrNameLst>
                                          <p:attrName>ppt_y</p:attrName>
                                        </p:attrNameLst>
                                      </p:cBhvr>
                                      <p:tavLst>
                                        <p:tav tm="0">
                                          <p:val>
                                            <p:strVal val="#ppt_y+#ppt_h*1.125000"/>
                                          </p:val>
                                        </p:tav>
                                        <p:tav tm="100000">
                                          <p:val>
                                            <p:strVal val="#ppt_y"/>
                                          </p:val>
                                        </p:tav>
                                      </p:tavLst>
                                    </p:anim>
                                    <p:animEffect transition="in" filter="wipe(up)">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grpSp>
        <p:nvGrpSpPr>
          <p:cNvPr id="107" name="Google Shape;107;g8d3272b2c0_0_301"/>
          <p:cNvGrpSpPr/>
          <p:nvPr/>
        </p:nvGrpSpPr>
        <p:grpSpPr>
          <a:xfrm>
            <a:off x="-4953980" y="685800"/>
            <a:ext cx="10804715" cy="7633251"/>
            <a:chOff x="-4943656" y="-757771"/>
            <a:chExt cx="10082305" cy="5889900"/>
          </a:xfrm>
        </p:grpSpPr>
        <p:sp>
          <p:nvSpPr>
            <p:cNvPr id="108" name="Google Shape;108;g8d3272b2c0_0_301"/>
            <p:cNvSpPr/>
            <p:nvPr/>
          </p:nvSpPr>
          <p:spPr>
            <a:xfrm>
              <a:off x="-4943656" y="-757771"/>
              <a:ext cx="5889900" cy="5889900"/>
            </a:xfrm>
            <a:prstGeom prst="blockArc">
              <a:avLst>
                <a:gd name="adj1" fmla="val 18900000"/>
                <a:gd name="adj2" fmla="val 2173954"/>
                <a:gd name="adj3" fmla="val 0"/>
              </a:avLst>
            </a:pr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09" name="Google Shape;109;g8d3272b2c0_0_301"/>
            <p:cNvSpPr/>
            <p:nvPr/>
          </p:nvSpPr>
          <p:spPr>
            <a:xfrm>
              <a:off x="306853" y="198853"/>
              <a:ext cx="48225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0" name="Google Shape;110;g8d3272b2c0_0_301"/>
            <p:cNvSpPr txBox="1"/>
            <p:nvPr/>
          </p:nvSpPr>
          <p:spPr>
            <a:xfrm>
              <a:off x="306853" y="198853"/>
              <a:ext cx="48225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Introduction - შესავალი </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1" name="Google Shape;111;g8d3272b2c0_0_301"/>
            <p:cNvSpPr/>
            <p:nvPr/>
          </p:nvSpPr>
          <p:spPr>
            <a:xfrm>
              <a:off x="58396" y="149161"/>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2" name="Google Shape;112;g8d3272b2c0_0_301"/>
            <p:cNvSpPr/>
            <p:nvPr/>
          </p:nvSpPr>
          <p:spPr>
            <a:xfrm>
              <a:off x="666854" y="795501"/>
              <a:ext cx="44625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3" name="Google Shape;113;g8d3272b2c0_0_301"/>
            <p:cNvSpPr txBox="1"/>
            <p:nvPr/>
          </p:nvSpPr>
          <p:spPr>
            <a:xfrm>
              <a:off x="666854" y="795501"/>
              <a:ext cx="44625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Vocabulary - ლექსიკა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4" name="Google Shape;114;g8d3272b2c0_0_301"/>
            <p:cNvSpPr/>
            <p:nvPr/>
          </p:nvSpPr>
          <p:spPr>
            <a:xfrm>
              <a:off x="418397" y="745809"/>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5" name="Google Shape;115;g8d3272b2c0_0_301"/>
            <p:cNvSpPr/>
            <p:nvPr/>
          </p:nvSpPr>
          <p:spPr>
            <a:xfrm>
              <a:off x="864133" y="1391711"/>
              <a:ext cx="4265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6" name="Google Shape;116;g8d3272b2c0_0_301"/>
            <p:cNvSpPr txBox="1"/>
            <p:nvPr/>
          </p:nvSpPr>
          <p:spPr>
            <a:xfrm>
              <a:off x="864133" y="1391711"/>
              <a:ext cx="4265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smtClean="0">
                  <a:solidFill>
                    <a:schemeClr val="lt1"/>
                  </a:solidFill>
                  <a:latin typeface="Calibri" panose="020F0502020204030204" pitchFamily="34" charset="0"/>
                  <a:ea typeface="Calibri"/>
                  <a:cs typeface="Calibri" panose="020F0502020204030204" pitchFamily="34" charset="0"/>
                  <a:sym typeface="Calibri"/>
                </a:rPr>
                <a:t>Reading Comprehension </a:t>
              </a:r>
              <a:r>
                <a:rPr lang="en-US" sz="1500" b="1" dirty="0">
                  <a:solidFill>
                    <a:schemeClr val="lt1"/>
                  </a:solidFill>
                  <a:latin typeface="Calibri" panose="020F0502020204030204" pitchFamily="34" charset="0"/>
                  <a:ea typeface="Calibri"/>
                  <a:cs typeface="Calibri" panose="020F0502020204030204" pitchFamily="34" charset="0"/>
                  <a:sym typeface="Calibri"/>
                </a:rPr>
                <a:t>- </a:t>
              </a:r>
              <a:r>
                <a:rPr lang="ka-GE" sz="1500" b="1" dirty="0" smtClean="0">
                  <a:solidFill>
                    <a:schemeClr val="lt1"/>
                  </a:solidFill>
                  <a:latin typeface="Calibri" panose="020F0502020204030204" pitchFamily="34" charset="0"/>
                  <a:ea typeface="Calibri"/>
                  <a:cs typeface="Calibri" panose="020F0502020204030204" pitchFamily="34" charset="0"/>
                  <a:sym typeface="Calibri"/>
                </a:rPr>
                <a:t>წაკითხულის გააზრება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7" name="Google Shape;117;g8d3272b2c0_0_301"/>
            <p:cNvSpPr/>
            <p:nvPr/>
          </p:nvSpPr>
          <p:spPr>
            <a:xfrm>
              <a:off x="615675" y="1342019"/>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8" name="Google Shape;118;g8d3272b2c0_0_301"/>
            <p:cNvSpPr/>
            <p:nvPr/>
          </p:nvSpPr>
          <p:spPr>
            <a:xfrm>
              <a:off x="927122" y="1988359"/>
              <a:ext cx="4202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9" name="Google Shape;119;g8d3272b2c0_0_301"/>
            <p:cNvSpPr txBox="1"/>
            <p:nvPr/>
          </p:nvSpPr>
          <p:spPr>
            <a:xfrm>
              <a:off x="927122" y="1988359"/>
              <a:ext cx="4202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Grammar - </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გრამატიკა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0" name="Google Shape;120;g8d3272b2c0_0_301"/>
            <p:cNvSpPr/>
            <p:nvPr/>
          </p:nvSpPr>
          <p:spPr>
            <a:xfrm>
              <a:off x="678664" y="1938667"/>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1" name="Google Shape;121;g8d3272b2c0_0_301"/>
            <p:cNvSpPr/>
            <p:nvPr/>
          </p:nvSpPr>
          <p:spPr>
            <a:xfrm>
              <a:off x="864133" y="2585006"/>
              <a:ext cx="4265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2" name="Google Shape;122;g8d3272b2c0_0_301"/>
            <p:cNvSpPr txBox="1"/>
            <p:nvPr/>
          </p:nvSpPr>
          <p:spPr>
            <a:xfrm>
              <a:off x="864133" y="2585006"/>
              <a:ext cx="4265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Summary</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 შეჯამება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3" name="Google Shape;123;g8d3272b2c0_0_301"/>
            <p:cNvSpPr/>
            <p:nvPr/>
          </p:nvSpPr>
          <p:spPr>
            <a:xfrm>
              <a:off x="607509" y="2525396"/>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7" name="Google Shape;127;g8d3272b2c0_0_301"/>
            <p:cNvSpPr/>
            <p:nvPr/>
          </p:nvSpPr>
          <p:spPr>
            <a:xfrm>
              <a:off x="657559" y="3159069"/>
              <a:ext cx="448109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8" name="Google Shape;128;g8d3272b2c0_0_301"/>
            <p:cNvSpPr txBox="1"/>
            <p:nvPr/>
          </p:nvSpPr>
          <p:spPr>
            <a:xfrm>
              <a:off x="678664" y="3159069"/>
              <a:ext cx="3776597"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Homework</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 საშინაო დავალება</a:t>
              </a: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 </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9" name="Google Shape;129;g8d3272b2c0_0_301"/>
            <p:cNvSpPr/>
            <p:nvPr/>
          </p:nvSpPr>
          <p:spPr>
            <a:xfrm>
              <a:off x="425985" y="3053040"/>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grpSp>
      <p:pic>
        <p:nvPicPr>
          <p:cNvPr id="26"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27" name="Picture 26">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2" name="Rectangle 1"/>
          <p:cNvSpPr/>
          <p:nvPr/>
        </p:nvSpPr>
        <p:spPr>
          <a:xfrm>
            <a:off x="7217923" y="556123"/>
            <a:ext cx="4601183" cy="10733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Google Shape;106;g8d3272b2c0_0_301"/>
          <p:cNvSpPr txBox="1">
            <a:spLocks noGrp="1"/>
          </p:cNvSpPr>
          <p:nvPr>
            <p:ph type="title"/>
          </p:nvPr>
        </p:nvSpPr>
        <p:spPr>
          <a:xfrm>
            <a:off x="7217923" y="556123"/>
            <a:ext cx="4601183" cy="968991"/>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500"/>
              <a:buFont typeface="Calibri"/>
              <a:buNone/>
            </a:pPr>
            <a:r>
              <a:rPr lang="en-US" sz="3600" dirty="0">
                <a:solidFill>
                  <a:schemeClr val="bg1"/>
                </a:solidFill>
                <a:latin typeface="Calibri" panose="020F0502020204030204" pitchFamily="34" charset="0"/>
                <a:cs typeface="Calibri" panose="020F0502020204030204" pitchFamily="34" charset="0"/>
              </a:rPr>
              <a:t>Agenda  </a:t>
            </a:r>
            <a:r>
              <a:rPr lang="en-US" sz="3600" dirty="0">
                <a:solidFill>
                  <a:schemeClr val="bg1"/>
                </a:solidFill>
                <a:latin typeface="Calibri Regular" charset="0"/>
              </a:rPr>
              <a:t>                      </a:t>
            </a:r>
            <a:endParaRPr sz="3600" dirty="0">
              <a:solidFill>
                <a:schemeClr val="bg1"/>
              </a:solidFill>
              <a:latin typeface="Calibri Regular" charset="0"/>
            </a:endParaRPr>
          </a:p>
          <a:p>
            <a:pPr marL="0" lvl="0" indent="0" algn="ctr" rtl="0">
              <a:lnSpc>
                <a:spcPct val="90000"/>
              </a:lnSpc>
              <a:spcBef>
                <a:spcPts val="0"/>
              </a:spcBef>
              <a:spcAft>
                <a:spcPts val="0"/>
              </a:spcAft>
              <a:buClr>
                <a:schemeClr val="dk1"/>
              </a:buClr>
              <a:buSzPts val="3500"/>
              <a:buFont typeface="Calibri"/>
              <a:buNone/>
            </a:pPr>
            <a:r>
              <a:rPr lang="en-US" sz="3600" dirty="0">
                <a:solidFill>
                  <a:schemeClr val="bg1"/>
                </a:solidFill>
                <a:latin typeface="Calibri" panose="020F0502020204030204" pitchFamily="34" charset="0"/>
                <a:cs typeface="Calibri" panose="020F0502020204030204" pitchFamily="34" charset="0"/>
              </a:rPr>
              <a:t>გაკვეთილის გეგმა</a:t>
            </a:r>
            <a:endParaRPr sz="3600" dirty="0">
              <a:solidFill>
                <a:schemeClr val="bg1"/>
              </a:solidFill>
              <a:latin typeface="Calibri" panose="020F0502020204030204" pitchFamily="34" charset="0"/>
              <a:cs typeface="Calibri" panose="020F0502020204030204" pitchFamily="34" charset="0"/>
              <a:sym typeface="Calibri"/>
            </a:endParaRPr>
          </a:p>
        </p:txBody>
      </p:sp>
      <p:sp>
        <p:nvSpPr>
          <p:cNvPr id="29" name="Google Shape;130;g8d3272b2c0_0_301"/>
          <p:cNvSpPr txBox="1"/>
          <p:nvPr/>
        </p:nvSpPr>
        <p:spPr>
          <a:xfrm>
            <a:off x="7217922" y="2440731"/>
            <a:ext cx="4974078" cy="2751600"/>
          </a:xfrm>
          <a:prstGeom prst="rect">
            <a:avLst/>
          </a:prstGeom>
          <a:noFill/>
          <a:ln>
            <a:noFill/>
          </a:ln>
        </p:spPr>
        <p:txBody>
          <a:bodyPr spcFirstLastPara="1" wrap="square" lIns="91425" tIns="91425" rIns="91425" bIns="91425" anchor="ctr" anchorCtr="0">
            <a:noAutofit/>
          </a:bodyPr>
          <a:lstStyle/>
          <a:p>
            <a:pPr lvl="0" algn="ctr"/>
            <a:r>
              <a:rPr lang="en-US" sz="4000" dirty="0">
                <a:solidFill>
                  <a:schemeClr val="bg1"/>
                </a:solidFill>
                <a:latin typeface="Calibri" panose="020F0502020204030204" pitchFamily="34" charset="0"/>
                <a:ea typeface="Calibri"/>
                <a:cs typeface="Calibri" panose="020F0502020204030204" pitchFamily="34" charset="0"/>
                <a:sym typeface="Calibri"/>
              </a:rPr>
              <a:t>Technology</a:t>
            </a:r>
          </a:p>
          <a:p>
            <a:pPr lvl="0" algn="ctr"/>
            <a:r>
              <a:rPr lang="ka-GE" sz="4000" dirty="0">
                <a:solidFill>
                  <a:schemeClr val="bg1"/>
                </a:solidFill>
                <a:latin typeface="Calibri" panose="020F0502020204030204" pitchFamily="34" charset="0"/>
                <a:ea typeface="Calibri"/>
                <a:cs typeface="Calibri" panose="020F0502020204030204" pitchFamily="34" charset="0"/>
                <a:sym typeface="Calibri"/>
              </a:rPr>
              <a:t>ტექნოლოგია</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4" name="Rectangle 3">
            <a:extLst>
              <a:ext uri="{FF2B5EF4-FFF2-40B4-BE49-F238E27FC236}">
                <a16:creationId xmlns:a16="http://schemas.microsoft.com/office/drawing/2014/main" id="{6042AC8F-C617-8540-A5BD-0D218871DB0D}"/>
              </a:ext>
            </a:extLst>
          </p:cNvPr>
          <p:cNvSpPr/>
          <p:nvPr/>
        </p:nvSpPr>
        <p:spPr>
          <a:xfrm>
            <a:off x="7760677" y="464777"/>
            <a:ext cx="3294184"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pic>
        <p:nvPicPr>
          <p:cNvPr id="8"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5" name="Rectangle: Rounded Corners 4">
            <a:extLst>
              <a:ext uri="{FF2B5EF4-FFF2-40B4-BE49-F238E27FC236}">
                <a16:creationId xmlns:a16="http://schemas.microsoft.com/office/drawing/2014/main" id="{CB868A94-9888-4242-82A1-C074BEB22B53}"/>
              </a:ext>
            </a:extLst>
          </p:cNvPr>
          <p:cNvSpPr/>
          <p:nvPr/>
        </p:nvSpPr>
        <p:spPr>
          <a:xfrm>
            <a:off x="2308194" y="2476870"/>
            <a:ext cx="6507332" cy="17666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libri" panose="020F0502020204030204" pitchFamily="34" charset="0"/>
                <a:cs typeface="Calibri" panose="020F0502020204030204" pitchFamily="34" charset="0"/>
              </a:rPr>
              <a:t>Conditionals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pic>
        <p:nvPicPr>
          <p:cNvPr id="9"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3" name="Rectangle: Rounded Corners 2">
            <a:extLst>
              <a:ext uri="{FF2B5EF4-FFF2-40B4-BE49-F238E27FC236}">
                <a16:creationId xmlns:a16="http://schemas.microsoft.com/office/drawing/2014/main" id="{BF9C5B62-6E8F-405B-BA95-AF192CD3C404}"/>
              </a:ext>
            </a:extLst>
          </p:cNvPr>
          <p:cNvSpPr/>
          <p:nvPr/>
        </p:nvSpPr>
        <p:spPr>
          <a:xfrm>
            <a:off x="976544" y="2198848"/>
            <a:ext cx="3151573" cy="7190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Zero Conditional</a:t>
            </a:r>
          </a:p>
        </p:txBody>
      </p:sp>
      <p:sp>
        <p:nvSpPr>
          <p:cNvPr id="4" name="Rectangle: Rounded Corners 3">
            <a:extLst>
              <a:ext uri="{FF2B5EF4-FFF2-40B4-BE49-F238E27FC236}">
                <a16:creationId xmlns:a16="http://schemas.microsoft.com/office/drawing/2014/main" id="{9A884D00-86D7-4713-A92C-54940D687629}"/>
              </a:ext>
            </a:extLst>
          </p:cNvPr>
          <p:cNvSpPr/>
          <p:nvPr/>
        </p:nvSpPr>
        <p:spPr>
          <a:xfrm>
            <a:off x="683580" y="3944498"/>
            <a:ext cx="4208015" cy="2246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Use</a:t>
            </a:r>
          </a:p>
          <a:p>
            <a:pPr algn="ctr"/>
            <a:endParaRPr lang="en-US" sz="2000" b="1" dirty="0"/>
          </a:p>
          <a:p>
            <a:pPr algn="ctr"/>
            <a:r>
              <a:rPr lang="en-US" sz="2000" dirty="0"/>
              <a:t>General or scientific facts and definitions</a:t>
            </a:r>
          </a:p>
        </p:txBody>
      </p:sp>
      <p:sp>
        <p:nvSpPr>
          <p:cNvPr id="5" name="Rectangle: Rounded Corners 4">
            <a:extLst>
              <a:ext uri="{FF2B5EF4-FFF2-40B4-BE49-F238E27FC236}">
                <a16:creationId xmlns:a16="http://schemas.microsoft.com/office/drawing/2014/main" id="{64A8F3DE-2B0D-43C0-B0E6-060BF812D25D}"/>
              </a:ext>
            </a:extLst>
          </p:cNvPr>
          <p:cNvSpPr/>
          <p:nvPr/>
        </p:nvSpPr>
        <p:spPr>
          <a:xfrm>
            <a:off x="7009054" y="2198848"/>
            <a:ext cx="3400147" cy="15120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Form</a:t>
            </a:r>
          </a:p>
          <a:p>
            <a:pPr algn="ctr"/>
            <a:endParaRPr lang="en-US" sz="2000" b="1" dirty="0"/>
          </a:p>
          <a:p>
            <a:pPr algn="ctr"/>
            <a:r>
              <a:rPr lang="en-US" sz="2000" dirty="0"/>
              <a:t>If + present simple, present simple </a:t>
            </a:r>
          </a:p>
        </p:txBody>
      </p:sp>
      <p:sp>
        <p:nvSpPr>
          <p:cNvPr id="6" name="Rectangle: Rounded Corners 5">
            <a:extLst>
              <a:ext uri="{FF2B5EF4-FFF2-40B4-BE49-F238E27FC236}">
                <a16:creationId xmlns:a16="http://schemas.microsoft.com/office/drawing/2014/main" id="{C0D873A3-4AB2-459A-B4FF-FE714DB5ECB7}"/>
              </a:ext>
            </a:extLst>
          </p:cNvPr>
          <p:cNvSpPr/>
          <p:nvPr/>
        </p:nvSpPr>
        <p:spPr>
          <a:xfrm>
            <a:off x="6533964" y="4166440"/>
            <a:ext cx="4350328" cy="18021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Examples</a:t>
            </a:r>
            <a:r>
              <a:rPr lang="en-US" sz="2000" dirty="0"/>
              <a:t> </a:t>
            </a:r>
            <a:endParaRPr lang="en-US" sz="2000" dirty="0" smtClean="0"/>
          </a:p>
          <a:p>
            <a:pPr algn="ctr"/>
            <a:endParaRPr lang="en-US" sz="2000" dirty="0"/>
          </a:p>
          <a:p>
            <a:pPr algn="ctr"/>
            <a:r>
              <a:rPr lang="en-US" sz="2000" dirty="0"/>
              <a:t>If you </a:t>
            </a:r>
            <a:r>
              <a:rPr lang="en-US" sz="2000" dirty="0">
                <a:solidFill>
                  <a:srgbClr val="FF0000"/>
                </a:solidFill>
              </a:rPr>
              <a:t>have </a:t>
            </a:r>
            <a:r>
              <a:rPr lang="en-US" sz="2000" dirty="0"/>
              <a:t>faith in something, you </a:t>
            </a:r>
            <a:r>
              <a:rPr lang="en-US" sz="2000" dirty="0">
                <a:solidFill>
                  <a:srgbClr val="FF0000"/>
                </a:solidFill>
              </a:rPr>
              <a:t>believe</a:t>
            </a:r>
            <a:r>
              <a:rPr lang="en-US" sz="2000" dirty="0"/>
              <a:t> in something you cannot prove.</a:t>
            </a:r>
          </a:p>
        </p:txBody>
      </p:sp>
      <p:sp>
        <p:nvSpPr>
          <p:cNvPr id="11" name="Rectangle 10">
            <a:extLst>
              <a:ext uri="{FF2B5EF4-FFF2-40B4-BE49-F238E27FC236}">
                <a16:creationId xmlns:a16="http://schemas.microsoft.com/office/drawing/2014/main" id="{6042AC8F-C617-8540-A5BD-0D218871DB0D}"/>
              </a:ext>
            </a:extLst>
          </p:cNvPr>
          <p:cNvSpPr/>
          <p:nvPr/>
        </p:nvSpPr>
        <p:spPr>
          <a:xfrm>
            <a:off x="7760677" y="464777"/>
            <a:ext cx="3294184"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spTree>
    <p:extLst>
      <p:ext uri="{BB962C8B-B14F-4D97-AF65-F5344CB8AC3E}">
        <p14:creationId xmlns:p14="http://schemas.microsoft.com/office/powerpoint/2010/main" val="4897766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pic>
        <p:nvPicPr>
          <p:cNvPr id="9"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3" name="Rectangle: Rounded Corners 2">
            <a:extLst>
              <a:ext uri="{FF2B5EF4-FFF2-40B4-BE49-F238E27FC236}">
                <a16:creationId xmlns:a16="http://schemas.microsoft.com/office/drawing/2014/main" id="{9CE92A7F-54E2-483E-A416-BC4FE2A0097B}"/>
              </a:ext>
            </a:extLst>
          </p:cNvPr>
          <p:cNvSpPr/>
          <p:nvPr/>
        </p:nvSpPr>
        <p:spPr>
          <a:xfrm>
            <a:off x="858876" y="2228295"/>
            <a:ext cx="3355759" cy="11274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First Conditional</a:t>
            </a:r>
          </a:p>
        </p:txBody>
      </p:sp>
      <p:sp>
        <p:nvSpPr>
          <p:cNvPr id="4" name="Rectangle: Rounded Corners 3">
            <a:extLst>
              <a:ext uri="{FF2B5EF4-FFF2-40B4-BE49-F238E27FC236}">
                <a16:creationId xmlns:a16="http://schemas.microsoft.com/office/drawing/2014/main" id="{5391083F-C1C9-4ED2-A061-05FC159AB378}"/>
              </a:ext>
            </a:extLst>
          </p:cNvPr>
          <p:cNvSpPr/>
          <p:nvPr/>
        </p:nvSpPr>
        <p:spPr>
          <a:xfrm>
            <a:off x="559292" y="4122051"/>
            <a:ext cx="4268241" cy="20951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Use</a:t>
            </a:r>
          </a:p>
          <a:p>
            <a:pPr algn="ctr"/>
            <a:endParaRPr lang="en-US" sz="2000" dirty="0"/>
          </a:p>
          <a:p>
            <a:pPr algn="ctr"/>
            <a:r>
              <a:rPr lang="en-US" sz="2000" dirty="0"/>
              <a:t>Real or likely conditions in the present or future and their results in the present and future</a:t>
            </a:r>
          </a:p>
        </p:txBody>
      </p:sp>
      <p:sp>
        <p:nvSpPr>
          <p:cNvPr id="5" name="Rectangle: Rounded Corners 4">
            <a:extLst>
              <a:ext uri="{FF2B5EF4-FFF2-40B4-BE49-F238E27FC236}">
                <a16:creationId xmlns:a16="http://schemas.microsoft.com/office/drawing/2014/main" id="{AB72BF0F-7D80-43FC-A27F-CE04F30C6320}"/>
              </a:ext>
            </a:extLst>
          </p:cNvPr>
          <p:cNvSpPr/>
          <p:nvPr/>
        </p:nvSpPr>
        <p:spPr>
          <a:xfrm>
            <a:off x="6818050" y="2228295"/>
            <a:ext cx="4971496" cy="14559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Form</a:t>
            </a:r>
          </a:p>
          <a:p>
            <a:pPr algn="ctr"/>
            <a:endParaRPr lang="en-US" sz="2000" dirty="0"/>
          </a:p>
          <a:p>
            <a:pPr algn="ctr"/>
            <a:r>
              <a:rPr lang="en-US" sz="2000" dirty="0"/>
              <a:t>If + a present tense, will + bare infinitive</a:t>
            </a:r>
          </a:p>
        </p:txBody>
      </p:sp>
      <p:sp>
        <p:nvSpPr>
          <p:cNvPr id="6" name="Rectangle: Rounded Corners 5">
            <a:extLst>
              <a:ext uri="{FF2B5EF4-FFF2-40B4-BE49-F238E27FC236}">
                <a16:creationId xmlns:a16="http://schemas.microsoft.com/office/drawing/2014/main" id="{5BB53830-4E38-4246-8F82-403174B2E3F4}"/>
              </a:ext>
            </a:extLst>
          </p:cNvPr>
          <p:cNvSpPr/>
          <p:nvPr/>
        </p:nvSpPr>
        <p:spPr>
          <a:xfrm>
            <a:off x="6818050" y="4122051"/>
            <a:ext cx="4971496" cy="2616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Example </a:t>
            </a:r>
            <a:endParaRPr lang="en-US" sz="2000" dirty="0" smtClean="0"/>
          </a:p>
          <a:p>
            <a:pPr algn="ctr"/>
            <a:endParaRPr lang="en-US" sz="2000" dirty="0"/>
          </a:p>
          <a:p>
            <a:pPr algn="ctr"/>
            <a:r>
              <a:rPr lang="en-US" sz="2000" dirty="0"/>
              <a:t>If </a:t>
            </a:r>
            <a:r>
              <a:rPr lang="en-US" sz="2000" dirty="0" smtClean="0"/>
              <a:t>you </a:t>
            </a:r>
            <a:r>
              <a:rPr lang="en-US" sz="2000" dirty="0"/>
              <a:t>meet the manager, </a:t>
            </a:r>
            <a:r>
              <a:rPr lang="en-US" sz="2000" dirty="0" smtClean="0"/>
              <a:t>he’ll </a:t>
            </a:r>
            <a:r>
              <a:rPr lang="en-US" sz="2000" dirty="0"/>
              <a:t>tell you the news.</a:t>
            </a:r>
          </a:p>
          <a:p>
            <a:pPr algn="ctr"/>
            <a:r>
              <a:rPr lang="en-US" sz="2000" dirty="0"/>
              <a:t>If you are working till late, we’ll wait for you </a:t>
            </a:r>
            <a:r>
              <a:rPr lang="en-US" sz="2000" dirty="0" smtClean="0"/>
              <a:t>at </a:t>
            </a:r>
            <a:r>
              <a:rPr lang="en-US" sz="2000" dirty="0"/>
              <a:t>home.</a:t>
            </a:r>
          </a:p>
          <a:p>
            <a:pPr algn="ctr"/>
            <a:r>
              <a:rPr lang="en-US" sz="2000" dirty="0"/>
              <a:t>If you have </a:t>
            </a:r>
            <a:r>
              <a:rPr lang="en-US" sz="2000" dirty="0" smtClean="0"/>
              <a:t>spoken </a:t>
            </a:r>
            <a:r>
              <a:rPr lang="en-US" sz="2000" dirty="0"/>
              <a:t>to him, he’ll come.</a:t>
            </a:r>
          </a:p>
        </p:txBody>
      </p:sp>
      <p:sp>
        <p:nvSpPr>
          <p:cNvPr id="11" name="Rectangle 10">
            <a:extLst>
              <a:ext uri="{FF2B5EF4-FFF2-40B4-BE49-F238E27FC236}">
                <a16:creationId xmlns:a16="http://schemas.microsoft.com/office/drawing/2014/main" id="{6042AC8F-C617-8540-A5BD-0D218871DB0D}"/>
              </a:ext>
            </a:extLst>
          </p:cNvPr>
          <p:cNvSpPr/>
          <p:nvPr/>
        </p:nvSpPr>
        <p:spPr>
          <a:xfrm>
            <a:off x="7760677" y="464777"/>
            <a:ext cx="3294184"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spTree>
    <p:extLst>
      <p:ext uri="{BB962C8B-B14F-4D97-AF65-F5344CB8AC3E}">
        <p14:creationId xmlns:p14="http://schemas.microsoft.com/office/powerpoint/2010/main" val="5054185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id="{EBCEA2AB-4EC0-894F-9C48-DF6E44FE0776}"/>
              </a:ext>
            </a:extLst>
          </p:cNvPr>
          <p:cNvSpPr/>
          <p:nvPr/>
        </p:nvSpPr>
        <p:spPr>
          <a:xfrm>
            <a:off x="847680" y="2130357"/>
            <a:ext cx="9683198" cy="44941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latin typeface="Calibri" charset="0"/>
              <a:ea typeface="Calibri" charset="0"/>
              <a:cs typeface="Calibri" charset="0"/>
            </a:endParaRPr>
          </a:p>
          <a:p>
            <a:endParaRPr lang="en-US" sz="2800" i="1" dirty="0">
              <a:solidFill>
                <a:srgbClr val="FFC000"/>
              </a:solidFill>
              <a:latin typeface="Calibri" charset="0"/>
              <a:ea typeface="Calibri" charset="0"/>
              <a:cs typeface="Calibri" charset="0"/>
            </a:endParaRPr>
          </a:p>
        </p:txBody>
      </p:sp>
      <p:pic>
        <p:nvPicPr>
          <p:cNvPr id="9"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3" name="Rectangle: Rounded Corners 2">
            <a:extLst>
              <a:ext uri="{FF2B5EF4-FFF2-40B4-BE49-F238E27FC236}">
                <a16:creationId xmlns:a16="http://schemas.microsoft.com/office/drawing/2014/main" id="{446A7F6C-4976-439A-BEB5-0764B12DE3A8}"/>
              </a:ext>
            </a:extLst>
          </p:cNvPr>
          <p:cNvSpPr/>
          <p:nvPr/>
        </p:nvSpPr>
        <p:spPr>
          <a:xfrm>
            <a:off x="2179927" y="3005846"/>
            <a:ext cx="7208668" cy="2743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We can also use </a:t>
            </a:r>
            <a:r>
              <a:rPr lang="en-US" sz="2000" i="1" dirty="0">
                <a:solidFill>
                  <a:srgbClr val="FF0000"/>
                </a:solidFill>
              </a:rPr>
              <a:t>may, might, can, could, shall, should</a:t>
            </a:r>
            <a:r>
              <a:rPr lang="en-US" sz="2000" dirty="0"/>
              <a:t>, </a:t>
            </a:r>
            <a:r>
              <a:rPr lang="en-US" sz="2000" i="1" dirty="0">
                <a:solidFill>
                  <a:srgbClr val="FF0000"/>
                </a:solidFill>
              </a:rPr>
              <a:t>ought to, have to </a:t>
            </a:r>
            <a:r>
              <a:rPr lang="en-US" sz="2000" dirty="0"/>
              <a:t>instead of </a:t>
            </a:r>
            <a:r>
              <a:rPr lang="en-US" sz="2000" i="1" dirty="0">
                <a:solidFill>
                  <a:srgbClr val="FF0000"/>
                </a:solidFill>
              </a:rPr>
              <a:t>will</a:t>
            </a:r>
            <a:r>
              <a:rPr lang="en-US" sz="2000" dirty="0"/>
              <a:t>, depending on the meaning. </a:t>
            </a:r>
          </a:p>
          <a:p>
            <a:pPr algn="ctr"/>
            <a:endParaRPr lang="en-US" sz="2000" dirty="0"/>
          </a:p>
          <a:p>
            <a:pPr marL="285750" indent="-285750" algn="ctr">
              <a:buClr>
                <a:schemeClr val="bg1"/>
              </a:buClr>
              <a:buFont typeface="Wingdings" panose="05000000000000000000" pitchFamily="2" charset="2"/>
              <a:buChar char="ü"/>
            </a:pPr>
            <a:r>
              <a:rPr lang="en-US" sz="2000" dirty="0"/>
              <a:t>If you don’t follow the instructions, you </a:t>
            </a:r>
            <a:r>
              <a:rPr lang="en-US" sz="2000" dirty="0">
                <a:solidFill>
                  <a:srgbClr val="FF0000"/>
                </a:solidFill>
              </a:rPr>
              <a:t>might </a:t>
            </a:r>
            <a:r>
              <a:rPr lang="en-US" sz="2000" dirty="0"/>
              <a:t>fail the course.</a:t>
            </a:r>
          </a:p>
        </p:txBody>
      </p:sp>
      <p:sp>
        <p:nvSpPr>
          <p:cNvPr id="7" name="Rectangle 6">
            <a:extLst>
              <a:ext uri="{FF2B5EF4-FFF2-40B4-BE49-F238E27FC236}">
                <a16:creationId xmlns:a16="http://schemas.microsoft.com/office/drawing/2014/main" id="{6042AC8F-C617-8540-A5BD-0D218871DB0D}"/>
              </a:ext>
            </a:extLst>
          </p:cNvPr>
          <p:cNvSpPr/>
          <p:nvPr/>
        </p:nvSpPr>
        <p:spPr>
          <a:xfrm>
            <a:off x="7760677" y="464777"/>
            <a:ext cx="3294184"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spTree>
    <p:extLst>
      <p:ext uri="{BB962C8B-B14F-4D97-AF65-F5344CB8AC3E}">
        <p14:creationId xmlns:p14="http://schemas.microsoft.com/office/powerpoint/2010/main" val="13984563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979207"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id="{C633668A-C180-4A05-AB4F-6AAFDE5258A4}"/>
              </a:ext>
            </a:extLst>
          </p:cNvPr>
          <p:cNvSpPr/>
          <p:nvPr/>
        </p:nvSpPr>
        <p:spPr>
          <a:xfrm>
            <a:off x="623570" y="2551959"/>
            <a:ext cx="10944859" cy="30022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bg1"/>
                </a:solidFill>
                <a:latin typeface="Calibri" panose="020F0502020204030204" pitchFamily="34" charset="0"/>
                <a:cs typeface="Calibri" panose="020F0502020204030204" pitchFamily="34" charset="0"/>
              </a:rPr>
              <a:t>If you …………………. (mix) water and electricity, you………….. (get) a shock.</a:t>
            </a:r>
          </a:p>
          <a:p>
            <a:endParaRPr lang="en-US" sz="2800" dirty="0">
              <a:solidFill>
                <a:schemeClr val="bg1"/>
              </a:solidFill>
              <a:latin typeface="Calibri" panose="020F0502020204030204" pitchFamily="34" charset="0"/>
              <a:cs typeface="Calibri" panose="020F0502020204030204" pitchFamily="34" charset="0"/>
            </a:endParaRPr>
          </a:p>
          <a:p>
            <a:r>
              <a:rPr lang="en-US" sz="2800" dirty="0">
                <a:solidFill>
                  <a:schemeClr val="bg1"/>
                </a:solidFill>
                <a:latin typeface="Calibri" panose="020F0502020204030204" pitchFamily="34" charset="0"/>
                <a:cs typeface="Calibri" panose="020F0502020204030204" pitchFamily="34" charset="0"/>
              </a:rPr>
              <a:t>If you mix water and electricity, you get an electric shock. </a:t>
            </a:r>
          </a:p>
        </p:txBody>
      </p:sp>
      <p:pic>
        <p:nvPicPr>
          <p:cNvPr id="9"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8" name="Rectangle 7">
            <a:extLst>
              <a:ext uri="{FF2B5EF4-FFF2-40B4-BE49-F238E27FC236}">
                <a16:creationId xmlns:a16="http://schemas.microsoft.com/office/drawing/2014/main" id="{6042AC8F-C617-8540-A5BD-0D218871DB0D}"/>
              </a:ext>
            </a:extLst>
          </p:cNvPr>
          <p:cNvSpPr/>
          <p:nvPr/>
        </p:nvSpPr>
        <p:spPr>
          <a:xfrm>
            <a:off x="7110919" y="567926"/>
            <a:ext cx="4367719" cy="10615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latin typeface="Calibri" panose="020F0502020204030204" pitchFamily="34" charset="0"/>
              <a:cs typeface="Calibri" panose="020F0502020204030204" pitchFamily="34" charset="0"/>
            </a:endParaRPr>
          </a:p>
          <a:p>
            <a:pPr algn="ctr"/>
            <a:r>
              <a:rPr lang="en-US" sz="2800" dirty="0">
                <a:solidFill>
                  <a:schemeClr val="bg1"/>
                </a:solidFill>
                <a:latin typeface="Calibri" panose="020F0502020204030204" pitchFamily="34" charset="0"/>
                <a:cs typeface="Calibri" panose="020F0502020204030204" pitchFamily="34" charset="0"/>
              </a:rPr>
              <a:t>Grammar Activity</a:t>
            </a:r>
          </a:p>
          <a:p>
            <a:pPr algn="ctr"/>
            <a:r>
              <a:rPr lang="ka-GE" sz="2800" dirty="0">
                <a:solidFill>
                  <a:schemeClr val="bg1"/>
                </a:solidFill>
                <a:latin typeface="Calibri" panose="020F0502020204030204" pitchFamily="34" charset="0"/>
                <a:cs typeface="Calibri" panose="020F0502020204030204" pitchFamily="34" charset="0"/>
              </a:rPr>
              <a:t>გრამატიკის დავალება</a:t>
            </a:r>
            <a:endParaRPr lang="en-US" sz="2800" dirty="0">
              <a:solidFill>
                <a:schemeClr val="bg1"/>
              </a:solidFill>
              <a:latin typeface="Calibri" panose="020F0502020204030204" pitchFamily="34" charset="0"/>
              <a:cs typeface="Calibri" panose="020F0502020204030204" pitchFamily="34" charset="0"/>
            </a:endParaRPr>
          </a:p>
          <a:p>
            <a:pPr algn="ctr"/>
            <a:endParaRPr lang="en-US" sz="3000" dirty="0">
              <a:latin typeface="Calibri" charset="0"/>
              <a:ea typeface="Calibri" charset="0"/>
              <a:cs typeface="Calibri"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id="{C633668A-C180-4A05-AB4F-6AAFDE5258A4}"/>
              </a:ext>
            </a:extLst>
          </p:cNvPr>
          <p:cNvSpPr/>
          <p:nvPr/>
        </p:nvSpPr>
        <p:spPr>
          <a:xfrm>
            <a:off x="533779" y="2409332"/>
            <a:ext cx="10944859" cy="31075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bg1"/>
                </a:solidFill>
                <a:latin typeface="Calibri" panose="020F0502020204030204" pitchFamily="34" charset="0"/>
                <a:cs typeface="Calibri" panose="020F0502020204030204" pitchFamily="34" charset="0"/>
              </a:rPr>
              <a:t>If she ……………… (leave) at five o’clock, she’ll be there by half past seven.</a:t>
            </a:r>
          </a:p>
          <a:p>
            <a:endParaRPr lang="en-US" sz="2800" dirty="0">
              <a:solidFill>
                <a:schemeClr val="bg1"/>
              </a:solidFill>
              <a:latin typeface="Calibri" panose="020F0502020204030204" pitchFamily="34" charset="0"/>
              <a:cs typeface="Calibri" panose="020F0502020204030204" pitchFamily="34" charset="0"/>
            </a:endParaRPr>
          </a:p>
          <a:p>
            <a:r>
              <a:rPr lang="en-US" sz="2800" dirty="0">
                <a:solidFill>
                  <a:schemeClr val="bg1"/>
                </a:solidFill>
                <a:latin typeface="Calibri" panose="020F0502020204030204" pitchFamily="34" charset="0"/>
                <a:cs typeface="Calibri" panose="020F0502020204030204" pitchFamily="34" charset="0"/>
              </a:rPr>
              <a:t>If she leaves at five o’clock, she’ll be there by half past seven.</a:t>
            </a:r>
          </a:p>
        </p:txBody>
      </p:sp>
      <p:pic>
        <p:nvPicPr>
          <p:cNvPr id="9"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1" name="Picture 10">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a:extLst>
              <a:ext uri="{FF2B5EF4-FFF2-40B4-BE49-F238E27FC236}">
                <a16:creationId xmlns:a16="http://schemas.microsoft.com/office/drawing/2014/main" id="{6042AC8F-C617-8540-A5BD-0D218871DB0D}"/>
              </a:ext>
            </a:extLst>
          </p:cNvPr>
          <p:cNvSpPr/>
          <p:nvPr/>
        </p:nvSpPr>
        <p:spPr>
          <a:xfrm>
            <a:off x="7110919" y="567926"/>
            <a:ext cx="4367719" cy="10615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latin typeface="Calibri" panose="020F0502020204030204" pitchFamily="34" charset="0"/>
              <a:cs typeface="Calibri" panose="020F0502020204030204" pitchFamily="34" charset="0"/>
            </a:endParaRPr>
          </a:p>
          <a:p>
            <a:pPr algn="ctr"/>
            <a:r>
              <a:rPr lang="en-US" sz="2800" dirty="0">
                <a:solidFill>
                  <a:schemeClr val="bg1"/>
                </a:solidFill>
                <a:latin typeface="Calibri" panose="020F0502020204030204" pitchFamily="34" charset="0"/>
                <a:cs typeface="Calibri" panose="020F0502020204030204" pitchFamily="34" charset="0"/>
              </a:rPr>
              <a:t>Grammar Activity</a:t>
            </a:r>
          </a:p>
          <a:p>
            <a:pPr algn="ctr"/>
            <a:r>
              <a:rPr lang="ka-GE" sz="2800" dirty="0">
                <a:solidFill>
                  <a:schemeClr val="bg1"/>
                </a:solidFill>
                <a:latin typeface="Calibri" panose="020F0502020204030204" pitchFamily="34" charset="0"/>
                <a:cs typeface="Calibri" panose="020F0502020204030204" pitchFamily="34" charset="0"/>
              </a:rPr>
              <a:t>გრამატიკის დავალება</a:t>
            </a:r>
            <a:endParaRPr lang="en-US" sz="2800" dirty="0">
              <a:solidFill>
                <a:schemeClr val="bg1"/>
              </a:solidFill>
              <a:latin typeface="Calibri" panose="020F0502020204030204" pitchFamily="34" charset="0"/>
              <a:cs typeface="Calibri" panose="020F0502020204030204" pitchFamily="34" charset="0"/>
            </a:endParaRPr>
          </a:p>
          <a:p>
            <a:pPr algn="ctr"/>
            <a:endParaRPr lang="en-US" sz="3000" dirty="0">
              <a:latin typeface="Calibri" charset="0"/>
              <a:ea typeface="Calibri" charset="0"/>
              <a:cs typeface="Calibri" charset="0"/>
            </a:endParaRPr>
          </a:p>
        </p:txBody>
      </p:sp>
    </p:spTree>
    <p:extLst>
      <p:ext uri="{BB962C8B-B14F-4D97-AF65-F5344CB8AC3E}">
        <p14:creationId xmlns:p14="http://schemas.microsoft.com/office/powerpoint/2010/main" val="75996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id="{C633668A-C180-4A05-AB4F-6AAFDE5258A4}"/>
              </a:ext>
            </a:extLst>
          </p:cNvPr>
          <p:cNvSpPr/>
          <p:nvPr/>
        </p:nvSpPr>
        <p:spPr>
          <a:xfrm>
            <a:off x="560282" y="2722024"/>
            <a:ext cx="10944859" cy="2810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Calibri" panose="020F0502020204030204" pitchFamily="34" charset="0"/>
                <a:cs typeface="Calibri" panose="020F0502020204030204" pitchFamily="34" charset="0"/>
              </a:rPr>
              <a:t>If you inform the board about the problem, they ….. (find) a solution</a:t>
            </a:r>
            <a:r>
              <a:rPr lang="en-US" sz="2800" dirty="0" smtClean="0">
                <a:latin typeface="Calibri" panose="020F0502020204030204" pitchFamily="34" charset="0"/>
                <a:cs typeface="Calibri" panose="020F0502020204030204" pitchFamily="34" charset="0"/>
              </a:rPr>
              <a:t>.</a:t>
            </a:r>
          </a:p>
          <a:p>
            <a:endParaRPr lang="en-US" sz="2800"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rPr>
              <a:t>If you inform the board about the problem, they  will/might find a solution.</a:t>
            </a:r>
          </a:p>
        </p:txBody>
      </p:sp>
      <p:pic>
        <p:nvPicPr>
          <p:cNvPr id="9"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1" name="Rectangle 10">
            <a:extLst>
              <a:ext uri="{FF2B5EF4-FFF2-40B4-BE49-F238E27FC236}">
                <a16:creationId xmlns:a16="http://schemas.microsoft.com/office/drawing/2014/main" id="{6042AC8F-C617-8540-A5BD-0D218871DB0D}"/>
              </a:ext>
            </a:extLst>
          </p:cNvPr>
          <p:cNvSpPr/>
          <p:nvPr/>
        </p:nvSpPr>
        <p:spPr>
          <a:xfrm>
            <a:off x="7110919" y="567926"/>
            <a:ext cx="4367719" cy="10615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latin typeface="Calibri" panose="020F0502020204030204" pitchFamily="34" charset="0"/>
              <a:cs typeface="Calibri" panose="020F0502020204030204" pitchFamily="34" charset="0"/>
            </a:endParaRPr>
          </a:p>
          <a:p>
            <a:pPr algn="ctr"/>
            <a:r>
              <a:rPr lang="en-US" sz="2800" dirty="0">
                <a:solidFill>
                  <a:schemeClr val="bg1"/>
                </a:solidFill>
                <a:latin typeface="Calibri" panose="020F0502020204030204" pitchFamily="34" charset="0"/>
                <a:cs typeface="Calibri" panose="020F0502020204030204" pitchFamily="34" charset="0"/>
              </a:rPr>
              <a:t>Grammar Activity</a:t>
            </a:r>
          </a:p>
          <a:p>
            <a:pPr algn="ctr"/>
            <a:r>
              <a:rPr lang="ka-GE" sz="2800" dirty="0">
                <a:solidFill>
                  <a:schemeClr val="bg1"/>
                </a:solidFill>
                <a:latin typeface="Calibri" panose="020F0502020204030204" pitchFamily="34" charset="0"/>
                <a:cs typeface="Calibri" panose="020F0502020204030204" pitchFamily="34" charset="0"/>
              </a:rPr>
              <a:t>გრამატიკის დავალება</a:t>
            </a:r>
            <a:endParaRPr lang="en-US" sz="2800" dirty="0">
              <a:solidFill>
                <a:schemeClr val="bg1"/>
              </a:solidFill>
              <a:latin typeface="Calibri" panose="020F0502020204030204" pitchFamily="34" charset="0"/>
              <a:cs typeface="Calibri" panose="020F0502020204030204" pitchFamily="34" charset="0"/>
            </a:endParaRPr>
          </a:p>
          <a:p>
            <a:pPr algn="ctr"/>
            <a:endParaRPr lang="en-US" sz="3000" dirty="0">
              <a:latin typeface="Calibri" charset="0"/>
              <a:ea typeface="Calibri" charset="0"/>
              <a:cs typeface="Calibri" charset="0"/>
            </a:endParaRPr>
          </a:p>
        </p:txBody>
      </p:sp>
    </p:spTree>
    <p:extLst>
      <p:ext uri="{BB962C8B-B14F-4D97-AF65-F5344CB8AC3E}">
        <p14:creationId xmlns:p14="http://schemas.microsoft.com/office/powerpoint/2010/main" val="79939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grpSp>
        <p:nvGrpSpPr>
          <p:cNvPr id="2" name="Google Shape;107;g8d3272b2c0_0_301"/>
          <p:cNvGrpSpPr/>
          <p:nvPr/>
        </p:nvGrpSpPr>
        <p:grpSpPr>
          <a:xfrm>
            <a:off x="333487" y="2323650"/>
            <a:ext cx="6253054" cy="3115878"/>
            <a:chOff x="-404278" y="239928"/>
            <a:chExt cx="7136292" cy="1570457"/>
          </a:xfrm>
        </p:grpSpPr>
        <p:sp>
          <p:nvSpPr>
            <p:cNvPr id="109" name="Google Shape;109;g8d3272b2c0_0_301"/>
            <p:cNvSpPr/>
            <p:nvPr/>
          </p:nvSpPr>
          <p:spPr>
            <a:xfrm>
              <a:off x="210108" y="277809"/>
              <a:ext cx="5389036" cy="346822"/>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0" name="Google Shape;110;g8d3272b2c0_0_301"/>
            <p:cNvSpPr txBox="1"/>
            <p:nvPr/>
          </p:nvSpPr>
          <p:spPr>
            <a:xfrm>
              <a:off x="314512" y="299483"/>
              <a:ext cx="6417502" cy="325148"/>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400" dirty="0">
                  <a:solidFill>
                    <a:schemeClr val="lt1"/>
                  </a:solidFill>
                  <a:latin typeface="Calibri" panose="020F0502020204030204" pitchFamily="34" charset="0"/>
                  <a:ea typeface="Calibri"/>
                  <a:cs typeface="Calibri" panose="020F0502020204030204" pitchFamily="34" charset="0"/>
                  <a:sym typeface="Calibri"/>
                </a:rPr>
                <a:t>Vocabulary</a:t>
              </a:r>
              <a:endParaRPr sz="24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1" name="Google Shape;111;g8d3272b2c0_0_301"/>
            <p:cNvSpPr/>
            <p:nvPr/>
          </p:nvSpPr>
          <p:spPr>
            <a:xfrm>
              <a:off x="-404278" y="239928"/>
              <a:ext cx="933064" cy="406032"/>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2" name="Google Shape;112;g8d3272b2c0_0_301"/>
            <p:cNvSpPr/>
            <p:nvPr/>
          </p:nvSpPr>
          <p:spPr>
            <a:xfrm>
              <a:off x="-36448" y="870213"/>
              <a:ext cx="5635592" cy="358705"/>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3" name="Google Shape;113;g8d3272b2c0_0_301"/>
            <p:cNvSpPr txBox="1"/>
            <p:nvPr/>
          </p:nvSpPr>
          <p:spPr>
            <a:xfrm>
              <a:off x="314511" y="839704"/>
              <a:ext cx="4963824"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400" u="none" strike="noStrike" cap="none" dirty="0">
                  <a:solidFill>
                    <a:schemeClr val="lt1"/>
                  </a:solidFill>
                  <a:latin typeface="Calibri" panose="020F0502020204030204" pitchFamily="34" charset="0"/>
                  <a:ea typeface="Calibri"/>
                  <a:cs typeface="Calibri" panose="020F0502020204030204" pitchFamily="34" charset="0"/>
                  <a:sym typeface="Calibri"/>
                </a:rPr>
                <a:t>Reading</a:t>
              </a:r>
              <a:endParaRPr sz="24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4" name="Google Shape;114;g8d3272b2c0_0_301"/>
            <p:cNvSpPr/>
            <p:nvPr/>
          </p:nvSpPr>
          <p:spPr>
            <a:xfrm>
              <a:off x="-358189" y="844643"/>
              <a:ext cx="886974" cy="3975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5" name="Google Shape;115;g8d3272b2c0_0_301"/>
            <p:cNvSpPr/>
            <p:nvPr/>
          </p:nvSpPr>
          <p:spPr>
            <a:xfrm>
              <a:off x="160952" y="1392329"/>
              <a:ext cx="5438192"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6" name="Google Shape;116;g8d3272b2c0_0_301"/>
            <p:cNvSpPr txBox="1"/>
            <p:nvPr/>
          </p:nvSpPr>
          <p:spPr>
            <a:xfrm>
              <a:off x="243477" y="1412885"/>
              <a:ext cx="4481072"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400" u="none" strike="noStrike" cap="none" dirty="0">
                  <a:solidFill>
                    <a:schemeClr val="lt1"/>
                  </a:solidFill>
                  <a:latin typeface="Calibri" panose="020F0502020204030204" pitchFamily="34" charset="0"/>
                  <a:ea typeface="Calibri"/>
                  <a:cs typeface="Calibri" panose="020F0502020204030204" pitchFamily="34" charset="0"/>
                  <a:sym typeface="Calibri"/>
                </a:rPr>
                <a:t>Grammar: Conditionals </a:t>
              </a:r>
              <a:r>
                <a:rPr lang="en-US" sz="2400" u="none" strike="noStrike" cap="none" dirty="0" smtClean="0">
                  <a:solidFill>
                    <a:schemeClr val="lt1"/>
                  </a:solidFill>
                  <a:latin typeface="Calibri" panose="020F0502020204030204" pitchFamily="34" charset="0"/>
                  <a:ea typeface="Calibri"/>
                  <a:cs typeface="Calibri" panose="020F0502020204030204" pitchFamily="34" charset="0"/>
                  <a:sym typeface="Calibri"/>
                </a:rPr>
                <a:t>(</a:t>
              </a:r>
              <a:r>
                <a:rPr lang="en-US" sz="2400" dirty="0">
                  <a:solidFill>
                    <a:schemeClr val="lt1"/>
                  </a:solidFill>
                  <a:latin typeface="Calibri" panose="020F0502020204030204" pitchFamily="34" charset="0"/>
                  <a:ea typeface="Calibri"/>
                  <a:cs typeface="Calibri" panose="020F0502020204030204" pitchFamily="34" charset="0"/>
                  <a:sym typeface="Calibri"/>
                </a:rPr>
                <a:t>z</a:t>
              </a:r>
              <a:r>
                <a:rPr lang="en-US" sz="2400" u="none" strike="noStrike" cap="none" dirty="0" smtClean="0">
                  <a:solidFill>
                    <a:schemeClr val="lt1"/>
                  </a:solidFill>
                  <a:latin typeface="Calibri" panose="020F0502020204030204" pitchFamily="34" charset="0"/>
                  <a:ea typeface="Calibri"/>
                  <a:cs typeface="Calibri" panose="020F0502020204030204" pitchFamily="34" charset="0"/>
                  <a:sym typeface="Calibri"/>
                </a:rPr>
                <a:t>ero &amp; first</a:t>
              </a:r>
              <a:r>
                <a:rPr lang="en-US" sz="2400" u="none" strike="noStrike" cap="none" dirty="0">
                  <a:solidFill>
                    <a:schemeClr val="lt1"/>
                  </a:solidFill>
                  <a:latin typeface="Calibri" panose="020F0502020204030204" pitchFamily="34" charset="0"/>
                  <a:ea typeface="Calibri"/>
                  <a:cs typeface="Calibri" panose="020F0502020204030204" pitchFamily="34" charset="0"/>
                  <a:sym typeface="Calibri"/>
                </a:rPr>
                <a:t>)</a:t>
              </a:r>
              <a:endParaRPr sz="24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7" name="Google Shape;117;g8d3272b2c0_0_301"/>
            <p:cNvSpPr/>
            <p:nvPr/>
          </p:nvSpPr>
          <p:spPr>
            <a:xfrm>
              <a:off x="-358189" y="1391711"/>
              <a:ext cx="886974" cy="406653"/>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grpSp>
      <p:pic>
        <p:nvPicPr>
          <p:cNvPr id="16"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7" name="Picture 16">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3" name="Rectangle 2"/>
          <p:cNvSpPr/>
          <p:nvPr/>
        </p:nvSpPr>
        <p:spPr>
          <a:xfrm>
            <a:off x="7045570" y="556123"/>
            <a:ext cx="4608166" cy="11554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Google Shape;106;g8d3272b2c0_0_301"/>
          <p:cNvSpPr txBox="1">
            <a:spLocks noGrp="1"/>
          </p:cNvSpPr>
          <p:nvPr>
            <p:ph type="title"/>
          </p:nvPr>
        </p:nvSpPr>
        <p:spPr>
          <a:xfrm>
            <a:off x="7098698" y="536638"/>
            <a:ext cx="4554042" cy="110174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500"/>
              <a:buFont typeface="Calibri"/>
              <a:buNone/>
            </a:pPr>
            <a:r>
              <a:rPr lang="en-US" sz="3400" dirty="0">
                <a:solidFill>
                  <a:schemeClr val="bg1"/>
                </a:solidFill>
                <a:latin typeface="Calibri" panose="020F0502020204030204" pitchFamily="34" charset="0"/>
                <a:cs typeface="Calibri" panose="020F0502020204030204" pitchFamily="34" charset="0"/>
              </a:rPr>
              <a:t>Summary                     </a:t>
            </a:r>
            <a:endParaRPr sz="3400" dirty="0">
              <a:solidFill>
                <a:schemeClr val="bg1"/>
              </a:solidFill>
              <a:latin typeface="Calibri" panose="020F0502020204030204" pitchFamily="34" charset="0"/>
              <a:cs typeface="Calibri" panose="020F0502020204030204" pitchFamily="34" charset="0"/>
            </a:endParaRPr>
          </a:p>
          <a:p>
            <a:pPr marL="0" lvl="0" indent="0" algn="ctr" rtl="0">
              <a:lnSpc>
                <a:spcPct val="90000"/>
              </a:lnSpc>
              <a:spcBef>
                <a:spcPts val="0"/>
              </a:spcBef>
              <a:spcAft>
                <a:spcPts val="0"/>
              </a:spcAft>
              <a:buClr>
                <a:schemeClr val="dk1"/>
              </a:buClr>
              <a:buSzPts val="3500"/>
              <a:buFont typeface="Calibri"/>
              <a:buNone/>
            </a:pPr>
            <a:r>
              <a:rPr lang="en-US" sz="3400" dirty="0">
                <a:solidFill>
                  <a:schemeClr val="bg1"/>
                </a:solidFill>
                <a:latin typeface="Calibri" panose="020F0502020204030204" pitchFamily="34" charset="0"/>
                <a:cs typeface="Calibri" panose="020F0502020204030204" pitchFamily="34" charset="0"/>
              </a:rPr>
              <a:t>გაკვეთილის </a:t>
            </a:r>
            <a:r>
              <a:rPr lang="ka-GE" sz="3400" dirty="0">
                <a:solidFill>
                  <a:schemeClr val="bg1"/>
                </a:solidFill>
                <a:latin typeface="Calibri" panose="020F0502020204030204" pitchFamily="34" charset="0"/>
                <a:cs typeface="Calibri" panose="020F0502020204030204" pitchFamily="34" charset="0"/>
              </a:rPr>
              <a:t>შეჯამება</a:t>
            </a:r>
            <a:endParaRPr sz="3400" dirty="0">
              <a:solidFill>
                <a:schemeClr val="bg1"/>
              </a:solidFill>
              <a:latin typeface="Calibri" panose="020F0502020204030204" pitchFamily="34" charset="0"/>
              <a:cs typeface="Calibri" panose="020F0502020204030204" pitchFamily="34" charset="0"/>
              <a:sym typeface="Calibri"/>
            </a:endParaRPr>
          </a:p>
        </p:txBody>
      </p:sp>
      <p:sp>
        <p:nvSpPr>
          <p:cNvPr id="19" name="Google Shape;130;g8d3272b2c0_0_301"/>
          <p:cNvSpPr txBox="1"/>
          <p:nvPr/>
        </p:nvSpPr>
        <p:spPr>
          <a:xfrm>
            <a:off x="6823594" y="2137840"/>
            <a:ext cx="4690334" cy="2751600"/>
          </a:xfrm>
          <a:prstGeom prst="rect">
            <a:avLst/>
          </a:prstGeom>
          <a:noFill/>
          <a:ln>
            <a:noFill/>
          </a:ln>
        </p:spPr>
        <p:txBody>
          <a:bodyPr spcFirstLastPara="1" wrap="square" lIns="91425" tIns="91425" rIns="91425" bIns="91425" anchor="ctr" anchorCtr="0">
            <a:noAutofit/>
          </a:bodyPr>
          <a:lstStyle/>
          <a:p>
            <a:pPr lvl="0" algn="ctr"/>
            <a:r>
              <a:rPr lang="en-US" sz="4000" dirty="0">
                <a:solidFill>
                  <a:schemeClr val="bg1"/>
                </a:solidFill>
                <a:latin typeface="Calibri" panose="020F0502020204030204" pitchFamily="34" charset="0"/>
                <a:ea typeface="Calibri"/>
                <a:cs typeface="Calibri" panose="020F0502020204030204" pitchFamily="34" charset="0"/>
                <a:sym typeface="Calibri"/>
              </a:rPr>
              <a:t>Technology</a:t>
            </a:r>
          </a:p>
          <a:p>
            <a:pPr lvl="0" algn="ctr"/>
            <a:r>
              <a:rPr lang="ka-GE" sz="4000" dirty="0">
                <a:solidFill>
                  <a:schemeClr val="bg1"/>
                </a:solidFill>
                <a:latin typeface="Calibri" panose="020F0502020204030204" pitchFamily="34" charset="0"/>
                <a:ea typeface="Calibri"/>
                <a:cs typeface="Calibri" panose="020F0502020204030204" pitchFamily="34" charset="0"/>
                <a:sym typeface="Calibri"/>
              </a:rPr>
              <a:t>ტექნოლოგია</a:t>
            </a:r>
            <a:endParaRPr sz="4000" dirty="0">
              <a:solidFill>
                <a:schemeClr val="bg1"/>
              </a:solidFill>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4212184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5">
            <a:extLst>
              <a:ext uri="{FF2B5EF4-FFF2-40B4-BE49-F238E27FC236}">
                <a16:creationId xmlns:a16="http://schemas.microsoft.com/office/drawing/2014/main" id="{C633668A-C180-4A05-AB4F-6AAFDE5258A4}"/>
              </a:ext>
            </a:extLst>
          </p:cNvPr>
          <p:cNvSpPr/>
          <p:nvPr/>
        </p:nvSpPr>
        <p:spPr>
          <a:xfrm>
            <a:off x="692262" y="2716845"/>
            <a:ext cx="10148205" cy="12624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latin typeface="Calibri" panose="020F0502020204030204" pitchFamily="34" charset="0"/>
              <a:cs typeface="Calibri" panose="020F0502020204030204" pitchFamily="34" charset="0"/>
            </a:endParaRPr>
          </a:p>
        </p:txBody>
      </p:sp>
      <p:sp>
        <p:nvSpPr>
          <p:cNvPr id="9" name="Text Placeholder 2">
            <a:extLst>
              <a:ext uri="{FF2B5EF4-FFF2-40B4-BE49-F238E27FC236}">
                <a16:creationId xmlns:a16="http://schemas.microsoft.com/office/drawing/2014/main" id="{20BD67DF-B55F-3B41-8E9D-D3A0EFBDB28E}"/>
              </a:ext>
            </a:extLst>
          </p:cNvPr>
          <p:cNvSpPr txBox="1">
            <a:spLocks/>
          </p:cNvSpPr>
          <p:nvPr/>
        </p:nvSpPr>
        <p:spPr>
          <a:xfrm>
            <a:off x="825624" y="2831977"/>
            <a:ext cx="9848074" cy="1617673"/>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lgn="just">
              <a:buNone/>
            </a:pPr>
            <a:r>
              <a:rPr lang="en-US" dirty="0">
                <a:solidFill>
                  <a:schemeClr val="bg1"/>
                </a:solidFill>
                <a:latin typeface="Calibri" charset="0"/>
                <a:ea typeface="Calibri" charset="0"/>
                <a:cs typeface="Calibri" charset="0"/>
              </a:rPr>
              <a:t>Write a paragraph about advantages and disadvantages of technological advancement.</a:t>
            </a:r>
          </a:p>
        </p:txBody>
      </p:sp>
      <p:sp>
        <p:nvSpPr>
          <p:cNvPr id="7" name="Rectangle 6">
            <a:extLst>
              <a:ext uri="{FF2B5EF4-FFF2-40B4-BE49-F238E27FC236}">
                <a16:creationId xmlns:a16="http://schemas.microsoft.com/office/drawing/2014/main" id="{6042AC8F-C617-8540-A5BD-0D218871DB0D}"/>
              </a:ext>
            </a:extLst>
          </p:cNvPr>
          <p:cNvSpPr/>
          <p:nvPr/>
        </p:nvSpPr>
        <p:spPr>
          <a:xfrm>
            <a:off x="7336245" y="556124"/>
            <a:ext cx="4150670" cy="989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Calibri" panose="020F0502020204030204" pitchFamily="34" charset="0"/>
                <a:cs typeface="Calibri" panose="020F0502020204030204" pitchFamily="34" charset="0"/>
              </a:rPr>
              <a:t>Homework </a:t>
            </a:r>
          </a:p>
          <a:p>
            <a:pPr algn="ctr"/>
            <a:r>
              <a:rPr lang="ka-GE" sz="2800" dirty="0">
                <a:solidFill>
                  <a:schemeClr val="bg1"/>
                </a:solidFill>
                <a:latin typeface="Calibri" panose="020F0502020204030204" pitchFamily="34" charset="0"/>
                <a:cs typeface="Calibri" panose="020F0502020204030204" pitchFamily="34" charset="0"/>
              </a:rPr>
              <a:t>საშინაო დავალება</a:t>
            </a:r>
            <a:endParaRPr lang="en-US" sz="2800" dirty="0">
              <a:solidFill>
                <a:schemeClr val="bg1"/>
              </a:solidFill>
              <a:latin typeface="Calibri" panose="020F0502020204030204" pitchFamily="34" charset="0"/>
              <a:cs typeface="Calibri" panose="020F0502020204030204" pitchFamily="34" charset="0"/>
            </a:endParaRPr>
          </a:p>
        </p:txBody>
      </p:sp>
      <p:pic>
        <p:nvPicPr>
          <p:cNvPr id="11" name="Google Shape;90;p1">
            <a:extLst>
              <a:ext uri="{FF2B5EF4-FFF2-40B4-BE49-F238E27FC236}">
                <a16:creationId xmlns:a16="http://schemas.microsoft.com/office/drawing/2014/main" id="{1C14417A-E33F-0B46-915E-ABFAFA8DF063}"/>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2" name="Picture 11">
            <a:extLst>
              <a:ext uri="{FF2B5EF4-FFF2-40B4-BE49-F238E27FC236}">
                <a16:creationId xmlns:a16="http://schemas.microsoft.com/office/drawing/2014/main" id="{8A0FE119-0200-0442-BAF7-CA24D53A2AFE}"/>
              </a:ext>
            </a:extLst>
          </p:cNvPr>
          <p:cNvPicPr>
            <a:picLocks noChangeAspect="1"/>
          </p:cNvPicPr>
          <p:nvPr/>
        </p:nvPicPr>
        <p:blipFill>
          <a:blip r:embed="rId3"/>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40692537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628650" y="329853"/>
            <a:ext cx="10962375" cy="604255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4" name="TextBox 3">
            <a:extLst>
              <a:ext uri="{FF2B5EF4-FFF2-40B4-BE49-F238E27FC236}">
                <a16:creationId xmlns:a16="http://schemas.microsoft.com/office/drawing/2014/main" id="{C3A0B8F0-ED81-4886-BAD3-624878320317}"/>
              </a:ext>
            </a:extLst>
          </p:cNvPr>
          <p:cNvSpPr txBox="1"/>
          <p:nvPr/>
        </p:nvSpPr>
        <p:spPr>
          <a:xfrm>
            <a:off x="1590675" y="2343150"/>
            <a:ext cx="8915400" cy="584775"/>
          </a:xfrm>
          <a:prstGeom prst="rect">
            <a:avLst/>
          </a:prstGeom>
          <a:noFill/>
        </p:spPr>
        <p:txBody>
          <a:bodyPr wrap="square" rtlCol="0">
            <a:spAutoFit/>
          </a:bodyPr>
          <a:lstStyle/>
          <a:p>
            <a:r>
              <a:rPr lang="en-US" sz="3200" dirty="0">
                <a:solidFill>
                  <a:schemeClr val="bg1"/>
                </a:solidFill>
                <a:latin typeface="Calibri" panose="020F0502020204030204" pitchFamily="34" charset="0"/>
                <a:cs typeface="Calibri" panose="020F0502020204030204" pitchFamily="34" charset="0"/>
              </a:rPr>
              <a:t>  </a:t>
            </a:r>
          </a:p>
        </p:txBody>
      </p:sp>
      <p:sp>
        <p:nvSpPr>
          <p:cNvPr id="6" name="Flowchart: Alternate Process 5">
            <a:extLst>
              <a:ext uri="{FF2B5EF4-FFF2-40B4-BE49-F238E27FC236}">
                <a16:creationId xmlns:a16="http://schemas.microsoft.com/office/drawing/2014/main" id="{A496D01A-79D0-4890-9C5F-709630ED59D2}"/>
              </a:ext>
            </a:extLst>
          </p:cNvPr>
          <p:cNvSpPr/>
          <p:nvPr/>
        </p:nvSpPr>
        <p:spPr>
          <a:xfrm>
            <a:off x="974036" y="1875692"/>
            <a:ext cx="10616989" cy="4664529"/>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a:latin typeface="Calibri" charset="0"/>
                <a:ea typeface="Calibri" charset="0"/>
                <a:cs typeface="Calibri" charset="0"/>
              </a:rPr>
              <a:t>First, the evolution of technology is beneficial to humans for several reasons. At the medical level, technology can help treat more sick people and consequently save many lives and combat very harmful viruses and bacteria. Technology improves daily lives; allowing to move physical storage units to virtual storage banks and more. Scientists of the time are also able to send astronauts to the moon thanks to technology.</a:t>
            </a:r>
          </a:p>
          <a:p>
            <a:pPr algn="just"/>
            <a:endParaRPr lang="en-US" sz="2000" dirty="0">
              <a:latin typeface="Calibri" charset="0"/>
              <a:ea typeface="Calibri" charset="0"/>
              <a:cs typeface="Calibri" charset="0"/>
            </a:endParaRPr>
          </a:p>
          <a:p>
            <a:pPr algn="just"/>
            <a:r>
              <a:rPr lang="en-US" sz="2000" dirty="0">
                <a:latin typeface="Calibri" charset="0"/>
                <a:ea typeface="Calibri" charset="0"/>
                <a:cs typeface="Calibri" charset="0"/>
              </a:rPr>
              <a:t>On the other hand, the evolution of modern technology has disadvantages, for example, dependence on new technology. Man no longer needs to think. Even if the calculator is a good invention, man no longer makes mental calculation and no longer works his memory. The decline of human capital implies an increase in unemployment. In some areas, devices can replace the human mind. The use of technology certainly needs rule and new laws. For example internet use is an individual freedom. However, the invention of the atomic bomb cannot be an individual freedom. In fact, regulations are difficult to implement when these technologies are introduced – such as regulation surrounding the impending arrival of autonomous vehicles.</a:t>
            </a:r>
          </a:p>
        </p:txBody>
      </p:sp>
      <p:pic>
        <p:nvPicPr>
          <p:cNvPr id="8"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7" name="Rectangle 6">
            <a:extLst>
              <a:ext uri="{FF2B5EF4-FFF2-40B4-BE49-F238E27FC236}">
                <a16:creationId xmlns:a16="http://schemas.microsoft.com/office/drawing/2014/main" id="{6042AC8F-C617-8540-A5BD-0D218871DB0D}"/>
              </a:ext>
            </a:extLst>
          </p:cNvPr>
          <p:cNvSpPr/>
          <p:nvPr/>
        </p:nvSpPr>
        <p:spPr>
          <a:xfrm>
            <a:off x="7336245" y="556124"/>
            <a:ext cx="4150670" cy="989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Calibri" panose="020F0502020204030204" pitchFamily="34" charset="0"/>
                <a:cs typeface="Calibri" panose="020F0502020204030204" pitchFamily="34" charset="0"/>
              </a:rPr>
              <a:t>Homework </a:t>
            </a:r>
          </a:p>
          <a:p>
            <a:pPr algn="ctr"/>
            <a:r>
              <a:rPr lang="ka-GE" sz="2800" dirty="0">
                <a:solidFill>
                  <a:schemeClr val="bg1"/>
                </a:solidFill>
                <a:latin typeface="Calibri" panose="020F0502020204030204" pitchFamily="34" charset="0"/>
                <a:cs typeface="Calibri" panose="020F0502020204030204" pitchFamily="34" charset="0"/>
              </a:rPr>
              <a:t>საშინაო დავალება</a:t>
            </a:r>
            <a:endParaRPr lang="en-US" sz="28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04659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5" name="Rectangle 4"/>
          <p:cNvSpPr/>
          <p:nvPr/>
        </p:nvSpPr>
        <p:spPr>
          <a:xfrm>
            <a:off x="7622849" y="556124"/>
            <a:ext cx="3187581" cy="10968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Google Shape;138;p3"/>
          <p:cNvSpPr txBox="1">
            <a:spLocks noGrp="1"/>
          </p:cNvSpPr>
          <p:nvPr>
            <p:ph type="title"/>
          </p:nvPr>
        </p:nvSpPr>
        <p:spPr>
          <a:xfrm>
            <a:off x="7144495" y="686165"/>
            <a:ext cx="4130400" cy="763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3600" dirty="0">
                <a:solidFill>
                  <a:schemeClr val="bg1"/>
                </a:solidFill>
                <a:latin typeface="Calibri" pitchFamily="34" charset="0"/>
                <a:cs typeface="Calibri" pitchFamily="34" charset="0"/>
              </a:rPr>
              <a:t>Introduction</a:t>
            </a:r>
            <a:br>
              <a:rPr lang="en-US" sz="3600" dirty="0">
                <a:solidFill>
                  <a:schemeClr val="bg1"/>
                </a:solidFill>
                <a:latin typeface="Calibri" pitchFamily="34" charset="0"/>
                <a:cs typeface="Calibri" pitchFamily="34" charset="0"/>
              </a:rPr>
            </a:br>
            <a:r>
              <a:rPr lang="ka-GE" sz="3600" dirty="0">
                <a:solidFill>
                  <a:schemeClr val="bg1"/>
                </a:solidFill>
                <a:latin typeface="Calibri" pitchFamily="34" charset="0"/>
                <a:cs typeface="Calibri" pitchFamily="34" charset="0"/>
              </a:rPr>
              <a:t>შესავალი</a:t>
            </a:r>
            <a:endParaRPr sz="3600" dirty="0">
              <a:solidFill>
                <a:schemeClr val="bg1"/>
              </a:solidFill>
              <a:latin typeface="Calibri" pitchFamily="34" charset="0"/>
              <a:cs typeface="Calibri" pitchFamily="34" charset="0"/>
            </a:endParaRPr>
          </a:p>
        </p:txBody>
      </p:sp>
      <p:sp>
        <p:nvSpPr>
          <p:cNvPr id="4" name="Rectangle 3">
            <a:extLst>
              <a:ext uri="{FF2B5EF4-FFF2-40B4-BE49-F238E27FC236}">
                <a16:creationId xmlns:a16="http://schemas.microsoft.com/office/drawing/2014/main" id="{6AD9A7B7-2E7A-4C45-8448-1D4A0B159BF3}"/>
              </a:ext>
            </a:extLst>
          </p:cNvPr>
          <p:cNvSpPr/>
          <p:nvPr/>
        </p:nvSpPr>
        <p:spPr>
          <a:xfrm>
            <a:off x="437552" y="2818392"/>
            <a:ext cx="5992523" cy="15271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solidFill>
                  <a:schemeClr val="bg1"/>
                </a:solidFill>
                <a:latin typeface="Calibri" panose="020F0502020204030204" pitchFamily="34" charset="0"/>
                <a:cs typeface="Calibri" panose="020F0502020204030204" pitchFamily="34" charset="0"/>
              </a:rPr>
              <a:t>What are the positive effects of integrating technology in everyday life?</a:t>
            </a:r>
          </a:p>
        </p:txBody>
      </p:sp>
      <p:sp>
        <p:nvSpPr>
          <p:cNvPr id="10" name="TextBox 9">
            <a:extLst>
              <a:ext uri="{FF2B5EF4-FFF2-40B4-BE49-F238E27FC236}">
                <a16:creationId xmlns:a16="http://schemas.microsoft.com/office/drawing/2014/main" id="{8C2E7F58-4064-4093-B88E-84B88085630F}"/>
              </a:ext>
            </a:extLst>
          </p:cNvPr>
          <p:cNvSpPr txBox="1"/>
          <p:nvPr/>
        </p:nvSpPr>
        <p:spPr>
          <a:xfrm>
            <a:off x="7911483" y="2274826"/>
            <a:ext cx="3071674" cy="1783749"/>
          </a:xfrm>
          <a:prstGeom prst="rect">
            <a:avLst/>
          </a:prstGeom>
          <a:noFill/>
        </p:spPr>
        <p:txBody>
          <a:bodyPr wrap="square" rtlCol="0">
            <a:spAutoFit/>
          </a:bodyPr>
          <a:lstStyle/>
          <a:p>
            <a:endParaRPr lang="en-US" dirty="0"/>
          </a:p>
        </p:txBody>
      </p:sp>
      <p:pic>
        <p:nvPicPr>
          <p:cNvPr id="9"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1" name="Picture 10">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32644" y="2634974"/>
            <a:ext cx="3367989" cy="18939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29" name="Google Shape;168;g8d3272b2c0_0_186"/>
          <p:cNvSpPr/>
          <p:nvPr/>
        </p:nvSpPr>
        <p:spPr>
          <a:xfrm>
            <a:off x="8274566" y="2685894"/>
            <a:ext cx="2552956" cy="1740827"/>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lvl="0" algn="ctr"/>
            <a:endParaRPr lang="ka-GE" sz="2400" b="1" dirty="0">
              <a:solidFill>
                <a:schemeClr val="bg1"/>
              </a:solidFill>
              <a:latin typeface="Calibri" charset="0"/>
              <a:ea typeface="Calibri" charset="0"/>
              <a:cs typeface="Calibri" charset="0"/>
            </a:endParaRPr>
          </a:p>
        </p:txBody>
      </p:sp>
      <p:sp>
        <p:nvSpPr>
          <p:cNvPr id="28" name="Google Shape;168;g8d3272b2c0_0_186"/>
          <p:cNvSpPr/>
          <p:nvPr/>
        </p:nvSpPr>
        <p:spPr>
          <a:xfrm>
            <a:off x="2450561" y="2511092"/>
            <a:ext cx="2639518" cy="1813763"/>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lvl="0" algn="ctr"/>
            <a:endParaRPr lang="ka-GE" sz="2400" b="1" dirty="0">
              <a:solidFill>
                <a:schemeClr val="bg1"/>
              </a:solidFill>
              <a:latin typeface="Calibri" charset="0"/>
              <a:ea typeface="Calibri" charset="0"/>
              <a:cs typeface="Calibri" charset="0"/>
            </a:endParaRPr>
          </a:p>
        </p:txBody>
      </p:sp>
      <p:grpSp>
        <p:nvGrpSpPr>
          <p:cNvPr id="147" name="Google Shape;147;g8d3272b2c0_0_186"/>
          <p:cNvGrpSpPr/>
          <p:nvPr/>
        </p:nvGrpSpPr>
        <p:grpSpPr>
          <a:xfrm>
            <a:off x="2689443" y="700755"/>
            <a:ext cx="7745933" cy="5862415"/>
            <a:chOff x="1031375" y="-242953"/>
            <a:chExt cx="7174248" cy="5912430"/>
          </a:xfrm>
        </p:grpSpPr>
        <p:sp>
          <p:nvSpPr>
            <p:cNvPr id="148" name="Google Shape;148;g8d3272b2c0_0_186"/>
            <p:cNvSpPr/>
            <p:nvPr/>
          </p:nvSpPr>
          <p:spPr>
            <a:xfrm>
              <a:off x="3785481" y="2042466"/>
              <a:ext cx="1774539" cy="1604700"/>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49" name="Google Shape;149;g8d3272b2c0_0_186"/>
            <p:cNvSpPr txBox="1"/>
            <p:nvPr/>
          </p:nvSpPr>
          <p:spPr>
            <a:xfrm>
              <a:off x="3977319" y="2277466"/>
              <a:ext cx="1422590" cy="1134600"/>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None/>
              </a:pPr>
              <a:r>
                <a:rPr lang="en-US" sz="2400" b="1" u="none" strike="noStrike" cap="none" dirty="0">
                  <a:solidFill>
                    <a:srgbClr val="FFFFFF"/>
                  </a:solidFill>
                  <a:latin typeface="Calibri" charset="0"/>
                  <a:ea typeface="Calibri" charset="0"/>
                  <a:cs typeface="Calibri" charset="0"/>
                  <a:sym typeface="Calibri"/>
                </a:rPr>
                <a:t>Vocabulary</a:t>
              </a:r>
              <a:endParaRPr sz="2400" b="1" dirty="0">
                <a:latin typeface="Calibri" charset="0"/>
                <a:ea typeface="Calibri" charset="0"/>
                <a:cs typeface="Calibri" charset="0"/>
              </a:endParaRPr>
            </a:p>
            <a:p>
              <a:pPr marL="0" marR="0" lvl="0" indent="0" algn="ctr" rtl="0">
                <a:lnSpc>
                  <a:spcPct val="90000"/>
                </a:lnSpc>
                <a:spcBef>
                  <a:spcPts val="595"/>
                </a:spcBef>
                <a:spcAft>
                  <a:spcPts val="0"/>
                </a:spcAft>
                <a:buNone/>
              </a:pPr>
              <a:r>
                <a:rPr lang="en-US" sz="2400" b="1" u="none" strike="noStrike" cap="none" dirty="0">
                  <a:solidFill>
                    <a:srgbClr val="FFFFFF"/>
                  </a:solidFill>
                  <a:latin typeface="Calibri" charset="0"/>
                  <a:ea typeface="Calibri" charset="0"/>
                  <a:cs typeface="Calibri" charset="0"/>
                  <a:sym typeface="Calibri"/>
                </a:rPr>
                <a:t>ლექსიკა</a:t>
              </a:r>
              <a:endParaRPr sz="2400" b="1" dirty="0">
                <a:latin typeface="Calibri" charset="0"/>
                <a:ea typeface="Calibri" charset="0"/>
                <a:cs typeface="Calibri" charset="0"/>
              </a:endParaRPr>
            </a:p>
          </p:txBody>
        </p:sp>
        <p:sp>
          <p:nvSpPr>
            <p:cNvPr id="151" name="Google Shape;151;g8d3272b2c0_0_186"/>
            <p:cNvSpPr txBox="1"/>
            <p:nvPr/>
          </p:nvSpPr>
          <p:spPr>
            <a:xfrm rot="5196305">
              <a:off x="4607339" y="1672363"/>
              <a:ext cx="35462" cy="3546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52" name="Google Shape;152;g8d3272b2c0_0_186"/>
            <p:cNvSpPr/>
            <p:nvPr/>
          </p:nvSpPr>
          <p:spPr>
            <a:xfrm>
              <a:off x="3574034" y="-242953"/>
              <a:ext cx="2457565" cy="1739981"/>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53" name="Google Shape;153;g8d3272b2c0_0_186"/>
            <p:cNvSpPr txBox="1"/>
            <p:nvPr/>
          </p:nvSpPr>
          <p:spPr>
            <a:xfrm>
              <a:off x="3896700" y="77171"/>
              <a:ext cx="1830511" cy="1072405"/>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Clr>
                  <a:srgbClr val="000000"/>
                </a:buClr>
                <a:buFont typeface="Arial"/>
                <a:buNone/>
              </a:pPr>
              <a:r>
                <a:rPr lang="en-US" sz="2400" b="1" dirty="0">
                  <a:solidFill>
                    <a:srgbClr val="FFFFFF"/>
                  </a:solidFill>
                  <a:latin typeface="Calibri" charset="0"/>
                  <a:ea typeface="Calibri" charset="0"/>
                  <a:cs typeface="Calibri" charset="0"/>
                  <a:sym typeface="Calibri"/>
                </a:rPr>
                <a:t>t</a:t>
              </a:r>
              <a:r>
                <a:rPr lang="en-US" sz="2400" b="1" dirty="0" smtClean="0">
                  <a:solidFill>
                    <a:srgbClr val="FFFFFF"/>
                  </a:solidFill>
                  <a:latin typeface="Calibri" charset="0"/>
                  <a:ea typeface="Calibri" charset="0"/>
                  <a:cs typeface="Calibri" charset="0"/>
                  <a:sym typeface="Calibri"/>
                </a:rPr>
                <a:t>o process</a:t>
              </a:r>
              <a:endParaRPr lang="en-US" sz="24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Clr>
                  <a:srgbClr val="000000"/>
                </a:buClr>
                <a:buFont typeface="Arial"/>
                <a:buNone/>
              </a:pPr>
              <a:r>
                <a:rPr lang="en-US" sz="1800" b="1" dirty="0">
                  <a:solidFill>
                    <a:srgbClr val="FFFFFF"/>
                  </a:solidFill>
                  <a:latin typeface="Calibri" charset="0"/>
                  <a:ea typeface="Calibri" charset="0"/>
                  <a:cs typeface="Calibri" charset="0"/>
                  <a:sym typeface="Calibri"/>
                </a:rPr>
                <a:t>(v.)</a:t>
              </a:r>
              <a:endParaRPr lang="ka-GE" sz="18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Clr>
                  <a:srgbClr val="000000"/>
                </a:buClr>
                <a:buFont typeface="Arial"/>
                <a:buNone/>
              </a:pPr>
              <a:r>
                <a:rPr lang="ka-GE" sz="1800" b="1" dirty="0">
                  <a:solidFill>
                    <a:srgbClr val="FFFFFF"/>
                  </a:solidFill>
                  <a:latin typeface="Calibri" charset="0"/>
                  <a:ea typeface="Calibri" charset="0"/>
                  <a:cs typeface="Calibri" charset="0"/>
                  <a:sym typeface="Calibri"/>
                </a:rPr>
                <a:t>დამუშავება</a:t>
              </a:r>
              <a:endParaRPr sz="1800" b="1" dirty="0">
                <a:solidFill>
                  <a:srgbClr val="FFFFFF"/>
                </a:solidFill>
                <a:latin typeface="Calibri" charset="0"/>
                <a:ea typeface="Calibri" charset="0"/>
                <a:cs typeface="Calibri" charset="0"/>
                <a:sym typeface="Calibri"/>
              </a:endParaRPr>
            </a:p>
          </p:txBody>
        </p:sp>
        <p:sp>
          <p:nvSpPr>
            <p:cNvPr id="155" name="Google Shape;155;g8d3272b2c0_0_186"/>
            <p:cNvSpPr txBox="1"/>
            <p:nvPr/>
          </p:nvSpPr>
          <p:spPr>
            <a:xfrm rot="-2466378">
              <a:off x="5868095" y="1745714"/>
              <a:ext cx="81222" cy="8122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57" name="Google Shape;157;g8d3272b2c0_0_186"/>
            <p:cNvSpPr txBox="1"/>
            <p:nvPr/>
          </p:nvSpPr>
          <p:spPr>
            <a:xfrm>
              <a:off x="6754780" y="2085475"/>
              <a:ext cx="1450843" cy="1209096"/>
            </a:xfrm>
            <a:prstGeom prst="rect">
              <a:avLst/>
            </a:prstGeom>
            <a:solidFill>
              <a:schemeClr val="accent1"/>
            </a:solidFill>
            <a:ln>
              <a:noFill/>
            </a:ln>
          </p:spPr>
          <p:txBody>
            <a:bodyPr spcFirstLastPara="1" wrap="square" lIns="11425" tIns="11425" rIns="11425" bIns="11425" anchor="ctr" anchorCtr="0">
              <a:noAutofit/>
            </a:bodyPr>
            <a:lstStyle/>
            <a:p>
              <a:pPr marL="0" lvl="0" indent="0" algn="ctr" rtl="0">
                <a:spcBef>
                  <a:spcPts val="0"/>
                </a:spcBef>
                <a:spcAft>
                  <a:spcPts val="0"/>
                </a:spcAft>
                <a:buClr>
                  <a:schemeClr val="dk1"/>
                </a:buClr>
                <a:buSzPts val="1100"/>
                <a:buFont typeface="Arial"/>
                <a:buNone/>
              </a:pPr>
              <a:r>
                <a:rPr lang="en-US" sz="2400" b="1" dirty="0">
                  <a:solidFill>
                    <a:srgbClr val="FFFFFF"/>
                  </a:solidFill>
                  <a:latin typeface="Calibri" charset="0"/>
                  <a:ea typeface="Calibri" charset="0"/>
                  <a:cs typeface="Calibri" charset="0"/>
                  <a:sym typeface="Calibri"/>
                </a:rPr>
                <a:t>p</a:t>
              </a:r>
              <a:r>
                <a:rPr lang="en-US" sz="2400" b="1" dirty="0" smtClean="0">
                  <a:solidFill>
                    <a:srgbClr val="FFFFFF"/>
                  </a:solidFill>
                  <a:latin typeface="Calibri" charset="0"/>
                  <a:ea typeface="Calibri" charset="0"/>
                  <a:cs typeface="Calibri" charset="0"/>
                  <a:sym typeface="Calibri"/>
                </a:rPr>
                <a:t>rotection </a:t>
              </a:r>
              <a:endParaRPr lang="en-US" sz="2400" b="1" dirty="0">
                <a:solidFill>
                  <a:srgbClr val="FFFFFF"/>
                </a:solidFill>
                <a:latin typeface="Calibri" charset="0"/>
                <a:ea typeface="Calibri" charset="0"/>
                <a:cs typeface="Calibri" charset="0"/>
                <a:sym typeface="Calibri"/>
              </a:endParaRPr>
            </a:p>
            <a:p>
              <a:pPr marL="0" lvl="0" indent="0" algn="ctr" rtl="0">
                <a:spcBef>
                  <a:spcPts val="0"/>
                </a:spcBef>
                <a:spcAft>
                  <a:spcPts val="0"/>
                </a:spcAft>
                <a:buClr>
                  <a:schemeClr val="dk1"/>
                </a:buClr>
                <a:buSzPts val="1100"/>
                <a:buFont typeface="Arial"/>
                <a:buNone/>
              </a:pPr>
              <a:r>
                <a:rPr lang="en-US" sz="1800" b="1" dirty="0">
                  <a:solidFill>
                    <a:srgbClr val="FFFFFF"/>
                  </a:solidFill>
                  <a:latin typeface="Calibri" charset="0"/>
                  <a:ea typeface="Calibri" charset="0"/>
                  <a:cs typeface="Calibri" charset="0"/>
                  <a:sym typeface="Calibri"/>
                </a:rPr>
                <a:t>(n.)</a:t>
              </a:r>
              <a:endParaRPr lang="ka-GE" sz="1800" b="1" dirty="0">
                <a:solidFill>
                  <a:srgbClr val="FFFFFF"/>
                </a:solidFill>
                <a:latin typeface="Calibri" charset="0"/>
                <a:ea typeface="Calibri" charset="0"/>
                <a:cs typeface="Calibri" charset="0"/>
                <a:sym typeface="Calibri"/>
              </a:endParaRPr>
            </a:p>
            <a:p>
              <a:pPr marL="0" lvl="0" indent="0" algn="ctr" rtl="0">
                <a:spcBef>
                  <a:spcPts val="0"/>
                </a:spcBef>
                <a:spcAft>
                  <a:spcPts val="0"/>
                </a:spcAft>
                <a:buClr>
                  <a:schemeClr val="dk1"/>
                </a:buClr>
                <a:buSzPts val="1100"/>
                <a:buFont typeface="Arial"/>
                <a:buNone/>
              </a:pPr>
              <a:r>
                <a:rPr lang="ka-GE" sz="1800" b="1" dirty="0">
                  <a:solidFill>
                    <a:srgbClr val="FFFFFF"/>
                  </a:solidFill>
                  <a:latin typeface="Calibri" charset="0"/>
                  <a:ea typeface="Calibri" charset="0"/>
                  <a:cs typeface="Calibri" charset="0"/>
                  <a:sym typeface="Calibri"/>
                </a:rPr>
                <a:t>დაცვა</a:t>
              </a:r>
            </a:p>
          </p:txBody>
        </p:sp>
        <p:sp>
          <p:nvSpPr>
            <p:cNvPr id="159" name="Google Shape;159;g8d3272b2c0_0_186"/>
            <p:cNvSpPr txBox="1"/>
            <p:nvPr/>
          </p:nvSpPr>
          <p:spPr>
            <a:xfrm rot="-246013">
              <a:off x="6281636" y="2686160"/>
              <a:ext cx="83915" cy="8391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3" name="Google Shape;163;g8d3272b2c0_0_186"/>
            <p:cNvSpPr txBox="1"/>
            <p:nvPr/>
          </p:nvSpPr>
          <p:spPr>
            <a:xfrm rot="2113695">
              <a:off x="5940677" y="3711274"/>
              <a:ext cx="77492" cy="774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8" name="Google Shape;168;g8d3272b2c0_0_186"/>
            <p:cNvSpPr/>
            <p:nvPr/>
          </p:nvSpPr>
          <p:spPr>
            <a:xfrm>
              <a:off x="5084408" y="3832762"/>
              <a:ext cx="2431715" cy="1836715"/>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dirty="0">
                  <a:solidFill>
                    <a:schemeClr val="bg1"/>
                  </a:solidFill>
                  <a:latin typeface="Calibri" charset="0"/>
                  <a:ea typeface="Calibri" charset="0"/>
                  <a:cs typeface="Calibri" charset="0"/>
                </a:rPr>
                <a:t>r</a:t>
              </a:r>
              <a:r>
                <a:rPr lang="en-US" sz="2400" b="1" dirty="0" smtClean="0">
                  <a:solidFill>
                    <a:schemeClr val="bg1"/>
                  </a:solidFill>
                  <a:latin typeface="Calibri" charset="0"/>
                  <a:ea typeface="Calibri" charset="0"/>
                  <a:cs typeface="Calibri" charset="0"/>
                </a:rPr>
                <a:t>esolution</a:t>
              </a:r>
              <a:endParaRPr lang="en-US" sz="2400" b="1" dirty="0">
                <a:solidFill>
                  <a:schemeClr val="bg1"/>
                </a:solidFill>
                <a:latin typeface="Calibri" charset="0"/>
                <a:ea typeface="Calibri" charset="0"/>
                <a:cs typeface="Calibri" charset="0"/>
              </a:endParaRPr>
            </a:p>
            <a:p>
              <a:pPr marL="0" lvl="0" indent="0" algn="ctr" rtl="0">
                <a:spcBef>
                  <a:spcPts val="0"/>
                </a:spcBef>
                <a:spcAft>
                  <a:spcPts val="0"/>
                </a:spcAft>
                <a:buNone/>
              </a:pPr>
              <a:r>
                <a:rPr lang="en-US" sz="1800" b="1" dirty="0">
                  <a:solidFill>
                    <a:schemeClr val="bg1"/>
                  </a:solidFill>
                  <a:latin typeface="Calibri" charset="0"/>
                  <a:ea typeface="Calibri" charset="0"/>
                  <a:cs typeface="Calibri" charset="0"/>
                </a:rPr>
                <a:t>(n.)</a:t>
              </a:r>
            </a:p>
            <a:p>
              <a:pPr marL="0" lvl="0" indent="0" algn="ctr" rtl="0">
                <a:spcBef>
                  <a:spcPts val="0"/>
                </a:spcBef>
                <a:spcAft>
                  <a:spcPts val="0"/>
                </a:spcAft>
                <a:buNone/>
              </a:pPr>
              <a:r>
                <a:rPr lang="ka-GE" sz="1800" b="1" dirty="0">
                  <a:solidFill>
                    <a:schemeClr val="bg1"/>
                  </a:solidFill>
                  <a:latin typeface="Calibri" charset="0"/>
                  <a:ea typeface="Calibri" charset="0"/>
                  <a:cs typeface="Calibri" charset="0"/>
                </a:rPr>
                <a:t>გადაჭრა (პრობლემის</a:t>
              </a:r>
              <a:r>
                <a:rPr lang="ka-GE" sz="1800" b="1" dirty="0" smtClean="0">
                  <a:solidFill>
                    <a:schemeClr val="bg1"/>
                  </a:solidFill>
                  <a:latin typeface="Calibri" charset="0"/>
                  <a:ea typeface="Calibri" charset="0"/>
                  <a:cs typeface="Calibri" charset="0"/>
                </a:rPr>
                <a:t>)</a:t>
              </a:r>
              <a:endParaRPr lang="ka-GE" sz="1800" b="1" dirty="0">
                <a:solidFill>
                  <a:schemeClr val="bg1"/>
                </a:solidFill>
                <a:latin typeface="Calibri" charset="0"/>
                <a:ea typeface="Calibri" charset="0"/>
                <a:cs typeface="Calibri" charset="0"/>
              </a:endParaRPr>
            </a:p>
          </p:txBody>
        </p:sp>
        <p:sp>
          <p:nvSpPr>
            <p:cNvPr id="171" name="Google Shape;171;g8d3272b2c0_0_186"/>
            <p:cNvSpPr txBox="1"/>
            <p:nvPr/>
          </p:nvSpPr>
          <p:spPr>
            <a:xfrm rot="-1759631">
              <a:off x="3157491" y="3636472"/>
              <a:ext cx="91875" cy="9187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75" name="Google Shape;175;g8d3272b2c0_0_186"/>
            <p:cNvSpPr txBox="1"/>
            <p:nvPr/>
          </p:nvSpPr>
          <p:spPr>
            <a:xfrm rot="162391">
              <a:off x="3037428" y="2729877"/>
              <a:ext cx="82592" cy="825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79" name="Google Shape;179;g8d3272b2c0_0_186"/>
            <p:cNvSpPr txBox="1"/>
            <p:nvPr/>
          </p:nvSpPr>
          <p:spPr>
            <a:xfrm rot="2082986">
              <a:off x="3151457" y="1760313"/>
              <a:ext cx="102192" cy="1021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81" name="Google Shape;181;g8d3272b2c0_0_186"/>
            <p:cNvSpPr txBox="1"/>
            <p:nvPr/>
          </p:nvSpPr>
          <p:spPr>
            <a:xfrm>
              <a:off x="1031375" y="1885097"/>
              <a:ext cx="2004306" cy="1278732"/>
            </a:xfrm>
            <a:prstGeom prst="rect">
              <a:avLst/>
            </a:prstGeom>
            <a:noFill/>
            <a:ln>
              <a:noFill/>
            </a:ln>
          </p:spPr>
          <p:txBody>
            <a:bodyPr spcFirstLastPara="1" wrap="square" lIns="11425" tIns="11425" rIns="11425" bIns="11425" anchor="ctr" anchorCtr="0">
              <a:noAutofit/>
            </a:bodyPr>
            <a:lstStyle/>
            <a:p>
              <a:pPr marL="0" lvl="0" indent="0" algn="ctr" rtl="0">
                <a:spcBef>
                  <a:spcPts val="0"/>
                </a:spcBef>
                <a:spcAft>
                  <a:spcPts val="0"/>
                </a:spcAft>
                <a:buClr>
                  <a:schemeClr val="dk1"/>
                </a:buClr>
                <a:buSzPts val="1100"/>
                <a:buFont typeface="Arial"/>
                <a:buNone/>
              </a:pPr>
              <a:r>
                <a:rPr lang="en-US" sz="2400" b="1" dirty="0">
                  <a:solidFill>
                    <a:srgbClr val="FFFFFF"/>
                  </a:solidFill>
                  <a:latin typeface="Calibri" charset="0"/>
                  <a:ea typeface="Calibri" charset="0"/>
                  <a:cs typeface="Calibri" charset="0"/>
                  <a:sym typeface="Calibri"/>
                </a:rPr>
                <a:t>d</a:t>
              </a:r>
              <a:r>
                <a:rPr lang="en-US" sz="2400" b="1" dirty="0" smtClean="0">
                  <a:solidFill>
                    <a:srgbClr val="FFFFFF"/>
                  </a:solidFill>
                  <a:latin typeface="Calibri" charset="0"/>
                  <a:ea typeface="Calibri" charset="0"/>
                  <a:cs typeface="Calibri" charset="0"/>
                  <a:sym typeface="Calibri"/>
                </a:rPr>
                <a:t>ata</a:t>
              </a:r>
              <a:endParaRPr lang="en-US" sz="2400" b="1" dirty="0">
                <a:solidFill>
                  <a:srgbClr val="FFFFFF"/>
                </a:solidFill>
                <a:latin typeface="Calibri" charset="0"/>
                <a:ea typeface="Calibri" charset="0"/>
                <a:cs typeface="Calibri" charset="0"/>
                <a:sym typeface="Calibri"/>
              </a:endParaRPr>
            </a:p>
            <a:p>
              <a:pPr marL="0" lvl="0" indent="0" algn="ctr" rtl="0">
                <a:spcBef>
                  <a:spcPts val="0"/>
                </a:spcBef>
                <a:spcAft>
                  <a:spcPts val="0"/>
                </a:spcAft>
                <a:buClr>
                  <a:schemeClr val="dk1"/>
                </a:buClr>
                <a:buSzPts val="1100"/>
                <a:buFont typeface="Arial"/>
                <a:buNone/>
              </a:pPr>
              <a:r>
                <a:rPr lang="en-US" sz="1800" b="1" dirty="0">
                  <a:solidFill>
                    <a:srgbClr val="FFFFFF"/>
                  </a:solidFill>
                  <a:latin typeface="Calibri" charset="0"/>
                  <a:ea typeface="Calibri" charset="0"/>
                  <a:cs typeface="Calibri" charset="0"/>
                  <a:sym typeface="Calibri"/>
                </a:rPr>
                <a:t>(n.)</a:t>
              </a:r>
            </a:p>
            <a:p>
              <a:pPr marL="0" lvl="0" indent="0" algn="ctr" rtl="0">
                <a:spcBef>
                  <a:spcPts val="0"/>
                </a:spcBef>
                <a:spcAft>
                  <a:spcPts val="0"/>
                </a:spcAft>
                <a:buClr>
                  <a:schemeClr val="dk1"/>
                </a:buClr>
                <a:buSzPts val="1100"/>
                <a:buFont typeface="Arial"/>
                <a:buNone/>
              </a:pPr>
              <a:r>
                <a:rPr lang="ka-GE" sz="1800" b="1" dirty="0" smtClean="0">
                  <a:solidFill>
                    <a:srgbClr val="FFFFFF"/>
                  </a:solidFill>
                  <a:latin typeface="Calibri" charset="0"/>
                  <a:ea typeface="Calibri" charset="0"/>
                  <a:cs typeface="Calibri" charset="0"/>
                  <a:sym typeface="Calibri"/>
                </a:rPr>
                <a:t>მონაცემები, ინფორმაცია</a:t>
              </a:r>
              <a:endParaRPr sz="1800" b="1" dirty="0">
                <a:solidFill>
                  <a:srgbClr val="FFFFFF"/>
                </a:solidFill>
                <a:latin typeface="Calibri" charset="0"/>
                <a:ea typeface="Calibri" charset="0"/>
                <a:cs typeface="Calibri" charset="0"/>
                <a:sym typeface="Calibri"/>
              </a:endParaRPr>
            </a:p>
          </p:txBody>
        </p:sp>
      </p:grpSp>
      <p:cxnSp>
        <p:nvCxnSpPr>
          <p:cNvPr id="3" name="Straight Connector 2">
            <a:extLst>
              <a:ext uri="{FF2B5EF4-FFF2-40B4-BE49-F238E27FC236}">
                <a16:creationId xmlns:a16="http://schemas.microsoft.com/office/drawing/2014/main" id="{9CE2E9F6-ECFC-4E79-9334-E45B6F63DD91}"/>
              </a:ext>
            </a:extLst>
          </p:cNvPr>
          <p:cNvCxnSpPr>
            <a:cxnSpLocks/>
            <a:stCxn id="148" idx="0"/>
            <a:endCxn id="148" idx="0"/>
          </p:cNvCxnSpPr>
          <p:nvPr/>
        </p:nvCxnSpPr>
        <p:spPr>
          <a:xfrm>
            <a:off x="6620983" y="2966841"/>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Google Shape;168;g8d3272b2c0_0_186"/>
          <p:cNvSpPr/>
          <p:nvPr/>
        </p:nvSpPr>
        <p:spPr>
          <a:xfrm>
            <a:off x="2837612" y="4683992"/>
            <a:ext cx="2742922" cy="1768083"/>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lvl="0" algn="ctr"/>
            <a:r>
              <a:rPr lang="en-US" sz="2400" b="1" dirty="0">
                <a:solidFill>
                  <a:schemeClr val="bg1"/>
                </a:solidFill>
                <a:latin typeface="Calibri" charset="0"/>
                <a:ea typeface="Calibri" charset="0"/>
                <a:cs typeface="Calibri" charset="0"/>
              </a:rPr>
              <a:t>t</a:t>
            </a:r>
            <a:r>
              <a:rPr lang="en-US" sz="2400" b="1" dirty="0" smtClean="0">
                <a:solidFill>
                  <a:schemeClr val="bg1"/>
                </a:solidFill>
                <a:latin typeface="Calibri" charset="0"/>
                <a:ea typeface="Calibri" charset="0"/>
                <a:cs typeface="Calibri" charset="0"/>
              </a:rPr>
              <a:t>echnophobe</a:t>
            </a:r>
            <a:endParaRPr lang="en-US" sz="2400" b="1" dirty="0">
              <a:solidFill>
                <a:schemeClr val="bg1"/>
              </a:solidFill>
              <a:latin typeface="Calibri" charset="0"/>
              <a:ea typeface="Calibri" charset="0"/>
              <a:cs typeface="Calibri" charset="0"/>
            </a:endParaRPr>
          </a:p>
          <a:p>
            <a:pPr lvl="0" algn="ctr"/>
            <a:r>
              <a:rPr lang="en-US" sz="2400" b="1" dirty="0">
                <a:solidFill>
                  <a:schemeClr val="bg1"/>
                </a:solidFill>
                <a:latin typeface="Calibri" charset="0"/>
                <a:ea typeface="Calibri" charset="0"/>
                <a:cs typeface="Calibri" charset="0"/>
              </a:rPr>
              <a:t>(n.)</a:t>
            </a:r>
            <a:endParaRPr lang="ka-GE" sz="2400" b="1" dirty="0">
              <a:solidFill>
                <a:schemeClr val="bg1"/>
              </a:solidFill>
              <a:latin typeface="Calibri" charset="0"/>
              <a:ea typeface="Calibri" charset="0"/>
              <a:cs typeface="Calibri" charset="0"/>
            </a:endParaRPr>
          </a:p>
          <a:p>
            <a:pPr lvl="0" algn="ctr"/>
            <a:r>
              <a:rPr lang="ka-GE" sz="1800" b="1" dirty="0">
                <a:solidFill>
                  <a:schemeClr val="bg1"/>
                </a:solidFill>
                <a:latin typeface="Calibri" charset="0"/>
                <a:ea typeface="Calibri" charset="0"/>
                <a:cs typeface="Calibri" charset="0"/>
              </a:rPr>
              <a:t>ტექნოფობი</a:t>
            </a:r>
          </a:p>
        </p:txBody>
      </p:sp>
      <p:pic>
        <p:nvPicPr>
          <p:cNvPr id="42"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43" name="Picture 42">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cxnSp>
        <p:nvCxnSpPr>
          <p:cNvPr id="19" name="Straight Connector 18"/>
          <p:cNvCxnSpPr>
            <a:stCxn id="148" idx="0"/>
          </p:cNvCxnSpPr>
          <p:nvPr/>
        </p:nvCxnSpPr>
        <p:spPr>
          <a:xfrm flipH="1" flipV="1">
            <a:off x="6612488" y="2398920"/>
            <a:ext cx="8496" cy="567921"/>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48" idx="6"/>
          </p:cNvCxnSpPr>
          <p:nvPr/>
        </p:nvCxnSpPr>
        <p:spPr>
          <a:xfrm>
            <a:off x="7578956" y="3762404"/>
            <a:ext cx="8244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48" idx="2"/>
          </p:cNvCxnSpPr>
          <p:nvPr/>
        </p:nvCxnSpPr>
        <p:spPr>
          <a:xfrm flipH="1" flipV="1">
            <a:off x="4959431" y="3732390"/>
            <a:ext cx="703581" cy="300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5457218" y="4426721"/>
            <a:ext cx="823793" cy="660845"/>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761415" y="4557867"/>
            <a:ext cx="495419" cy="724252"/>
          </a:xfrm>
          <a:prstGeom prst="line">
            <a:avLst/>
          </a:prstGeom>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748FA8E3-2CE3-3647-992D-018F0126A7B0}"/>
              </a:ext>
            </a:extLst>
          </p:cNvPr>
          <p:cNvSpPr/>
          <p:nvPr/>
        </p:nvSpPr>
        <p:spPr>
          <a:xfrm>
            <a:off x="9371540"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700187" y="1964988"/>
            <a:ext cx="3232852" cy="2315182"/>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d</a:t>
            </a:r>
            <a:r>
              <a:rPr lang="en-US" sz="2800" b="1" dirty="0" smtClean="0">
                <a:solidFill>
                  <a:schemeClr val="bg1"/>
                </a:solidFill>
                <a:latin typeface="Calibri" panose="020F0502020204030204" pitchFamily="34" charset="0"/>
                <a:cs typeface="Calibri" panose="020F0502020204030204" pitchFamily="34" charset="0"/>
              </a:rPr>
              <a:t>ata</a:t>
            </a:r>
            <a:endParaRPr lang="en-US" sz="2800" b="1"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(n.)</a:t>
            </a:r>
          </a:p>
        </p:txBody>
      </p:sp>
      <p:sp>
        <p:nvSpPr>
          <p:cNvPr id="190" name="Google Shape;190;g8d3272b2c0_0_231"/>
          <p:cNvSpPr/>
          <p:nvPr/>
        </p:nvSpPr>
        <p:spPr>
          <a:xfrm>
            <a:off x="4185857" y="4376118"/>
            <a:ext cx="4062964" cy="66281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ka-GE" sz="2400" b="1" dirty="0">
                <a:solidFill>
                  <a:schemeClr val="bg1"/>
                </a:solidFill>
                <a:latin typeface="Calibri" panose="020F0502020204030204" pitchFamily="34" charset="0"/>
                <a:cs typeface="Calibri" panose="020F0502020204030204" pitchFamily="34" charset="0"/>
              </a:rPr>
              <a:t>მონაცემები, </a:t>
            </a:r>
            <a:r>
              <a:rPr lang="ka-GE" sz="2400" b="1" dirty="0" smtClean="0">
                <a:solidFill>
                  <a:schemeClr val="bg1"/>
                </a:solidFill>
                <a:latin typeface="Calibri" panose="020F0502020204030204" pitchFamily="34" charset="0"/>
                <a:cs typeface="Calibri" panose="020F0502020204030204" pitchFamily="34" charset="0"/>
              </a:rPr>
              <a:t>ინფორმაცია</a:t>
            </a:r>
            <a:endParaRPr lang="ka-GE" sz="2400" b="1" dirty="0">
              <a:solidFill>
                <a:schemeClr val="bg1"/>
              </a:solidFill>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748FA8E3-2CE3-3647-992D-018F0126A7B0}"/>
              </a:ext>
            </a:extLst>
          </p:cNvPr>
          <p:cNvSpPr/>
          <p:nvPr/>
        </p:nvSpPr>
        <p:spPr>
          <a:xfrm>
            <a:off x="9371540"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648021" y="5232007"/>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strike="noStrike" cap="none" dirty="0">
                <a:solidFill>
                  <a:srgbClr val="FFFFFF"/>
                </a:solidFill>
                <a:latin typeface="Calibri" panose="020F0502020204030204" pitchFamily="34" charset="0"/>
                <a:ea typeface="Calibri"/>
                <a:cs typeface="Calibri" panose="020F0502020204030204" pitchFamily="34" charset="0"/>
                <a:sym typeface="Calibri"/>
              </a:rPr>
              <a:t>The </a:t>
            </a:r>
            <a:r>
              <a:rPr lang="en-US" sz="2400" i="1" strike="noStrike" cap="none" dirty="0">
                <a:solidFill>
                  <a:srgbClr val="FF0000"/>
                </a:solidFill>
                <a:latin typeface="Calibri" panose="020F0502020204030204" pitchFamily="34" charset="0"/>
                <a:ea typeface="Calibri"/>
                <a:cs typeface="Calibri" panose="020F0502020204030204" pitchFamily="34" charset="0"/>
                <a:sym typeface="Calibri"/>
              </a:rPr>
              <a:t>data</a:t>
            </a:r>
            <a:r>
              <a:rPr lang="en-US" sz="2400" i="1" strike="noStrike" cap="none" dirty="0">
                <a:solidFill>
                  <a:srgbClr val="FFFFFF"/>
                </a:solidFill>
                <a:latin typeface="Calibri" panose="020F0502020204030204" pitchFamily="34" charset="0"/>
                <a:ea typeface="Calibri"/>
                <a:cs typeface="Calibri" panose="020F0502020204030204" pitchFamily="34" charset="0"/>
                <a:sym typeface="Calibri"/>
              </a:rPr>
              <a:t> was/were collected by various researchers.</a:t>
            </a:r>
            <a:endParaRPr sz="2400" i="1"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827534" y="1970544"/>
            <a:ext cx="3026794" cy="226682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smtClean="0">
                <a:solidFill>
                  <a:schemeClr val="bg1"/>
                </a:solidFill>
                <a:latin typeface="Calibri" panose="020F0502020204030204" pitchFamily="34" charset="0"/>
                <a:cs typeface="Calibri" panose="020F0502020204030204" pitchFamily="34" charset="0"/>
              </a:rPr>
              <a:t>to process</a:t>
            </a:r>
            <a:endParaRPr lang="en-US" sz="2800" b="1"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(v.)</a:t>
            </a:r>
          </a:p>
        </p:txBody>
      </p:sp>
      <p:sp>
        <p:nvSpPr>
          <p:cNvPr id="190" name="Google Shape;190;g8d3272b2c0_0_231"/>
          <p:cNvSpPr/>
          <p:nvPr/>
        </p:nvSpPr>
        <p:spPr>
          <a:xfrm>
            <a:off x="4682752" y="4464996"/>
            <a:ext cx="3203988" cy="776509"/>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ka-GE" sz="2400" b="1" dirty="0" smtClean="0">
                <a:solidFill>
                  <a:schemeClr val="bg1"/>
                </a:solidFill>
                <a:latin typeface="Calibri" panose="020F0502020204030204" pitchFamily="34" charset="0"/>
                <a:cs typeface="Calibri" panose="020F0502020204030204" pitchFamily="34" charset="0"/>
              </a:rPr>
              <a:t>დამუშავება</a:t>
            </a:r>
            <a:endParaRPr lang="ka-GE" sz="2400" b="1" dirty="0">
              <a:solidFill>
                <a:schemeClr val="bg1"/>
              </a:solidFill>
              <a:latin typeface="Calibri" panose="020F0502020204030204" pitchFamily="34" charset="0"/>
              <a:cs typeface="Calibri" panose="020F0502020204030204" pitchFamily="34"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715428" y="5500043"/>
            <a:ext cx="5138637" cy="787591"/>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u="none" strike="noStrike" cap="none" dirty="0">
                <a:solidFill>
                  <a:srgbClr val="FFFFFF"/>
                </a:solidFill>
                <a:latin typeface="Calibri" panose="020F0502020204030204" pitchFamily="34" charset="0"/>
                <a:ea typeface="Calibri"/>
                <a:cs typeface="Calibri" panose="020F0502020204030204" pitchFamily="34" charset="0"/>
                <a:sym typeface="Calibri"/>
              </a:rPr>
              <a:t>All data</a:t>
            </a:r>
            <a:r>
              <a:rPr lang="ka-GE" sz="2400" i="1" u="none" strike="noStrike" cap="none" dirty="0">
                <a:solidFill>
                  <a:srgbClr val="FFFFFF"/>
                </a:solidFill>
                <a:latin typeface="Calibri" panose="020F0502020204030204" pitchFamily="34" charset="0"/>
                <a:ea typeface="Calibri"/>
                <a:cs typeface="Calibri" panose="020F0502020204030204" pitchFamily="34" charset="0"/>
                <a:sym typeface="Calibri"/>
              </a:rPr>
              <a:t> </a:t>
            </a:r>
            <a:r>
              <a:rPr lang="en-US" sz="2400" i="1" u="none" strike="noStrike" cap="none" dirty="0">
                <a:solidFill>
                  <a:srgbClr val="FF0000"/>
                </a:solidFill>
                <a:latin typeface="Calibri" panose="020F0502020204030204" pitchFamily="34" charset="0"/>
                <a:ea typeface="Calibri"/>
                <a:cs typeface="Calibri" panose="020F0502020204030204" pitchFamily="34" charset="0"/>
                <a:sym typeface="Calibri"/>
              </a:rPr>
              <a:t>was processed </a:t>
            </a:r>
            <a:r>
              <a:rPr lang="en-US" sz="2400" i="1" u="none" strike="noStrike" cap="none" dirty="0">
                <a:solidFill>
                  <a:srgbClr val="FFFFFF"/>
                </a:solidFill>
                <a:latin typeface="Calibri" panose="020F0502020204030204" pitchFamily="34" charset="0"/>
                <a:ea typeface="Calibri"/>
                <a:cs typeface="Calibri" panose="020F0502020204030204" pitchFamily="34" charset="0"/>
                <a:sym typeface="Calibri"/>
              </a:rPr>
              <a:t>on this machine.</a:t>
            </a:r>
            <a:endParaRPr sz="2400" i="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11" name="Rectangle 10">
            <a:extLst>
              <a:ext uri="{FF2B5EF4-FFF2-40B4-BE49-F238E27FC236}">
                <a16:creationId xmlns:a16="http://schemas.microsoft.com/office/drawing/2014/main" id="{748FA8E3-2CE3-3647-992D-018F0126A7B0}"/>
              </a:ext>
            </a:extLst>
          </p:cNvPr>
          <p:cNvSpPr/>
          <p:nvPr/>
        </p:nvSpPr>
        <p:spPr>
          <a:xfrm>
            <a:off x="9371540"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1685342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672651" y="2174976"/>
            <a:ext cx="3047897" cy="2189908"/>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p</a:t>
            </a:r>
            <a:r>
              <a:rPr lang="en-US" sz="2800" b="1" dirty="0" smtClean="0">
                <a:solidFill>
                  <a:schemeClr val="bg1"/>
                </a:solidFill>
                <a:latin typeface="Calibri" panose="020F0502020204030204" pitchFamily="34" charset="0"/>
                <a:cs typeface="Calibri" panose="020F0502020204030204" pitchFamily="34" charset="0"/>
              </a:rPr>
              <a:t>rotection </a:t>
            </a:r>
            <a:endParaRPr lang="en-US" sz="2800" b="1"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(n.)</a:t>
            </a:r>
          </a:p>
        </p:txBody>
      </p:sp>
      <p:sp>
        <p:nvSpPr>
          <p:cNvPr id="190" name="Google Shape;190;g8d3272b2c0_0_231"/>
          <p:cNvSpPr/>
          <p:nvPr/>
        </p:nvSpPr>
        <p:spPr>
          <a:xfrm>
            <a:off x="4672651" y="4557956"/>
            <a:ext cx="2974160" cy="643354"/>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ka-GE" sz="2400" b="1" dirty="0" smtClean="0">
                <a:solidFill>
                  <a:schemeClr val="bg1"/>
                </a:solidFill>
                <a:latin typeface="Calibri" panose="020F0502020204030204" pitchFamily="34" charset="0"/>
                <a:cs typeface="Calibri" panose="020F0502020204030204" pitchFamily="34" charset="0"/>
              </a:rPr>
              <a:t>დაცვა</a:t>
            </a:r>
            <a:endParaRPr lang="ka-GE" sz="2400" b="1" dirty="0">
              <a:solidFill>
                <a:schemeClr val="bg1"/>
              </a:solidFill>
              <a:latin typeface="Calibri" panose="020F0502020204030204" pitchFamily="34" charset="0"/>
              <a:cs typeface="Calibri" panose="020F0502020204030204" pitchFamily="34"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590413" y="5394382"/>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The </a:t>
            </a:r>
            <a:r>
              <a:rPr lang="en-US" sz="2400" i="1" u="none" strike="noStrike" cap="none" dirty="0">
                <a:solidFill>
                  <a:srgbClr val="FF0000"/>
                </a:solidFill>
                <a:latin typeface="Calibri" panose="020F0502020204030204" pitchFamily="34" charset="0"/>
                <a:ea typeface="Calibri"/>
                <a:cs typeface="Calibri" panose="020F0502020204030204" pitchFamily="34" charset="0"/>
                <a:sym typeface="Calibri"/>
              </a:rPr>
              <a:t>protection</a:t>
            </a: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 of the environment must be our first priority today.</a:t>
            </a:r>
            <a:endParaRPr sz="2400" i="1"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11" name="Rectangle 10">
            <a:extLst>
              <a:ext uri="{FF2B5EF4-FFF2-40B4-BE49-F238E27FC236}">
                <a16:creationId xmlns:a16="http://schemas.microsoft.com/office/drawing/2014/main" id="{748FA8E3-2CE3-3647-992D-018F0126A7B0}"/>
              </a:ext>
            </a:extLst>
          </p:cNvPr>
          <p:cNvSpPr/>
          <p:nvPr/>
        </p:nvSpPr>
        <p:spPr>
          <a:xfrm>
            <a:off x="9157896"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462016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77996" y="2072397"/>
            <a:ext cx="3209426" cy="2299363"/>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r</a:t>
            </a:r>
            <a:r>
              <a:rPr lang="en-US" sz="2800" b="1" dirty="0" smtClean="0">
                <a:solidFill>
                  <a:schemeClr val="bg1"/>
                </a:solidFill>
                <a:latin typeface="Calibri" panose="020F0502020204030204" pitchFamily="34" charset="0"/>
                <a:cs typeface="Calibri" panose="020F0502020204030204" pitchFamily="34" charset="0"/>
              </a:rPr>
              <a:t>esolution</a:t>
            </a:r>
            <a:endParaRPr lang="en-US" sz="2800" b="1"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(n.)</a:t>
            </a:r>
          </a:p>
        </p:txBody>
      </p:sp>
      <p:sp>
        <p:nvSpPr>
          <p:cNvPr id="190" name="Google Shape;190;g8d3272b2c0_0_231"/>
          <p:cNvSpPr/>
          <p:nvPr/>
        </p:nvSpPr>
        <p:spPr>
          <a:xfrm>
            <a:off x="3590413" y="4542817"/>
            <a:ext cx="5138637" cy="63612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buClr>
                <a:schemeClr val="dk1"/>
              </a:buClr>
              <a:buSzPts val="1100"/>
            </a:pPr>
            <a:r>
              <a:rPr lang="ka-GE" sz="2400" b="1" dirty="0">
                <a:solidFill>
                  <a:schemeClr val="bg1"/>
                </a:solidFill>
                <a:latin typeface="Calibri" panose="020F0502020204030204" pitchFamily="34" charset="0"/>
                <a:cs typeface="Calibri" panose="020F0502020204030204" pitchFamily="34" charset="0"/>
              </a:rPr>
              <a:t>გადაჭრა</a:t>
            </a:r>
            <a:r>
              <a:rPr lang="en-US" sz="2400" b="1" dirty="0">
                <a:solidFill>
                  <a:schemeClr val="bg1"/>
                </a:solidFill>
                <a:latin typeface="Calibri" panose="020F0502020204030204" pitchFamily="34" charset="0"/>
                <a:cs typeface="Calibri" panose="020F0502020204030204" pitchFamily="34" charset="0"/>
              </a:rPr>
              <a:t>, </a:t>
            </a:r>
            <a:r>
              <a:rPr lang="ka-GE" sz="2400" b="1" dirty="0">
                <a:solidFill>
                  <a:schemeClr val="bg1"/>
                </a:solidFill>
                <a:latin typeface="Calibri" panose="020F0502020204030204" pitchFamily="34" charset="0"/>
                <a:cs typeface="Calibri" panose="020F0502020204030204" pitchFamily="34" charset="0"/>
              </a:rPr>
              <a:t>მოგვარება (პრობლემის</a:t>
            </a:r>
            <a:r>
              <a:rPr lang="ka-GE" sz="2400" b="1" dirty="0" smtClean="0">
                <a:solidFill>
                  <a:schemeClr val="bg1"/>
                </a:solidFill>
                <a:latin typeface="Calibri" panose="020F0502020204030204" pitchFamily="34" charset="0"/>
                <a:cs typeface="Calibri" panose="020F0502020204030204" pitchFamily="34" charset="0"/>
              </a:rPr>
              <a:t>)</a:t>
            </a:r>
            <a:endParaRPr lang="ka-GE" sz="2400" b="1" dirty="0">
              <a:solidFill>
                <a:schemeClr val="bg1"/>
              </a:solidFill>
              <a:latin typeface="Calibri" panose="020F0502020204030204" pitchFamily="34" charset="0"/>
              <a:cs typeface="Calibri" panose="020F0502020204030204" pitchFamily="34"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590413" y="5349994"/>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It was a successful </a:t>
            </a:r>
            <a:r>
              <a:rPr lang="en-US" sz="2400" i="1" u="none" strike="noStrike" cap="none" dirty="0">
                <a:solidFill>
                  <a:srgbClr val="FF0000"/>
                </a:solidFill>
                <a:latin typeface="Calibri" panose="020F0502020204030204" pitchFamily="34" charset="0"/>
                <a:ea typeface="Calibri"/>
                <a:cs typeface="Calibri" panose="020F0502020204030204" pitchFamily="34" charset="0"/>
                <a:sym typeface="Calibri"/>
              </a:rPr>
              <a:t>resolution</a:t>
            </a: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 to the crisis</a:t>
            </a:r>
            <a:endParaRPr sz="2400" i="1"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11" name="Rectangle 10">
            <a:extLst>
              <a:ext uri="{FF2B5EF4-FFF2-40B4-BE49-F238E27FC236}">
                <a16:creationId xmlns:a16="http://schemas.microsoft.com/office/drawing/2014/main" id="{748FA8E3-2CE3-3647-992D-018F0126A7B0}"/>
              </a:ext>
            </a:extLst>
          </p:cNvPr>
          <p:cNvSpPr/>
          <p:nvPr/>
        </p:nvSpPr>
        <p:spPr>
          <a:xfrm>
            <a:off x="9371540"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1687302697"/>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4735</TotalTime>
  <Words>1549</Words>
  <Application>Microsoft Office PowerPoint</Application>
  <PresentationFormat>Widescreen</PresentationFormat>
  <Paragraphs>264</Paragraphs>
  <Slides>39</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Calibri Regular</vt:lpstr>
      <vt:lpstr>Sylfaen Regular</vt:lpstr>
      <vt:lpstr>Times New Roman</vt:lpstr>
      <vt:lpstr>Wingdings</vt:lpstr>
      <vt:lpstr>Office Theme</vt:lpstr>
      <vt:lpstr>PowerPoint Presentation</vt:lpstr>
      <vt:lpstr>PowerPoint Presentation</vt:lpstr>
      <vt:lpstr>Agenda                         გაკვეთილის გეგმა</vt:lpstr>
      <vt:lpstr>Introduction შესავალი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False</vt:lpstr>
      <vt:lpstr>True</vt:lpstr>
      <vt:lpstr>False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გაკვეთილის შეჯამება</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Dalesio</dc:creator>
  <cp:lastModifiedBy>User</cp:lastModifiedBy>
  <cp:revision>394</cp:revision>
  <dcterms:created xsi:type="dcterms:W3CDTF">2020-04-09T12:21:27Z</dcterms:created>
  <dcterms:modified xsi:type="dcterms:W3CDTF">2021-03-16T06:38:35Z</dcterms:modified>
</cp:coreProperties>
</file>