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6" r:id="rId2"/>
    <p:sldId id="284" r:id="rId3"/>
    <p:sldId id="330" r:id="rId4"/>
    <p:sldId id="318" r:id="rId5"/>
    <p:sldId id="319" r:id="rId6"/>
    <p:sldId id="320" r:id="rId7"/>
    <p:sldId id="321" r:id="rId8"/>
    <p:sldId id="322" r:id="rId9"/>
    <p:sldId id="323" r:id="rId10"/>
    <p:sldId id="324" r:id="rId11"/>
    <p:sldId id="325" r:id="rId12"/>
    <p:sldId id="326" r:id="rId13"/>
    <p:sldId id="327" r:id="rId14"/>
    <p:sldId id="328" r:id="rId15"/>
    <p:sldId id="329" r:id="rId16"/>
    <p:sldId id="317" r:id="rId17"/>
    <p:sldId id="33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a:srgbClr val="0000FF"/>
    <a:srgbClr val="700202"/>
    <a:srgbClr val="FF0066"/>
    <a:srgbClr val="0066FF"/>
    <a:srgbClr val="008000"/>
    <a:srgbClr val="00FF00"/>
    <a:srgbClr val="ECEAE1"/>
    <a:srgbClr val="108B18"/>
    <a:srgbClr val="E0DD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60" autoAdjust="0"/>
    <p:restoredTop sz="93978" autoAdjust="0"/>
  </p:normalViewPr>
  <p:slideViewPr>
    <p:cSldViewPr snapToGrid="0">
      <p:cViewPr varScale="1">
        <p:scale>
          <a:sx n="108" d="100"/>
          <a:sy n="108" d="100"/>
        </p:scale>
        <p:origin x="68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B7D52F-CF82-4354-B6B3-BBE24CC83651}" type="datetimeFigureOut">
              <a:rPr lang="en-US" smtClean="0"/>
              <a:pPr/>
              <a:t>11/9/2020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FC6E21-9687-4A9D-85B4-FA38B77CDF36}" type="slidenum">
              <a:rPr lang="en-US" smtClean="0"/>
              <a:pPr/>
              <a:t>‹#›</a:t>
            </a:fld>
            <a:endParaRPr lang="en-US"/>
          </a:p>
        </p:txBody>
      </p:sp>
    </p:spTree>
    <p:extLst>
      <p:ext uri="{BB962C8B-B14F-4D97-AF65-F5344CB8AC3E}">
        <p14:creationId xmlns:p14="http://schemas.microsoft.com/office/powerpoint/2010/main" val="3482920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FC6E21-9687-4A9D-85B4-FA38B77CDF36}" type="slidenum">
              <a:rPr lang="en-US" smtClean="0"/>
              <a:pPr/>
              <a:t>1</a:t>
            </a:fld>
            <a:endParaRPr lang="en-US"/>
          </a:p>
        </p:txBody>
      </p:sp>
    </p:spTree>
    <p:extLst>
      <p:ext uri="{BB962C8B-B14F-4D97-AF65-F5344CB8AC3E}">
        <p14:creationId xmlns:p14="http://schemas.microsoft.com/office/powerpoint/2010/main" val="5948853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FC6E21-9687-4A9D-85B4-FA38B77CDF36}" type="slidenum">
              <a:rPr lang="en-US" smtClean="0"/>
              <a:pPr/>
              <a:t>10</a:t>
            </a:fld>
            <a:endParaRPr lang="en-US"/>
          </a:p>
        </p:txBody>
      </p:sp>
    </p:spTree>
    <p:extLst>
      <p:ext uri="{BB962C8B-B14F-4D97-AF65-F5344CB8AC3E}">
        <p14:creationId xmlns:p14="http://schemas.microsoft.com/office/powerpoint/2010/main" val="40633087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FC6E21-9687-4A9D-85B4-FA38B77CDF36}" type="slidenum">
              <a:rPr lang="en-US" smtClean="0"/>
              <a:pPr/>
              <a:t>11</a:t>
            </a:fld>
            <a:endParaRPr lang="en-US"/>
          </a:p>
        </p:txBody>
      </p:sp>
    </p:spTree>
    <p:extLst>
      <p:ext uri="{BB962C8B-B14F-4D97-AF65-F5344CB8AC3E}">
        <p14:creationId xmlns:p14="http://schemas.microsoft.com/office/powerpoint/2010/main" val="33638618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FC6E21-9687-4A9D-85B4-FA38B77CDF36}" type="slidenum">
              <a:rPr lang="en-US" smtClean="0"/>
              <a:pPr/>
              <a:t>12</a:t>
            </a:fld>
            <a:endParaRPr lang="en-US"/>
          </a:p>
        </p:txBody>
      </p:sp>
    </p:spTree>
    <p:extLst>
      <p:ext uri="{BB962C8B-B14F-4D97-AF65-F5344CB8AC3E}">
        <p14:creationId xmlns:p14="http://schemas.microsoft.com/office/powerpoint/2010/main" val="215874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FC6E21-9687-4A9D-85B4-FA38B77CDF36}" type="slidenum">
              <a:rPr lang="en-US" smtClean="0"/>
              <a:pPr/>
              <a:t>13</a:t>
            </a:fld>
            <a:endParaRPr lang="en-US"/>
          </a:p>
        </p:txBody>
      </p:sp>
    </p:spTree>
    <p:extLst>
      <p:ext uri="{BB962C8B-B14F-4D97-AF65-F5344CB8AC3E}">
        <p14:creationId xmlns:p14="http://schemas.microsoft.com/office/powerpoint/2010/main" val="34168904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FC6E21-9687-4A9D-85B4-FA38B77CDF36}" type="slidenum">
              <a:rPr lang="en-US" smtClean="0"/>
              <a:pPr/>
              <a:t>14</a:t>
            </a:fld>
            <a:endParaRPr lang="en-US"/>
          </a:p>
        </p:txBody>
      </p:sp>
    </p:spTree>
    <p:extLst>
      <p:ext uri="{BB962C8B-B14F-4D97-AF65-F5344CB8AC3E}">
        <p14:creationId xmlns:p14="http://schemas.microsoft.com/office/powerpoint/2010/main" val="30855299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FC6E21-9687-4A9D-85B4-FA38B77CDF36}" type="slidenum">
              <a:rPr lang="en-US" smtClean="0"/>
              <a:pPr/>
              <a:t>15</a:t>
            </a:fld>
            <a:endParaRPr lang="en-US"/>
          </a:p>
        </p:txBody>
      </p:sp>
    </p:spTree>
    <p:extLst>
      <p:ext uri="{BB962C8B-B14F-4D97-AF65-F5344CB8AC3E}">
        <p14:creationId xmlns:p14="http://schemas.microsoft.com/office/powerpoint/2010/main" val="35468044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FC6E21-9687-4A9D-85B4-FA38B77CDF36}" type="slidenum">
              <a:rPr lang="en-US" smtClean="0"/>
              <a:pPr/>
              <a:t>17</a:t>
            </a:fld>
            <a:endParaRPr lang="en-US"/>
          </a:p>
        </p:txBody>
      </p:sp>
    </p:spTree>
    <p:extLst>
      <p:ext uri="{BB962C8B-B14F-4D97-AF65-F5344CB8AC3E}">
        <p14:creationId xmlns:p14="http://schemas.microsoft.com/office/powerpoint/2010/main" val="2686352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FC6E21-9687-4A9D-85B4-FA38B77CDF36}" type="slidenum">
              <a:rPr lang="en-US" smtClean="0"/>
              <a:pPr/>
              <a:t>2</a:t>
            </a:fld>
            <a:endParaRPr lang="en-US"/>
          </a:p>
        </p:txBody>
      </p:sp>
    </p:spTree>
    <p:extLst>
      <p:ext uri="{BB962C8B-B14F-4D97-AF65-F5344CB8AC3E}">
        <p14:creationId xmlns:p14="http://schemas.microsoft.com/office/powerpoint/2010/main" val="36146450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FC6E21-9687-4A9D-85B4-FA38B77CDF36}" type="slidenum">
              <a:rPr lang="en-US" smtClean="0"/>
              <a:pPr/>
              <a:t>3</a:t>
            </a:fld>
            <a:endParaRPr lang="en-US"/>
          </a:p>
        </p:txBody>
      </p:sp>
    </p:spTree>
    <p:extLst>
      <p:ext uri="{BB962C8B-B14F-4D97-AF65-F5344CB8AC3E}">
        <p14:creationId xmlns:p14="http://schemas.microsoft.com/office/powerpoint/2010/main" val="25238002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FC6E21-9687-4A9D-85B4-FA38B77CDF36}" type="slidenum">
              <a:rPr lang="en-US" smtClean="0"/>
              <a:pPr/>
              <a:t>4</a:t>
            </a:fld>
            <a:endParaRPr lang="en-US"/>
          </a:p>
        </p:txBody>
      </p:sp>
    </p:spTree>
    <p:extLst>
      <p:ext uri="{BB962C8B-B14F-4D97-AF65-F5344CB8AC3E}">
        <p14:creationId xmlns:p14="http://schemas.microsoft.com/office/powerpoint/2010/main" val="20658132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FC6E21-9687-4A9D-85B4-FA38B77CDF36}" type="slidenum">
              <a:rPr lang="en-US" smtClean="0"/>
              <a:pPr/>
              <a:t>5</a:t>
            </a:fld>
            <a:endParaRPr lang="en-US"/>
          </a:p>
        </p:txBody>
      </p:sp>
    </p:spTree>
    <p:extLst>
      <p:ext uri="{BB962C8B-B14F-4D97-AF65-F5344CB8AC3E}">
        <p14:creationId xmlns:p14="http://schemas.microsoft.com/office/powerpoint/2010/main" val="31149177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FC6E21-9687-4A9D-85B4-FA38B77CDF36}" type="slidenum">
              <a:rPr lang="en-US" smtClean="0"/>
              <a:pPr/>
              <a:t>6</a:t>
            </a:fld>
            <a:endParaRPr lang="en-US"/>
          </a:p>
        </p:txBody>
      </p:sp>
    </p:spTree>
    <p:extLst>
      <p:ext uri="{BB962C8B-B14F-4D97-AF65-F5344CB8AC3E}">
        <p14:creationId xmlns:p14="http://schemas.microsoft.com/office/powerpoint/2010/main" val="26682744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FC6E21-9687-4A9D-85B4-FA38B77CDF36}" type="slidenum">
              <a:rPr lang="en-US" smtClean="0"/>
              <a:pPr/>
              <a:t>7</a:t>
            </a:fld>
            <a:endParaRPr lang="en-US"/>
          </a:p>
        </p:txBody>
      </p:sp>
    </p:spTree>
    <p:extLst>
      <p:ext uri="{BB962C8B-B14F-4D97-AF65-F5344CB8AC3E}">
        <p14:creationId xmlns:p14="http://schemas.microsoft.com/office/powerpoint/2010/main" val="25388393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FC6E21-9687-4A9D-85B4-FA38B77CDF36}" type="slidenum">
              <a:rPr lang="en-US" smtClean="0"/>
              <a:pPr/>
              <a:t>8</a:t>
            </a:fld>
            <a:endParaRPr lang="en-US"/>
          </a:p>
        </p:txBody>
      </p:sp>
    </p:spTree>
    <p:extLst>
      <p:ext uri="{BB962C8B-B14F-4D97-AF65-F5344CB8AC3E}">
        <p14:creationId xmlns:p14="http://schemas.microsoft.com/office/powerpoint/2010/main" val="29438414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FC6E21-9687-4A9D-85B4-FA38B77CDF36}" type="slidenum">
              <a:rPr lang="en-US" smtClean="0"/>
              <a:pPr/>
              <a:t>9</a:t>
            </a:fld>
            <a:endParaRPr lang="en-US"/>
          </a:p>
        </p:txBody>
      </p:sp>
    </p:spTree>
    <p:extLst>
      <p:ext uri="{BB962C8B-B14F-4D97-AF65-F5344CB8AC3E}">
        <p14:creationId xmlns:p14="http://schemas.microsoft.com/office/powerpoint/2010/main" val="26312785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pPr/>
              <a:t>11/9/2020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42636778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pPr/>
              <a:t>11/9/2020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730577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pPr/>
              <a:t>11/9/2020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1559950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pPr/>
              <a:t>11/9/2020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1013769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pPr/>
              <a:t>11/9/2020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1348183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pPr/>
              <a:t>11/9/2020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2575839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pPr/>
              <a:t>11/9/2020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4181238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pPr/>
              <a:t>11/9/2020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799956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pPr/>
              <a:t>11/9/2020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2022454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pPr/>
              <a:t>11/9/2020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2062730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pPr/>
              <a:t>11/9/2020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3380755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pPr/>
              <a:t>11/9/2020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pPr/>
              <a:t>‹#›</a:t>
            </a:fld>
            <a:endParaRPr lang="en-US" dirty="0"/>
          </a:p>
        </p:txBody>
      </p:sp>
    </p:spTree>
    <p:extLst>
      <p:ext uri="{BB962C8B-B14F-4D97-AF65-F5344CB8AC3E}">
        <p14:creationId xmlns:p14="http://schemas.microsoft.com/office/powerpoint/2010/main" val="11863455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10.jpeg"/><Relationship Id="rId7"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5.jpeg"/><Relationship Id="rId5" Type="http://schemas.openxmlformats.org/officeDocument/2006/relationships/image" Target="../media/image3.png"/><Relationship Id="rId4" Type="http://schemas.openxmlformats.org/officeDocument/2006/relationships/image" Target="../media/image9.jpeg"/><Relationship Id="rId9"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18.png"/><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19.png"/><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3.png"/><Relationship Id="rId7"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25.png"/><Relationship Id="rId4" Type="http://schemas.openxmlformats.org/officeDocument/2006/relationships/image" Target="../media/image5.jpeg"/><Relationship Id="rId9"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1.jp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2.jp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Google Shape;90;p1">
            <a:extLst>
              <a:ext uri="{FF2B5EF4-FFF2-40B4-BE49-F238E27FC236}">
                <a16:creationId xmlns:a16="http://schemas.microsoft.com/office/drawing/2014/main" id="{CC9D0879-67F2-4E4F-BB31-500A70CB9EBA}"/>
              </a:ext>
            </a:extLst>
          </p:cNvPr>
          <p:cNvPicPr preferRelativeResize="0"/>
          <p:nvPr/>
        </p:nvPicPr>
        <p:blipFill rotWithShape="1">
          <a:blip r:embed="rId4" cstate="print">
            <a:alphaModFix/>
          </a:blip>
          <a:srcRect/>
          <a:stretch/>
        </p:blipFill>
        <p:spPr>
          <a:xfrm>
            <a:off x="3023142" y="955015"/>
            <a:ext cx="2164081" cy="968991"/>
          </a:xfrm>
          <a:prstGeom prst="rect">
            <a:avLst/>
          </a:prstGeom>
          <a:noFill/>
          <a:ln>
            <a:noFill/>
          </a:ln>
        </p:spPr>
      </p:pic>
      <p:pic>
        <p:nvPicPr>
          <p:cNvPr id="7" name="Google Shape;91;p1">
            <a:extLst>
              <a:ext uri="{FF2B5EF4-FFF2-40B4-BE49-F238E27FC236}">
                <a16:creationId xmlns:a16="http://schemas.microsoft.com/office/drawing/2014/main" id="{5CBA49DE-01B5-DB41-9500-1B7C699D5F13}"/>
              </a:ext>
            </a:extLst>
          </p:cNvPr>
          <p:cNvPicPr preferRelativeResize="0"/>
          <p:nvPr/>
        </p:nvPicPr>
        <p:blipFill rotWithShape="1">
          <a:blip r:embed="rId5" cstate="print">
            <a:alphaModFix/>
          </a:blip>
          <a:srcRect/>
          <a:stretch/>
        </p:blipFill>
        <p:spPr>
          <a:xfrm>
            <a:off x="5187223" y="955013"/>
            <a:ext cx="2064655" cy="1186304"/>
          </a:xfrm>
          <a:prstGeom prst="rect">
            <a:avLst/>
          </a:prstGeom>
          <a:noFill/>
          <a:ln>
            <a:noFill/>
          </a:ln>
        </p:spPr>
      </p:pic>
      <p:pic>
        <p:nvPicPr>
          <p:cNvPr id="8" name="Picture 7">
            <a:extLst>
              <a:ext uri="{FF2B5EF4-FFF2-40B4-BE49-F238E27FC236}">
                <a16:creationId xmlns:a16="http://schemas.microsoft.com/office/drawing/2014/main" id="{C02AAD4C-664A-3D47-8869-890C4782A16C}"/>
              </a:ext>
            </a:extLst>
          </p:cNvPr>
          <p:cNvPicPr>
            <a:picLocks noChangeAspect="1"/>
          </p:cNvPicPr>
          <p:nvPr/>
        </p:nvPicPr>
        <p:blipFill>
          <a:blip r:embed="rId6" cstate="print"/>
          <a:stretch>
            <a:fillRect/>
          </a:stretch>
        </p:blipFill>
        <p:spPr>
          <a:xfrm>
            <a:off x="7251878" y="955013"/>
            <a:ext cx="2376972" cy="968991"/>
          </a:xfrm>
          <a:prstGeom prst="rect">
            <a:avLst/>
          </a:prstGeom>
        </p:spPr>
      </p:pic>
    </p:spTree>
    <p:extLst>
      <p:ext uri="{BB962C8B-B14F-4D97-AF65-F5344CB8AC3E}">
        <p14:creationId xmlns:p14="http://schemas.microsoft.com/office/powerpoint/2010/main" val="35520835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345" y="1731818"/>
            <a:ext cx="10910454" cy="5126182"/>
          </a:xfrm>
        </p:spPr>
        <p:txBody>
          <a:bodyPr>
            <a:normAutofit fontScale="90000"/>
          </a:bodyPr>
          <a:lstStyle/>
          <a:p>
            <a:r>
              <a:rPr lang="en-US" sz="4000" b="1" dirty="0" smtClean="0">
                <a:solidFill>
                  <a:schemeClr val="bg1"/>
                </a:solidFill>
              </a:rPr>
              <a:t>In this place we </a:t>
            </a:r>
            <a:r>
              <a:rPr lang="en-US" sz="4000" b="1" dirty="0">
                <a:solidFill>
                  <a:schemeClr val="bg1"/>
                </a:solidFill>
              </a:rPr>
              <a:t>plant </a:t>
            </a:r>
            <a:r>
              <a:rPr lang="en-US" sz="4000" b="1" dirty="0" smtClean="0">
                <a:solidFill>
                  <a:schemeClr val="bg1"/>
                </a:solidFill>
              </a:rPr>
              <a:t>and water flowers</a:t>
            </a:r>
            <a:r>
              <a:rPr lang="en-US" sz="4000" b="1" dirty="0">
                <a:solidFill>
                  <a:schemeClr val="bg1"/>
                </a:solidFill>
              </a:rPr>
              <a:t>. </a:t>
            </a:r>
            <a:r>
              <a:rPr lang="en-US" sz="4000" b="1" dirty="0" smtClean="0">
                <a:solidFill>
                  <a:schemeClr val="bg1"/>
                </a:solidFill>
              </a:rPr>
              <a:t/>
            </a:r>
            <a:br>
              <a:rPr lang="en-US" sz="4000" b="1" dirty="0" smtClean="0">
                <a:solidFill>
                  <a:schemeClr val="bg1"/>
                </a:solidFill>
              </a:rPr>
            </a:br>
            <a:r>
              <a:rPr lang="en-US" sz="4000" b="1" dirty="0" smtClean="0">
                <a:solidFill>
                  <a:schemeClr val="bg1"/>
                </a:solidFill>
              </a:rPr>
              <a:t/>
            </a:r>
            <a:br>
              <a:rPr lang="en-US" sz="4000" b="1" dirty="0" smtClean="0">
                <a:solidFill>
                  <a:schemeClr val="bg1"/>
                </a:solidFill>
              </a:rPr>
            </a:br>
            <a:r>
              <a:rPr lang="en-US" sz="4000" b="1" dirty="0" smtClean="0">
                <a:solidFill>
                  <a:schemeClr val="bg1"/>
                </a:solidFill>
              </a:rPr>
              <a:t>In this room we sleep.</a:t>
            </a:r>
            <a:br>
              <a:rPr lang="en-US" sz="4000" b="1" dirty="0" smtClean="0">
                <a:solidFill>
                  <a:schemeClr val="bg1"/>
                </a:solidFill>
              </a:rPr>
            </a:br>
            <a:r>
              <a:rPr lang="en-US" sz="4000" b="1" dirty="0" smtClean="0">
                <a:solidFill>
                  <a:schemeClr val="bg1"/>
                </a:solidFill>
              </a:rPr>
              <a:t/>
            </a:r>
            <a:br>
              <a:rPr lang="en-US" sz="4000" b="1" dirty="0" smtClean="0">
                <a:solidFill>
                  <a:schemeClr val="bg1"/>
                </a:solidFill>
              </a:rPr>
            </a:br>
            <a:r>
              <a:rPr lang="en-US" sz="4000" b="1" dirty="0" smtClean="0">
                <a:solidFill>
                  <a:schemeClr val="bg1"/>
                </a:solidFill>
              </a:rPr>
              <a:t>In this room we cook and eat.</a:t>
            </a:r>
            <a:br>
              <a:rPr lang="en-US" sz="4000" b="1" dirty="0" smtClean="0">
                <a:solidFill>
                  <a:schemeClr val="bg1"/>
                </a:solidFill>
              </a:rPr>
            </a:br>
            <a:r>
              <a:rPr lang="en-US" sz="4000" b="1" dirty="0" smtClean="0">
                <a:solidFill>
                  <a:schemeClr val="bg1"/>
                </a:solidFill>
              </a:rPr>
              <a:t/>
            </a:r>
            <a:br>
              <a:rPr lang="en-US" sz="4000" b="1" dirty="0" smtClean="0">
                <a:solidFill>
                  <a:schemeClr val="bg1"/>
                </a:solidFill>
              </a:rPr>
            </a:br>
            <a:r>
              <a:rPr lang="en-US" sz="4000" b="1" dirty="0" smtClean="0">
                <a:solidFill>
                  <a:schemeClr val="bg1"/>
                </a:solidFill>
              </a:rPr>
              <a:t>In this room we watch TV.</a:t>
            </a:r>
            <a:br>
              <a:rPr lang="en-US" sz="4000" b="1" dirty="0" smtClean="0">
                <a:solidFill>
                  <a:schemeClr val="bg1"/>
                </a:solidFill>
              </a:rPr>
            </a:br>
            <a:r>
              <a:rPr lang="en-US" sz="4000" b="1" dirty="0" smtClean="0">
                <a:solidFill>
                  <a:schemeClr val="bg1"/>
                </a:solidFill>
              </a:rPr>
              <a:t/>
            </a:r>
            <a:br>
              <a:rPr lang="en-US" sz="4000" b="1" dirty="0" smtClean="0">
                <a:solidFill>
                  <a:schemeClr val="bg1"/>
                </a:solidFill>
              </a:rPr>
            </a:br>
            <a:r>
              <a:rPr lang="en-US" sz="4000" b="1" dirty="0" smtClean="0">
                <a:solidFill>
                  <a:schemeClr val="bg1"/>
                </a:solidFill>
              </a:rPr>
              <a:t>In this room we wash our face and hands.</a:t>
            </a:r>
            <a:br>
              <a:rPr lang="en-US" sz="4000" b="1" dirty="0" smtClean="0">
                <a:solidFill>
                  <a:schemeClr val="bg1"/>
                </a:solidFill>
              </a:rPr>
            </a:br>
            <a:r>
              <a:rPr lang="en-US" sz="4000" b="1" dirty="0" smtClean="0">
                <a:solidFill>
                  <a:schemeClr val="bg1"/>
                </a:solidFill>
              </a:rPr>
              <a:t/>
            </a:r>
            <a:br>
              <a:rPr lang="en-US" sz="4000" b="1" dirty="0" smtClean="0">
                <a:solidFill>
                  <a:schemeClr val="bg1"/>
                </a:solidFill>
              </a:rPr>
            </a:br>
            <a:r>
              <a:rPr lang="en-US" dirty="0" smtClean="0"/>
              <a:t/>
            </a:r>
            <a:br>
              <a:rPr lang="en-US" dirty="0" smtClean="0"/>
            </a:br>
            <a:endParaRPr lang="en-US" dirty="0"/>
          </a:p>
        </p:txBody>
      </p:sp>
      <p:pic>
        <p:nvPicPr>
          <p:cNvPr id="5" name="Picture 2" descr="Livingroom cartoon - asset 3D - TurboSquid 138889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12309" y="3099566"/>
            <a:ext cx="1807692" cy="101677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1,212 Bathroom Icon images | Free Downloa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12308" y="4116342"/>
            <a:ext cx="1811441" cy="943262"/>
          </a:xfrm>
          <a:prstGeom prst="rect">
            <a:avLst/>
          </a:prstGeom>
          <a:noFill/>
          <a:extLst>
            <a:ext uri="{909E8E84-426E-40DD-AFC4-6F175D3DCCD1}">
              <a14:hiddenFill xmlns:a14="http://schemas.microsoft.com/office/drawing/2010/main">
                <a:solidFill>
                  <a:srgbClr val="FFFFFF"/>
                </a:solidFill>
              </a14:hiddenFill>
            </a:ext>
          </a:extLst>
        </p:spPr>
      </p:pic>
      <p:pic>
        <p:nvPicPr>
          <p:cNvPr id="8" name="Google Shape;90;p1">
            <a:extLst>
              <a:ext uri="{FF2B5EF4-FFF2-40B4-BE49-F238E27FC236}">
                <a16:creationId xmlns:a16="http://schemas.microsoft.com/office/drawing/2014/main" id="{0DE02204-4346-7B4B-A92A-DE548BE25BE4}"/>
              </a:ext>
            </a:extLst>
          </p:cNvPr>
          <p:cNvPicPr preferRelativeResize="0"/>
          <p:nvPr/>
        </p:nvPicPr>
        <p:blipFill rotWithShape="1">
          <a:blip r:embed="rId5" cstate="print">
            <a:alphaModFix/>
          </a:blip>
          <a:srcRect/>
          <a:stretch/>
        </p:blipFill>
        <p:spPr>
          <a:xfrm>
            <a:off x="185030" y="126609"/>
            <a:ext cx="2164081" cy="968991"/>
          </a:xfrm>
          <a:prstGeom prst="rect">
            <a:avLst/>
          </a:prstGeom>
          <a:noFill/>
          <a:ln>
            <a:noFill/>
          </a:ln>
        </p:spPr>
      </p:pic>
      <p:pic>
        <p:nvPicPr>
          <p:cNvPr id="9" name="Picture 8">
            <a:extLst>
              <a:ext uri="{FF2B5EF4-FFF2-40B4-BE49-F238E27FC236}">
                <a16:creationId xmlns:a16="http://schemas.microsoft.com/office/drawing/2014/main" id="{77F85670-E7F1-2A48-A860-002FD9A8B454}"/>
              </a:ext>
            </a:extLst>
          </p:cNvPr>
          <p:cNvPicPr>
            <a:picLocks noChangeAspect="1"/>
          </p:cNvPicPr>
          <p:nvPr/>
        </p:nvPicPr>
        <p:blipFill>
          <a:blip r:embed="rId6" cstate="print"/>
          <a:stretch>
            <a:fillRect/>
          </a:stretch>
        </p:blipFill>
        <p:spPr>
          <a:xfrm>
            <a:off x="2342761" y="126609"/>
            <a:ext cx="2376972" cy="968991"/>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612308" y="830562"/>
            <a:ext cx="1807693" cy="1166295"/>
          </a:xfrm>
          <a:prstGeom prst="rect">
            <a:avLst/>
          </a:prstGeom>
        </p:spPr>
      </p:pic>
      <p:pic>
        <p:nvPicPr>
          <p:cNvPr id="12" name="Picture 11"/>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612307" y="5059604"/>
            <a:ext cx="1808350" cy="938620"/>
          </a:xfrm>
          <a:prstGeom prst="rect">
            <a:avLst/>
          </a:prstGeom>
        </p:spPr>
      </p:pic>
      <p:pic>
        <p:nvPicPr>
          <p:cNvPr id="13" name="Picture 12"/>
          <p:cNvPicPr>
            <a:picLocks noChangeAspect="1"/>
          </p:cNvPicPr>
          <p:nvPr/>
        </p:nvPicPr>
        <p:blipFill rotWithShape="1">
          <a:blip r:embed="rId9" cstate="hqprint">
            <a:extLst>
              <a:ext uri="{28A0092B-C50C-407E-A947-70E740481C1C}">
                <a14:useLocalDpi xmlns:a14="http://schemas.microsoft.com/office/drawing/2010/main" val="0"/>
              </a:ext>
            </a:extLst>
          </a:blip>
          <a:srcRect t="17593" b="6423"/>
          <a:stretch/>
        </p:blipFill>
        <p:spPr>
          <a:xfrm>
            <a:off x="9612308" y="1947321"/>
            <a:ext cx="1807692" cy="1192453"/>
          </a:xfrm>
          <a:prstGeom prst="rect">
            <a:avLst/>
          </a:prstGeom>
        </p:spPr>
      </p:pic>
    </p:spTree>
    <p:extLst>
      <p:ext uri="{BB962C8B-B14F-4D97-AF65-F5344CB8AC3E}">
        <p14:creationId xmlns:p14="http://schemas.microsoft.com/office/powerpoint/2010/main" val="19845894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936673" y="2005680"/>
            <a:ext cx="1960430" cy="134389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5400" b="1" dirty="0" smtClean="0"/>
              <a:t>on</a:t>
            </a:r>
            <a:endParaRPr lang="en-US" sz="5400" b="1" dirty="0"/>
          </a:p>
        </p:txBody>
      </p:sp>
      <p:sp>
        <p:nvSpPr>
          <p:cNvPr id="4" name="Rectangle 3"/>
          <p:cNvSpPr/>
          <p:nvPr/>
        </p:nvSpPr>
        <p:spPr>
          <a:xfrm>
            <a:off x="8551848" y="2005679"/>
            <a:ext cx="1948853" cy="134389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4800" b="1" dirty="0" smtClean="0"/>
              <a:t>under</a:t>
            </a:r>
            <a:endParaRPr lang="en-US" sz="4800" b="1" dirty="0"/>
          </a:p>
        </p:txBody>
      </p:sp>
      <p:pic>
        <p:nvPicPr>
          <p:cNvPr id="5" name="Google Shape;90;p1">
            <a:extLst>
              <a:ext uri="{FF2B5EF4-FFF2-40B4-BE49-F238E27FC236}">
                <a16:creationId xmlns:a16="http://schemas.microsoft.com/office/drawing/2014/main" id="{0DE02204-4346-7B4B-A92A-DE548BE25BE4}"/>
              </a:ext>
            </a:extLst>
          </p:cNvPr>
          <p:cNvPicPr preferRelativeResize="0"/>
          <p:nvPr/>
        </p:nvPicPr>
        <p:blipFill rotWithShape="1">
          <a:blip r:embed="rId3" cstate="print">
            <a:alphaModFix/>
          </a:blip>
          <a:srcRect/>
          <a:stretch/>
        </p:blipFill>
        <p:spPr>
          <a:xfrm>
            <a:off x="185030" y="126609"/>
            <a:ext cx="2164081" cy="968991"/>
          </a:xfrm>
          <a:prstGeom prst="rect">
            <a:avLst/>
          </a:prstGeom>
          <a:noFill/>
          <a:ln>
            <a:noFill/>
          </a:ln>
        </p:spPr>
      </p:pic>
      <p:pic>
        <p:nvPicPr>
          <p:cNvPr id="6" name="Picture 5">
            <a:extLst>
              <a:ext uri="{FF2B5EF4-FFF2-40B4-BE49-F238E27FC236}">
                <a16:creationId xmlns:a16="http://schemas.microsoft.com/office/drawing/2014/main" id="{77F85670-E7F1-2A48-A860-002FD9A8B454}"/>
              </a:ext>
            </a:extLst>
          </p:cNvPr>
          <p:cNvPicPr>
            <a:picLocks noChangeAspect="1"/>
          </p:cNvPicPr>
          <p:nvPr/>
        </p:nvPicPr>
        <p:blipFill>
          <a:blip r:embed="rId4" cstate="print"/>
          <a:stretch>
            <a:fillRect/>
          </a:stretch>
        </p:blipFill>
        <p:spPr>
          <a:xfrm>
            <a:off x="2342761" y="126609"/>
            <a:ext cx="2376972" cy="968991"/>
          </a:xfrm>
          <a:prstGeom prst="rect">
            <a:avLst/>
          </a:prstGeom>
        </p:spPr>
      </p:pic>
      <p:sp>
        <p:nvSpPr>
          <p:cNvPr id="10" name="Rectangle 9"/>
          <p:cNvSpPr/>
          <p:nvPr/>
        </p:nvSpPr>
        <p:spPr>
          <a:xfrm>
            <a:off x="1793811" y="2005680"/>
            <a:ext cx="1960430" cy="134389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5400" b="1" dirty="0" smtClean="0"/>
              <a:t>in</a:t>
            </a:r>
            <a:endParaRPr lang="en-US" sz="5400" b="1" dirty="0"/>
          </a:p>
        </p:txBody>
      </p:sp>
      <p:pic>
        <p:nvPicPr>
          <p:cNvPr id="1026" name="Picture 2" descr="Teddy-Bear-Under-Table---Gaeilge-Toys-Playing-Sitting-Irish-Language-KS1"/>
          <p:cNvPicPr>
            <a:picLocks noChangeAspect="1" noChangeArrowheads="1"/>
          </p:cNvPicPr>
          <p:nvPr/>
        </p:nvPicPr>
        <p:blipFill>
          <a:blip r:embed="rId5">
            <a:extLst>
              <a:ext uri="{28A0092B-C50C-407E-A947-70E740481C1C}">
                <a14:useLocalDpi xmlns:a14="http://schemas.microsoft.com/office/drawing/2010/main" val="0"/>
              </a:ext>
            </a:extLst>
          </a:blip>
          <a:srcRect r="22118" b="1865"/>
          <a:stretch>
            <a:fillRect/>
          </a:stretch>
        </p:blipFill>
        <p:spPr bwMode="auto">
          <a:xfrm>
            <a:off x="8067389" y="3696385"/>
            <a:ext cx="2309278" cy="189653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67070" y="3056361"/>
            <a:ext cx="2700305" cy="2883170"/>
          </a:xfrm>
          <a:prstGeom prst="rect">
            <a:avLst/>
          </a:prstGeom>
        </p:spPr>
      </p:pic>
      <p:pic>
        <p:nvPicPr>
          <p:cNvPr id="11" name="Picture 10"/>
          <p:cNvPicPr>
            <a:picLocks noChangeAspect="1"/>
          </p:cNvPicPr>
          <p:nvPr/>
        </p:nvPicPr>
        <p:blipFill rotWithShape="1">
          <a:blip r:embed="rId7">
            <a:extLst>
              <a:ext uri="{28A0092B-C50C-407E-A947-70E740481C1C}">
                <a14:useLocalDpi xmlns:a14="http://schemas.microsoft.com/office/drawing/2010/main" val="0"/>
              </a:ext>
            </a:extLst>
          </a:blip>
          <a:srcRect l="27524" t="-1352" r="31270"/>
          <a:stretch/>
        </p:blipFill>
        <p:spPr>
          <a:xfrm>
            <a:off x="4584878" y="3349570"/>
            <a:ext cx="2472743" cy="2590170"/>
          </a:xfrm>
          <a:prstGeom prst="rect">
            <a:avLst/>
          </a:prstGeom>
        </p:spPr>
      </p:pic>
    </p:spTree>
    <p:extLst>
      <p:ext uri="{BB962C8B-B14F-4D97-AF65-F5344CB8AC3E}">
        <p14:creationId xmlns:p14="http://schemas.microsoft.com/office/powerpoint/2010/main" val="8715445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5055" y="4646384"/>
            <a:ext cx="8356307" cy="2002990"/>
          </a:xfrm>
        </p:spPr>
        <p:txBody>
          <a:bodyPr>
            <a:normAutofit/>
          </a:bodyPr>
          <a:lstStyle/>
          <a:p>
            <a:r>
              <a:rPr lang="en-US" sz="6000" b="1" dirty="0" smtClean="0">
                <a:solidFill>
                  <a:schemeClr val="bg1"/>
                </a:solidFill>
              </a:rPr>
              <a:t>The cat is _____ the box.</a:t>
            </a:r>
            <a:endParaRPr lang="en-US" sz="6000" b="1" dirty="0">
              <a:solidFill>
                <a:schemeClr val="bg1"/>
              </a:solidFill>
            </a:endParaRPr>
          </a:p>
        </p:txBody>
      </p:sp>
      <p:pic>
        <p:nvPicPr>
          <p:cNvPr id="4" name="Google Shape;90;p1">
            <a:extLst>
              <a:ext uri="{FF2B5EF4-FFF2-40B4-BE49-F238E27FC236}">
                <a16:creationId xmlns:a16="http://schemas.microsoft.com/office/drawing/2014/main" id="{0DE02204-4346-7B4B-A92A-DE548BE25BE4}"/>
              </a:ext>
            </a:extLst>
          </p:cNvPr>
          <p:cNvPicPr preferRelativeResize="0"/>
          <p:nvPr/>
        </p:nvPicPr>
        <p:blipFill rotWithShape="1">
          <a:blip r:embed="rId3" cstate="print">
            <a:alphaModFix/>
          </a:blip>
          <a:srcRect/>
          <a:stretch/>
        </p:blipFill>
        <p:spPr>
          <a:xfrm>
            <a:off x="185030" y="126609"/>
            <a:ext cx="2164081" cy="968991"/>
          </a:xfrm>
          <a:prstGeom prst="rect">
            <a:avLst/>
          </a:prstGeom>
          <a:noFill/>
          <a:ln>
            <a:noFill/>
          </a:ln>
        </p:spPr>
      </p:pic>
      <p:pic>
        <p:nvPicPr>
          <p:cNvPr id="5" name="Picture 4">
            <a:extLst>
              <a:ext uri="{FF2B5EF4-FFF2-40B4-BE49-F238E27FC236}">
                <a16:creationId xmlns:a16="http://schemas.microsoft.com/office/drawing/2014/main" id="{77F85670-E7F1-2A48-A860-002FD9A8B454}"/>
              </a:ext>
            </a:extLst>
          </p:cNvPr>
          <p:cNvPicPr>
            <a:picLocks noChangeAspect="1"/>
          </p:cNvPicPr>
          <p:nvPr/>
        </p:nvPicPr>
        <p:blipFill>
          <a:blip r:embed="rId4" cstate="print"/>
          <a:stretch>
            <a:fillRect/>
          </a:stretch>
        </p:blipFill>
        <p:spPr>
          <a:xfrm>
            <a:off x="2342761" y="126609"/>
            <a:ext cx="2376972" cy="968991"/>
          </a:xfrm>
          <a:prstGeom prst="rect">
            <a:avLst/>
          </a:prstGeom>
        </p:spPr>
      </p:pic>
      <p:sp>
        <p:nvSpPr>
          <p:cNvPr id="6" name="Rectangle 5"/>
          <p:cNvSpPr/>
          <p:nvPr/>
        </p:nvSpPr>
        <p:spPr>
          <a:xfrm>
            <a:off x="10141527" y="2749254"/>
            <a:ext cx="1094509" cy="93148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b="1" dirty="0" smtClean="0"/>
              <a:t>on</a:t>
            </a:r>
            <a:endParaRPr lang="en-US" sz="2800" b="1" dirty="0"/>
          </a:p>
        </p:txBody>
      </p:sp>
      <p:sp>
        <p:nvSpPr>
          <p:cNvPr id="7" name="Rectangle 6"/>
          <p:cNvSpPr/>
          <p:nvPr/>
        </p:nvSpPr>
        <p:spPr>
          <a:xfrm>
            <a:off x="10141527" y="1602556"/>
            <a:ext cx="1108363" cy="87283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b="1" dirty="0" smtClean="0"/>
              <a:t>under</a:t>
            </a:r>
            <a:endParaRPr lang="en-US" sz="2800" b="1" dirty="0"/>
          </a:p>
        </p:txBody>
      </p:sp>
      <p:sp>
        <p:nvSpPr>
          <p:cNvPr id="8" name="Rectangle 7"/>
          <p:cNvSpPr/>
          <p:nvPr/>
        </p:nvSpPr>
        <p:spPr>
          <a:xfrm>
            <a:off x="10141527" y="3940744"/>
            <a:ext cx="1094509" cy="91762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b="1" dirty="0" smtClean="0"/>
              <a:t>in</a:t>
            </a:r>
            <a:endParaRPr lang="en-US" sz="2800" b="1" dirty="0"/>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78061" y="1126286"/>
            <a:ext cx="4846932" cy="3732087"/>
          </a:xfrm>
          <a:prstGeom prst="rect">
            <a:avLst/>
          </a:prstGeom>
        </p:spPr>
      </p:pic>
    </p:spTree>
    <p:extLst>
      <p:ext uri="{BB962C8B-B14F-4D97-AF65-F5344CB8AC3E}">
        <p14:creationId xmlns:p14="http://schemas.microsoft.com/office/powerpoint/2010/main" val="24980809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36803" y="4911235"/>
            <a:ext cx="10515600" cy="1094509"/>
          </a:xfrm>
        </p:spPr>
        <p:txBody>
          <a:bodyPr>
            <a:normAutofit/>
          </a:bodyPr>
          <a:lstStyle/>
          <a:p>
            <a:r>
              <a:rPr lang="en-US" sz="6000" b="1" dirty="0" smtClean="0">
                <a:solidFill>
                  <a:schemeClr val="bg1"/>
                </a:solidFill>
              </a:rPr>
              <a:t>The ball is _____ the table.</a:t>
            </a:r>
            <a:endParaRPr lang="en-US" sz="6000" b="1" dirty="0">
              <a:solidFill>
                <a:schemeClr val="bg1"/>
              </a:solidFill>
            </a:endParaRPr>
          </a:p>
        </p:txBody>
      </p:sp>
      <p:pic>
        <p:nvPicPr>
          <p:cNvPr id="4" name="Google Shape;90;p1">
            <a:extLst>
              <a:ext uri="{FF2B5EF4-FFF2-40B4-BE49-F238E27FC236}">
                <a16:creationId xmlns:a16="http://schemas.microsoft.com/office/drawing/2014/main" id="{0DE02204-4346-7B4B-A92A-DE548BE25BE4}"/>
              </a:ext>
            </a:extLst>
          </p:cNvPr>
          <p:cNvPicPr preferRelativeResize="0"/>
          <p:nvPr/>
        </p:nvPicPr>
        <p:blipFill rotWithShape="1">
          <a:blip r:embed="rId3" cstate="print">
            <a:alphaModFix/>
          </a:blip>
          <a:srcRect/>
          <a:stretch/>
        </p:blipFill>
        <p:spPr>
          <a:xfrm>
            <a:off x="185030" y="126609"/>
            <a:ext cx="2164081" cy="968991"/>
          </a:xfrm>
          <a:prstGeom prst="rect">
            <a:avLst/>
          </a:prstGeom>
          <a:noFill/>
          <a:ln>
            <a:noFill/>
          </a:ln>
        </p:spPr>
      </p:pic>
      <p:pic>
        <p:nvPicPr>
          <p:cNvPr id="5" name="Picture 4">
            <a:extLst>
              <a:ext uri="{FF2B5EF4-FFF2-40B4-BE49-F238E27FC236}">
                <a16:creationId xmlns:a16="http://schemas.microsoft.com/office/drawing/2014/main" id="{77F85670-E7F1-2A48-A860-002FD9A8B454}"/>
              </a:ext>
            </a:extLst>
          </p:cNvPr>
          <p:cNvPicPr>
            <a:picLocks noChangeAspect="1"/>
          </p:cNvPicPr>
          <p:nvPr/>
        </p:nvPicPr>
        <p:blipFill>
          <a:blip r:embed="rId4" cstate="print"/>
          <a:stretch>
            <a:fillRect/>
          </a:stretch>
        </p:blipFill>
        <p:spPr>
          <a:xfrm>
            <a:off x="2342761" y="126609"/>
            <a:ext cx="2376972" cy="968991"/>
          </a:xfrm>
          <a:prstGeom prst="rect">
            <a:avLst/>
          </a:prstGeom>
        </p:spPr>
      </p:pic>
      <p:sp>
        <p:nvSpPr>
          <p:cNvPr id="6" name="Rectangle 5"/>
          <p:cNvSpPr/>
          <p:nvPr/>
        </p:nvSpPr>
        <p:spPr>
          <a:xfrm>
            <a:off x="9670473" y="2559863"/>
            <a:ext cx="1108363" cy="93148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b="1" dirty="0" smtClean="0"/>
              <a:t>on</a:t>
            </a:r>
            <a:endParaRPr lang="en-US" sz="2800" b="1" dirty="0"/>
          </a:p>
        </p:txBody>
      </p:sp>
      <p:sp>
        <p:nvSpPr>
          <p:cNvPr id="7" name="Rectangle 6"/>
          <p:cNvSpPr/>
          <p:nvPr/>
        </p:nvSpPr>
        <p:spPr>
          <a:xfrm>
            <a:off x="9670473" y="1413165"/>
            <a:ext cx="1108363" cy="87283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b="1" dirty="0" smtClean="0"/>
              <a:t>under</a:t>
            </a:r>
            <a:endParaRPr lang="en-US" sz="2800" b="1" dirty="0"/>
          </a:p>
        </p:txBody>
      </p:sp>
      <p:sp>
        <p:nvSpPr>
          <p:cNvPr id="8" name="Rectangle 7"/>
          <p:cNvSpPr/>
          <p:nvPr/>
        </p:nvSpPr>
        <p:spPr>
          <a:xfrm>
            <a:off x="9667783" y="3742475"/>
            <a:ext cx="1111053" cy="91762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b="1" dirty="0" smtClean="0"/>
              <a:t>in</a:t>
            </a:r>
            <a:endParaRPr lang="en-US" sz="2800" b="1" dirty="0"/>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19384" y="1411988"/>
            <a:ext cx="4944460" cy="3499247"/>
          </a:xfrm>
          <a:prstGeom prst="rect">
            <a:avLst/>
          </a:prstGeom>
        </p:spPr>
      </p:pic>
    </p:spTree>
    <p:extLst>
      <p:ext uri="{BB962C8B-B14F-4D97-AF65-F5344CB8AC3E}">
        <p14:creationId xmlns:p14="http://schemas.microsoft.com/office/powerpoint/2010/main" val="36736143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oogle Shape;90;p1">
            <a:extLst>
              <a:ext uri="{FF2B5EF4-FFF2-40B4-BE49-F238E27FC236}">
                <a16:creationId xmlns:a16="http://schemas.microsoft.com/office/drawing/2014/main" id="{0DE02204-4346-7B4B-A92A-DE548BE25BE4}"/>
              </a:ext>
            </a:extLst>
          </p:cNvPr>
          <p:cNvPicPr preferRelativeResize="0"/>
          <p:nvPr/>
        </p:nvPicPr>
        <p:blipFill rotWithShape="1">
          <a:blip r:embed="rId3" cstate="print">
            <a:alphaModFix/>
          </a:blip>
          <a:srcRect/>
          <a:stretch/>
        </p:blipFill>
        <p:spPr>
          <a:xfrm>
            <a:off x="185030" y="126609"/>
            <a:ext cx="2164081" cy="968991"/>
          </a:xfrm>
          <a:prstGeom prst="rect">
            <a:avLst/>
          </a:prstGeom>
          <a:noFill/>
          <a:ln>
            <a:noFill/>
          </a:ln>
        </p:spPr>
      </p:pic>
      <p:pic>
        <p:nvPicPr>
          <p:cNvPr id="4" name="Picture 3">
            <a:extLst>
              <a:ext uri="{FF2B5EF4-FFF2-40B4-BE49-F238E27FC236}">
                <a16:creationId xmlns:a16="http://schemas.microsoft.com/office/drawing/2014/main" id="{77F85670-E7F1-2A48-A860-002FD9A8B454}"/>
              </a:ext>
            </a:extLst>
          </p:cNvPr>
          <p:cNvPicPr>
            <a:picLocks noChangeAspect="1"/>
          </p:cNvPicPr>
          <p:nvPr/>
        </p:nvPicPr>
        <p:blipFill>
          <a:blip r:embed="rId4" cstate="print"/>
          <a:stretch>
            <a:fillRect/>
          </a:stretch>
        </p:blipFill>
        <p:spPr>
          <a:xfrm>
            <a:off x="2342761" y="126609"/>
            <a:ext cx="2376972" cy="968991"/>
          </a:xfrm>
          <a:prstGeom prst="rect">
            <a:avLst/>
          </a:prstGeom>
        </p:spPr>
      </p:pic>
      <p:sp>
        <p:nvSpPr>
          <p:cNvPr id="5" name="Rectangle 4"/>
          <p:cNvSpPr/>
          <p:nvPr/>
        </p:nvSpPr>
        <p:spPr>
          <a:xfrm>
            <a:off x="2078497" y="5115673"/>
            <a:ext cx="8382744" cy="1015663"/>
          </a:xfrm>
          <a:prstGeom prst="rect">
            <a:avLst/>
          </a:prstGeom>
        </p:spPr>
        <p:txBody>
          <a:bodyPr wrap="none">
            <a:spAutoFit/>
          </a:bodyPr>
          <a:lstStyle/>
          <a:p>
            <a:r>
              <a:rPr lang="en-US" sz="6000" dirty="0" smtClean="0">
                <a:solidFill>
                  <a:schemeClr val="bg1"/>
                </a:solidFill>
              </a:rPr>
              <a:t>The boy is _____ the desk.</a:t>
            </a:r>
            <a:endParaRPr lang="en-US" sz="6000" dirty="0"/>
          </a:p>
        </p:txBody>
      </p:sp>
      <p:sp>
        <p:nvSpPr>
          <p:cNvPr id="6" name="Rectangle 5"/>
          <p:cNvSpPr/>
          <p:nvPr/>
        </p:nvSpPr>
        <p:spPr>
          <a:xfrm>
            <a:off x="9670473" y="2817321"/>
            <a:ext cx="1094509" cy="93148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b="1" dirty="0" smtClean="0"/>
              <a:t>on</a:t>
            </a:r>
            <a:endParaRPr lang="en-US" sz="2800" b="1" dirty="0"/>
          </a:p>
        </p:txBody>
      </p:sp>
      <p:sp>
        <p:nvSpPr>
          <p:cNvPr id="7" name="Rectangle 6"/>
          <p:cNvSpPr/>
          <p:nvPr/>
        </p:nvSpPr>
        <p:spPr>
          <a:xfrm>
            <a:off x="9670473" y="1670623"/>
            <a:ext cx="1108363" cy="87283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b="1" dirty="0" smtClean="0"/>
              <a:t>under</a:t>
            </a:r>
            <a:endParaRPr lang="en-US" sz="2800" b="1" dirty="0"/>
          </a:p>
        </p:txBody>
      </p:sp>
      <p:sp>
        <p:nvSpPr>
          <p:cNvPr id="8" name="Rectangle 7"/>
          <p:cNvSpPr/>
          <p:nvPr/>
        </p:nvSpPr>
        <p:spPr>
          <a:xfrm>
            <a:off x="9670473" y="4008811"/>
            <a:ext cx="1108363" cy="91762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b="1" dirty="0" smtClean="0"/>
              <a:t>in</a:t>
            </a:r>
            <a:endParaRPr lang="en-US" sz="2800" b="1" dirty="0"/>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18490" y="1476049"/>
            <a:ext cx="4626232" cy="3545007"/>
          </a:xfrm>
          <a:prstGeom prst="rect">
            <a:avLst/>
          </a:prstGeom>
        </p:spPr>
      </p:pic>
    </p:spTree>
    <p:extLst>
      <p:ext uri="{BB962C8B-B14F-4D97-AF65-F5344CB8AC3E}">
        <p14:creationId xmlns:p14="http://schemas.microsoft.com/office/powerpoint/2010/main" val="21832496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90;p1">
            <a:extLst>
              <a:ext uri="{FF2B5EF4-FFF2-40B4-BE49-F238E27FC236}">
                <a16:creationId xmlns:a16="http://schemas.microsoft.com/office/drawing/2014/main" id="{0DE02204-4346-7B4B-A92A-DE548BE25BE4}"/>
              </a:ext>
            </a:extLst>
          </p:cNvPr>
          <p:cNvPicPr preferRelativeResize="0"/>
          <p:nvPr/>
        </p:nvPicPr>
        <p:blipFill rotWithShape="1">
          <a:blip r:embed="rId3" cstate="print">
            <a:alphaModFix/>
          </a:blip>
          <a:srcRect/>
          <a:stretch/>
        </p:blipFill>
        <p:spPr>
          <a:xfrm>
            <a:off x="185030" y="126609"/>
            <a:ext cx="2164081" cy="968991"/>
          </a:xfrm>
          <a:prstGeom prst="rect">
            <a:avLst/>
          </a:prstGeom>
          <a:noFill/>
          <a:ln>
            <a:noFill/>
          </a:ln>
        </p:spPr>
      </p:pic>
      <p:pic>
        <p:nvPicPr>
          <p:cNvPr id="3" name="Picture 2">
            <a:extLst>
              <a:ext uri="{FF2B5EF4-FFF2-40B4-BE49-F238E27FC236}">
                <a16:creationId xmlns:a16="http://schemas.microsoft.com/office/drawing/2014/main" id="{77F85670-E7F1-2A48-A860-002FD9A8B454}"/>
              </a:ext>
            </a:extLst>
          </p:cNvPr>
          <p:cNvPicPr>
            <a:picLocks noChangeAspect="1"/>
          </p:cNvPicPr>
          <p:nvPr/>
        </p:nvPicPr>
        <p:blipFill>
          <a:blip r:embed="rId4" cstate="print"/>
          <a:stretch>
            <a:fillRect/>
          </a:stretch>
        </p:blipFill>
        <p:spPr>
          <a:xfrm>
            <a:off x="2342761" y="126609"/>
            <a:ext cx="2376972" cy="968991"/>
          </a:xfrm>
          <a:prstGeom prst="rect">
            <a:avLst/>
          </a:prstGeom>
        </p:spPr>
      </p:pic>
      <p:cxnSp>
        <p:nvCxnSpPr>
          <p:cNvPr id="17" name="Straight Connector 16"/>
          <p:cNvCxnSpPr/>
          <p:nvPr/>
        </p:nvCxnSpPr>
        <p:spPr>
          <a:xfrm flipH="1">
            <a:off x="4170218" y="1371601"/>
            <a:ext cx="13855" cy="4585854"/>
          </a:xfrm>
          <a:prstGeom prst="line">
            <a:avLst/>
          </a:prstGeom>
        </p:spPr>
        <p:style>
          <a:lnRef idx="3">
            <a:schemeClr val="dk1"/>
          </a:lnRef>
          <a:fillRef idx="0">
            <a:schemeClr val="dk1"/>
          </a:fillRef>
          <a:effectRef idx="2">
            <a:schemeClr val="dk1"/>
          </a:effectRef>
          <a:fontRef idx="minor">
            <a:schemeClr val="tx1"/>
          </a:fontRef>
        </p:style>
      </p:cxnSp>
      <p:cxnSp>
        <p:nvCxnSpPr>
          <p:cNvPr id="19" name="Straight Connector 18"/>
          <p:cNvCxnSpPr/>
          <p:nvPr/>
        </p:nvCxnSpPr>
        <p:spPr>
          <a:xfrm>
            <a:off x="815266" y="2587340"/>
            <a:ext cx="6763170" cy="45024"/>
          </a:xfrm>
          <a:prstGeom prst="line">
            <a:avLst/>
          </a:prstGeom>
        </p:spPr>
        <p:style>
          <a:lnRef idx="3">
            <a:schemeClr val="dk1"/>
          </a:lnRef>
          <a:fillRef idx="0">
            <a:schemeClr val="dk1"/>
          </a:fillRef>
          <a:effectRef idx="2">
            <a:schemeClr val="dk1"/>
          </a:effectRef>
          <a:fontRef idx="minor">
            <a:schemeClr val="tx1"/>
          </a:fontRef>
        </p:style>
      </p:cxnSp>
      <p:sp>
        <p:nvSpPr>
          <p:cNvPr id="20" name="Title 19"/>
          <p:cNvSpPr>
            <a:spLocks noGrp="1"/>
          </p:cNvSpPr>
          <p:nvPr>
            <p:ph type="title"/>
          </p:nvPr>
        </p:nvSpPr>
        <p:spPr>
          <a:xfrm>
            <a:off x="763480" y="1303418"/>
            <a:ext cx="9752120" cy="1675310"/>
          </a:xfrm>
        </p:spPr>
        <p:txBody>
          <a:bodyPr/>
          <a:lstStyle/>
          <a:p>
            <a:r>
              <a:rPr lang="en-US" dirty="0" smtClean="0">
                <a:solidFill>
                  <a:srgbClr val="FF0066"/>
                </a:solidFill>
              </a:rPr>
              <a:t>Where is?               </a:t>
            </a:r>
            <a:r>
              <a:rPr lang="en-US" dirty="0" smtClean="0">
                <a:solidFill>
                  <a:srgbClr val="0000FF"/>
                </a:solidFill>
              </a:rPr>
              <a:t>Where are?</a:t>
            </a:r>
            <a:endParaRPr lang="en-US" dirty="0">
              <a:solidFill>
                <a:srgbClr val="0000FF"/>
              </a:solidFill>
            </a:endParaRP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12567" y="1589610"/>
            <a:ext cx="1489697" cy="1269000"/>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55630" y="1643116"/>
            <a:ext cx="1259088" cy="1215494"/>
          </a:xfrm>
          <a:prstGeom prst="rect">
            <a:avLst/>
          </a:prstGeom>
        </p:spPr>
      </p:pic>
      <p:pic>
        <p:nvPicPr>
          <p:cNvPr id="9" name="Picture 8"/>
          <p:cNvPicPr>
            <a:picLocks noChangeAspect="1"/>
          </p:cNvPicPr>
          <p:nvPr/>
        </p:nvPicPr>
        <p:blipFill rotWithShape="1">
          <a:blip r:embed="rId7">
            <a:extLst>
              <a:ext uri="{28A0092B-C50C-407E-A947-70E740481C1C}">
                <a14:useLocalDpi xmlns:a14="http://schemas.microsoft.com/office/drawing/2010/main" val="0"/>
              </a:ext>
            </a:extLst>
          </a:blip>
          <a:srcRect t="15736" b="2848"/>
          <a:stretch/>
        </p:blipFill>
        <p:spPr>
          <a:xfrm>
            <a:off x="8465607" y="3071674"/>
            <a:ext cx="1505302" cy="1308557"/>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690790" y="2978728"/>
            <a:ext cx="2588767" cy="1494699"/>
          </a:xfrm>
          <a:prstGeom prst="rect">
            <a:avLst/>
          </a:prstGeom>
        </p:spPr>
      </p:pic>
      <p:pic>
        <p:nvPicPr>
          <p:cNvPr id="11" name="Pictur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809405" y="4722919"/>
            <a:ext cx="1292859" cy="1021471"/>
          </a:xfrm>
          <a:prstGeom prst="rect">
            <a:avLst/>
          </a:prstGeom>
        </p:spPr>
      </p:pic>
      <p:pic>
        <p:nvPicPr>
          <p:cNvPr id="12" name="Picture 11"/>
          <p:cNvPicPr>
            <a:picLocks noChangeAspect="1"/>
          </p:cNvPicPr>
          <p:nvPr/>
        </p:nvPicPr>
        <p:blipFill rotWithShape="1">
          <a:blip r:embed="rId10">
            <a:extLst>
              <a:ext uri="{28A0092B-C50C-407E-A947-70E740481C1C}">
                <a14:useLocalDpi xmlns:a14="http://schemas.microsoft.com/office/drawing/2010/main" val="0"/>
              </a:ext>
            </a:extLst>
          </a:blip>
          <a:srcRect l="9149" r="12764"/>
          <a:stretch/>
        </p:blipFill>
        <p:spPr>
          <a:xfrm>
            <a:off x="10210737" y="4473427"/>
            <a:ext cx="1548872" cy="1494699"/>
          </a:xfrm>
          <a:prstGeom prst="rect">
            <a:avLst/>
          </a:prstGeom>
        </p:spPr>
      </p:pic>
    </p:spTree>
    <p:extLst>
      <p:ext uri="{BB962C8B-B14F-4D97-AF65-F5344CB8AC3E}">
        <p14:creationId xmlns:p14="http://schemas.microsoft.com/office/powerpoint/2010/main" val="17228729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FA300A4-ADD0-0D49-88FA-3271BBB3CA8A}"/>
              </a:ext>
            </a:extLst>
          </p:cNvPr>
          <p:cNvSpPr/>
          <p:nvPr/>
        </p:nvSpPr>
        <p:spPr>
          <a:xfrm>
            <a:off x="6947836" y="0"/>
            <a:ext cx="5072063" cy="14267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t>Homework</a:t>
            </a:r>
          </a:p>
          <a:p>
            <a:pPr algn="ctr"/>
            <a:r>
              <a:rPr lang="ka-GE" sz="4400" b="1" dirty="0" smtClean="0"/>
              <a:t>საშინაო დავალება</a:t>
            </a:r>
            <a:endParaRPr lang="en-US" sz="4400" b="1" dirty="0"/>
          </a:p>
        </p:txBody>
      </p:sp>
      <p:pic>
        <p:nvPicPr>
          <p:cNvPr id="3" name="Google Shape;90;p1">
            <a:extLst>
              <a:ext uri="{FF2B5EF4-FFF2-40B4-BE49-F238E27FC236}">
                <a16:creationId xmlns:a16="http://schemas.microsoft.com/office/drawing/2014/main" id="{0DE02204-4346-7B4B-A92A-DE548BE25BE4}"/>
              </a:ext>
            </a:extLst>
          </p:cNvPr>
          <p:cNvPicPr preferRelativeResize="0"/>
          <p:nvPr/>
        </p:nvPicPr>
        <p:blipFill rotWithShape="1">
          <a:blip r:embed="rId2" cstate="print">
            <a:alphaModFix/>
          </a:blip>
          <a:srcRect/>
          <a:stretch/>
        </p:blipFill>
        <p:spPr>
          <a:xfrm>
            <a:off x="114693" y="154743"/>
            <a:ext cx="2164081" cy="928469"/>
          </a:xfrm>
          <a:prstGeom prst="rect">
            <a:avLst/>
          </a:prstGeom>
          <a:noFill/>
          <a:ln>
            <a:noFill/>
          </a:ln>
        </p:spPr>
      </p:pic>
      <p:pic>
        <p:nvPicPr>
          <p:cNvPr id="4" name="Picture 3">
            <a:extLst>
              <a:ext uri="{FF2B5EF4-FFF2-40B4-BE49-F238E27FC236}">
                <a16:creationId xmlns:a16="http://schemas.microsoft.com/office/drawing/2014/main" id="{77F85670-E7F1-2A48-A860-002FD9A8B454}"/>
              </a:ext>
            </a:extLst>
          </p:cNvPr>
          <p:cNvPicPr>
            <a:picLocks noChangeAspect="1"/>
          </p:cNvPicPr>
          <p:nvPr/>
        </p:nvPicPr>
        <p:blipFill>
          <a:blip r:embed="rId3" cstate="print"/>
          <a:stretch>
            <a:fillRect/>
          </a:stretch>
        </p:blipFill>
        <p:spPr>
          <a:xfrm>
            <a:off x="2272423" y="126612"/>
            <a:ext cx="2376972" cy="928466"/>
          </a:xfrm>
          <a:prstGeom prst="rect">
            <a:avLst/>
          </a:prstGeom>
        </p:spPr>
      </p:pic>
      <p:sp>
        <p:nvSpPr>
          <p:cNvPr id="5" name="Title 4"/>
          <p:cNvSpPr>
            <a:spLocks noGrp="1"/>
          </p:cNvSpPr>
          <p:nvPr>
            <p:ph type="title"/>
          </p:nvPr>
        </p:nvSpPr>
        <p:spPr>
          <a:xfrm>
            <a:off x="5250874" y="2978726"/>
            <a:ext cx="6567053" cy="5015345"/>
          </a:xfrm>
        </p:spPr>
        <p:txBody>
          <a:bodyPr>
            <a:normAutofit fontScale="90000"/>
          </a:bodyPr>
          <a:lstStyle/>
          <a:p>
            <a:r>
              <a:rPr lang="ka-GE" sz="3100" b="1" dirty="0" smtClean="0">
                <a:solidFill>
                  <a:schemeClr val="bg1"/>
                </a:solidFill>
              </a:rPr>
              <a:t/>
            </a:r>
            <a:br>
              <a:rPr lang="ka-GE" sz="3100" b="1" dirty="0" smtClean="0">
                <a:solidFill>
                  <a:schemeClr val="bg1"/>
                </a:solidFill>
              </a:rPr>
            </a:br>
            <a:r>
              <a:rPr lang="en-US" sz="3100" b="1" dirty="0" smtClean="0">
                <a:solidFill>
                  <a:schemeClr val="bg1"/>
                </a:solidFill>
              </a:rPr>
              <a:t>Draw your dream house. </a:t>
            </a:r>
            <a:r>
              <a:rPr lang="en-US" sz="3100" b="1" dirty="0">
                <a:solidFill>
                  <a:schemeClr val="bg1"/>
                </a:solidFill>
              </a:rPr>
              <a:t>U</a:t>
            </a:r>
            <a:r>
              <a:rPr lang="en-US" sz="3100" b="1" dirty="0" smtClean="0">
                <a:solidFill>
                  <a:schemeClr val="bg1"/>
                </a:solidFill>
              </a:rPr>
              <a:t>se the words  in the circle to label each place and </a:t>
            </a:r>
            <a:r>
              <a:rPr lang="en-US" sz="3100" b="1" dirty="0" err="1" smtClean="0">
                <a:solidFill>
                  <a:schemeClr val="bg1"/>
                </a:solidFill>
              </a:rPr>
              <a:t>colour</a:t>
            </a:r>
            <a:r>
              <a:rPr lang="en-US" sz="3100" b="1" dirty="0" smtClean="0">
                <a:solidFill>
                  <a:schemeClr val="bg1"/>
                </a:solidFill>
              </a:rPr>
              <a:t>  as you like. </a:t>
            </a:r>
            <a:br>
              <a:rPr lang="en-US" sz="3100" b="1" dirty="0" smtClean="0">
                <a:solidFill>
                  <a:schemeClr val="bg1"/>
                </a:solidFill>
              </a:rPr>
            </a:br>
            <a:r>
              <a:rPr lang="en-US" sz="3100" b="1" dirty="0" smtClean="0">
                <a:solidFill>
                  <a:schemeClr val="bg1"/>
                </a:solidFill>
              </a:rPr>
              <a:t/>
            </a:r>
            <a:br>
              <a:rPr lang="en-US" sz="3100" b="1" dirty="0" smtClean="0">
                <a:solidFill>
                  <a:schemeClr val="bg1"/>
                </a:solidFill>
              </a:rPr>
            </a:br>
            <a:r>
              <a:rPr lang="ka-GE" sz="3100" dirty="0" smtClean="0">
                <a:solidFill>
                  <a:schemeClr val="bg1"/>
                </a:solidFill>
              </a:rPr>
              <a:t>დახატე</a:t>
            </a:r>
            <a:r>
              <a:rPr lang="ka-GE" sz="3100" dirty="0">
                <a:solidFill>
                  <a:schemeClr val="bg1"/>
                </a:solidFill>
              </a:rPr>
              <a:t>თ</a:t>
            </a:r>
            <a:r>
              <a:rPr lang="ka-GE" sz="3100" dirty="0" smtClean="0">
                <a:solidFill>
                  <a:schemeClr val="bg1"/>
                </a:solidFill>
              </a:rPr>
              <a:t> თქვენი ოცნების სახლი. გამოიყენეთ წრეში მოცემული სიტყვები თითოეული ადგილის მოსანიშნად და გააფერადეთ თქვენი სურვილის მიხედვით.</a:t>
            </a:r>
            <a:r>
              <a:rPr lang="ka-GE" sz="2400" dirty="0" smtClean="0">
                <a:solidFill>
                  <a:schemeClr val="bg1"/>
                </a:solidFill>
              </a:rPr>
              <a:t/>
            </a:r>
            <a:br>
              <a:rPr lang="ka-GE" sz="2400" dirty="0" smtClean="0">
                <a:solidFill>
                  <a:schemeClr val="bg1"/>
                </a:solidFill>
              </a:rPr>
            </a:br>
            <a:r>
              <a:rPr lang="ka-GE" sz="2400" b="1" dirty="0" smtClean="0">
                <a:solidFill>
                  <a:schemeClr val="bg1"/>
                </a:solidFill>
              </a:rPr>
              <a:t/>
            </a:r>
            <a:br>
              <a:rPr lang="ka-GE" sz="2400" b="1" dirty="0" smtClean="0">
                <a:solidFill>
                  <a:schemeClr val="bg1"/>
                </a:solidFill>
              </a:rPr>
            </a:br>
            <a:r>
              <a:rPr lang="en-US" dirty="0" smtClean="0"/>
              <a:t/>
            </a:r>
            <a:br>
              <a:rPr lang="en-US" dirty="0" smtClean="0"/>
            </a:br>
            <a:r>
              <a:rPr lang="en-US" dirty="0" smtClean="0"/>
              <a:t/>
            </a:r>
            <a:br>
              <a:rPr lang="en-US" dirty="0" smtClean="0"/>
            </a:br>
            <a:endParaRPr lang="en-US" dirty="0"/>
          </a:p>
        </p:txBody>
      </p:sp>
      <p:sp>
        <p:nvSpPr>
          <p:cNvPr id="6" name="Oval 5"/>
          <p:cNvSpPr/>
          <p:nvPr/>
        </p:nvSpPr>
        <p:spPr>
          <a:xfrm>
            <a:off x="1108363" y="2147454"/>
            <a:ext cx="3408217" cy="3214256"/>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b="1" dirty="0">
                <a:solidFill>
                  <a:srgbClr val="FF0066"/>
                </a:solidFill>
              </a:rPr>
              <a:t>a bedroom       </a:t>
            </a:r>
            <a:r>
              <a:rPr lang="ka-GE" sz="2800" b="1" dirty="0" smtClean="0">
                <a:solidFill>
                  <a:srgbClr val="FF0066"/>
                </a:solidFill>
              </a:rPr>
              <a:t/>
            </a:r>
            <a:br>
              <a:rPr lang="ka-GE" sz="2800" b="1" dirty="0" smtClean="0">
                <a:solidFill>
                  <a:srgbClr val="FF0066"/>
                </a:solidFill>
              </a:rPr>
            </a:br>
            <a:r>
              <a:rPr lang="en-US" sz="2800" b="1" dirty="0" smtClean="0">
                <a:solidFill>
                  <a:srgbClr val="700202"/>
                </a:solidFill>
              </a:rPr>
              <a:t>a </a:t>
            </a:r>
            <a:r>
              <a:rPr lang="en-US" sz="2800" b="1" dirty="0">
                <a:solidFill>
                  <a:srgbClr val="700202"/>
                </a:solidFill>
              </a:rPr>
              <a:t>kitchen</a:t>
            </a:r>
            <a:r>
              <a:rPr lang="en-US" sz="2800" b="1" dirty="0">
                <a:solidFill>
                  <a:srgbClr val="008000"/>
                </a:solidFill>
              </a:rPr>
              <a:t/>
            </a:r>
            <a:br>
              <a:rPr lang="en-US" sz="2800" b="1" dirty="0">
                <a:solidFill>
                  <a:srgbClr val="008000"/>
                </a:solidFill>
              </a:rPr>
            </a:br>
            <a:r>
              <a:rPr lang="en-US" sz="2800" b="1" dirty="0">
                <a:solidFill>
                  <a:srgbClr val="FFC000"/>
                </a:solidFill>
              </a:rPr>
              <a:t>a living room   </a:t>
            </a:r>
            <a:r>
              <a:rPr lang="ka-GE" sz="2800" b="1" dirty="0" smtClean="0">
                <a:solidFill>
                  <a:srgbClr val="FFC000"/>
                </a:solidFill>
              </a:rPr>
              <a:t/>
            </a:r>
            <a:br>
              <a:rPr lang="ka-GE" sz="2800" b="1" dirty="0" smtClean="0">
                <a:solidFill>
                  <a:srgbClr val="FFC000"/>
                </a:solidFill>
              </a:rPr>
            </a:br>
            <a:r>
              <a:rPr lang="en-US" sz="2800" b="1" dirty="0" smtClean="0">
                <a:solidFill>
                  <a:srgbClr val="008000"/>
                </a:solidFill>
              </a:rPr>
              <a:t> </a:t>
            </a:r>
            <a:r>
              <a:rPr lang="en-US" sz="2800" b="1" dirty="0">
                <a:solidFill>
                  <a:srgbClr val="008000"/>
                </a:solidFill>
              </a:rPr>
              <a:t>a garden</a:t>
            </a:r>
            <a:r>
              <a:rPr lang="en-US" sz="2800" b="1" dirty="0">
                <a:solidFill>
                  <a:srgbClr val="FF0000"/>
                </a:solidFill>
              </a:rPr>
              <a:t/>
            </a:r>
            <a:br>
              <a:rPr lang="en-US" sz="2800" b="1" dirty="0">
                <a:solidFill>
                  <a:srgbClr val="FF0000"/>
                </a:solidFill>
              </a:rPr>
            </a:br>
            <a:r>
              <a:rPr lang="en-US" sz="2800" b="1" dirty="0">
                <a:solidFill>
                  <a:srgbClr val="0000FF"/>
                </a:solidFill>
              </a:rPr>
              <a:t>a bathroom</a:t>
            </a:r>
            <a:endParaRPr lang="en-US" sz="2800" dirty="0">
              <a:solidFill>
                <a:srgbClr val="0000FF"/>
              </a:solidFill>
            </a:endParaRPr>
          </a:p>
        </p:txBody>
      </p:sp>
    </p:spTree>
    <p:extLst>
      <p:ext uri="{BB962C8B-B14F-4D97-AF65-F5344CB8AC3E}">
        <p14:creationId xmlns:p14="http://schemas.microsoft.com/office/powerpoint/2010/main" val="3034812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 t="-1" r="-1579" b="-1579"/>
          <a:stretch/>
        </p:blipFill>
        <p:spPr>
          <a:xfrm>
            <a:off x="2389437" y="1124376"/>
            <a:ext cx="7128635" cy="5361787"/>
          </a:xfrm>
          <a:prstGeom prst="rect">
            <a:avLst/>
          </a:prstGeom>
        </p:spPr>
      </p:pic>
      <p:sp>
        <p:nvSpPr>
          <p:cNvPr id="3" name="Rectangle 2"/>
          <p:cNvSpPr/>
          <p:nvPr/>
        </p:nvSpPr>
        <p:spPr>
          <a:xfrm>
            <a:off x="2036618" y="2978727"/>
            <a:ext cx="1828800" cy="845128"/>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400" b="1" dirty="0" smtClean="0">
                <a:solidFill>
                  <a:srgbClr val="FFC000"/>
                </a:solidFill>
              </a:rPr>
              <a:t>a living room</a:t>
            </a:r>
            <a:endParaRPr lang="en-US" sz="2400" b="1" dirty="0">
              <a:solidFill>
                <a:srgbClr val="FFC000"/>
              </a:solidFill>
            </a:endParaRPr>
          </a:p>
        </p:txBody>
      </p:sp>
      <p:sp>
        <p:nvSpPr>
          <p:cNvPr id="4" name="Rectangle 3"/>
          <p:cNvSpPr/>
          <p:nvPr/>
        </p:nvSpPr>
        <p:spPr>
          <a:xfrm>
            <a:off x="7869382" y="2909454"/>
            <a:ext cx="1828800" cy="845128"/>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400" b="1" dirty="0" smtClean="0">
                <a:solidFill>
                  <a:srgbClr val="FF0066"/>
                </a:solidFill>
              </a:rPr>
              <a:t>a bedroom</a:t>
            </a:r>
            <a:endParaRPr lang="en-US" sz="2400" b="1" dirty="0">
              <a:solidFill>
                <a:srgbClr val="FF0066"/>
              </a:solidFill>
            </a:endParaRPr>
          </a:p>
        </p:txBody>
      </p:sp>
      <p:sp>
        <p:nvSpPr>
          <p:cNvPr id="5" name="Rectangle 4"/>
          <p:cNvSpPr/>
          <p:nvPr/>
        </p:nvSpPr>
        <p:spPr>
          <a:xfrm>
            <a:off x="7883237" y="4613563"/>
            <a:ext cx="1828800" cy="845128"/>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400" b="1" dirty="0" smtClean="0">
                <a:solidFill>
                  <a:srgbClr val="700202"/>
                </a:solidFill>
              </a:rPr>
              <a:t>a kitchen</a:t>
            </a:r>
            <a:endParaRPr lang="en-US" sz="2400" b="1" dirty="0">
              <a:solidFill>
                <a:srgbClr val="700202"/>
              </a:solidFill>
            </a:endParaRPr>
          </a:p>
        </p:txBody>
      </p:sp>
      <p:sp>
        <p:nvSpPr>
          <p:cNvPr id="6" name="Rectangle 5"/>
          <p:cNvSpPr/>
          <p:nvPr/>
        </p:nvSpPr>
        <p:spPr>
          <a:xfrm>
            <a:off x="2050473" y="4544290"/>
            <a:ext cx="1828800" cy="845128"/>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400" b="1" dirty="0" smtClean="0">
                <a:solidFill>
                  <a:srgbClr val="0000FF"/>
                </a:solidFill>
              </a:rPr>
              <a:t>a bathroom</a:t>
            </a:r>
            <a:endParaRPr lang="en-US" sz="2400" b="1" dirty="0">
              <a:solidFill>
                <a:srgbClr val="0000FF"/>
              </a:solidFill>
            </a:endParaRPr>
          </a:p>
        </p:txBody>
      </p:sp>
    </p:spTree>
    <p:extLst>
      <p:ext uri="{BB962C8B-B14F-4D97-AF65-F5344CB8AC3E}">
        <p14:creationId xmlns:p14="http://schemas.microsoft.com/office/powerpoint/2010/main" val="7229449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522332B-8480-4B41-8AA2-044BF7F9A454}"/>
              </a:ext>
            </a:extLst>
          </p:cNvPr>
          <p:cNvSpPr txBox="1">
            <a:spLocks/>
          </p:cNvSpPr>
          <p:nvPr/>
        </p:nvSpPr>
        <p:spPr>
          <a:xfrm>
            <a:off x="0" y="1694329"/>
            <a:ext cx="11422966" cy="31168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5000" b="1" i="1" dirty="0" smtClean="0">
                <a:solidFill>
                  <a:schemeClr val="bg1"/>
                </a:solidFill>
                <a:latin typeface="+mn-lt"/>
              </a:rPr>
              <a:t>A house</a:t>
            </a:r>
            <a:r>
              <a:rPr lang="en-US" b="1" i="1" dirty="0" smtClean="0">
                <a:solidFill>
                  <a:srgbClr val="ECEAE1"/>
                </a:solidFill>
              </a:rPr>
              <a:t/>
            </a:r>
            <a:br>
              <a:rPr lang="en-US" b="1" i="1" dirty="0" smtClean="0">
                <a:solidFill>
                  <a:srgbClr val="ECEAE1"/>
                </a:solidFill>
              </a:rPr>
            </a:br>
            <a:r>
              <a:rPr lang="ka-GE" sz="6000" b="1" i="1" dirty="0" smtClean="0">
                <a:solidFill>
                  <a:schemeClr val="bg1"/>
                </a:solidFill>
                <a:latin typeface="+mn-lt"/>
              </a:rPr>
              <a:t>სახლი</a:t>
            </a:r>
            <a:endParaRPr lang="en-US" sz="6000" b="1" i="1" dirty="0">
              <a:solidFill>
                <a:schemeClr val="bg1"/>
              </a:solidFill>
              <a:latin typeface="+mn-lt"/>
            </a:endParaRPr>
          </a:p>
        </p:txBody>
      </p:sp>
      <p:sp>
        <p:nvSpPr>
          <p:cNvPr id="3" name="Rectangle 2">
            <a:extLst>
              <a:ext uri="{FF2B5EF4-FFF2-40B4-BE49-F238E27FC236}">
                <a16:creationId xmlns:a16="http://schemas.microsoft.com/office/drawing/2014/main" id="{D0947E2C-4A6B-2040-9846-3F81158F5DB3}"/>
              </a:ext>
            </a:extLst>
          </p:cNvPr>
          <p:cNvSpPr/>
          <p:nvPr/>
        </p:nvSpPr>
        <p:spPr>
          <a:xfrm>
            <a:off x="3588863" y="4844450"/>
            <a:ext cx="4456253" cy="13542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ubtitle 2">
            <a:extLst>
              <a:ext uri="{FF2B5EF4-FFF2-40B4-BE49-F238E27FC236}">
                <a16:creationId xmlns:a16="http://schemas.microsoft.com/office/drawing/2014/main" id="{81AAE3E2-8890-9943-AE78-9E61AC522F36}"/>
              </a:ext>
            </a:extLst>
          </p:cNvPr>
          <p:cNvSpPr txBox="1">
            <a:spLocks/>
          </p:cNvSpPr>
          <p:nvPr/>
        </p:nvSpPr>
        <p:spPr>
          <a:xfrm>
            <a:off x="0" y="4844450"/>
            <a:ext cx="11633983" cy="169850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3600" dirty="0" smtClean="0">
                <a:solidFill>
                  <a:schemeClr val="bg1"/>
                </a:solidFill>
              </a:rPr>
              <a:t>Young </a:t>
            </a:r>
            <a:r>
              <a:rPr lang="en-GB" sz="3600" dirty="0">
                <a:solidFill>
                  <a:schemeClr val="bg1"/>
                </a:solidFill>
              </a:rPr>
              <a:t>Learners</a:t>
            </a:r>
            <a:endParaRPr lang="ru-RU" sz="3600" dirty="0">
              <a:solidFill>
                <a:schemeClr val="bg1"/>
              </a:solidFill>
            </a:endParaRPr>
          </a:p>
          <a:p>
            <a:pPr marL="0" indent="0" algn="ctr">
              <a:buNone/>
            </a:pPr>
            <a:r>
              <a:rPr lang="ka-GE" sz="3600" dirty="0">
                <a:solidFill>
                  <a:schemeClr val="bg1"/>
                </a:solidFill>
              </a:rPr>
              <a:t>დაწყებითი კლასები</a:t>
            </a:r>
            <a:endParaRPr lang="en-US" sz="3600" dirty="0">
              <a:solidFill>
                <a:schemeClr val="bg1"/>
              </a:solidFill>
            </a:endParaRPr>
          </a:p>
        </p:txBody>
      </p:sp>
      <p:pic>
        <p:nvPicPr>
          <p:cNvPr id="12" name="Google Shape;90;p1">
            <a:extLst>
              <a:ext uri="{FF2B5EF4-FFF2-40B4-BE49-F238E27FC236}">
                <a16:creationId xmlns:a16="http://schemas.microsoft.com/office/drawing/2014/main" id="{0DE02204-4346-7B4B-A92A-DE548BE25BE4}"/>
              </a:ext>
            </a:extLst>
          </p:cNvPr>
          <p:cNvPicPr preferRelativeResize="0"/>
          <p:nvPr/>
        </p:nvPicPr>
        <p:blipFill rotWithShape="1">
          <a:blip r:embed="rId3" cstate="print">
            <a:alphaModFix/>
          </a:blip>
          <a:srcRect/>
          <a:stretch/>
        </p:blipFill>
        <p:spPr>
          <a:xfrm>
            <a:off x="733670" y="196948"/>
            <a:ext cx="2164081" cy="968991"/>
          </a:xfrm>
          <a:prstGeom prst="rect">
            <a:avLst/>
          </a:prstGeom>
          <a:noFill/>
          <a:ln>
            <a:noFill/>
          </a:ln>
        </p:spPr>
      </p:pic>
      <p:pic>
        <p:nvPicPr>
          <p:cNvPr id="13" name="Picture 12">
            <a:extLst>
              <a:ext uri="{FF2B5EF4-FFF2-40B4-BE49-F238E27FC236}">
                <a16:creationId xmlns:a16="http://schemas.microsoft.com/office/drawing/2014/main" id="{77F85670-E7F1-2A48-A860-002FD9A8B454}"/>
              </a:ext>
            </a:extLst>
          </p:cNvPr>
          <p:cNvPicPr>
            <a:picLocks noChangeAspect="1"/>
          </p:cNvPicPr>
          <p:nvPr/>
        </p:nvPicPr>
        <p:blipFill>
          <a:blip r:embed="rId4" cstate="print"/>
          <a:stretch>
            <a:fillRect/>
          </a:stretch>
        </p:blipFill>
        <p:spPr>
          <a:xfrm>
            <a:off x="2891401" y="196948"/>
            <a:ext cx="2376972" cy="968991"/>
          </a:xfrm>
          <a:prstGeom prst="rect">
            <a:avLst/>
          </a:prstGeom>
        </p:spPr>
      </p:pic>
      <p:sp>
        <p:nvSpPr>
          <p:cNvPr id="4" name="Arc 3"/>
          <p:cNvSpPr/>
          <p:nvPr/>
        </p:nvSpPr>
        <p:spPr>
          <a:xfrm>
            <a:off x="7076049" y="717452"/>
            <a:ext cx="914400" cy="91440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314696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90;p1">
            <a:extLst>
              <a:ext uri="{FF2B5EF4-FFF2-40B4-BE49-F238E27FC236}">
                <a16:creationId xmlns:a16="http://schemas.microsoft.com/office/drawing/2014/main" id="{0DE02204-4346-7B4B-A92A-DE548BE25BE4}"/>
              </a:ext>
            </a:extLst>
          </p:cNvPr>
          <p:cNvPicPr preferRelativeResize="0"/>
          <p:nvPr/>
        </p:nvPicPr>
        <p:blipFill rotWithShape="1">
          <a:blip r:embed="rId3" cstate="print">
            <a:alphaModFix/>
          </a:blip>
          <a:srcRect/>
          <a:stretch/>
        </p:blipFill>
        <p:spPr>
          <a:xfrm>
            <a:off x="733670" y="196948"/>
            <a:ext cx="2164081" cy="968991"/>
          </a:xfrm>
          <a:prstGeom prst="rect">
            <a:avLst/>
          </a:prstGeom>
          <a:noFill/>
          <a:ln>
            <a:noFill/>
          </a:ln>
        </p:spPr>
      </p:pic>
      <p:pic>
        <p:nvPicPr>
          <p:cNvPr id="3" name="Picture 2">
            <a:extLst>
              <a:ext uri="{FF2B5EF4-FFF2-40B4-BE49-F238E27FC236}">
                <a16:creationId xmlns:a16="http://schemas.microsoft.com/office/drawing/2014/main" id="{77F85670-E7F1-2A48-A860-002FD9A8B454}"/>
              </a:ext>
            </a:extLst>
          </p:cNvPr>
          <p:cNvPicPr>
            <a:picLocks noChangeAspect="1"/>
          </p:cNvPicPr>
          <p:nvPr/>
        </p:nvPicPr>
        <p:blipFill>
          <a:blip r:embed="rId4" cstate="print"/>
          <a:stretch>
            <a:fillRect/>
          </a:stretch>
        </p:blipFill>
        <p:spPr>
          <a:xfrm>
            <a:off x="2891401" y="196948"/>
            <a:ext cx="2376972" cy="968991"/>
          </a:xfrm>
          <a:prstGeom prst="rect">
            <a:avLst/>
          </a:prstGeom>
        </p:spPr>
      </p:pic>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l="4374" t="2544" r="6742" b="8914"/>
          <a:stretch/>
        </p:blipFill>
        <p:spPr>
          <a:xfrm>
            <a:off x="2897751" y="1525480"/>
            <a:ext cx="5902037" cy="4128654"/>
          </a:xfrm>
          <a:prstGeom prst="rect">
            <a:avLst/>
          </a:prstGeom>
        </p:spPr>
      </p:pic>
      <p:sp>
        <p:nvSpPr>
          <p:cNvPr id="5" name="Rectangle 4">
            <a:extLst>
              <a:ext uri="{FF2B5EF4-FFF2-40B4-BE49-F238E27FC236}">
                <a16:creationId xmlns:a16="http://schemas.microsoft.com/office/drawing/2014/main" id="{D0947E2C-4A6B-2040-9846-3F81158F5DB3}"/>
              </a:ext>
            </a:extLst>
          </p:cNvPr>
          <p:cNvSpPr/>
          <p:nvPr/>
        </p:nvSpPr>
        <p:spPr>
          <a:xfrm>
            <a:off x="3648724" y="5684259"/>
            <a:ext cx="1954896" cy="91534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dirty="0" smtClean="0">
                <a:solidFill>
                  <a:srgbClr val="00CC00"/>
                </a:solidFill>
              </a:rPr>
              <a:t>garden</a:t>
            </a:r>
            <a:br>
              <a:rPr lang="en-US" sz="3200" dirty="0" smtClean="0">
                <a:solidFill>
                  <a:srgbClr val="00CC00"/>
                </a:solidFill>
              </a:rPr>
            </a:br>
            <a:r>
              <a:rPr lang="ka-GE" sz="3200" dirty="0" smtClean="0">
                <a:solidFill>
                  <a:srgbClr val="00CC00"/>
                </a:solidFill>
              </a:rPr>
              <a:t>ბაღი </a:t>
            </a:r>
            <a:endParaRPr lang="en-US" sz="3200" dirty="0">
              <a:solidFill>
                <a:srgbClr val="00CC00"/>
              </a:solidFill>
            </a:endParaRPr>
          </a:p>
        </p:txBody>
      </p:sp>
      <p:sp>
        <p:nvSpPr>
          <p:cNvPr id="6" name="Rectangle 5">
            <a:extLst>
              <a:ext uri="{FF2B5EF4-FFF2-40B4-BE49-F238E27FC236}">
                <a16:creationId xmlns:a16="http://schemas.microsoft.com/office/drawing/2014/main" id="{D0947E2C-4A6B-2040-9846-3F81158F5DB3}"/>
              </a:ext>
            </a:extLst>
          </p:cNvPr>
          <p:cNvSpPr/>
          <p:nvPr/>
        </p:nvSpPr>
        <p:spPr>
          <a:xfrm>
            <a:off x="6123440" y="5684259"/>
            <a:ext cx="1981202" cy="91534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dirty="0" smtClean="0">
                <a:solidFill>
                  <a:srgbClr val="7030A0"/>
                </a:solidFill>
              </a:rPr>
              <a:t>house</a:t>
            </a:r>
            <a:br>
              <a:rPr lang="en-US" sz="3200" dirty="0" smtClean="0">
                <a:solidFill>
                  <a:srgbClr val="7030A0"/>
                </a:solidFill>
              </a:rPr>
            </a:br>
            <a:r>
              <a:rPr lang="ka-GE" sz="3200" dirty="0" smtClean="0">
                <a:solidFill>
                  <a:srgbClr val="7030A0"/>
                </a:solidFill>
              </a:rPr>
              <a:t>სახლი </a:t>
            </a:r>
            <a:endParaRPr lang="en-US" sz="3200" dirty="0">
              <a:solidFill>
                <a:srgbClr val="7030A0"/>
              </a:solidFill>
            </a:endParaRPr>
          </a:p>
        </p:txBody>
      </p:sp>
    </p:spTree>
    <p:extLst>
      <p:ext uri="{BB962C8B-B14F-4D97-AF65-F5344CB8AC3E}">
        <p14:creationId xmlns:p14="http://schemas.microsoft.com/office/powerpoint/2010/main" val="28798159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90;p1">
            <a:extLst>
              <a:ext uri="{FF2B5EF4-FFF2-40B4-BE49-F238E27FC236}">
                <a16:creationId xmlns:a16="http://schemas.microsoft.com/office/drawing/2014/main" id="{0DE02204-4346-7B4B-A92A-DE548BE25BE4}"/>
              </a:ext>
            </a:extLst>
          </p:cNvPr>
          <p:cNvPicPr preferRelativeResize="0"/>
          <p:nvPr/>
        </p:nvPicPr>
        <p:blipFill rotWithShape="1">
          <a:blip r:embed="rId3" cstate="print">
            <a:alphaModFix/>
          </a:blip>
          <a:srcRect/>
          <a:stretch/>
        </p:blipFill>
        <p:spPr>
          <a:xfrm>
            <a:off x="733670" y="196948"/>
            <a:ext cx="2164081" cy="968991"/>
          </a:xfrm>
          <a:prstGeom prst="rect">
            <a:avLst/>
          </a:prstGeom>
          <a:noFill/>
          <a:ln>
            <a:noFill/>
          </a:ln>
        </p:spPr>
      </p:pic>
      <p:pic>
        <p:nvPicPr>
          <p:cNvPr id="3" name="Picture 2">
            <a:extLst>
              <a:ext uri="{FF2B5EF4-FFF2-40B4-BE49-F238E27FC236}">
                <a16:creationId xmlns:a16="http://schemas.microsoft.com/office/drawing/2014/main" id="{77F85670-E7F1-2A48-A860-002FD9A8B454}"/>
              </a:ext>
            </a:extLst>
          </p:cNvPr>
          <p:cNvPicPr>
            <a:picLocks noChangeAspect="1"/>
          </p:cNvPicPr>
          <p:nvPr/>
        </p:nvPicPr>
        <p:blipFill>
          <a:blip r:embed="rId4" cstate="print"/>
          <a:stretch>
            <a:fillRect/>
          </a:stretch>
        </p:blipFill>
        <p:spPr>
          <a:xfrm>
            <a:off x="2891401" y="196948"/>
            <a:ext cx="2376972" cy="968991"/>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89437" y="1124376"/>
            <a:ext cx="7128635" cy="5361787"/>
          </a:xfrm>
          <a:prstGeom prst="rect">
            <a:avLst/>
          </a:prstGeom>
        </p:spPr>
      </p:pic>
    </p:spTree>
    <p:extLst>
      <p:ext uri="{BB962C8B-B14F-4D97-AF65-F5344CB8AC3E}">
        <p14:creationId xmlns:p14="http://schemas.microsoft.com/office/powerpoint/2010/main" val="1295569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0947E2C-4A6B-2040-9846-3F81158F5DB3}"/>
              </a:ext>
            </a:extLst>
          </p:cNvPr>
          <p:cNvSpPr/>
          <p:nvPr/>
        </p:nvSpPr>
        <p:spPr>
          <a:xfrm>
            <a:off x="4611187" y="5295735"/>
            <a:ext cx="2822796" cy="1149453"/>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3200" dirty="0"/>
              <a:t>k</a:t>
            </a:r>
            <a:r>
              <a:rPr lang="en-US" sz="3200" dirty="0" smtClean="0"/>
              <a:t>itchen</a:t>
            </a:r>
            <a:br>
              <a:rPr lang="en-US" sz="3200" dirty="0" smtClean="0"/>
            </a:br>
            <a:r>
              <a:rPr lang="ka-GE" sz="3200" dirty="0" smtClean="0"/>
              <a:t>სამზარეულო </a:t>
            </a:r>
            <a:endParaRPr lang="en-US" sz="320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39870" y="1401729"/>
            <a:ext cx="6565430" cy="3763245"/>
          </a:xfrm>
          <a:prstGeom prst="rect">
            <a:avLst/>
          </a:prstGeom>
        </p:spPr>
      </p:pic>
      <p:pic>
        <p:nvPicPr>
          <p:cNvPr id="4" name="Google Shape;90;p1">
            <a:extLst>
              <a:ext uri="{FF2B5EF4-FFF2-40B4-BE49-F238E27FC236}">
                <a16:creationId xmlns:a16="http://schemas.microsoft.com/office/drawing/2014/main" id="{0DE02204-4346-7B4B-A92A-DE548BE25BE4}"/>
              </a:ext>
            </a:extLst>
          </p:cNvPr>
          <p:cNvPicPr preferRelativeResize="0"/>
          <p:nvPr/>
        </p:nvPicPr>
        <p:blipFill rotWithShape="1">
          <a:blip r:embed="rId4" cstate="print">
            <a:alphaModFix/>
          </a:blip>
          <a:srcRect/>
          <a:stretch/>
        </p:blipFill>
        <p:spPr>
          <a:xfrm>
            <a:off x="185030" y="126609"/>
            <a:ext cx="2164081" cy="968991"/>
          </a:xfrm>
          <a:prstGeom prst="rect">
            <a:avLst/>
          </a:prstGeom>
          <a:noFill/>
          <a:ln>
            <a:noFill/>
          </a:ln>
        </p:spPr>
      </p:pic>
      <p:pic>
        <p:nvPicPr>
          <p:cNvPr id="5" name="Picture 4">
            <a:extLst>
              <a:ext uri="{FF2B5EF4-FFF2-40B4-BE49-F238E27FC236}">
                <a16:creationId xmlns:a16="http://schemas.microsoft.com/office/drawing/2014/main" id="{77F85670-E7F1-2A48-A860-002FD9A8B454}"/>
              </a:ext>
            </a:extLst>
          </p:cNvPr>
          <p:cNvPicPr>
            <a:picLocks noChangeAspect="1"/>
          </p:cNvPicPr>
          <p:nvPr/>
        </p:nvPicPr>
        <p:blipFill>
          <a:blip r:embed="rId5" cstate="print"/>
          <a:stretch>
            <a:fillRect/>
          </a:stretch>
        </p:blipFill>
        <p:spPr>
          <a:xfrm>
            <a:off x="2342761" y="168812"/>
            <a:ext cx="2376972" cy="968991"/>
          </a:xfrm>
          <a:prstGeom prst="rect">
            <a:avLst/>
          </a:prstGeom>
        </p:spPr>
      </p:pic>
    </p:spTree>
    <p:extLst>
      <p:ext uri="{BB962C8B-B14F-4D97-AF65-F5344CB8AC3E}">
        <p14:creationId xmlns:p14="http://schemas.microsoft.com/office/powerpoint/2010/main" val="42669002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1,212 Bathroom Icon images | Free Downlo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1184" y="1644498"/>
            <a:ext cx="6357778" cy="3540814"/>
          </a:xfrm>
          <a:prstGeom prst="rect">
            <a:avLst/>
          </a:prstGeom>
          <a:noFill/>
          <a:extLst>
            <a:ext uri="{909E8E84-426E-40DD-AFC4-6F175D3DCCD1}">
              <a14:hiddenFill xmlns:a14="http://schemas.microsoft.com/office/drawing/2010/main">
                <a:solidFill>
                  <a:srgbClr val="FFFFFF"/>
                </a:solidFill>
              </a14:hiddenFill>
            </a:ext>
          </a:extLst>
        </p:spPr>
      </p:pic>
      <p:pic>
        <p:nvPicPr>
          <p:cNvPr id="5" name="Google Shape;90;p1">
            <a:extLst>
              <a:ext uri="{FF2B5EF4-FFF2-40B4-BE49-F238E27FC236}">
                <a16:creationId xmlns:a16="http://schemas.microsoft.com/office/drawing/2014/main" id="{0DE02204-4346-7B4B-A92A-DE548BE25BE4}"/>
              </a:ext>
            </a:extLst>
          </p:cNvPr>
          <p:cNvPicPr preferRelativeResize="0"/>
          <p:nvPr/>
        </p:nvPicPr>
        <p:blipFill rotWithShape="1">
          <a:blip r:embed="rId4" cstate="print">
            <a:alphaModFix/>
          </a:blip>
          <a:srcRect/>
          <a:stretch/>
        </p:blipFill>
        <p:spPr>
          <a:xfrm>
            <a:off x="185030" y="126609"/>
            <a:ext cx="2164081" cy="968991"/>
          </a:xfrm>
          <a:prstGeom prst="rect">
            <a:avLst/>
          </a:prstGeom>
          <a:noFill/>
          <a:ln>
            <a:noFill/>
          </a:ln>
        </p:spPr>
      </p:pic>
      <p:pic>
        <p:nvPicPr>
          <p:cNvPr id="7" name="Picture 6">
            <a:extLst>
              <a:ext uri="{FF2B5EF4-FFF2-40B4-BE49-F238E27FC236}">
                <a16:creationId xmlns:a16="http://schemas.microsoft.com/office/drawing/2014/main" id="{77F85670-E7F1-2A48-A860-002FD9A8B454}"/>
              </a:ext>
            </a:extLst>
          </p:cNvPr>
          <p:cNvPicPr>
            <a:picLocks noChangeAspect="1"/>
          </p:cNvPicPr>
          <p:nvPr/>
        </p:nvPicPr>
        <p:blipFill>
          <a:blip r:embed="rId5" cstate="print"/>
          <a:stretch>
            <a:fillRect/>
          </a:stretch>
        </p:blipFill>
        <p:spPr>
          <a:xfrm>
            <a:off x="2342761" y="126609"/>
            <a:ext cx="2376972" cy="968991"/>
          </a:xfrm>
          <a:prstGeom prst="rect">
            <a:avLst/>
          </a:prstGeom>
        </p:spPr>
      </p:pic>
      <p:sp>
        <p:nvSpPr>
          <p:cNvPr id="8" name="Rectangle 7">
            <a:extLst>
              <a:ext uri="{FF2B5EF4-FFF2-40B4-BE49-F238E27FC236}">
                <a16:creationId xmlns:a16="http://schemas.microsoft.com/office/drawing/2014/main" id="{D0947E2C-4A6B-2040-9846-3F81158F5DB3}"/>
              </a:ext>
            </a:extLst>
          </p:cNvPr>
          <p:cNvSpPr/>
          <p:nvPr/>
        </p:nvSpPr>
        <p:spPr>
          <a:xfrm>
            <a:off x="4576810" y="5326075"/>
            <a:ext cx="2766526" cy="1083603"/>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4000" dirty="0" smtClean="0">
                <a:solidFill>
                  <a:schemeClr val="tx1"/>
                </a:solidFill>
              </a:rPr>
              <a:t>bathroom</a:t>
            </a:r>
            <a:r>
              <a:rPr lang="en-US" sz="4800" dirty="0" smtClean="0">
                <a:solidFill>
                  <a:schemeClr val="tx1"/>
                </a:solidFill>
              </a:rPr>
              <a:t/>
            </a:r>
            <a:br>
              <a:rPr lang="en-US" sz="4800" dirty="0" smtClean="0">
                <a:solidFill>
                  <a:schemeClr val="tx1"/>
                </a:solidFill>
              </a:rPr>
            </a:br>
            <a:r>
              <a:rPr lang="ka-GE" sz="3200" dirty="0" smtClean="0">
                <a:solidFill>
                  <a:schemeClr val="tx1"/>
                </a:solidFill>
              </a:rPr>
              <a:t>სააბაზანო</a:t>
            </a:r>
            <a:endParaRPr lang="en-US" sz="3200" dirty="0">
              <a:solidFill>
                <a:schemeClr val="tx1"/>
              </a:solidFill>
            </a:endParaRPr>
          </a:p>
        </p:txBody>
      </p:sp>
    </p:spTree>
    <p:extLst>
      <p:ext uri="{BB962C8B-B14F-4D97-AF65-F5344CB8AC3E}">
        <p14:creationId xmlns:p14="http://schemas.microsoft.com/office/powerpoint/2010/main" val="17404524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90;p1">
            <a:extLst>
              <a:ext uri="{FF2B5EF4-FFF2-40B4-BE49-F238E27FC236}">
                <a16:creationId xmlns:a16="http://schemas.microsoft.com/office/drawing/2014/main" id="{0DE02204-4346-7B4B-A92A-DE548BE25BE4}"/>
              </a:ext>
            </a:extLst>
          </p:cNvPr>
          <p:cNvPicPr preferRelativeResize="0"/>
          <p:nvPr/>
        </p:nvPicPr>
        <p:blipFill rotWithShape="1">
          <a:blip r:embed="rId3" cstate="print">
            <a:alphaModFix/>
          </a:blip>
          <a:srcRect/>
          <a:stretch/>
        </p:blipFill>
        <p:spPr>
          <a:xfrm>
            <a:off x="185030" y="126609"/>
            <a:ext cx="2164081" cy="968991"/>
          </a:xfrm>
          <a:prstGeom prst="rect">
            <a:avLst/>
          </a:prstGeom>
          <a:noFill/>
          <a:ln>
            <a:noFill/>
          </a:ln>
        </p:spPr>
      </p:pic>
      <p:pic>
        <p:nvPicPr>
          <p:cNvPr id="3" name="Picture 2">
            <a:extLst>
              <a:ext uri="{FF2B5EF4-FFF2-40B4-BE49-F238E27FC236}">
                <a16:creationId xmlns:a16="http://schemas.microsoft.com/office/drawing/2014/main" id="{77F85670-E7F1-2A48-A860-002FD9A8B454}"/>
              </a:ext>
            </a:extLst>
          </p:cNvPr>
          <p:cNvPicPr>
            <a:picLocks noChangeAspect="1"/>
          </p:cNvPicPr>
          <p:nvPr/>
        </p:nvPicPr>
        <p:blipFill>
          <a:blip r:embed="rId4" cstate="print"/>
          <a:stretch>
            <a:fillRect/>
          </a:stretch>
        </p:blipFill>
        <p:spPr>
          <a:xfrm>
            <a:off x="2342761" y="126609"/>
            <a:ext cx="2376972" cy="968991"/>
          </a:xfrm>
          <a:prstGeom prst="rect">
            <a:avLst/>
          </a:prstGeom>
        </p:spPr>
      </p:pic>
      <p:pic>
        <p:nvPicPr>
          <p:cNvPr id="2050" name="Picture 2" descr="Livingroom cartoon - asset 3D - TurboSquid 138889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86570" y="1571348"/>
            <a:ext cx="7041902" cy="344177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D0947E2C-4A6B-2040-9846-3F81158F5DB3}"/>
              </a:ext>
            </a:extLst>
          </p:cNvPr>
          <p:cNvSpPr/>
          <p:nvPr/>
        </p:nvSpPr>
        <p:spPr>
          <a:xfrm>
            <a:off x="4470351" y="5131949"/>
            <a:ext cx="3274340" cy="1286607"/>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3600" dirty="0">
                <a:solidFill>
                  <a:schemeClr val="tx1"/>
                </a:solidFill>
              </a:rPr>
              <a:t>l</a:t>
            </a:r>
            <a:r>
              <a:rPr lang="en-US" sz="3600" dirty="0" smtClean="0">
                <a:solidFill>
                  <a:schemeClr val="tx1"/>
                </a:solidFill>
              </a:rPr>
              <a:t>iving room</a:t>
            </a:r>
            <a:r>
              <a:rPr lang="en-US" sz="4800" dirty="0" smtClean="0">
                <a:solidFill>
                  <a:schemeClr val="tx1"/>
                </a:solidFill>
              </a:rPr>
              <a:t/>
            </a:r>
            <a:br>
              <a:rPr lang="en-US" sz="4800" dirty="0" smtClean="0">
                <a:solidFill>
                  <a:schemeClr val="tx1"/>
                </a:solidFill>
              </a:rPr>
            </a:br>
            <a:r>
              <a:rPr lang="ka-GE" sz="2800" dirty="0" smtClean="0">
                <a:solidFill>
                  <a:schemeClr val="tx1"/>
                </a:solidFill>
              </a:rPr>
              <a:t>მისაღები</a:t>
            </a:r>
            <a:r>
              <a:rPr lang="en-US" sz="2800" dirty="0" smtClean="0">
                <a:solidFill>
                  <a:schemeClr val="tx1"/>
                </a:solidFill>
              </a:rPr>
              <a:t> </a:t>
            </a:r>
            <a:r>
              <a:rPr lang="ka-GE" sz="2800" dirty="0" smtClean="0">
                <a:solidFill>
                  <a:schemeClr val="tx1"/>
                </a:solidFill>
              </a:rPr>
              <a:t>ოთახი </a:t>
            </a:r>
            <a:endParaRPr lang="en-US" sz="2800" dirty="0">
              <a:solidFill>
                <a:schemeClr val="tx1"/>
              </a:solidFill>
            </a:endParaRPr>
          </a:p>
        </p:txBody>
      </p:sp>
    </p:spTree>
    <p:extLst>
      <p:ext uri="{BB962C8B-B14F-4D97-AF65-F5344CB8AC3E}">
        <p14:creationId xmlns:p14="http://schemas.microsoft.com/office/powerpoint/2010/main" val="42774304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90;p1">
            <a:extLst>
              <a:ext uri="{FF2B5EF4-FFF2-40B4-BE49-F238E27FC236}">
                <a16:creationId xmlns:a16="http://schemas.microsoft.com/office/drawing/2014/main" id="{0DE02204-4346-7B4B-A92A-DE548BE25BE4}"/>
              </a:ext>
            </a:extLst>
          </p:cNvPr>
          <p:cNvPicPr preferRelativeResize="0"/>
          <p:nvPr/>
        </p:nvPicPr>
        <p:blipFill rotWithShape="1">
          <a:blip r:embed="rId3" cstate="print">
            <a:alphaModFix/>
          </a:blip>
          <a:srcRect/>
          <a:stretch/>
        </p:blipFill>
        <p:spPr>
          <a:xfrm>
            <a:off x="185030" y="126609"/>
            <a:ext cx="2164081" cy="968991"/>
          </a:xfrm>
          <a:prstGeom prst="rect">
            <a:avLst/>
          </a:prstGeom>
          <a:noFill/>
          <a:ln>
            <a:noFill/>
          </a:ln>
        </p:spPr>
      </p:pic>
      <p:pic>
        <p:nvPicPr>
          <p:cNvPr id="3" name="Picture 2">
            <a:extLst>
              <a:ext uri="{FF2B5EF4-FFF2-40B4-BE49-F238E27FC236}">
                <a16:creationId xmlns:a16="http://schemas.microsoft.com/office/drawing/2014/main" id="{77F85670-E7F1-2A48-A860-002FD9A8B454}"/>
              </a:ext>
            </a:extLst>
          </p:cNvPr>
          <p:cNvPicPr>
            <a:picLocks noChangeAspect="1"/>
          </p:cNvPicPr>
          <p:nvPr/>
        </p:nvPicPr>
        <p:blipFill>
          <a:blip r:embed="rId4" cstate="print"/>
          <a:stretch>
            <a:fillRect/>
          </a:stretch>
        </p:blipFill>
        <p:spPr>
          <a:xfrm>
            <a:off x="2342761" y="126609"/>
            <a:ext cx="2376972" cy="968991"/>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01157" y="1484039"/>
            <a:ext cx="7196785" cy="3577576"/>
          </a:xfrm>
          <a:prstGeom prst="rect">
            <a:avLst/>
          </a:prstGeom>
        </p:spPr>
      </p:pic>
      <p:sp>
        <p:nvSpPr>
          <p:cNvPr id="5" name="Rectangle 4">
            <a:extLst>
              <a:ext uri="{FF2B5EF4-FFF2-40B4-BE49-F238E27FC236}">
                <a16:creationId xmlns:a16="http://schemas.microsoft.com/office/drawing/2014/main" id="{D0947E2C-4A6B-2040-9846-3F81158F5DB3}"/>
              </a:ext>
            </a:extLst>
          </p:cNvPr>
          <p:cNvSpPr/>
          <p:nvPr/>
        </p:nvSpPr>
        <p:spPr>
          <a:xfrm>
            <a:off x="4816287" y="5335753"/>
            <a:ext cx="2766526" cy="994026"/>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3600" dirty="0" smtClean="0">
                <a:solidFill>
                  <a:schemeClr val="tx1"/>
                </a:solidFill>
              </a:rPr>
              <a:t>bedroom</a:t>
            </a:r>
            <a:r>
              <a:rPr lang="en-US" sz="4800" dirty="0" smtClean="0">
                <a:solidFill>
                  <a:schemeClr val="tx1"/>
                </a:solidFill>
              </a:rPr>
              <a:t/>
            </a:r>
            <a:br>
              <a:rPr lang="en-US" sz="4800" dirty="0" smtClean="0">
                <a:solidFill>
                  <a:schemeClr val="tx1"/>
                </a:solidFill>
              </a:rPr>
            </a:br>
            <a:r>
              <a:rPr lang="ka-GE" sz="2800" dirty="0" smtClean="0">
                <a:solidFill>
                  <a:schemeClr val="tx1"/>
                </a:solidFill>
              </a:rPr>
              <a:t>საძინებელი </a:t>
            </a:r>
            <a:endParaRPr lang="en-US" sz="2800" dirty="0">
              <a:solidFill>
                <a:schemeClr val="tx1"/>
              </a:solidFill>
            </a:endParaRPr>
          </a:p>
        </p:txBody>
      </p:sp>
    </p:spTree>
    <p:extLst>
      <p:ext uri="{BB962C8B-B14F-4D97-AF65-F5344CB8AC3E}">
        <p14:creationId xmlns:p14="http://schemas.microsoft.com/office/powerpoint/2010/main" val="42283946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oogle Shape;90;p1">
            <a:extLst>
              <a:ext uri="{FF2B5EF4-FFF2-40B4-BE49-F238E27FC236}">
                <a16:creationId xmlns:a16="http://schemas.microsoft.com/office/drawing/2014/main" id="{0DE02204-4346-7B4B-A92A-DE548BE25BE4}"/>
              </a:ext>
            </a:extLst>
          </p:cNvPr>
          <p:cNvPicPr preferRelativeResize="0"/>
          <p:nvPr/>
        </p:nvPicPr>
        <p:blipFill rotWithShape="1">
          <a:blip r:embed="rId3" cstate="print">
            <a:alphaModFix/>
          </a:blip>
          <a:srcRect/>
          <a:stretch/>
        </p:blipFill>
        <p:spPr>
          <a:xfrm>
            <a:off x="185030" y="126609"/>
            <a:ext cx="2164081" cy="968991"/>
          </a:xfrm>
          <a:prstGeom prst="rect">
            <a:avLst/>
          </a:prstGeom>
          <a:noFill/>
          <a:ln>
            <a:noFill/>
          </a:ln>
        </p:spPr>
      </p:pic>
      <p:pic>
        <p:nvPicPr>
          <p:cNvPr id="4" name="Picture 3">
            <a:extLst>
              <a:ext uri="{FF2B5EF4-FFF2-40B4-BE49-F238E27FC236}">
                <a16:creationId xmlns:a16="http://schemas.microsoft.com/office/drawing/2014/main" id="{77F85670-E7F1-2A48-A860-002FD9A8B454}"/>
              </a:ext>
            </a:extLst>
          </p:cNvPr>
          <p:cNvPicPr>
            <a:picLocks noChangeAspect="1"/>
          </p:cNvPicPr>
          <p:nvPr/>
        </p:nvPicPr>
        <p:blipFill>
          <a:blip r:embed="rId4" cstate="print"/>
          <a:stretch>
            <a:fillRect/>
          </a:stretch>
        </p:blipFill>
        <p:spPr>
          <a:xfrm>
            <a:off x="2342761" y="126609"/>
            <a:ext cx="2376972" cy="968991"/>
          </a:xfrm>
          <a:prstGeom prst="rect">
            <a:avLst/>
          </a:prstGeom>
        </p:spPr>
      </p:pic>
      <p:sp>
        <p:nvSpPr>
          <p:cNvPr id="6" name="Rectangle 5">
            <a:extLst>
              <a:ext uri="{FF2B5EF4-FFF2-40B4-BE49-F238E27FC236}">
                <a16:creationId xmlns:a16="http://schemas.microsoft.com/office/drawing/2014/main" id="{D0947E2C-4A6B-2040-9846-3F81158F5DB3}"/>
              </a:ext>
            </a:extLst>
          </p:cNvPr>
          <p:cNvSpPr/>
          <p:nvPr/>
        </p:nvSpPr>
        <p:spPr>
          <a:xfrm>
            <a:off x="4799632" y="5432860"/>
            <a:ext cx="2369275" cy="999762"/>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3200" dirty="0" smtClean="0">
                <a:solidFill>
                  <a:schemeClr val="tx1"/>
                </a:solidFill>
              </a:rPr>
              <a:t>garden</a:t>
            </a:r>
            <a:br>
              <a:rPr lang="en-US" sz="3200" dirty="0" smtClean="0">
                <a:solidFill>
                  <a:schemeClr val="tx1"/>
                </a:solidFill>
              </a:rPr>
            </a:br>
            <a:r>
              <a:rPr lang="ka-GE" sz="3200" dirty="0" smtClean="0">
                <a:solidFill>
                  <a:schemeClr val="tx1"/>
                </a:solidFill>
              </a:rPr>
              <a:t>ბაღი </a:t>
            </a:r>
            <a:endParaRPr lang="en-US" sz="3200" dirty="0">
              <a:solidFill>
                <a:schemeClr val="tx1"/>
              </a:solidFill>
            </a:endParaRP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5082" y="1393683"/>
            <a:ext cx="4858373" cy="3954302"/>
          </a:xfrm>
          <a:prstGeom prst="rect">
            <a:avLst/>
          </a:prstGeom>
        </p:spPr>
      </p:pic>
    </p:spTree>
    <p:extLst>
      <p:ext uri="{BB962C8B-B14F-4D97-AF65-F5344CB8AC3E}">
        <p14:creationId xmlns:p14="http://schemas.microsoft.com/office/powerpoint/2010/main" val="383575616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2295</TotalTime>
  <Words>92</Words>
  <Application>Microsoft Office PowerPoint</Application>
  <PresentationFormat>Widescreen</PresentationFormat>
  <Paragraphs>51</Paragraphs>
  <Slides>17</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Sylfaen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 this place we plant and water flowers.   In this room we sleep.  In this room we cook and eat.  In this room we watch TV.  In this room we wash our face and hands.   </vt:lpstr>
      <vt:lpstr>PowerPoint Presentation</vt:lpstr>
      <vt:lpstr>The cat is _____ the box.</vt:lpstr>
      <vt:lpstr>The ball is _____ the table.</vt:lpstr>
      <vt:lpstr>PowerPoint Presentation</vt:lpstr>
      <vt:lpstr>Where is?               Where are?</vt:lpstr>
      <vt:lpstr> Draw your dream house. Use the words  in the circle to label each place and colour  as you like.   დახატეთ თქვენი ოცნების სახლი. გამოიყენეთ წრეში მოცემული სიტყვები თითოეული ადგილის მოსანიშნად და გააფერადეთ თქვენი სურვილის მიხედვით.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Robinson Crusoe</dc:title>
  <dc:creator>Sam Dalesio</dc:creator>
  <cp:lastModifiedBy>User</cp:lastModifiedBy>
  <cp:revision>281</cp:revision>
  <dcterms:created xsi:type="dcterms:W3CDTF">2020-04-09T12:21:27Z</dcterms:created>
  <dcterms:modified xsi:type="dcterms:W3CDTF">2020-11-09T05:23:47Z</dcterms:modified>
</cp:coreProperties>
</file>