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256" r:id="rId2"/>
    <p:sldId id="405" r:id="rId3"/>
    <p:sldId id="406" r:id="rId4"/>
    <p:sldId id="407" r:id="rId5"/>
    <p:sldId id="260" r:id="rId6"/>
    <p:sldId id="261" r:id="rId7"/>
    <p:sldId id="371" r:id="rId8"/>
    <p:sldId id="372" r:id="rId9"/>
    <p:sldId id="373" r:id="rId10"/>
    <p:sldId id="374" r:id="rId11"/>
    <p:sldId id="397" r:id="rId12"/>
    <p:sldId id="347" r:id="rId13"/>
    <p:sldId id="381" r:id="rId14"/>
    <p:sldId id="382" r:id="rId15"/>
    <p:sldId id="383" r:id="rId16"/>
    <p:sldId id="384" r:id="rId17"/>
    <p:sldId id="399" r:id="rId18"/>
    <p:sldId id="357" r:id="rId19"/>
    <p:sldId id="358" r:id="rId20"/>
    <p:sldId id="359" r:id="rId21"/>
    <p:sldId id="360" r:id="rId22"/>
    <p:sldId id="361" r:id="rId23"/>
    <p:sldId id="362" r:id="rId24"/>
    <p:sldId id="393" r:id="rId25"/>
    <p:sldId id="387" r:id="rId26"/>
    <p:sldId id="388" r:id="rId27"/>
    <p:sldId id="353" r:id="rId28"/>
    <p:sldId id="354" r:id="rId29"/>
    <p:sldId id="355" r:id="rId30"/>
    <p:sldId id="400" r:id="rId31"/>
    <p:sldId id="363" r:id="rId32"/>
    <p:sldId id="364" r:id="rId33"/>
    <p:sldId id="365" r:id="rId34"/>
    <p:sldId id="366" r:id="rId35"/>
    <p:sldId id="401" r:id="rId36"/>
    <p:sldId id="296"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392" r:id="rId50"/>
    <p:sldId id="304" r:id="rId51"/>
    <p:sldId id="333"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04+w5nQ4tCbZznQyhmJX9mJzj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6CFEF4-99AF-46A8-A051-738FFB79779B}">
  <a:tblStyle styleId="{B46CFEF4-99AF-46A8-A051-738FFB7977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9331022-4FDA-4916-96CC-4CBCEC6AEFC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5865"/>
  </p:normalViewPr>
  <p:slideViewPr>
    <p:cSldViewPr snapToGrid="0">
      <p:cViewPr varScale="1">
        <p:scale>
          <a:sx n="113" d="100"/>
          <a:sy n="113" d="100"/>
        </p:scale>
        <p:origin x="73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68"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Sylfaen Regular"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extLst>
      <p:ext uri="{BB962C8B-B14F-4D97-AF65-F5344CB8AC3E}">
        <p14:creationId xmlns:p14="http://schemas.microsoft.com/office/powerpoint/2010/main" val="23093051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10</a:t>
            </a:fld>
            <a:endParaRPr dirty="0"/>
          </a:p>
        </p:txBody>
      </p:sp>
    </p:spTree>
    <p:extLst>
      <p:ext uri="{BB962C8B-B14F-4D97-AF65-F5344CB8AC3E}">
        <p14:creationId xmlns:p14="http://schemas.microsoft.com/office/powerpoint/2010/main" val="5607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11</a:t>
            </a:fld>
            <a:endParaRPr dirty="0"/>
          </a:p>
        </p:txBody>
      </p:sp>
    </p:spTree>
    <p:extLst>
      <p:ext uri="{BB962C8B-B14F-4D97-AF65-F5344CB8AC3E}">
        <p14:creationId xmlns:p14="http://schemas.microsoft.com/office/powerpoint/2010/main" val="285542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d3272b2c0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d3272b2c0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43" name="Google Shape;143;g8d3272b2c0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dirty="0"/>
          </a:p>
        </p:txBody>
      </p:sp>
    </p:spTree>
    <p:extLst>
      <p:ext uri="{BB962C8B-B14F-4D97-AF65-F5344CB8AC3E}">
        <p14:creationId xmlns:p14="http://schemas.microsoft.com/office/powerpoint/2010/main" val="149368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19</a:t>
            </a:fld>
            <a:endParaRPr dirty="0"/>
          </a:p>
        </p:txBody>
      </p:sp>
    </p:spTree>
    <p:extLst>
      <p:ext uri="{BB962C8B-B14F-4D97-AF65-F5344CB8AC3E}">
        <p14:creationId xmlns:p14="http://schemas.microsoft.com/office/powerpoint/2010/main" val="36955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dirty="0"/>
          </a:p>
        </p:txBody>
      </p:sp>
    </p:spTree>
    <p:extLst>
      <p:ext uri="{BB962C8B-B14F-4D97-AF65-F5344CB8AC3E}">
        <p14:creationId xmlns:p14="http://schemas.microsoft.com/office/powerpoint/2010/main" val="25820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21</a:t>
            </a:fld>
            <a:endParaRPr dirty="0"/>
          </a:p>
        </p:txBody>
      </p:sp>
    </p:spTree>
    <p:extLst>
      <p:ext uri="{BB962C8B-B14F-4D97-AF65-F5344CB8AC3E}">
        <p14:creationId xmlns:p14="http://schemas.microsoft.com/office/powerpoint/2010/main" val="82470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22</a:t>
            </a:fld>
            <a:endParaRPr dirty="0"/>
          </a:p>
        </p:txBody>
      </p:sp>
    </p:spTree>
    <p:extLst>
      <p:ext uri="{BB962C8B-B14F-4D97-AF65-F5344CB8AC3E}">
        <p14:creationId xmlns:p14="http://schemas.microsoft.com/office/powerpoint/2010/main" val="90280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dirty="0"/>
          </a:p>
        </p:txBody>
      </p:sp>
    </p:spTree>
    <p:extLst>
      <p:ext uri="{BB962C8B-B14F-4D97-AF65-F5344CB8AC3E}">
        <p14:creationId xmlns:p14="http://schemas.microsoft.com/office/powerpoint/2010/main" val="132770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24</a:t>
            </a:fld>
            <a:endParaRPr dirty="0"/>
          </a:p>
        </p:txBody>
      </p:sp>
    </p:spTree>
    <p:extLst>
      <p:ext uri="{BB962C8B-B14F-4D97-AF65-F5344CB8AC3E}">
        <p14:creationId xmlns:p14="http://schemas.microsoft.com/office/powerpoint/2010/main" val="2740471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25</a:t>
            </a:fld>
            <a:endParaRPr dirty="0"/>
          </a:p>
        </p:txBody>
      </p:sp>
    </p:spTree>
    <p:extLst>
      <p:ext uri="{BB962C8B-B14F-4D97-AF65-F5344CB8AC3E}">
        <p14:creationId xmlns:p14="http://schemas.microsoft.com/office/powerpoint/2010/main" val="102575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dirty="0"/>
          </a:p>
        </p:txBody>
      </p:sp>
    </p:spTree>
    <p:extLst>
      <p:ext uri="{BB962C8B-B14F-4D97-AF65-F5344CB8AC3E}">
        <p14:creationId xmlns:p14="http://schemas.microsoft.com/office/powerpoint/2010/main" val="158446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31</a:t>
            </a:fld>
            <a:endParaRPr dirty="0"/>
          </a:p>
        </p:txBody>
      </p:sp>
    </p:spTree>
    <p:extLst>
      <p:ext uri="{BB962C8B-B14F-4D97-AF65-F5344CB8AC3E}">
        <p14:creationId xmlns:p14="http://schemas.microsoft.com/office/powerpoint/2010/main" val="1776835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32</a:t>
            </a:fld>
            <a:endParaRPr dirty="0"/>
          </a:p>
        </p:txBody>
      </p:sp>
    </p:spTree>
    <p:extLst>
      <p:ext uri="{BB962C8B-B14F-4D97-AF65-F5344CB8AC3E}">
        <p14:creationId xmlns:p14="http://schemas.microsoft.com/office/powerpoint/2010/main" val="1436472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dirty="0"/>
          </a:p>
        </p:txBody>
      </p:sp>
    </p:spTree>
    <p:extLst>
      <p:ext uri="{BB962C8B-B14F-4D97-AF65-F5344CB8AC3E}">
        <p14:creationId xmlns:p14="http://schemas.microsoft.com/office/powerpoint/2010/main" val="2136726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34</a:t>
            </a:fld>
            <a:endParaRPr dirty="0"/>
          </a:p>
        </p:txBody>
      </p:sp>
    </p:spTree>
    <p:extLst>
      <p:ext uri="{BB962C8B-B14F-4D97-AF65-F5344CB8AC3E}">
        <p14:creationId xmlns:p14="http://schemas.microsoft.com/office/powerpoint/2010/main" val="1783237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35</a:t>
            </a:fld>
            <a:endParaRPr dirty="0"/>
          </a:p>
        </p:txBody>
      </p:sp>
    </p:spTree>
    <p:extLst>
      <p:ext uri="{BB962C8B-B14F-4D97-AF65-F5344CB8AC3E}">
        <p14:creationId xmlns:p14="http://schemas.microsoft.com/office/powerpoint/2010/main" val="3390724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59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51</a:t>
            </a:fld>
            <a:endParaRPr dirty="0"/>
          </a:p>
        </p:txBody>
      </p:sp>
    </p:spTree>
    <p:extLst>
      <p:ext uri="{BB962C8B-B14F-4D97-AF65-F5344CB8AC3E}">
        <p14:creationId xmlns:p14="http://schemas.microsoft.com/office/powerpoint/2010/main" val="399357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d3272b2c0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d3272b2c0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43" name="Google Shape;143;g8d3272b2c0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dirty="0"/>
          </a:p>
        </p:txBody>
      </p:sp>
    </p:spTree>
    <p:extLst>
      <p:ext uri="{BB962C8B-B14F-4D97-AF65-F5344CB8AC3E}">
        <p14:creationId xmlns:p14="http://schemas.microsoft.com/office/powerpoint/2010/main" val="24379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dirty="0"/>
          </a:p>
        </p:txBody>
      </p:sp>
    </p:spTree>
    <p:extLst>
      <p:ext uri="{BB962C8B-B14F-4D97-AF65-F5344CB8AC3E}">
        <p14:creationId xmlns:p14="http://schemas.microsoft.com/office/powerpoint/2010/main" val="195043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dirty="0"/>
          </a:p>
        </p:txBody>
      </p:sp>
    </p:spTree>
    <p:extLst>
      <p:ext uri="{BB962C8B-B14F-4D97-AF65-F5344CB8AC3E}">
        <p14:creationId xmlns:p14="http://schemas.microsoft.com/office/powerpoint/2010/main" val="974869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Sylfaen Regular"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b="0" i="0">
                <a:solidFill>
                  <a:srgbClr val="888888"/>
                </a:solidFill>
                <a:latin typeface="Sylfaen Regular"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0" name="Google Shape;3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 name="Google Shape;36;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 name="Google Shape;3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Sylfaen Regular"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Sylfaen Regular"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 name="Google Shape;45;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6" name="Google Shape;4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Sylfaen Regular"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Sylfaen Regular"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Sylfaen Regular" pitchFamily="18" charset="0"/>
                <a:ea typeface="Sylfaen Regular" pitchFamily="18" charset="0"/>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Sylfaen Regular"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Sylfaen Regular" pitchFamily="18" charset="0"/>
                <a:ea typeface="Sylfaen Regular"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44032" y="1677614"/>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bg1"/>
                </a:solidFill>
                <a:latin typeface="Calibri" panose="020F0502020204030204" pitchFamily="34" charset="0"/>
                <a:cs typeface="Calibri" panose="020F0502020204030204" pitchFamily="34" charset="0"/>
              </a:rPr>
              <a:t>metal</a:t>
            </a:r>
            <a:endParaRPr lang="en-US" sz="28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cs typeface="Calibri" panose="020F0502020204030204" pitchFamily="34" charset="0"/>
              </a:rPr>
              <a:t>(</a:t>
            </a:r>
            <a:r>
              <a:rPr lang="en-US" sz="2800" b="1" dirty="0" smtClean="0">
                <a:solidFill>
                  <a:schemeClr val="bg1"/>
                </a:solidFill>
                <a:latin typeface="Calibri" panose="020F0502020204030204" pitchFamily="34" charset="0"/>
                <a:cs typeface="Calibri" panose="020F0502020204030204" pitchFamily="34" charset="0"/>
              </a:rPr>
              <a:t>n.)</a:t>
            </a:r>
            <a:endParaRPr sz="28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4385664" y="4376118"/>
            <a:ext cx="3489768" cy="54487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ლითონი</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371540"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423608" y="355564"/>
            <a:ext cx="2532488"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p:cNvSpPr/>
          <p:nvPr/>
        </p:nvSpPr>
        <p:spPr>
          <a:xfrm>
            <a:off x="3590413" y="5349994"/>
            <a:ext cx="5138637" cy="113929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1" dirty="0">
                <a:solidFill>
                  <a:srgbClr val="FFFFFF"/>
                </a:solidFill>
                <a:latin typeface="Calibri" panose="020F0502020204030204" pitchFamily="34" charset="0"/>
                <a:ea typeface="Calibri"/>
                <a:cs typeface="Calibri" panose="020F0502020204030204" pitchFamily="34" charset="0"/>
                <a:sym typeface="Calibri"/>
              </a:rPr>
              <a:t>Silver, gold, and platinum are precious </a:t>
            </a:r>
            <a:r>
              <a:rPr lang="en-US" sz="2400" i="1" dirty="0">
                <a:solidFill>
                  <a:schemeClr val="accent2"/>
                </a:solidFill>
                <a:latin typeface="Calibri" panose="020F0502020204030204" pitchFamily="34" charset="0"/>
                <a:ea typeface="Calibri"/>
                <a:cs typeface="Calibri" panose="020F0502020204030204" pitchFamily="34" charset="0"/>
                <a:sym typeface="Calibri"/>
              </a:rPr>
              <a:t>metals.</a:t>
            </a:r>
            <a:endParaRPr sz="2400" i="1" u="none" strike="noStrike" cap="none" dirty="0">
              <a:solidFill>
                <a:schemeClr val="accent2"/>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908678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44032" y="1677614"/>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bg1"/>
                </a:solidFill>
                <a:latin typeface="Calibri" panose="020F0502020204030204" pitchFamily="34" charset="0"/>
                <a:cs typeface="Calibri" panose="020F0502020204030204" pitchFamily="34" charset="0"/>
              </a:rPr>
              <a:t>cement</a:t>
            </a:r>
            <a:endParaRPr lang="en-US" sz="28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cs typeface="Calibri" panose="020F0502020204030204" pitchFamily="34" charset="0"/>
              </a:rPr>
              <a:t>(</a:t>
            </a:r>
            <a:r>
              <a:rPr lang="en-US" sz="2800" b="1" dirty="0" smtClean="0">
                <a:solidFill>
                  <a:schemeClr val="bg1"/>
                </a:solidFill>
                <a:latin typeface="Calibri" panose="020F0502020204030204" pitchFamily="34" charset="0"/>
                <a:cs typeface="Calibri" panose="020F0502020204030204" pitchFamily="34" charset="0"/>
              </a:rPr>
              <a:t>n.)</a:t>
            </a:r>
            <a:endParaRPr sz="28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4385664" y="4376118"/>
            <a:ext cx="3489768" cy="54487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ცემენტი</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371540"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423608" y="355564"/>
            <a:ext cx="2532488"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p:cNvSpPr/>
          <p:nvPr/>
        </p:nvSpPr>
        <p:spPr>
          <a:xfrm>
            <a:off x="3590413" y="5349994"/>
            <a:ext cx="5138637" cy="113929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1" dirty="0">
                <a:solidFill>
                  <a:srgbClr val="FFFFFF"/>
                </a:solidFill>
                <a:latin typeface="Calibri" panose="020F0502020204030204" pitchFamily="34" charset="0"/>
                <a:ea typeface="Calibri"/>
                <a:cs typeface="Calibri" panose="020F0502020204030204" pitchFamily="34" charset="0"/>
                <a:sym typeface="Calibri"/>
              </a:rPr>
              <a:t> We use brick and </a:t>
            </a:r>
            <a:r>
              <a:rPr lang="en-US" sz="2400" i="1" dirty="0">
                <a:solidFill>
                  <a:schemeClr val="accent2"/>
                </a:solidFill>
                <a:latin typeface="Calibri" panose="020F0502020204030204" pitchFamily="34" charset="0"/>
                <a:ea typeface="Calibri"/>
                <a:cs typeface="Calibri" panose="020F0502020204030204" pitchFamily="34" charset="0"/>
                <a:sym typeface="Calibri"/>
              </a:rPr>
              <a:t>cement</a:t>
            </a:r>
            <a:r>
              <a:rPr lang="en-US" sz="2400" i="1" dirty="0">
                <a:solidFill>
                  <a:srgbClr val="FFFFFF"/>
                </a:solidFill>
                <a:latin typeface="Calibri" panose="020F0502020204030204" pitchFamily="34" charset="0"/>
                <a:ea typeface="Calibri"/>
                <a:cs typeface="Calibri" panose="020F0502020204030204" pitchFamily="34" charset="0"/>
                <a:sym typeface="Calibri"/>
              </a:rPr>
              <a:t> to build houses.</a:t>
            </a:r>
            <a:endParaRPr sz="2400" i="1"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213989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1644884" y="3830855"/>
            <a:ext cx="9017139" cy="15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 block of hard material used for building walls and houses.</a:t>
            </a: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4" name="Rectangle 13">
            <a:extLst>
              <a:ext uri="{FF2B5EF4-FFF2-40B4-BE49-F238E27FC236}">
                <a16:creationId xmlns:a16="http://schemas.microsoft.com/office/drawing/2014/main" id="{C3F1E415-546D-2C48-A6C3-AC6D34F9BA7B}"/>
              </a:ext>
            </a:extLst>
          </p:cNvPr>
          <p:cNvSpPr/>
          <p:nvPr/>
        </p:nvSpPr>
        <p:spPr>
          <a:xfrm>
            <a:off x="286479" y="2072997"/>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brick</a:t>
            </a:r>
          </a:p>
        </p:txBody>
      </p:sp>
      <p:sp>
        <p:nvSpPr>
          <p:cNvPr id="15" name="Rectangle 14">
            <a:extLst>
              <a:ext uri="{FF2B5EF4-FFF2-40B4-BE49-F238E27FC236}">
                <a16:creationId xmlns:a16="http://schemas.microsoft.com/office/drawing/2014/main" id="{748FA8E3-2CE3-3647-992D-018F0126A7B0}"/>
              </a:ext>
            </a:extLst>
          </p:cNvPr>
          <p:cNvSpPr/>
          <p:nvPr/>
        </p:nvSpPr>
        <p:spPr>
          <a:xfrm>
            <a:off x="8921454" y="339291"/>
            <a:ext cx="2429040" cy="14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28E047-1F90-4CB1-8264-047021299E60}"/>
              </a:ext>
            </a:extLst>
          </p:cNvPr>
          <p:cNvSpPr txBox="1"/>
          <p:nvPr/>
        </p:nvSpPr>
        <p:spPr>
          <a:xfrm>
            <a:off x="8921454" y="387333"/>
            <a:ext cx="2488239"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
        <p:nvSpPr>
          <p:cNvPr id="21" name="Rectangle 20">
            <a:extLst>
              <a:ext uri="{FF2B5EF4-FFF2-40B4-BE49-F238E27FC236}">
                <a16:creationId xmlns:a16="http://schemas.microsoft.com/office/drawing/2014/main" id="{C3F1E415-546D-2C48-A6C3-AC6D34F9BA7B}"/>
              </a:ext>
            </a:extLst>
          </p:cNvPr>
          <p:cNvSpPr/>
          <p:nvPr/>
        </p:nvSpPr>
        <p:spPr>
          <a:xfrm>
            <a:off x="2241676"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glass</a:t>
            </a:r>
            <a:endParaRPr lang="en-US" sz="2000" b="1"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C3F1E415-546D-2C48-A6C3-AC6D34F9BA7B}"/>
              </a:ext>
            </a:extLst>
          </p:cNvPr>
          <p:cNvSpPr/>
          <p:nvPr/>
        </p:nvSpPr>
        <p:spPr>
          <a:xfrm>
            <a:off x="4184375"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metal</a:t>
            </a:r>
            <a:endParaRPr lang="en-US" sz="2000" b="1"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3F1E415-546D-2C48-A6C3-AC6D34F9BA7B}"/>
              </a:ext>
            </a:extLst>
          </p:cNvPr>
          <p:cNvSpPr/>
          <p:nvPr/>
        </p:nvSpPr>
        <p:spPr>
          <a:xfrm>
            <a:off x="6153454"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iron</a:t>
            </a:r>
            <a:endParaRPr lang="en-US" sz="2000" b="1"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C3F1E415-546D-2C48-A6C3-AC6D34F9BA7B}"/>
              </a:ext>
            </a:extLst>
          </p:cNvPr>
          <p:cNvSpPr/>
          <p:nvPr/>
        </p:nvSpPr>
        <p:spPr>
          <a:xfrm>
            <a:off x="8090628"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wood</a:t>
            </a:r>
            <a:endParaRPr lang="en-US" sz="2000" b="1"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C3F1E415-546D-2C48-A6C3-AC6D34F9BA7B}"/>
              </a:ext>
            </a:extLst>
          </p:cNvPr>
          <p:cNvSpPr/>
          <p:nvPr/>
        </p:nvSpPr>
        <p:spPr>
          <a:xfrm>
            <a:off x="10054856"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cement</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157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0638 0.07426 L 0.13083 0.07426 C 0.18654 0.07426 0.25553 0.20033 0.25553 0.30326 L 0.25553 0.5332 " pathEditMode="relative" rAng="0" ptsTypes="FfFF">
                                      <p:cBhvr>
                                        <p:cTn id="6" dur="2000" fill="hold"/>
                                        <p:tgtEl>
                                          <p:spTgt spid="14"/>
                                        </p:tgtEl>
                                        <p:attrNameLst>
                                          <p:attrName>ppt_x</p:attrName>
                                          <p:attrName>ppt_y</p:attrName>
                                        </p:attrNameLst>
                                      </p:cBhvr>
                                      <p:rCtr x="12458" y="229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21" name="Rectangle 20">
            <a:extLst>
              <a:ext uri="{FF2B5EF4-FFF2-40B4-BE49-F238E27FC236}">
                <a16:creationId xmlns:a16="http://schemas.microsoft.com/office/drawing/2014/main" id="{748FA8E3-2CE3-3647-992D-018F0126A7B0}"/>
              </a:ext>
            </a:extLst>
          </p:cNvPr>
          <p:cNvSpPr/>
          <p:nvPr/>
        </p:nvSpPr>
        <p:spPr>
          <a:xfrm>
            <a:off x="8921454" y="309420"/>
            <a:ext cx="2429040" cy="14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328E047-1F90-4CB1-8264-047021299E60}"/>
              </a:ext>
            </a:extLst>
          </p:cNvPr>
          <p:cNvSpPr txBox="1"/>
          <p:nvPr/>
        </p:nvSpPr>
        <p:spPr>
          <a:xfrm>
            <a:off x="8921454" y="396958"/>
            <a:ext cx="2488239"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
        <p:nvSpPr>
          <p:cNvPr id="15" name="Rectangle 14">
            <a:extLst>
              <a:ext uri="{FF2B5EF4-FFF2-40B4-BE49-F238E27FC236}">
                <a16:creationId xmlns:a16="http://schemas.microsoft.com/office/drawing/2014/main" id="{C3F1E415-546D-2C48-A6C3-AC6D34F9BA7B}"/>
              </a:ext>
            </a:extLst>
          </p:cNvPr>
          <p:cNvSpPr/>
          <p:nvPr/>
        </p:nvSpPr>
        <p:spPr>
          <a:xfrm>
            <a:off x="1021936"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glass</a:t>
            </a:r>
            <a:endParaRPr lang="en-US" sz="2000" b="1"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C3F1E415-546D-2C48-A6C3-AC6D34F9BA7B}"/>
              </a:ext>
            </a:extLst>
          </p:cNvPr>
          <p:cNvSpPr/>
          <p:nvPr/>
        </p:nvSpPr>
        <p:spPr>
          <a:xfrm>
            <a:off x="3015706"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metal</a:t>
            </a:r>
            <a:endParaRPr lang="en-US" sz="2000" b="1"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C3F1E415-546D-2C48-A6C3-AC6D34F9BA7B}"/>
              </a:ext>
            </a:extLst>
          </p:cNvPr>
          <p:cNvSpPr/>
          <p:nvPr/>
        </p:nvSpPr>
        <p:spPr>
          <a:xfrm>
            <a:off x="5016215"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iron</a:t>
            </a:r>
            <a:endParaRPr lang="en-US" sz="2000" b="1"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3F1E415-546D-2C48-A6C3-AC6D34F9BA7B}"/>
              </a:ext>
            </a:extLst>
          </p:cNvPr>
          <p:cNvSpPr/>
          <p:nvPr/>
        </p:nvSpPr>
        <p:spPr>
          <a:xfrm>
            <a:off x="6954847" y="2076560"/>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wood</a:t>
            </a:r>
            <a:endParaRPr lang="en-US" sz="2000" b="1"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C3F1E415-546D-2C48-A6C3-AC6D34F9BA7B}"/>
              </a:ext>
            </a:extLst>
          </p:cNvPr>
          <p:cNvSpPr/>
          <p:nvPr/>
        </p:nvSpPr>
        <p:spPr>
          <a:xfrm>
            <a:off x="8939258"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cement</a:t>
            </a:r>
            <a:endParaRPr lang="en-US" sz="2000" b="1"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7D84395-477B-5643-998F-5A55D6D879D4}"/>
              </a:ext>
            </a:extLst>
          </p:cNvPr>
          <p:cNvSpPr/>
          <p:nvPr/>
        </p:nvSpPr>
        <p:spPr>
          <a:xfrm>
            <a:off x="1500505" y="3830855"/>
            <a:ext cx="9017139" cy="15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 hard material that forms the branches and trunks of trees and can be used as a building material, for making things, or as a fuel. </a:t>
            </a:r>
          </a:p>
        </p:txBody>
      </p:sp>
    </p:spTree>
    <p:extLst>
      <p:ext uri="{BB962C8B-B14F-4D97-AF65-F5344CB8AC3E}">
        <p14:creationId xmlns:p14="http://schemas.microsoft.com/office/powerpoint/2010/main" val="138471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3007 0.07726 L 0.02903 0.07726 C 0.05546 0.07726 0.08826 0.20078 0.08826 0.30118 L 0.08826 0.52648 " pathEditMode="relative" rAng="0" ptsTypes="FfFF">
                                      <p:cBhvr>
                                        <p:cTn id="6" dur="2000" fill="hold"/>
                                        <p:tgtEl>
                                          <p:spTgt spid="23"/>
                                        </p:tgtEl>
                                        <p:attrNameLst>
                                          <p:attrName>ppt_x</p:attrName>
                                          <p:attrName>ppt_y</p:attrName>
                                        </p:attrNameLst>
                                      </p:cBhvr>
                                      <p:rCtr x="5910" y="224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5" name="Rectangle 14">
            <a:extLst>
              <a:ext uri="{FF2B5EF4-FFF2-40B4-BE49-F238E27FC236}">
                <a16:creationId xmlns:a16="http://schemas.microsoft.com/office/drawing/2014/main" id="{748FA8E3-2CE3-3647-992D-018F0126A7B0}"/>
              </a:ext>
            </a:extLst>
          </p:cNvPr>
          <p:cNvSpPr/>
          <p:nvPr/>
        </p:nvSpPr>
        <p:spPr>
          <a:xfrm>
            <a:off x="8921454" y="339291"/>
            <a:ext cx="2429040" cy="14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28E047-1F90-4CB1-8264-047021299E60}"/>
              </a:ext>
            </a:extLst>
          </p:cNvPr>
          <p:cNvSpPr txBox="1"/>
          <p:nvPr/>
        </p:nvSpPr>
        <p:spPr>
          <a:xfrm>
            <a:off x="8921454" y="455843"/>
            <a:ext cx="2488239"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
        <p:nvSpPr>
          <p:cNvPr id="14" name="Rectangle 13">
            <a:extLst>
              <a:ext uri="{FF2B5EF4-FFF2-40B4-BE49-F238E27FC236}">
                <a16:creationId xmlns:a16="http://schemas.microsoft.com/office/drawing/2014/main" id="{97D84395-477B-5643-998F-5A55D6D879D4}"/>
              </a:ext>
            </a:extLst>
          </p:cNvPr>
          <p:cNvSpPr/>
          <p:nvPr/>
        </p:nvSpPr>
        <p:spPr>
          <a:xfrm>
            <a:off x="1500505" y="3830855"/>
            <a:ext cx="9017139" cy="15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 chemical element that is a common </a:t>
            </a:r>
            <a:r>
              <a:rPr lang="en-US" sz="2400" b="1" dirty="0" smtClean="0">
                <a:latin typeface="Calibri" panose="020F0502020204030204" pitchFamily="34" charset="0"/>
                <a:cs typeface="Calibri" panose="020F0502020204030204" pitchFamily="34" charset="0"/>
              </a:rPr>
              <a:t>grayish-colored </a:t>
            </a:r>
            <a:r>
              <a:rPr lang="en-US" sz="2400" b="1" dirty="0">
                <a:latin typeface="Calibri" panose="020F0502020204030204" pitchFamily="34" charset="0"/>
                <a:cs typeface="Calibri" panose="020F0502020204030204" pitchFamily="34" charset="0"/>
              </a:rPr>
              <a:t>metal. It is strong, used in making steel, and exists in very small amounts in blood.</a:t>
            </a:r>
          </a:p>
        </p:txBody>
      </p:sp>
      <p:sp>
        <p:nvSpPr>
          <p:cNvPr id="21" name="Rectangle 20">
            <a:extLst>
              <a:ext uri="{FF2B5EF4-FFF2-40B4-BE49-F238E27FC236}">
                <a16:creationId xmlns:a16="http://schemas.microsoft.com/office/drawing/2014/main" id="{C3F1E415-546D-2C48-A6C3-AC6D34F9BA7B}"/>
              </a:ext>
            </a:extLst>
          </p:cNvPr>
          <p:cNvSpPr/>
          <p:nvPr/>
        </p:nvSpPr>
        <p:spPr>
          <a:xfrm>
            <a:off x="2003788"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glass</a:t>
            </a:r>
            <a:endParaRPr lang="en-US" sz="2000" b="1"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C3F1E415-546D-2C48-A6C3-AC6D34F9BA7B}"/>
              </a:ext>
            </a:extLst>
          </p:cNvPr>
          <p:cNvSpPr/>
          <p:nvPr/>
        </p:nvSpPr>
        <p:spPr>
          <a:xfrm>
            <a:off x="4110301"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metal</a:t>
            </a:r>
            <a:endParaRPr lang="en-US" sz="2000" b="1"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3F1E415-546D-2C48-A6C3-AC6D34F9BA7B}"/>
              </a:ext>
            </a:extLst>
          </p:cNvPr>
          <p:cNvSpPr/>
          <p:nvPr/>
        </p:nvSpPr>
        <p:spPr>
          <a:xfrm>
            <a:off x="6151996"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iron</a:t>
            </a:r>
            <a:endParaRPr lang="en-US" sz="2000" b="1"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C3F1E415-546D-2C48-A6C3-AC6D34F9BA7B}"/>
              </a:ext>
            </a:extLst>
          </p:cNvPr>
          <p:cNvSpPr/>
          <p:nvPr/>
        </p:nvSpPr>
        <p:spPr>
          <a:xfrm>
            <a:off x="8236614"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cement</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79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4.46759E-6 4.38584E-6 L -0.0427 4.38584E-6 C -0.06184 4.38584E-6 -0.08527 0.14156 -0.08527 0.25699 L -0.08527 0.51515 " pathEditMode="relative" rAng="0" ptsTypes="FfFF">
                                      <p:cBhvr>
                                        <p:cTn id="6" dur="2000" fill="hold"/>
                                        <p:tgtEl>
                                          <p:spTgt spid="23"/>
                                        </p:tgtEl>
                                        <p:attrNameLst>
                                          <p:attrName>ppt_x</p:attrName>
                                          <p:attrName>ppt_y</p:attrName>
                                        </p:attrNameLst>
                                      </p:cBhvr>
                                      <p:rCtr x="-4270" y="257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5" name="Rectangle 14">
            <a:extLst>
              <a:ext uri="{FF2B5EF4-FFF2-40B4-BE49-F238E27FC236}">
                <a16:creationId xmlns:a16="http://schemas.microsoft.com/office/drawing/2014/main" id="{748FA8E3-2CE3-3647-992D-018F0126A7B0}"/>
              </a:ext>
            </a:extLst>
          </p:cNvPr>
          <p:cNvSpPr/>
          <p:nvPr/>
        </p:nvSpPr>
        <p:spPr>
          <a:xfrm>
            <a:off x="8862255" y="217801"/>
            <a:ext cx="2429040" cy="14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28E047-1F90-4CB1-8264-047021299E60}"/>
              </a:ext>
            </a:extLst>
          </p:cNvPr>
          <p:cNvSpPr txBox="1"/>
          <p:nvPr/>
        </p:nvSpPr>
        <p:spPr>
          <a:xfrm>
            <a:off x="8862255" y="296382"/>
            <a:ext cx="2488239"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
        <p:nvSpPr>
          <p:cNvPr id="14" name="Rectangle 13">
            <a:extLst>
              <a:ext uri="{FF2B5EF4-FFF2-40B4-BE49-F238E27FC236}">
                <a16:creationId xmlns:a16="http://schemas.microsoft.com/office/drawing/2014/main" id="{C3F1E415-546D-2C48-A6C3-AC6D34F9BA7B}"/>
              </a:ext>
            </a:extLst>
          </p:cNvPr>
          <p:cNvSpPr/>
          <p:nvPr/>
        </p:nvSpPr>
        <p:spPr>
          <a:xfrm>
            <a:off x="2909702" y="210294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glass</a:t>
            </a:r>
            <a:endParaRPr lang="en-US" sz="2000" b="1"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C3F1E415-546D-2C48-A6C3-AC6D34F9BA7B}"/>
              </a:ext>
            </a:extLst>
          </p:cNvPr>
          <p:cNvSpPr/>
          <p:nvPr/>
        </p:nvSpPr>
        <p:spPr>
          <a:xfrm>
            <a:off x="5016215" y="210294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metal</a:t>
            </a:r>
            <a:endParaRPr lang="en-US" sz="2000" b="1"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C3F1E415-546D-2C48-A6C3-AC6D34F9BA7B}"/>
              </a:ext>
            </a:extLst>
          </p:cNvPr>
          <p:cNvSpPr/>
          <p:nvPr/>
        </p:nvSpPr>
        <p:spPr>
          <a:xfrm>
            <a:off x="7050427" y="2076561"/>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cement</a:t>
            </a:r>
            <a:endParaRPr lang="en-US" sz="2000" b="1"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97D84395-477B-5643-998F-5A55D6D879D4}"/>
              </a:ext>
            </a:extLst>
          </p:cNvPr>
          <p:cNvSpPr/>
          <p:nvPr/>
        </p:nvSpPr>
        <p:spPr>
          <a:xfrm>
            <a:off x="1500505" y="3830855"/>
            <a:ext cx="9017139" cy="15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 chemical element, such as iron or gold, or a mixture of such elements, such as steel, that is generally hard and strong.</a:t>
            </a:r>
          </a:p>
        </p:txBody>
      </p:sp>
    </p:spTree>
    <p:extLst>
      <p:ext uri="{BB962C8B-B14F-4D97-AF65-F5344CB8AC3E}">
        <p14:creationId xmlns:p14="http://schemas.microsoft.com/office/powerpoint/2010/main" val="189278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6.37855E-7 3.25237E-6 L 0.00221 3.25237E-6 C 0.00312 3.25237E-6 0.00443 0.14018 0.00443 0.25445 L 0.00443 0.5096 " pathEditMode="relative" rAng="0" ptsTypes="FfFF">
                                      <p:cBhvr>
                                        <p:cTn id="6" dur="2000" fill="hold"/>
                                        <p:tgtEl>
                                          <p:spTgt spid="19"/>
                                        </p:tgtEl>
                                        <p:attrNameLst>
                                          <p:attrName>ppt_x</p:attrName>
                                          <p:attrName>ppt_y</p:attrName>
                                        </p:attrNameLst>
                                      </p:cBhvr>
                                      <p:rCtr x="221" y="25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5" name="Rectangle 14">
            <a:extLst>
              <a:ext uri="{FF2B5EF4-FFF2-40B4-BE49-F238E27FC236}">
                <a16:creationId xmlns:a16="http://schemas.microsoft.com/office/drawing/2014/main" id="{748FA8E3-2CE3-3647-992D-018F0126A7B0}"/>
              </a:ext>
            </a:extLst>
          </p:cNvPr>
          <p:cNvSpPr/>
          <p:nvPr/>
        </p:nvSpPr>
        <p:spPr>
          <a:xfrm>
            <a:off x="8862255" y="339291"/>
            <a:ext cx="2429040" cy="14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28E047-1F90-4CB1-8264-047021299E60}"/>
              </a:ext>
            </a:extLst>
          </p:cNvPr>
          <p:cNvSpPr txBox="1"/>
          <p:nvPr/>
        </p:nvSpPr>
        <p:spPr>
          <a:xfrm>
            <a:off x="8862255" y="355564"/>
            <a:ext cx="2488240"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
        <p:nvSpPr>
          <p:cNvPr id="14" name="Rectangle 13">
            <a:extLst>
              <a:ext uri="{FF2B5EF4-FFF2-40B4-BE49-F238E27FC236}">
                <a16:creationId xmlns:a16="http://schemas.microsoft.com/office/drawing/2014/main" id="{C3F1E415-546D-2C48-A6C3-AC6D34F9BA7B}"/>
              </a:ext>
            </a:extLst>
          </p:cNvPr>
          <p:cNvSpPr/>
          <p:nvPr/>
        </p:nvSpPr>
        <p:spPr>
          <a:xfrm>
            <a:off x="4025093" y="2083690"/>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glass</a:t>
            </a:r>
            <a:endParaRPr lang="en-US" sz="2000" b="1"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C3F1E415-546D-2C48-A6C3-AC6D34F9BA7B}"/>
              </a:ext>
            </a:extLst>
          </p:cNvPr>
          <p:cNvSpPr/>
          <p:nvPr/>
        </p:nvSpPr>
        <p:spPr>
          <a:xfrm>
            <a:off x="6068649" y="2083689"/>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cement</a:t>
            </a:r>
            <a:endParaRPr lang="en-US" sz="2000" b="1"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7D84395-477B-5643-998F-5A55D6D879D4}"/>
              </a:ext>
            </a:extLst>
          </p:cNvPr>
          <p:cNvSpPr/>
          <p:nvPr/>
        </p:nvSpPr>
        <p:spPr>
          <a:xfrm>
            <a:off x="1500505" y="3830855"/>
            <a:ext cx="9017139" cy="15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 gray powder that is mixed with water, sand, and other substances, becomes very hard when dry, and is used in construction.</a:t>
            </a:r>
          </a:p>
        </p:txBody>
      </p:sp>
    </p:spTree>
    <p:extLst>
      <p:ext uri="{BB962C8B-B14F-4D97-AF65-F5344CB8AC3E}">
        <p14:creationId xmlns:p14="http://schemas.microsoft.com/office/powerpoint/2010/main" val="38597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4179 0.08143 L -0.07902 0.08143 C -0.09568 0.08143 -0.11625 0.19593 -0.11625 0.28869 L -0.11625 0.49688 " pathEditMode="relative" rAng="0" ptsTypes="FfFF">
                                      <p:cBhvr>
                                        <p:cTn id="6" dur="2000" fill="hold"/>
                                        <p:tgtEl>
                                          <p:spTgt spid="18"/>
                                        </p:tgtEl>
                                        <p:attrNameLst>
                                          <p:attrName>ppt_x</p:attrName>
                                          <p:attrName>ppt_y</p:attrName>
                                        </p:attrNameLst>
                                      </p:cBhvr>
                                      <p:rCtr x="-3723" y="20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5" name="Rectangle 14">
            <a:extLst>
              <a:ext uri="{FF2B5EF4-FFF2-40B4-BE49-F238E27FC236}">
                <a16:creationId xmlns:a16="http://schemas.microsoft.com/office/drawing/2014/main" id="{748FA8E3-2CE3-3647-992D-018F0126A7B0}"/>
              </a:ext>
            </a:extLst>
          </p:cNvPr>
          <p:cNvSpPr/>
          <p:nvPr/>
        </p:nvSpPr>
        <p:spPr>
          <a:xfrm>
            <a:off x="8862255" y="339291"/>
            <a:ext cx="2429040" cy="14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28E047-1F90-4CB1-8264-047021299E60}"/>
              </a:ext>
            </a:extLst>
          </p:cNvPr>
          <p:cNvSpPr txBox="1"/>
          <p:nvPr/>
        </p:nvSpPr>
        <p:spPr>
          <a:xfrm>
            <a:off x="8862255" y="455843"/>
            <a:ext cx="2422625"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
        <p:nvSpPr>
          <p:cNvPr id="10" name="Rectangle 9">
            <a:extLst>
              <a:ext uri="{FF2B5EF4-FFF2-40B4-BE49-F238E27FC236}">
                <a16:creationId xmlns:a16="http://schemas.microsoft.com/office/drawing/2014/main" id="{C3F1E415-546D-2C48-A6C3-AC6D34F9BA7B}"/>
              </a:ext>
            </a:extLst>
          </p:cNvPr>
          <p:cNvSpPr/>
          <p:nvPr/>
        </p:nvSpPr>
        <p:spPr>
          <a:xfrm>
            <a:off x="5122373" y="2083689"/>
            <a:ext cx="1811828" cy="1028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cs typeface="Calibri" panose="020F0502020204030204" pitchFamily="34" charset="0"/>
              </a:rPr>
              <a:t>glass</a:t>
            </a:r>
            <a:endParaRPr lang="en-US" sz="2000" b="1"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97D84395-477B-5643-998F-5A55D6D879D4}"/>
              </a:ext>
            </a:extLst>
          </p:cNvPr>
          <p:cNvSpPr/>
          <p:nvPr/>
        </p:nvSpPr>
        <p:spPr>
          <a:xfrm>
            <a:off x="1500505" y="3830855"/>
            <a:ext cx="9017139" cy="15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A hard, transparent material, used to make windows, bottles, and other </a:t>
            </a:r>
            <a:r>
              <a:rPr lang="en-US" sz="2400" b="1" dirty="0" smtClean="0">
                <a:latin typeface="Calibri" panose="020F0502020204030204" pitchFamily="34" charset="0"/>
                <a:cs typeface="Calibri" panose="020F0502020204030204" pitchFamily="34" charset="0"/>
              </a:rPr>
              <a:t>objects.</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0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32492E-6 -8.97525E-7 L -0.00182 -8.97525E-7 C -0.0026 -8.97525E-7 -0.00351 0.13833 -0.00351 0.25052 L -0.00351 0.5022 " pathEditMode="relative" rAng="0" ptsTypes="FfFF">
                                      <p:cBhvr>
                                        <p:cTn id="6" dur="2000" fill="hold"/>
                                        <p:tgtEl>
                                          <p:spTgt spid="10"/>
                                        </p:tgtEl>
                                        <p:attrNameLst>
                                          <p:attrName>ppt_x</p:attrName>
                                          <p:attrName>ppt_y</p:attrName>
                                        </p:attrNameLst>
                                      </p:cBhvr>
                                      <p:rCtr x="-182" y="250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7" name="Google Shape;147;g8d3272b2c0_0_186"/>
          <p:cNvGrpSpPr/>
          <p:nvPr/>
        </p:nvGrpSpPr>
        <p:grpSpPr>
          <a:xfrm>
            <a:off x="1401520" y="1571035"/>
            <a:ext cx="8693438" cy="5146234"/>
            <a:chOff x="-526452" y="357060"/>
            <a:chExt cx="8435851" cy="5368203"/>
          </a:xfrm>
        </p:grpSpPr>
        <p:sp>
          <p:nvSpPr>
            <p:cNvPr id="148" name="Google Shape;148;g8d3272b2c0_0_186"/>
            <p:cNvSpPr/>
            <p:nvPr/>
          </p:nvSpPr>
          <p:spPr>
            <a:xfrm>
              <a:off x="3251604" y="2101368"/>
              <a:ext cx="1774539" cy="1604701"/>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charset="0"/>
                <a:ea typeface="Calibri" charset="0"/>
                <a:cs typeface="Calibri" charset="0"/>
              </a:endParaRPr>
            </a:p>
          </p:txBody>
        </p:sp>
        <p:sp>
          <p:nvSpPr>
            <p:cNvPr id="149" name="Google Shape;149;g8d3272b2c0_0_186"/>
            <p:cNvSpPr txBox="1"/>
            <p:nvPr/>
          </p:nvSpPr>
          <p:spPr>
            <a:xfrm>
              <a:off x="3427578" y="2275011"/>
              <a:ext cx="1422590" cy="1134601"/>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None/>
              </a:pPr>
              <a:r>
                <a:rPr lang="en-US" sz="2400" b="1" u="none" strike="noStrike" cap="none" dirty="0">
                  <a:solidFill>
                    <a:srgbClr val="FFFFFF"/>
                  </a:solidFill>
                  <a:latin typeface="Calibri" charset="0"/>
                  <a:ea typeface="Calibri" charset="0"/>
                  <a:cs typeface="Calibri" charset="0"/>
                  <a:sym typeface="Calibri"/>
                </a:rPr>
                <a:t>Vocabulary</a:t>
              </a:r>
              <a:endParaRPr sz="2400" b="1" dirty="0">
                <a:latin typeface="Calibri" charset="0"/>
                <a:ea typeface="Calibri" charset="0"/>
                <a:cs typeface="Calibri" charset="0"/>
              </a:endParaRPr>
            </a:p>
            <a:p>
              <a:pPr marL="0" marR="0" lvl="0" indent="0" algn="ctr" rtl="0">
                <a:lnSpc>
                  <a:spcPct val="90000"/>
                </a:lnSpc>
                <a:spcBef>
                  <a:spcPts val="595"/>
                </a:spcBef>
                <a:spcAft>
                  <a:spcPts val="0"/>
                </a:spcAft>
                <a:buNone/>
              </a:pPr>
              <a:r>
                <a:rPr lang="en-US" sz="2400" b="1" u="none" strike="noStrike" cap="none" dirty="0" err="1">
                  <a:solidFill>
                    <a:srgbClr val="FFFFFF"/>
                  </a:solidFill>
                  <a:latin typeface="Calibri" charset="0"/>
                  <a:ea typeface="Calibri" charset="0"/>
                  <a:cs typeface="Calibri" charset="0"/>
                  <a:sym typeface="Calibri"/>
                </a:rPr>
                <a:t>ლექსიკა</a:t>
              </a:r>
              <a:endParaRPr sz="2400" b="1" dirty="0">
                <a:latin typeface="Calibri" charset="0"/>
                <a:ea typeface="Calibri" charset="0"/>
                <a:cs typeface="Calibri" charset="0"/>
              </a:endParaRPr>
            </a:p>
          </p:txBody>
        </p:sp>
        <p:sp>
          <p:nvSpPr>
            <p:cNvPr id="151" name="Google Shape;151;g8d3272b2c0_0_186"/>
            <p:cNvSpPr txBox="1"/>
            <p:nvPr/>
          </p:nvSpPr>
          <p:spPr>
            <a:xfrm rot="5196305">
              <a:off x="4607339" y="1672363"/>
              <a:ext cx="35462" cy="354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52" name="Google Shape;152;g8d3272b2c0_0_186"/>
            <p:cNvSpPr/>
            <p:nvPr/>
          </p:nvSpPr>
          <p:spPr>
            <a:xfrm>
              <a:off x="695925" y="357060"/>
              <a:ext cx="2651282" cy="161324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charset="0"/>
                <a:ea typeface="Calibri" charset="0"/>
                <a:cs typeface="Calibri" charset="0"/>
              </a:endParaRPr>
            </a:p>
          </p:txBody>
        </p:sp>
        <p:sp>
          <p:nvSpPr>
            <p:cNvPr id="153" name="Google Shape;153;g8d3272b2c0_0_186"/>
            <p:cNvSpPr txBox="1"/>
            <p:nvPr/>
          </p:nvSpPr>
          <p:spPr>
            <a:xfrm>
              <a:off x="1151711" y="834468"/>
              <a:ext cx="1782796" cy="685405"/>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Clr>
                  <a:srgbClr val="000000"/>
                </a:buClr>
                <a:buFont typeface="Arial"/>
                <a:buNone/>
              </a:pPr>
              <a:r>
                <a:rPr lang="en-US" sz="2400" b="1" dirty="0" smtClean="0">
                  <a:solidFill>
                    <a:srgbClr val="FFFFFF"/>
                  </a:solidFill>
                  <a:latin typeface="Calibri" charset="0"/>
                  <a:ea typeface="Calibri" charset="0"/>
                  <a:cs typeface="Calibri" charset="0"/>
                  <a:sym typeface="Calibri"/>
                </a:rPr>
                <a:t>space</a:t>
              </a:r>
              <a:endParaRPr lang="en-US"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630"/>
                </a:spcBef>
                <a:spcAft>
                  <a:spcPts val="0"/>
                </a:spcAft>
                <a:buClr>
                  <a:srgbClr val="000000"/>
                </a:buClr>
                <a:buFont typeface="Arial"/>
                <a:buNone/>
              </a:pPr>
              <a:r>
                <a:rPr lang="en-US" sz="2400" b="1" dirty="0">
                  <a:solidFill>
                    <a:srgbClr val="FFFFFF"/>
                  </a:solidFill>
                  <a:latin typeface="Calibri" charset="0"/>
                  <a:ea typeface="Calibri" charset="0"/>
                  <a:cs typeface="Calibri" charset="0"/>
                  <a:sym typeface="Calibri"/>
                </a:rPr>
                <a:t>(</a:t>
              </a:r>
              <a:r>
                <a:rPr lang="en-US" sz="2400" b="1" dirty="0" smtClean="0">
                  <a:solidFill>
                    <a:srgbClr val="FFFFFF"/>
                  </a:solidFill>
                  <a:latin typeface="Calibri" charset="0"/>
                  <a:ea typeface="Calibri" charset="0"/>
                  <a:cs typeface="Calibri" charset="0"/>
                  <a:sym typeface="Calibri"/>
                </a:rPr>
                <a:t>n.)</a:t>
              </a:r>
              <a:endParaRPr lang="en-US"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630"/>
                </a:spcBef>
                <a:spcAft>
                  <a:spcPts val="0"/>
                </a:spcAft>
                <a:buClr>
                  <a:srgbClr val="000000"/>
                </a:buClr>
                <a:buFont typeface="Arial"/>
                <a:buNone/>
              </a:pPr>
              <a:r>
                <a:rPr lang="ka-GE" sz="2400" b="1" dirty="0">
                  <a:solidFill>
                    <a:srgbClr val="FFFFFF"/>
                  </a:solidFill>
                  <a:latin typeface="Calibri" charset="0"/>
                  <a:ea typeface="Calibri" charset="0"/>
                  <a:cs typeface="Calibri" charset="0"/>
                  <a:sym typeface="Calibri"/>
                </a:rPr>
                <a:t>სივრცე</a:t>
              </a:r>
              <a:endParaRPr sz="2400" b="1" dirty="0">
                <a:solidFill>
                  <a:srgbClr val="FFFFFF"/>
                </a:solidFill>
                <a:latin typeface="Calibri" charset="0"/>
                <a:ea typeface="Calibri" charset="0"/>
                <a:cs typeface="Calibri" charset="0"/>
                <a:sym typeface="Calibri"/>
              </a:endParaRPr>
            </a:p>
          </p:txBody>
        </p:sp>
        <p:sp>
          <p:nvSpPr>
            <p:cNvPr id="155" name="Google Shape;155;g8d3272b2c0_0_186"/>
            <p:cNvSpPr txBox="1"/>
            <p:nvPr/>
          </p:nvSpPr>
          <p:spPr>
            <a:xfrm rot="-2466378">
              <a:off x="5868095" y="1745714"/>
              <a:ext cx="81222" cy="812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59" name="Google Shape;159;g8d3272b2c0_0_186"/>
            <p:cNvSpPr txBox="1"/>
            <p:nvPr/>
          </p:nvSpPr>
          <p:spPr>
            <a:xfrm rot="-246013">
              <a:off x="6281636" y="2686160"/>
              <a:ext cx="83915" cy="839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63" name="Google Shape;163;g8d3272b2c0_0_186"/>
            <p:cNvSpPr txBox="1"/>
            <p:nvPr/>
          </p:nvSpPr>
          <p:spPr>
            <a:xfrm rot="2113695">
              <a:off x="5940677" y="3711274"/>
              <a:ext cx="77492" cy="7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67" name="Google Shape;167;g8d3272b2c0_0_186"/>
            <p:cNvSpPr txBox="1"/>
            <p:nvPr/>
          </p:nvSpPr>
          <p:spPr>
            <a:xfrm rot="5176116">
              <a:off x="4746973" y="3776269"/>
              <a:ext cx="13829" cy="138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68" name="Google Shape;168;g8d3272b2c0_0_186"/>
            <p:cNvSpPr/>
            <p:nvPr/>
          </p:nvSpPr>
          <p:spPr>
            <a:xfrm>
              <a:off x="958015" y="3937980"/>
              <a:ext cx="2796940" cy="178728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charset="0"/>
                <a:ea typeface="Calibri" charset="0"/>
                <a:cs typeface="Calibri" charset="0"/>
              </a:endParaRPr>
            </a:p>
          </p:txBody>
        </p:sp>
        <p:sp>
          <p:nvSpPr>
            <p:cNvPr id="169" name="Google Shape;169;g8d3272b2c0_0_186"/>
            <p:cNvSpPr txBox="1"/>
            <p:nvPr/>
          </p:nvSpPr>
          <p:spPr>
            <a:xfrm>
              <a:off x="1220658" y="4502693"/>
              <a:ext cx="2341034" cy="88054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err="1" smtClean="0">
                  <a:solidFill>
                    <a:srgbClr val="FFFFFF"/>
                  </a:solidFill>
                  <a:latin typeface="Calibri" charset="0"/>
                  <a:ea typeface="Calibri" charset="0"/>
                  <a:cs typeface="Calibri" charset="0"/>
                  <a:sym typeface="Calibri"/>
                </a:rPr>
                <a:t>cosy</a:t>
              </a:r>
              <a:endParaRPr lang="en-US"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630"/>
                </a:spcBef>
                <a:spcAft>
                  <a:spcPts val="0"/>
                </a:spcAft>
                <a:buNone/>
              </a:pPr>
              <a:r>
                <a:rPr lang="en-US" sz="2400" b="1" dirty="0" smtClean="0">
                  <a:solidFill>
                    <a:srgbClr val="FFFFFF"/>
                  </a:solidFill>
                  <a:latin typeface="Calibri" charset="0"/>
                  <a:ea typeface="Calibri" charset="0"/>
                  <a:cs typeface="Calibri" charset="0"/>
                  <a:sym typeface="Calibri"/>
                </a:rPr>
                <a:t>(adj.)</a:t>
              </a:r>
              <a:endParaRPr lang="en-US"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630"/>
                </a:spcBef>
                <a:spcAft>
                  <a:spcPts val="0"/>
                </a:spcAft>
                <a:buNone/>
              </a:pPr>
              <a:r>
                <a:rPr lang="ka-GE" sz="2400" b="1" dirty="0">
                  <a:solidFill>
                    <a:srgbClr val="FFFFFF"/>
                  </a:solidFill>
                  <a:latin typeface="Calibri" charset="0"/>
                  <a:ea typeface="Calibri" charset="0"/>
                  <a:cs typeface="Calibri" charset="0"/>
                  <a:sym typeface="Calibri"/>
                </a:rPr>
                <a:t>მყუდრო,</a:t>
              </a:r>
            </a:p>
            <a:p>
              <a:pPr marL="0" marR="0" lvl="0" indent="0" algn="ctr" rtl="0">
                <a:lnSpc>
                  <a:spcPct val="90000"/>
                </a:lnSpc>
                <a:spcBef>
                  <a:spcPts val="630"/>
                </a:spcBef>
                <a:spcAft>
                  <a:spcPts val="0"/>
                </a:spcAft>
                <a:buNone/>
              </a:pPr>
              <a:r>
                <a:rPr lang="ka-GE" sz="2400" b="1" dirty="0">
                  <a:solidFill>
                    <a:srgbClr val="FFFFFF"/>
                  </a:solidFill>
                  <a:latin typeface="Calibri" charset="0"/>
                  <a:ea typeface="Calibri" charset="0"/>
                  <a:cs typeface="Calibri" charset="0"/>
                  <a:sym typeface="Calibri"/>
                </a:rPr>
                <a:t>მოხერხებული</a:t>
              </a:r>
            </a:p>
            <a:p>
              <a:pPr marL="0" marR="0" lvl="0" indent="0" algn="ctr" rtl="0">
                <a:lnSpc>
                  <a:spcPct val="90000"/>
                </a:lnSpc>
                <a:spcBef>
                  <a:spcPts val="630"/>
                </a:spcBef>
                <a:spcAft>
                  <a:spcPts val="0"/>
                </a:spcAft>
                <a:buNone/>
              </a:pPr>
              <a:endParaRPr lang="ka-GE" sz="2400" dirty="0">
                <a:solidFill>
                  <a:srgbClr val="FFFFFF"/>
                </a:solidFill>
                <a:latin typeface="Calibri" charset="0"/>
                <a:ea typeface="Calibri" charset="0"/>
                <a:cs typeface="Calibri" charset="0"/>
                <a:sym typeface="Calibri"/>
              </a:endParaRPr>
            </a:p>
          </p:txBody>
        </p:sp>
        <p:sp>
          <p:nvSpPr>
            <p:cNvPr id="171" name="Google Shape;171;g8d3272b2c0_0_186"/>
            <p:cNvSpPr txBox="1"/>
            <p:nvPr/>
          </p:nvSpPr>
          <p:spPr>
            <a:xfrm rot="-1759631">
              <a:off x="3157491" y="3636472"/>
              <a:ext cx="91875" cy="918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72" name="Google Shape;172;g8d3272b2c0_0_186"/>
            <p:cNvSpPr/>
            <p:nvPr/>
          </p:nvSpPr>
          <p:spPr>
            <a:xfrm>
              <a:off x="-526452" y="2080084"/>
              <a:ext cx="2574070" cy="1819342"/>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charset="0"/>
                <a:ea typeface="Calibri" charset="0"/>
                <a:cs typeface="Calibri" charset="0"/>
              </a:endParaRPr>
            </a:p>
          </p:txBody>
        </p:sp>
        <p:sp>
          <p:nvSpPr>
            <p:cNvPr id="173" name="Google Shape;173;g8d3272b2c0_0_186"/>
            <p:cNvSpPr txBox="1"/>
            <p:nvPr/>
          </p:nvSpPr>
          <p:spPr>
            <a:xfrm>
              <a:off x="-465406" y="2499830"/>
              <a:ext cx="2451976" cy="907802"/>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None/>
              </a:pPr>
              <a:r>
                <a:rPr lang="en-US" sz="2400" b="1" dirty="0" smtClean="0">
                  <a:solidFill>
                    <a:srgbClr val="FFFFFF"/>
                  </a:solidFill>
                  <a:latin typeface="Calibri" charset="0"/>
                  <a:ea typeface="Calibri" charset="0"/>
                  <a:cs typeface="Calibri" charset="0"/>
                  <a:sym typeface="Calibri"/>
                </a:rPr>
                <a:t>w</a:t>
              </a:r>
              <a:r>
                <a:rPr lang="en-US" sz="2400" b="1" u="none" strike="noStrike" cap="none" dirty="0" smtClean="0">
                  <a:solidFill>
                    <a:srgbClr val="FFFFFF"/>
                  </a:solidFill>
                  <a:latin typeface="Calibri" charset="0"/>
                  <a:ea typeface="Calibri" charset="0"/>
                  <a:cs typeface="Calibri" charset="0"/>
                  <a:sym typeface="Calibri"/>
                </a:rPr>
                <a:t>heel</a:t>
              </a:r>
              <a:endParaRPr lang="en-US" sz="2400" b="1" u="none" strike="noStrike" cap="none" dirty="0">
                <a:solidFill>
                  <a:srgbClr val="FFFFFF"/>
                </a:solidFill>
                <a:latin typeface="Calibri" charset="0"/>
                <a:ea typeface="Calibri" charset="0"/>
                <a:cs typeface="Calibri" charset="0"/>
                <a:sym typeface="Calibri"/>
              </a:endParaRPr>
            </a:p>
            <a:p>
              <a:pPr marL="0" marR="0" lvl="0" indent="0" algn="ctr" rtl="0">
                <a:lnSpc>
                  <a:spcPct val="90000"/>
                </a:lnSpc>
                <a:spcBef>
                  <a:spcPts val="0"/>
                </a:spcBef>
                <a:spcAft>
                  <a:spcPts val="0"/>
                </a:spcAft>
                <a:buNone/>
              </a:pPr>
              <a:r>
                <a:rPr lang="en-US" sz="2400" b="1" dirty="0">
                  <a:solidFill>
                    <a:srgbClr val="FFFFFF"/>
                  </a:solidFill>
                  <a:latin typeface="Calibri" charset="0"/>
                  <a:ea typeface="Calibri" charset="0"/>
                  <a:cs typeface="Calibri" charset="0"/>
                  <a:sym typeface="Calibri"/>
                </a:rPr>
                <a:t>(</a:t>
              </a:r>
              <a:r>
                <a:rPr lang="en-US" sz="2400" b="1" dirty="0" smtClean="0">
                  <a:solidFill>
                    <a:srgbClr val="FFFFFF"/>
                  </a:solidFill>
                  <a:latin typeface="Calibri" charset="0"/>
                  <a:ea typeface="Calibri" charset="0"/>
                  <a:cs typeface="Calibri" charset="0"/>
                  <a:sym typeface="Calibri"/>
                </a:rPr>
                <a:t>n.)</a:t>
              </a:r>
              <a:endParaRPr lang="ka-GE"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0"/>
                </a:spcBef>
                <a:spcAft>
                  <a:spcPts val="0"/>
                </a:spcAft>
                <a:buNone/>
              </a:pPr>
              <a:r>
                <a:rPr lang="ka-GE" sz="2400" b="1" u="none" strike="noStrike" cap="none" dirty="0">
                  <a:solidFill>
                    <a:srgbClr val="FFFFFF"/>
                  </a:solidFill>
                  <a:latin typeface="Calibri" charset="0"/>
                  <a:ea typeface="Calibri" charset="0"/>
                  <a:cs typeface="Calibri" charset="0"/>
                  <a:sym typeface="Calibri"/>
                </a:rPr>
                <a:t>ბორბალი</a:t>
              </a:r>
              <a:endParaRPr sz="2400" b="1" u="none" strike="noStrike" cap="none" dirty="0">
                <a:solidFill>
                  <a:srgbClr val="FFFFFF"/>
                </a:solidFill>
                <a:latin typeface="Calibri" charset="0"/>
                <a:ea typeface="Calibri" charset="0"/>
                <a:cs typeface="Calibri" charset="0"/>
                <a:sym typeface="Calibri"/>
              </a:endParaRPr>
            </a:p>
          </p:txBody>
        </p:sp>
        <p:sp>
          <p:nvSpPr>
            <p:cNvPr id="175" name="Google Shape;175;g8d3272b2c0_0_186"/>
            <p:cNvSpPr txBox="1"/>
            <p:nvPr/>
          </p:nvSpPr>
          <p:spPr>
            <a:xfrm rot="162391">
              <a:off x="3037428" y="2729877"/>
              <a:ext cx="82592" cy="825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sp>
          <p:nvSpPr>
            <p:cNvPr id="176" name="Google Shape;176;g8d3272b2c0_0_186"/>
            <p:cNvSpPr/>
            <p:nvPr/>
          </p:nvSpPr>
          <p:spPr>
            <a:xfrm>
              <a:off x="5096309" y="3937980"/>
              <a:ext cx="2813090" cy="178728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charset="0"/>
                <a:ea typeface="Calibri" charset="0"/>
                <a:cs typeface="Calibri" charset="0"/>
              </a:endParaRPr>
            </a:p>
          </p:txBody>
        </p:sp>
        <p:sp>
          <p:nvSpPr>
            <p:cNvPr id="177" name="Google Shape;177;g8d3272b2c0_0_186"/>
            <p:cNvSpPr txBox="1"/>
            <p:nvPr/>
          </p:nvSpPr>
          <p:spPr>
            <a:xfrm>
              <a:off x="4992248" y="4337749"/>
              <a:ext cx="2911299" cy="905618"/>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smtClean="0">
                  <a:solidFill>
                    <a:srgbClr val="FFFFFF"/>
                  </a:solidFill>
                  <a:latin typeface="Calibri" charset="0"/>
                  <a:ea typeface="Calibri" charset="0"/>
                  <a:cs typeface="Calibri" charset="0"/>
                  <a:sym typeface="Calibri"/>
                </a:rPr>
                <a:t>shape</a:t>
              </a:r>
              <a:endParaRPr lang="en-US"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630"/>
                </a:spcBef>
                <a:spcAft>
                  <a:spcPts val="0"/>
                </a:spcAft>
                <a:buNone/>
              </a:pPr>
              <a:r>
                <a:rPr lang="en-US" sz="2400" b="1" dirty="0">
                  <a:solidFill>
                    <a:srgbClr val="FFFFFF"/>
                  </a:solidFill>
                  <a:latin typeface="Calibri" charset="0"/>
                  <a:ea typeface="Calibri" charset="0"/>
                  <a:cs typeface="Calibri" charset="0"/>
                  <a:sym typeface="Calibri"/>
                </a:rPr>
                <a:t>(</a:t>
              </a:r>
              <a:r>
                <a:rPr lang="en-US" sz="2400" b="1" dirty="0" smtClean="0">
                  <a:solidFill>
                    <a:srgbClr val="FFFFFF"/>
                  </a:solidFill>
                  <a:latin typeface="Calibri" charset="0"/>
                  <a:ea typeface="Calibri" charset="0"/>
                  <a:cs typeface="Calibri" charset="0"/>
                  <a:sym typeface="Calibri"/>
                </a:rPr>
                <a:t>n.)</a:t>
              </a:r>
              <a:endParaRPr lang="ka-GE" sz="2400" b="1" dirty="0">
                <a:solidFill>
                  <a:srgbClr val="FFFFFF"/>
                </a:solidFill>
                <a:latin typeface="Calibri" charset="0"/>
                <a:ea typeface="Calibri" charset="0"/>
                <a:cs typeface="Calibri" charset="0"/>
                <a:sym typeface="Calibri"/>
              </a:endParaRPr>
            </a:p>
            <a:p>
              <a:pPr marL="0" marR="0" lvl="0" indent="0" algn="ctr" rtl="0">
                <a:lnSpc>
                  <a:spcPct val="90000"/>
                </a:lnSpc>
                <a:spcBef>
                  <a:spcPts val="630"/>
                </a:spcBef>
                <a:spcAft>
                  <a:spcPts val="0"/>
                </a:spcAft>
                <a:buNone/>
              </a:pPr>
              <a:r>
                <a:rPr lang="ka-GE" sz="2400" b="1" dirty="0">
                  <a:solidFill>
                    <a:srgbClr val="FFFFFF"/>
                  </a:solidFill>
                  <a:latin typeface="Calibri" charset="0"/>
                  <a:ea typeface="Calibri" charset="0"/>
                  <a:cs typeface="Calibri" charset="0"/>
                  <a:sym typeface="Calibri"/>
                </a:rPr>
                <a:t>ფორმა</a:t>
              </a:r>
              <a:endParaRPr sz="2400" b="1" dirty="0">
                <a:solidFill>
                  <a:srgbClr val="FFFFFF"/>
                </a:solidFill>
                <a:latin typeface="Calibri" charset="0"/>
                <a:ea typeface="Calibri" charset="0"/>
                <a:cs typeface="Calibri" charset="0"/>
                <a:sym typeface="Calibri"/>
              </a:endParaRPr>
            </a:p>
          </p:txBody>
        </p:sp>
        <p:sp>
          <p:nvSpPr>
            <p:cNvPr id="179" name="Google Shape;179;g8d3272b2c0_0_186"/>
            <p:cNvSpPr txBox="1"/>
            <p:nvPr/>
          </p:nvSpPr>
          <p:spPr>
            <a:xfrm rot="2082986">
              <a:off x="3151457" y="1760313"/>
              <a:ext cx="102192" cy="1021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charset="0"/>
                <a:ea typeface="Calibri" charset="0"/>
                <a:cs typeface="Calibri" charset="0"/>
                <a:sym typeface="Calibri"/>
              </a:endParaRPr>
            </a:p>
          </p:txBody>
        </p:sp>
      </p:grpSp>
      <p:sp>
        <p:nvSpPr>
          <p:cNvPr id="2" name="Oval 1">
            <a:extLst>
              <a:ext uri="{FF2B5EF4-FFF2-40B4-BE49-F238E27FC236}">
                <a16:creationId xmlns:a16="http://schemas.microsoft.com/office/drawing/2014/main" id="{17DFDB4C-9792-4BAD-979A-3FB865F95A53}"/>
              </a:ext>
            </a:extLst>
          </p:cNvPr>
          <p:cNvSpPr/>
          <p:nvPr/>
        </p:nvSpPr>
        <p:spPr>
          <a:xfrm>
            <a:off x="7976043" y="3136724"/>
            <a:ext cx="2758699" cy="1633602"/>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alibri" panose="020F0502020204030204" pitchFamily="34" charset="0"/>
                <a:cs typeface="Calibri" panose="020F0502020204030204" pitchFamily="34" charset="0"/>
              </a:rPr>
              <a:t>dome</a:t>
            </a: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n.)</a:t>
            </a:r>
            <a:endParaRPr lang="ka-GE" sz="2400" b="1" dirty="0">
              <a:latin typeface="Calibri" panose="020F0502020204030204" pitchFamily="34" charset="0"/>
              <a:cs typeface="Calibri" panose="020F0502020204030204" pitchFamily="34" charset="0"/>
            </a:endParaRPr>
          </a:p>
          <a:p>
            <a:pPr algn="ctr"/>
            <a:r>
              <a:rPr lang="ka-GE" sz="2400" b="1" dirty="0">
                <a:latin typeface="Calibri" panose="020F0502020204030204" pitchFamily="34" charset="0"/>
                <a:cs typeface="Calibri" panose="020F0502020204030204" pitchFamily="34" charset="0"/>
              </a:rPr>
              <a:t>გუმბათი</a:t>
            </a:r>
            <a:endParaRPr lang="en-US" sz="2400" b="1" dirty="0">
              <a:latin typeface="Calibri" panose="020F0502020204030204" pitchFamily="34" charset="0"/>
              <a:cs typeface="Calibri" panose="020F0502020204030204" pitchFamily="34" charset="0"/>
            </a:endParaRPr>
          </a:p>
        </p:txBody>
      </p:sp>
      <p:pic>
        <p:nvPicPr>
          <p:cNvPr id="30" name="Google Shape;90;p1">
            <a:extLst>
              <a:ext uri="{FF2B5EF4-FFF2-40B4-BE49-F238E27FC236}">
                <a16:creationId xmlns:a16="http://schemas.microsoft.com/office/drawing/2014/main" id="{C0F02F15-F1A3-BE4E-8F9E-010F27EC343E}"/>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31" name="Picture 30">
            <a:extLst>
              <a:ext uri="{FF2B5EF4-FFF2-40B4-BE49-F238E27FC236}">
                <a16:creationId xmlns:a16="http://schemas.microsoft.com/office/drawing/2014/main" id="{CBFB4AD6-5147-B841-97E3-D3DBF2870DA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32" name="Google Shape;152;g8d3272b2c0_0_186"/>
          <p:cNvSpPr/>
          <p:nvPr/>
        </p:nvSpPr>
        <p:spPr>
          <a:xfrm>
            <a:off x="6609923" y="1571034"/>
            <a:ext cx="2732238" cy="1546537"/>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charset="0"/>
              <a:ea typeface="Calibri" charset="0"/>
              <a:cs typeface="Calibri" charset="0"/>
            </a:endParaRPr>
          </a:p>
        </p:txBody>
      </p:sp>
      <p:sp>
        <p:nvSpPr>
          <p:cNvPr id="33" name="Google Shape;157;g8d3272b2c0_0_186"/>
          <p:cNvSpPr txBox="1"/>
          <p:nvPr/>
        </p:nvSpPr>
        <p:spPr>
          <a:xfrm>
            <a:off x="7143457" y="1876417"/>
            <a:ext cx="1665171" cy="844734"/>
          </a:xfrm>
          <a:prstGeom prst="rect">
            <a:avLst/>
          </a:prstGeom>
          <a:solidFill>
            <a:schemeClr val="accent1"/>
          </a:solid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400" b="1" dirty="0" smtClean="0">
                <a:solidFill>
                  <a:srgbClr val="FFFFFF"/>
                </a:solidFill>
                <a:latin typeface="Calibri" charset="0"/>
                <a:ea typeface="Calibri" charset="0"/>
                <a:cs typeface="Calibri" charset="0"/>
                <a:sym typeface="Calibri"/>
              </a:rPr>
              <a:t>tiny</a:t>
            </a:r>
            <a:endParaRPr lang="en-US" sz="2400" b="1" dirty="0">
              <a:solidFill>
                <a:srgbClr val="FFFFFF"/>
              </a:solidFill>
              <a:latin typeface="Calibri" charset="0"/>
              <a:ea typeface="Calibri" charset="0"/>
              <a:cs typeface="Calibri" charset="0"/>
              <a:sym typeface="Calibri"/>
            </a:endParaRPr>
          </a:p>
          <a:p>
            <a:pPr marL="0" lvl="0" indent="0" algn="ctr" rtl="0">
              <a:spcBef>
                <a:spcPts val="0"/>
              </a:spcBef>
              <a:spcAft>
                <a:spcPts val="0"/>
              </a:spcAft>
              <a:buClr>
                <a:schemeClr val="dk1"/>
              </a:buClr>
              <a:buSzPts val="1100"/>
              <a:buFont typeface="Arial"/>
              <a:buNone/>
            </a:pPr>
            <a:r>
              <a:rPr lang="en-US" sz="2400" b="1" dirty="0">
                <a:solidFill>
                  <a:srgbClr val="FFFFFF"/>
                </a:solidFill>
                <a:latin typeface="Calibri" charset="0"/>
                <a:ea typeface="Calibri" charset="0"/>
                <a:cs typeface="Calibri" charset="0"/>
                <a:sym typeface="Calibri"/>
              </a:rPr>
              <a:t>(</a:t>
            </a:r>
            <a:r>
              <a:rPr lang="en-US" sz="2400" b="1" dirty="0" smtClean="0">
                <a:solidFill>
                  <a:srgbClr val="FFFFFF"/>
                </a:solidFill>
                <a:latin typeface="Calibri" charset="0"/>
                <a:ea typeface="Calibri" charset="0"/>
                <a:cs typeface="Calibri" charset="0"/>
                <a:sym typeface="Calibri"/>
              </a:rPr>
              <a:t>adj.)</a:t>
            </a:r>
            <a:endParaRPr lang="en-US" sz="2400" b="1" dirty="0">
              <a:solidFill>
                <a:srgbClr val="FFFFFF"/>
              </a:solidFill>
              <a:latin typeface="Calibri" charset="0"/>
              <a:ea typeface="Calibri" charset="0"/>
              <a:cs typeface="Calibri" charset="0"/>
              <a:sym typeface="Calibri"/>
            </a:endParaRPr>
          </a:p>
          <a:p>
            <a:pPr marL="0" lvl="0" indent="0" algn="ctr" rtl="0">
              <a:spcBef>
                <a:spcPts val="0"/>
              </a:spcBef>
              <a:spcAft>
                <a:spcPts val="0"/>
              </a:spcAft>
              <a:buClr>
                <a:schemeClr val="dk1"/>
              </a:buClr>
              <a:buSzPts val="1100"/>
              <a:buFont typeface="Arial"/>
              <a:buNone/>
            </a:pPr>
            <a:r>
              <a:rPr lang="ka-GE" sz="2400" b="1" dirty="0">
                <a:solidFill>
                  <a:srgbClr val="FFFFFF"/>
                </a:solidFill>
                <a:latin typeface="Calibri" charset="0"/>
                <a:ea typeface="Calibri" charset="0"/>
                <a:cs typeface="Calibri" charset="0"/>
                <a:sym typeface="Calibri"/>
              </a:rPr>
              <a:t>პატარა</a:t>
            </a:r>
            <a:endParaRPr lang="en-US" sz="2400" b="1" dirty="0">
              <a:solidFill>
                <a:srgbClr val="FFFFFF"/>
              </a:solidFill>
              <a:latin typeface="Calibri" charset="0"/>
              <a:ea typeface="Calibri" charset="0"/>
              <a:cs typeface="Calibri" charset="0"/>
              <a:sym typeface="Calibri"/>
            </a:endParaRPr>
          </a:p>
        </p:txBody>
      </p:sp>
      <p:cxnSp>
        <p:nvCxnSpPr>
          <p:cNvPr id="5" name="Straight Connector 4"/>
          <p:cNvCxnSpPr>
            <a:endCxn id="32" idx="3"/>
          </p:cNvCxnSpPr>
          <p:nvPr/>
        </p:nvCxnSpPr>
        <p:spPr>
          <a:xfrm flipV="1">
            <a:off x="6629171" y="2891086"/>
            <a:ext cx="380879" cy="50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48" idx="6"/>
          </p:cNvCxnSpPr>
          <p:nvPr/>
        </p:nvCxnSpPr>
        <p:spPr>
          <a:xfrm>
            <a:off x="7123662" y="4012392"/>
            <a:ext cx="952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52" idx="5"/>
          </p:cNvCxnSpPr>
          <p:nvPr/>
        </p:nvCxnSpPr>
        <p:spPr>
          <a:xfrm flipH="1" flipV="1">
            <a:off x="4993333" y="2891087"/>
            <a:ext cx="621162" cy="518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48" idx="2"/>
            <a:endCxn id="173" idx="3"/>
          </p:cNvCxnSpPr>
          <p:nvPr/>
        </p:nvCxnSpPr>
        <p:spPr>
          <a:xfrm flipH="1">
            <a:off x="3991277" y="4012392"/>
            <a:ext cx="1303661" cy="47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68" idx="7"/>
          </p:cNvCxnSpPr>
          <p:nvPr/>
        </p:nvCxnSpPr>
        <p:spPr>
          <a:xfrm flipH="1">
            <a:off x="5391549" y="4697304"/>
            <a:ext cx="422110" cy="557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91095" y="4697304"/>
            <a:ext cx="806985" cy="6898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231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668019" y="1566882"/>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smtClean="0">
                <a:solidFill>
                  <a:schemeClr val="bg1"/>
                </a:solidFill>
                <a:latin typeface="Calibri" pitchFamily="34" charset="0"/>
              </a:rPr>
              <a:t>space</a:t>
            </a:r>
            <a:endParaRPr lang="en-US" sz="2800" b="1" dirty="0">
              <a:solidFill>
                <a:schemeClr val="bg1"/>
              </a:solidFill>
              <a:latin typeface="Calibri" pitchFamily="34" charset="0"/>
            </a:endParaRPr>
          </a:p>
          <a:p>
            <a:pPr lvl="0" algn="ctr"/>
            <a:r>
              <a:rPr lang="en-US" sz="2800" b="1" dirty="0">
                <a:solidFill>
                  <a:schemeClr val="bg1"/>
                </a:solidFill>
                <a:latin typeface="Calibri" pitchFamily="34" charset="0"/>
              </a:rPr>
              <a:t>(</a:t>
            </a:r>
            <a:r>
              <a:rPr lang="en-US" sz="2800" b="1" dirty="0" smtClean="0">
                <a:solidFill>
                  <a:schemeClr val="bg1"/>
                </a:solidFill>
                <a:latin typeface="Calibri" pitchFamily="34" charset="0"/>
              </a:rPr>
              <a:t>n.)</a:t>
            </a:r>
            <a:endParaRPr lang="ka-GE" sz="2800" b="1" dirty="0">
              <a:solidFill>
                <a:schemeClr val="bg1"/>
              </a:solidFill>
              <a:latin typeface="Calibri" pitchFamily="34" charset="0"/>
            </a:endParaRPr>
          </a:p>
        </p:txBody>
      </p:sp>
      <p:sp>
        <p:nvSpPr>
          <p:cNvPr id="190" name="Google Shape;190;g8d3272b2c0_0_231"/>
          <p:cNvSpPr/>
          <p:nvPr/>
        </p:nvSpPr>
        <p:spPr>
          <a:xfrm>
            <a:off x="4098000" y="4236334"/>
            <a:ext cx="4571438" cy="100475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Regular" charset="0"/>
                <a:ea typeface="Calibri"/>
                <a:cs typeface="Calibri"/>
                <a:sym typeface="Calibri"/>
              </a:rPr>
              <a:t>სივრცე</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3" y="726545"/>
            <a:ext cx="2397092"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a:extLst>
              <a:ext uri="{FF2B5EF4-FFF2-40B4-BE49-F238E27FC236}">
                <a16:creationId xmlns:a16="http://schemas.microsoft.com/office/drawing/2014/main" id="{D1B5DCDD-794B-2846-8198-90595578A702}"/>
              </a:ext>
            </a:extLst>
          </p:cNvPr>
          <p:cNvSpPr/>
          <p:nvPr/>
        </p:nvSpPr>
        <p:spPr>
          <a:xfrm>
            <a:off x="4097999" y="5450879"/>
            <a:ext cx="4571439" cy="101255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dirty="0">
                <a:solidFill>
                  <a:schemeClr val="bg1"/>
                </a:solidFill>
                <a:latin typeface="Calibri" charset="0"/>
                <a:ea typeface="Calibri" charset="0"/>
                <a:cs typeface="Calibri" charset="0"/>
                <a:sym typeface="Calibri"/>
              </a:rPr>
              <a:t>There is no </a:t>
            </a:r>
            <a:r>
              <a:rPr lang="en-US" sz="2400" i="1" dirty="0">
                <a:solidFill>
                  <a:schemeClr val="accent2"/>
                </a:solidFill>
                <a:latin typeface="Calibri" charset="0"/>
                <a:ea typeface="Calibri" charset="0"/>
                <a:cs typeface="Calibri" charset="0"/>
                <a:sym typeface="Calibri"/>
              </a:rPr>
              <a:t>space</a:t>
            </a:r>
            <a:r>
              <a:rPr lang="en-US" sz="2400" i="1" dirty="0">
                <a:solidFill>
                  <a:schemeClr val="bg1"/>
                </a:solidFill>
                <a:latin typeface="Calibri" charset="0"/>
                <a:ea typeface="Calibri" charset="0"/>
                <a:cs typeface="Calibri" charset="0"/>
                <a:sym typeface="Calibri"/>
              </a:rPr>
              <a:t> for books in this room.</a:t>
            </a:r>
            <a:endParaRPr sz="2400" i="1" strike="noStrike" cap="none" dirty="0">
              <a:solidFill>
                <a:schemeClr val="bg1"/>
              </a:solidFill>
              <a:latin typeface="Calibri" charset="0"/>
              <a:ea typeface="Calibri" charset="0"/>
              <a:cs typeface="Calibri" charset="0"/>
              <a:sym typeface="Calibri"/>
            </a:endParaRPr>
          </a:p>
        </p:txBody>
      </p:sp>
    </p:spTree>
    <p:extLst>
      <p:ext uri="{BB962C8B-B14F-4D97-AF65-F5344CB8AC3E}">
        <p14:creationId xmlns:p14="http://schemas.microsoft.com/office/powerpoint/2010/main" val="1240443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Google Shape;97;p2"/>
          <p:cNvSpPr txBox="1"/>
          <p:nvPr/>
        </p:nvSpPr>
        <p:spPr>
          <a:xfrm>
            <a:off x="0" y="1932868"/>
            <a:ext cx="12207936" cy="241812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6600"/>
              <a:buFont typeface="Calibri"/>
              <a:buNone/>
            </a:pPr>
            <a:r>
              <a:rPr lang="en-US" sz="6600" dirty="0" smtClean="0">
                <a:solidFill>
                  <a:schemeClr val="bg1"/>
                </a:solidFill>
                <a:latin typeface="Calibri" panose="020F0502020204030204" pitchFamily="34" charset="0"/>
                <a:ea typeface="Calibri"/>
                <a:cs typeface="Calibri" panose="020F0502020204030204" pitchFamily="34" charset="0"/>
                <a:sym typeface="Calibri"/>
              </a:rPr>
              <a:t>Architecture|</a:t>
            </a:r>
            <a:r>
              <a:rPr lang="ka-GE" sz="6400" dirty="0" smtClean="0">
                <a:solidFill>
                  <a:schemeClr val="bg1"/>
                </a:solidFill>
                <a:latin typeface="Sylfaen Regular" pitchFamily="18" charset="0"/>
                <a:ea typeface="Calibri"/>
                <a:cs typeface="Calibri" panose="020F0502020204030204" pitchFamily="34" charset="0"/>
                <a:sym typeface="Calibri"/>
              </a:rPr>
              <a:t>არქიტექტურა</a:t>
            </a:r>
            <a:endParaRPr sz="640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4" name="Rectangle 3"/>
          <p:cNvSpPr/>
          <p:nvPr/>
        </p:nvSpPr>
        <p:spPr>
          <a:xfrm>
            <a:off x="1068404" y="3821229"/>
            <a:ext cx="10154653" cy="138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98;p2"/>
          <p:cNvSpPr txBox="1"/>
          <p:nvPr/>
        </p:nvSpPr>
        <p:spPr>
          <a:xfrm>
            <a:off x="0" y="3561393"/>
            <a:ext cx="12192000" cy="16557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Arial"/>
              <a:buNone/>
            </a:pPr>
            <a:endParaRPr sz="4400" u="none" strike="noStrike" cap="none" dirty="0">
              <a:solidFill>
                <a:schemeClr val="dk1"/>
              </a:solidFill>
              <a:latin typeface="Sylfaen Regular" pitchFamily="18" charset="0"/>
              <a:ea typeface="Calibri"/>
              <a:cs typeface="Calibri"/>
              <a:sym typeface="Calibri"/>
            </a:endParaRPr>
          </a:p>
          <a:p>
            <a:pPr marL="0" marR="0" lvl="0" indent="0" algn="ctr" rtl="0">
              <a:lnSpc>
                <a:spcPct val="90000"/>
              </a:lnSpc>
              <a:spcBef>
                <a:spcPts val="1000"/>
              </a:spcBef>
              <a:spcAft>
                <a:spcPts val="0"/>
              </a:spcAft>
              <a:buClr>
                <a:schemeClr val="dk1"/>
              </a:buClr>
              <a:buSzPts val="3600"/>
              <a:buFont typeface="Arial"/>
              <a:buNone/>
            </a:pPr>
            <a:r>
              <a:rPr lang="en-US" sz="3600" u="none" strike="noStrike" cap="none" dirty="0">
                <a:solidFill>
                  <a:schemeClr val="bg1"/>
                </a:solidFill>
                <a:latin typeface="Sylfaen Regular" pitchFamily="18" charset="0"/>
                <a:ea typeface="Calibri"/>
                <a:cs typeface="Calibri"/>
                <a:sym typeface="Calibri"/>
              </a:rPr>
              <a:t> </a:t>
            </a:r>
            <a:r>
              <a:rPr lang="en-US" sz="3600" dirty="0">
                <a:solidFill>
                  <a:schemeClr val="bg1"/>
                </a:solidFill>
                <a:latin typeface="Calibri" panose="020F0502020204030204" pitchFamily="34" charset="0"/>
                <a:ea typeface="Calibri"/>
                <a:cs typeface="Calibri" panose="020F0502020204030204" pitchFamily="34" charset="0"/>
                <a:sym typeface="Calibri"/>
              </a:rPr>
              <a:t>English </a:t>
            </a:r>
            <a:r>
              <a:rPr lang="en-US" sz="3600" dirty="0" smtClean="0">
                <a:solidFill>
                  <a:schemeClr val="bg1"/>
                </a:solidFill>
                <a:latin typeface="Calibri" panose="020F0502020204030204" pitchFamily="34" charset="0"/>
                <a:ea typeface="Calibri"/>
                <a:cs typeface="Calibri" panose="020F0502020204030204" pitchFamily="34" charset="0"/>
                <a:sym typeface="Calibri"/>
              </a:rPr>
              <a:t>for </a:t>
            </a:r>
            <a:r>
              <a:rPr lang="en-US" sz="3600" dirty="0">
                <a:solidFill>
                  <a:schemeClr val="bg1"/>
                </a:solidFill>
                <a:latin typeface="Calibri" panose="020F0502020204030204" pitchFamily="34" charset="0"/>
                <a:ea typeface="Calibri"/>
                <a:cs typeface="Calibri" panose="020F0502020204030204" pitchFamily="34" charset="0"/>
                <a:sym typeface="Calibri"/>
              </a:rPr>
              <a:t>Specific Purposes </a:t>
            </a:r>
            <a:r>
              <a:rPr lang="en-US" sz="3600" dirty="0">
                <a:solidFill>
                  <a:schemeClr val="bg1"/>
                </a:solidFill>
                <a:latin typeface="Sylfaen Regular" pitchFamily="18" charset="0"/>
                <a:ea typeface="Calibri"/>
                <a:cs typeface="Calibri"/>
                <a:sym typeface="Calibri"/>
              </a:rPr>
              <a:t>| </a:t>
            </a:r>
            <a:r>
              <a:rPr lang="en-US" sz="3600" dirty="0">
                <a:solidFill>
                  <a:schemeClr val="bg1"/>
                </a:solidFill>
                <a:latin typeface="Calibri" panose="020F0502020204030204" pitchFamily="34" charset="0"/>
                <a:ea typeface="Calibri"/>
                <a:cs typeface="Calibri" panose="020F0502020204030204" pitchFamily="34" charset="0"/>
                <a:sym typeface="Calibri"/>
              </a:rPr>
              <a:t>Level A2</a:t>
            </a:r>
            <a:endParaRPr sz="360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201564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827534" y="1474498"/>
            <a:ext cx="3107684"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smtClean="0">
                <a:solidFill>
                  <a:schemeClr val="bg1"/>
                </a:solidFill>
                <a:latin typeface="Calibri" pitchFamily="34" charset="0"/>
              </a:rPr>
              <a:t>tiny</a:t>
            </a:r>
            <a:endParaRPr lang="en-US" sz="2800" b="1" dirty="0">
              <a:solidFill>
                <a:schemeClr val="bg1"/>
              </a:solidFill>
              <a:latin typeface="Calibri" pitchFamily="34" charset="0"/>
            </a:endParaRPr>
          </a:p>
          <a:p>
            <a:pPr lvl="0" algn="ctr"/>
            <a:r>
              <a:rPr lang="en-US" sz="2800" b="1" dirty="0">
                <a:solidFill>
                  <a:schemeClr val="bg1"/>
                </a:solidFill>
                <a:latin typeface="Calibri" pitchFamily="34" charset="0"/>
              </a:rPr>
              <a:t>(</a:t>
            </a:r>
            <a:r>
              <a:rPr lang="en-US" sz="2800" b="1" dirty="0" smtClean="0">
                <a:solidFill>
                  <a:schemeClr val="bg1"/>
                </a:solidFill>
                <a:latin typeface="Calibri" pitchFamily="34" charset="0"/>
              </a:rPr>
              <a:t>adj.)</a:t>
            </a:r>
            <a:endParaRPr lang="ka-GE" sz="2800" b="1" dirty="0">
              <a:solidFill>
                <a:schemeClr val="bg1"/>
              </a:solidFill>
              <a:latin typeface="Calibri" pitchFamily="34" charset="0"/>
            </a:endParaRPr>
          </a:p>
        </p:txBody>
      </p:sp>
      <p:sp>
        <p:nvSpPr>
          <p:cNvPr id="190" name="Google Shape;190;g8d3272b2c0_0_231"/>
          <p:cNvSpPr/>
          <p:nvPr/>
        </p:nvSpPr>
        <p:spPr>
          <a:xfrm>
            <a:off x="4687747" y="4305782"/>
            <a:ext cx="3655205" cy="75053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a:solidFill>
                  <a:srgbClr val="FFFFFF"/>
                </a:solidFill>
                <a:latin typeface="Calibri Regular" charset="0"/>
                <a:ea typeface="Calibri"/>
                <a:cs typeface="Calibri"/>
                <a:sym typeface="Calibri"/>
              </a:rPr>
              <a:t>პატარა</a:t>
            </a:r>
            <a:r>
              <a:rPr lang="en-US" sz="2400" dirty="0">
                <a:solidFill>
                  <a:srgbClr val="FFFFFF"/>
                </a:solidFill>
                <a:latin typeface="Calibri Regular" charset="0"/>
                <a:ea typeface="Calibri"/>
                <a:cs typeface="Calibri"/>
                <a:sym typeface="Calibri"/>
              </a:rPr>
              <a:t>, </a:t>
            </a:r>
            <a:r>
              <a:rPr lang="ka-GE" sz="2400" dirty="0">
                <a:solidFill>
                  <a:srgbClr val="FFFFFF"/>
                </a:solidFill>
                <a:latin typeface="Calibri Regular" charset="0"/>
                <a:ea typeface="Calibri"/>
                <a:cs typeface="Calibri"/>
                <a:sym typeface="Calibri"/>
              </a:rPr>
              <a:t>მცირე ზომის</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3034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4687747" y="5450879"/>
            <a:ext cx="3655205" cy="101255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strike="noStrike" cap="none" dirty="0">
                <a:solidFill>
                  <a:schemeClr val="bg1"/>
                </a:solidFill>
                <a:latin typeface="Calibri" charset="0"/>
                <a:ea typeface="Calibri" charset="0"/>
                <a:cs typeface="Calibri" charset="0"/>
                <a:sym typeface="Calibri"/>
              </a:rPr>
              <a:t>Her </a:t>
            </a:r>
            <a:r>
              <a:rPr lang="en-US" sz="2400" i="1" strike="noStrike" cap="none" dirty="0" smtClean="0">
                <a:solidFill>
                  <a:schemeClr val="bg1"/>
                </a:solidFill>
                <a:latin typeface="Calibri" charset="0"/>
                <a:ea typeface="Calibri" charset="0"/>
                <a:cs typeface="Calibri" charset="0"/>
                <a:sym typeface="Calibri"/>
              </a:rPr>
              <a:t>room </a:t>
            </a:r>
            <a:r>
              <a:rPr lang="en-US" sz="2400" i="1" strike="noStrike" cap="none" dirty="0">
                <a:solidFill>
                  <a:schemeClr val="bg1"/>
                </a:solidFill>
                <a:latin typeface="Calibri" charset="0"/>
                <a:ea typeface="Calibri" charset="0"/>
                <a:cs typeface="Calibri" charset="0"/>
                <a:sym typeface="Calibri"/>
              </a:rPr>
              <a:t>was warm and </a:t>
            </a:r>
            <a:r>
              <a:rPr lang="en-US" sz="2400" i="1" strike="noStrike" cap="none" dirty="0" smtClean="0">
                <a:solidFill>
                  <a:schemeClr val="bg1"/>
                </a:solidFill>
                <a:latin typeface="Calibri" charset="0"/>
                <a:ea typeface="Calibri" charset="0"/>
                <a:cs typeface="Calibri" charset="0"/>
                <a:sym typeface="Calibri"/>
              </a:rPr>
              <a:t>comfortable, even though it was </a:t>
            </a:r>
            <a:r>
              <a:rPr lang="en-US" sz="2400" i="1" strike="noStrike" cap="none" dirty="0" smtClean="0">
                <a:solidFill>
                  <a:schemeClr val="accent2"/>
                </a:solidFill>
                <a:latin typeface="Calibri" charset="0"/>
                <a:ea typeface="Calibri" charset="0"/>
                <a:cs typeface="Calibri" charset="0"/>
                <a:sym typeface="Calibri"/>
              </a:rPr>
              <a:t>tiny</a:t>
            </a:r>
            <a:r>
              <a:rPr lang="en-US" sz="2400" i="1" strike="noStrike" cap="none" dirty="0" smtClean="0">
                <a:solidFill>
                  <a:schemeClr val="bg1"/>
                </a:solidFill>
                <a:latin typeface="Calibri" charset="0"/>
                <a:ea typeface="Calibri" charset="0"/>
                <a:cs typeface="Calibri" charset="0"/>
                <a:sym typeface="Calibri"/>
              </a:rPr>
              <a:t>.</a:t>
            </a:r>
            <a:endParaRPr sz="2400" i="1" strike="noStrike" cap="none" dirty="0">
              <a:solidFill>
                <a:schemeClr val="bg1"/>
              </a:solidFill>
              <a:latin typeface="Calibri" charset="0"/>
              <a:ea typeface="Calibri" charset="0"/>
              <a:cs typeface="Calibri" charset="0"/>
              <a:sym typeface="Calibri"/>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282985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827534" y="1777114"/>
            <a:ext cx="3236559" cy="2243228"/>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smtClean="0">
                <a:solidFill>
                  <a:schemeClr val="bg1"/>
                </a:solidFill>
                <a:latin typeface="Calibri" pitchFamily="34" charset="0"/>
              </a:rPr>
              <a:t>dome</a:t>
            </a:r>
            <a:endParaRPr lang="en-US" sz="2800" b="1" dirty="0">
              <a:solidFill>
                <a:schemeClr val="bg1"/>
              </a:solidFill>
              <a:latin typeface="Calibri" pitchFamily="34" charset="0"/>
            </a:endParaRPr>
          </a:p>
          <a:p>
            <a:pPr lvl="0" algn="ctr"/>
            <a:r>
              <a:rPr lang="en-US" sz="2800" b="1" dirty="0">
                <a:solidFill>
                  <a:schemeClr val="bg1"/>
                </a:solidFill>
                <a:latin typeface="Calibri" pitchFamily="34" charset="0"/>
              </a:rPr>
              <a:t>(</a:t>
            </a:r>
            <a:r>
              <a:rPr lang="en-US" sz="2800" b="1" dirty="0" smtClean="0">
                <a:solidFill>
                  <a:schemeClr val="bg1"/>
                </a:solidFill>
                <a:latin typeface="Calibri" pitchFamily="34" charset="0"/>
              </a:rPr>
              <a:t>n.)</a:t>
            </a:r>
            <a:endParaRPr lang="ka-GE" sz="2800" b="1" dirty="0">
              <a:solidFill>
                <a:schemeClr val="bg1"/>
              </a:solidFill>
              <a:latin typeface="Calibri" pitchFamily="34" charset="0"/>
            </a:endParaRPr>
          </a:p>
        </p:txBody>
      </p:sp>
      <p:sp>
        <p:nvSpPr>
          <p:cNvPr id="190" name="Google Shape;190;g8d3272b2c0_0_231"/>
          <p:cNvSpPr/>
          <p:nvPr/>
        </p:nvSpPr>
        <p:spPr>
          <a:xfrm>
            <a:off x="4496874" y="4190556"/>
            <a:ext cx="3714911" cy="843131"/>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Regular" charset="0"/>
                <a:ea typeface="Calibri"/>
                <a:cs typeface="Calibri"/>
                <a:sym typeface="Calibri"/>
              </a:rPr>
              <a:t>გუმბათი</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9130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a:extLst>
              <a:ext uri="{FF2B5EF4-FFF2-40B4-BE49-F238E27FC236}">
                <a16:creationId xmlns:a16="http://schemas.microsoft.com/office/drawing/2014/main" id="{D1B5DCDD-794B-2846-8198-90595578A702}"/>
              </a:ext>
            </a:extLst>
          </p:cNvPr>
          <p:cNvSpPr/>
          <p:nvPr/>
        </p:nvSpPr>
        <p:spPr>
          <a:xfrm>
            <a:off x="4496874" y="5450879"/>
            <a:ext cx="3714912" cy="116495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strike="noStrike" cap="none" dirty="0" smtClean="0">
                <a:solidFill>
                  <a:schemeClr val="bg1"/>
                </a:solidFill>
                <a:latin typeface="Calibri" charset="0"/>
                <a:ea typeface="Calibri" charset="0"/>
                <a:cs typeface="Calibri" charset="0"/>
                <a:sym typeface="Calibri"/>
              </a:rPr>
              <a:t>The </a:t>
            </a:r>
            <a:r>
              <a:rPr lang="en-US" sz="2400" i="1" strike="noStrike" cap="none" dirty="0" smtClean="0">
                <a:solidFill>
                  <a:schemeClr val="accent2"/>
                </a:solidFill>
                <a:latin typeface="Calibri" charset="0"/>
                <a:ea typeface="Calibri" charset="0"/>
                <a:cs typeface="Calibri" charset="0"/>
                <a:sym typeface="Calibri"/>
              </a:rPr>
              <a:t>dome</a:t>
            </a:r>
            <a:r>
              <a:rPr lang="en-US" sz="2400" i="1" strike="noStrike" cap="none" dirty="0" smtClean="0">
                <a:solidFill>
                  <a:schemeClr val="bg1"/>
                </a:solidFill>
                <a:latin typeface="Calibri" charset="0"/>
                <a:ea typeface="Calibri" charset="0"/>
                <a:cs typeface="Calibri" charset="0"/>
                <a:sym typeface="Calibri"/>
              </a:rPr>
              <a:t> of </a:t>
            </a:r>
            <a:r>
              <a:rPr lang="en-US" sz="2400" i="1" strike="noStrike" cap="none" dirty="0" smtClean="0">
                <a:solidFill>
                  <a:schemeClr val="bg1"/>
                </a:solidFill>
                <a:latin typeface="Calibri" charset="0"/>
                <a:ea typeface="Calibri" charset="0"/>
                <a:cs typeface="Calibri" charset="0"/>
                <a:sym typeface="Calibri"/>
              </a:rPr>
              <a:t>the city </a:t>
            </a:r>
            <a:r>
              <a:rPr lang="en-US" sz="2400" i="1" strike="noStrike" cap="none" dirty="0" smtClean="0">
                <a:solidFill>
                  <a:schemeClr val="bg1"/>
                </a:solidFill>
                <a:latin typeface="Calibri" charset="0"/>
                <a:ea typeface="Calibri" charset="0"/>
                <a:cs typeface="Calibri" charset="0"/>
                <a:sym typeface="Calibri"/>
              </a:rPr>
              <a:t>hall can be seen in the distance.</a:t>
            </a:r>
            <a:endParaRPr sz="2400" i="1" strike="noStrike" cap="none" dirty="0">
              <a:solidFill>
                <a:schemeClr val="bg1"/>
              </a:solidFill>
              <a:latin typeface="Calibri" charset="0"/>
              <a:ea typeface="Calibri" charset="0"/>
              <a:cs typeface="Calibri" charset="0"/>
              <a:sym typeface="Calibri"/>
            </a:endParaRPr>
          </a:p>
        </p:txBody>
      </p:sp>
    </p:spTree>
    <p:extLst>
      <p:ext uri="{BB962C8B-B14F-4D97-AF65-F5344CB8AC3E}">
        <p14:creationId xmlns:p14="http://schemas.microsoft.com/office/powerpoint/2010/main" val="33908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827534" y="1758962"/>
            <a:ext cx="3063489" cy="2091055"/>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smtClean="0">
                <a:solidFill>
                  <a:schemeClr val="bg1"/>
                </a:solidFill>
                <a:latin typeface="Calibri" pitchFamily="34" charset="0"/>
              </a:rPr>
              <a:t>shape</a:t>
            </a:r>
            <a:endParaRPr lang="en-US" sz="2800" b="1" dirty="0">
              <a:solidFill>
                <a:schemeClr val="bg1"/>
              </a:solidFill>
              <a:latin typeface="Calibri" pitchFamily="34" charset="0"/>
            </a:endParaRPr>
          </a:p>
          <a:p>
            <a:pPr lvl="0" algn="ctr"/>
            <a:r>
              <a:rPr lang="en-US" sz="2800" b="1" dirty="0">
                <a:solidFill>
                  <a:schemeClr val="bg1"/>
                </a:solidFill>
                <a:latin typeface="Calibri" pitchFamily="34" charset="0"/>
              </a:rPr>
              <a:t>(</a:t>
            </a:r>
            <a:r>
              <a:rPr lang="en-US" sz="2800" b="1" dirty="0" smtClean="0">
                <a:solidFill>
                  <a:schemeClr val="bg1"/>
                </a:solidFill>
                <a:latin typeface="Calibri" pitchFamily="34" charset="0"/>
              </a:rPr>
              <a:t>n.)</a:t>
            </a:r>
            <a:endParaRPr lang="ka-GE" sz="2800" b="1" dirty="0">
              <a:solidFill>
                <a:schemeClr val="bg1"/>
              </a:solidFill>
              <a:latin typeface="Calibri" pitchFamily="34" charset="0"/>
            </a:endParaRPr>
          </a:p>
        </p:txBody>
      </p:sp>
      <p:sp>
        <p:nvSpPr>
          <p:cNvPr id="190" name="Google Shape;190;g8d3272b2c0_0_231"/>
          <p:cNvSpPr/>
          <p:nvPr/>
        </p:nvSpPr>
        <p:spPr>
          <a:xfrm>
            <a:off x="4466121" y="4408370"/>
            <a:ext cx="4032985" cy="77291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u="none" strike="noStrike" cap="none" dirty="0">
                <a:solidFill>
                  <a:srgbClr val="FFFFFF"/>
                </a:solidFill>
                <a:latin typeface="Calibri Regular" charset="0"/>
                <a:ea typeface="Calibri"/>
                <a:cs typeface="Calibri"/>
                <a:sym typeface="Calibri"/>
              </a:rPr>
              <a:t>ფორმა</a:t>
            </a:r>
            <a:endParaRPr lang="en-US"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3" y="726545"/>
            <a:ext cx="2397092"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4466122" y="5450879"/>
            <a:ext cx="4032985" cy="122085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strike="noStrike" cap="none" dirty="0">
                <a:solidFill>
                  <a:schemeClr val="bg1"/>
                </a:solidFill>
                <a:latin typeface="Calibri" charset="0"/>
                <a:ea typeface="Calibri" charset="0"/>
                <a:cs typeface="Calibri" charset="0"/>
                <a:sym typeface="Calibri"/>
              </a:rPr>
              <a:t>These </a:t>
            </a:r>
            <a:r>
              <a:rPr lang="en-US" sz="2400" i="1" strike="noStrike" cap="none" dirty="0" smtClean="0">
                <a:solidFill>
                  <a:schemeClr val="bg1"/>
                </a:solidFill>
                <a:latin typeface="Calibri" charset="0"/>
                <a:ea typeface="Calibri" charset="0"/>
                <a:cs typeface="Calibri" charset="0"/>
                <a:sym typeface="Calibri"/>
              </a:rPr>
              <a:t>buildings </a:t>
            </a:r>
            <a:r>
              <a:rPr lang="en-US" sz="2400" i="1" strike="noStrike" cap="none" dirty="0">
                <a:solidFill>
                  <a:schemeClr val="bg1"/>
                </a:solidFill>
                <a:latin typeface="Calibri" charset="0"/>
                <a:ea typeface="Calibri" charset="0"/>
                <a:cs typeface="Calibri" charset="0"/>
                <a:sym typeface="Calibri"/>
              </a:rPr>
              <a:t>are all different </a:t>
            </a:r>
            <a:r>
              <a:rPr lang="en-US" sz="2400" i="1" strike="noStrike" cap="none" dirty="0">
                <a:solidFill>
                  <a:schemeClr val="accent2"/>
                </a:solidFill>
                <a:latin typeface="Calibri" charset="0"/>
                <a:ea typeface="Calibri" charset="0"/>
                <a:cs typeface="Calibri" charset="0"/>
                <a:sym typeface="Calibri"/>
              </a:rPr>
              <a:t>shapes</a:t>
            </a:r>
            <a:r>
              <a:rPr lang="ka-GE" sz="2600" i="1" strike="noStrike" cap="none" dirty="0">
                <a:solidFill>
                  <a:schemeClr val="bg1"/>
                </a:solidFill>
                <a:latin typeface="Calibri" charset="0"/>
                <a:ea typeface="Calibri" charset="0"/>
                <a:cs typeface="Calibri" charset="0"/>
                <a:sym typeface="Calibri"/>
              </a:rPr>
              <a:t>.</a:t>
            </a:r>
            <a:endParaRPr sz="2600" i="1" strike="noStrike" cap="none" dirty="0">
              <a:solidFill>
                <a:schemeClr val="bg1"/>
              </a:solidFill>
              <a:latin typeface="Calibri" charset="0"/>
              <a:ea typeface="Calibri" charset="0"/>
              <a:cs typeface="Calibri" charset="0"/>
              <a:sym typeface="Calibri"/>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857156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5180465" y="1896096"/>
            <a:ext cx="2792145" cy="194308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err="1" smtClean="0">
                <a:solidFill>
                  <a:schemeClr val="bg1"/>
                </a:solidFill>
                <a:latin typeface="Calibri" pitchFamily="34" charset="0"/>
              </a:rPr>
              <a:t>cosy</a:t>
            </a:r>
            <a:endParaRPr lang="en-US" sz="2800" b="1" dirty="0">
              <a:solidFill>
                <a:schemeClr val="bg1"/>
              </a:solidFill>
              <a:latin typeface="Calibri" pitchFamily="34" charset="0"/>
            </a:endParaRPr>
          </a:p>
          <a:p>
            <a:pPr lvl="0" algn="ctr"/>
            <a:r>
              <a:rPr lang="en-US" sz="2800" b="1" dirty="0">
                <a:solidFill>
                  <a:schemeClr val="bg1"/>
                </a:solidFill>
                <a:latin typeface="Calibri" pitchFamily="34" charset="0"/>
              </a:rPr>
              <a:t>(</a:t>
            </a:r>
            <a:r>
              <a:rPr lang="en-US" sz="2800" b="1" dirty="0" smtClean="0">
                <a:solidFill>
                  <a:schemeClr val="bg1"/>
                </a:solidFill>
                <a:latin typeface="Calibri" pitchFamily="34" charset="0"/>
              </a:rPr>
              <a:t>adj.)</a:t>
            </a:r>
            <a:endParaRPr lang="ka-GE" sz="2800" b="1" dirty="0">
              <a:solidFill>
                <a:schemeClr val="bg1"/>
              </a:solidFill>
              <a:latin typeface="Calibri" pitchFamily="34" charset="0"/>
            </a:endParaRPr>
          </a:p>
        </p:txBody>
      </p:sp>
      <p:sp>
        <p:nvSpPr>
          <p:cNvPr id="190" name="Google Shape;190;g8d3272b2c0_0_231"/>
          <p:cNvSpPr/>
          <p:nvPr/>
        </p:nvSpPr>
        <p:spPr>
          <a:xfrm>
            <a:off x="4386805" y="4219763"/>
            <a:ext cx="4282634" cy="819982"/>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Regular" charset="0"/>
                <a:ea typeface="Calibri"/>
                <a:cs typeface="Calibri"/>
                <a:sym typeface="Calibri"/>
              </a:rPr>
              <a:t>მყუდრო</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9130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4386805" y="5210530"/>
            <a:ext cx="4282634" cy="132573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i="1" dirty="0">
                <a:solidFill>
                  <a:schemeClr val="bg1"/>
                </a:solidFill>
                <a:latin typeface="Calibri" charset="0"/>
                <a:ea typeface="Calibri" charset="0"/>
                <a:cs typeface="Calibri" charset="0"/>
              </a:rPr>
              <a:t>This room is nice and </a:t>
            </a:r>
            <a:r>
              <a:rPr lang="en-US" sz="2400" i="1" dirty="0" err="1" smtClean="0">
                <a:solidFill>
                  <a:schemeClr val="accent2"/>
                </a:solidFill>
                <a:latin typeface="Calibri" charset="0"/>
                <a:ea typeface="Calibri" charset="0"/>
                <a:cs typeface="Calibri" charset="0"/>
              </a:rPr>
              <a:t>cosy</a:t>
            </a:r>
            <a:r>
              <a:rPr lang="en-US" sz="2400" i="1" dirty="0" smtClean="0">
                <a:solidFill>
                  <a:schemeClr val="bg1"/>
                </a:solidFill>
                <a:latin typeface="Calibri" charset="0"/>
                <a:ea typeface="Calibri" charset="0"/>
                <a:cs typeface="Calibri" charset="0"/>
              </a:rPr>
              <a:t> </a:t>
            </a:r>
            <a:r>
              <a:rPr lang="en-US" sz="2400" i="1" dirty="0">
                <a:solidFill>
                  <a:schemeClr val="bg1"/>
                </a:solidFill>
                <a:latin typeface="Calibri" charset="0"/>
                <a:ea typeface="Calibri" charset="0"/>
                <a:cs typeface="Calibri" charset="0"/>
              </a:rPr>
              <a:t>in the winter.</a:t>
            </a:r>
            <a:endParaRPr lang="ka-GE" sz="2400" i="1" dirty="0">
              <a:solidFill>
                <a:schemeClr val="bg1"/>
              </a:solidFill>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738991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5180465" y="1896096"/>
            <a:ext cx="2792145" cy="194308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smtClean="0">
                <a:solidFill>
                  <a:schemeClr val="bg1"/>
                </a:solidFill>
                <a:latin typeface="Calibri" pitchFamily="34" charset="0"/>
              </a:rPr>
              <a:t>wheel</a:t>
            </a:r>
            <a:endParaRPr lang="en-US" sz="2800" b="1" dirty="0">
              <a:solidFill>
                <a:schemeClr val="bg1"/>
              </a:solidFill>
              <a:latin typeface="Calibri" pitchFamily="34" charset="0"/>
            </a:endParaRPr>
          </a:p>
          <a:p>
            <a:pPr lvl="0" algn="ctr"/>
            <a:r>
              <a:rPr lang="en-US" sz="2800" b="1" dirty="0">
                <a:solidFill>
                  <a:schemeClr val="bg1"/>
                </a:solidFill>
                <a:latin typeface="Calibri" pitchFamily="34" charset="0"/>
              </a:rPr>
              <a:t>(</a:t>
            </a:r>
            <a:r>
              <a:rPr lang="en-US" sz="2800" b="1" dirty="0" smtClean="0">
                <a:solidFill>
                  <a:schemeClr val="bg1"/>
                </a:solidFill>
                <a:latin typeface="Calibri" pitchFamily="34" charset="0"/>
              </a:rPr>
              <a:t>n.)</a:t>
            </a:r>
            <a:endParaRPr lang="ka-GE" sz="2800" b="1" dirty="0">
              <a:solidFill>
                <a:schemeClr val="bg1"/>
              </a:solidFill>
              <a:latin typeface="Calibri" pitchFamily="34" charset="0"/>
            </a:endParaRPr>
          </a:p>
        </p:txBody>
      </p:sp>
      <p:sp>
        <p:nvSpPr>
          <p:cNvPr id="190" name="Google Shape;190;g8d3272b2c0_0_231"/>
          <p:cNvSpPr/>
          <p:nvPr/>
        </p:nvSpPr>
        <p:spPr>
          <a:xfrm>
            <a:off x="4386805" y="4219763"/>
            <a:ext cx="4282634" cy="819982"/>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a:solidFill>
                  <a:srgbClr val="FFFFFF"/>
                </a:solidFill>
                <a:latin typeface="Calibri Regular" charset="0"/>
                <a:ea typeface="Calibri"/>
                <a:cs typeface="Calibri"/>
                <a:sym typeface="Calibri"/>
              </a:rPr>
              <a:t>ბორბალი</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9130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4386805" y="5290186"/>
            <a:ext cx="4282634" cy="132573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i="1" dirty="0">
                <a:solidFill>
                  <a:schemeClr val="bg1"/>
                </a:solidFill>
                <a:latin typeface="Calibri" charset="0"/>
                <a:ea typeface="Calibri" charset="0"/>
                <a:cs typeface="Calibri" charset="0"/>
              </a:rPr>
              <a:t>It was a house </a:t>
            </a:r>
            <a:r>
              <a:rPr lang="en-US" sz="2400" i="1" dirty="0" smtClean="0">
                <a:solidFill>
                  <a:schemeClr val="bg1"/>
                </a:solidFill>
                <a:latin typeface="Calibri" charset="0"/>
                <a:ea typeface="Calibri" charset="0"/>
                <a:cs typeface="Calibri" charset="0"/>
              </a:rPr>
              <a:t>on </a:t>
            </a:r>
            <a:r>
              <a:rPr lang="en-US" sz="2400" i="1" dirty="0">
                <a:solidFill>
                  <a:schemeClr val="accent2"/>
                </a:solidFill>
                <a:latin typeface="Calibri" charset="0"/>
                <a:ea typeface="Calibri" charset="0"/>
                <a:cs typeface="Calibri" charset="0"/>
              </a:rPr>
              <a:t>wheels</a:t>
            </a:r>
            <a:r>
              <a:rPr lang="en-US" sz="2800" i="1" dirty="0">
                <a:solidFill>
                  <a:schemeClr val="accent2"/>
                </a:solidFill>
                <a:latin typeface="Calibri" charset="0"/>
                <a:ea typeface="Calibri" charset="0"/>
                <a:cs typeface="Calibri" charset="0"/>
              </a:rPr>
              <a:t>.</a:t>
            </a: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3993404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6" name="Rectangle 5">
            <a:extLst>
              <a:ext uri="{FF2B5EF4-FFF2-40B4-BE49-F238E27FC236}">
                <a16:creationId xmlns:a16="http://schemas.microsoft.com/office/drawing/2014/main" id="{748FA8E3-2CE3-3647-992D-018F0126A7B0}"/>
              </a:ext>
            </a:extLst>
          </p:cNvPr>
          <p:cNvSpPr/>
          <p:nvPr/>
        </p:nvSpPr>
        <p:spPr>
          <a:xfrm>
            <a:off x="3717885" y="2972301"/>
            <a:ext cx="4968588"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28E047-1F90-4CB1-8264-047021299E60}"/>
              </a:ext>
            </a:extLst>
          </p:cNvPr>
          <p:cNvSpPr txBox="1"/>
          <p:nvPr/>
        </p:nvSpPr>
        <p:spPr>
          <a:xfrm>
            <a:off x="3342034" y="3095890"/>
            <a:ext cx="5720289"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Reading </a:t>
            </a:r>
            <a:r>
              <a:rPr lang="en-US" sz="3500" dirty="0" smtClean="0">
                <a:solidFill>
                  <a:schemeClr val="bg1"/>
                </a:solidFill>
                <a:latin typeface="Calibri" panose="020F0502020204030204" pitchFamily="34" charset="0"/>
                <a:cs typeface="Calibri" panose="020F0502020204030204" pitchFamily="34" charset="0"/>
              </a:rPr>
              <a:t>Comprehension</a:t>
            </a:r>
          </a:p>
          <a:p>
            <a:pPr algn="ctr"/>
            <a:r>
              <a:rPr lang="ka-GE" sz="3500" dirty="0" smtClean="0">
                <a:solidFill>
                  <a:schemeClr val="bg1"/>
                </a:solidFill>
                <a:latin typeface="Calibri" panose="020F0502020204030204" pitchFamily="34" charset="0"/>
                <a:cs typeface="Calibri" panose="020F0502020204030204" pitchFamily="34" charset="0"/>
              </a:rPr>
              <a:t>წაკითხულის გააზრება</a:t>
            </a:r>
            <a:endParaRPr lang="en-US" sz="3500" dirty="0" smtClean="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1625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pic>
        <p:nvPicPr>
          <p:cNvPr id="5" name="Picture 4">
            <a:extLst>
              <a:ext uri="{FF2B5EF4-FFF2-40B4-BE49-F238E27FC236}">
                <a16:creationId xmlns:a16="http://schemas.microsoft.com/office/drawing/2014/main" id="{F4BC968C-A388-4683-874C-0668B6478700}"/>
              </a:ext>
            </a:extLst>
          </p:cNvPr>
          <p:cNvPicPr>
            <a:picLocks noChangeAspect="1"/>
          </p:cNvPicPr>
          <p:nvPr/>
        </p:nvPicPr>
        <p:blipFill>
          <a:blip r:embed="rId5"/>
          <a:stretch>
            <a:fillRect/>
          </a:stretch>
        </p:blipFill>
        <p:spPr>
          <a:xfrm>
            <a:off x="7990389" y="1783292"/>
            <a:ext cx="3210907" cy="2268010"/>
          </a:xfrm>
          <a:prstGeom prst="rect">
            <a:avLst/>
          </a:prstGeom>
        </p:spPr>
      </p:pic>
      <p:pic>
        <p:nvPicPr>
          <p:cNvPr id="7" name="Picture 6">
            <a:extLst>
              <a:ext uri="{FF2B5EF4-FFF2-40B4-BE49-F238E27FC236}">
                <a16:creationId xmlns:a16="http://schemas.microsoft.com/office/drawing/2014/main" id="{3FBFA913-47A8-4CDD-BBC8-9D9B73EC078D}"/>
              </a:ext>
            </a:extLst>
          </p:cNvPr>
          <p:cNvPicPr>
            <a:picLocks noChangeAspect="1"/>
          </p:cNvPicPr>
          <p:nvPr/>
        </p:nvPicPr>
        <p:blipFill>
          <a:blip r:embed="rId6"/>
          <a:stretch>
            <a:fillRect/>
          </a:stretch>
        </p:blipFill>
        <p:spPr>
          <a:xfrm>
            <a:off x="7990389" y="4314734"/>
            <a:ext cx="3210907" cy="2268010"/>
          </a:xfrm>
          <a:prstGeom prst="rect">
            <a:avLst/>
          </a:prstGeom>
        </p:spPr>
      </p:pic>
      <p:sp>
        <p:nvSpPr>
          <p:cNvPr id="11" name="Rectangle 10">
            <a:extLst>
              <a:ext uri="{FF2B5EF4-FFF2-40B4-BE49-F238E27FC236}">
                <a16:creationId xmlns:a16="http://schemas.microsoft.com/office/drawing/2014/main" id="{97D84395-477B-5643-998F-5A55D6D879D4}"/>
              </a:ext>
            </a:extLst>
          </p:cNvPr>
          <p:cNvSpPr/>
          <p:nvPr/>
        </p:nvSpPr>
        <p:spPr>
          <a:xfrm>
            <a:off x="527112" y="2988349"/>
            <a:ext cx="5291210" cy="132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solidFill>
                <a:latin typeface="Calibri" panose="020F0502020204030204" pitchFamily="34" charset="0"/>
                <a:cs typeface="Calibri" panose="020F0502020204030204" pitchFamily="34" charset="0"/>
              </a:rPr>
              <a:t>What do you think, is it more comfortable to live in a big or a small house? Why?</a:t>
            </a:r>
          </a:p>
        </p:txBody>
      </p:sp>
      <p:sp>
        <p:nvSpPr>
          <p:cNvPr id="10" name="Rectangle 9"/>
          <p:cNvSpPr/>
          <p:nvPr/>
        </p:nvSpPr>
        <p:spPr>
          <a:xfrm>
            <a:off x="7462982" y="556123"/>
            <a:ext cx="4265722"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28E047-1F90-4CB1-8264-047021299E60}"/>
              </a:ext>
            </a:extLst>
          </p:cNvPr>
          <p:cNvSpPr txBox="1"/>
          <p:nvPr/>
        </p:nvSpPr>
        <p:spPr>
          <a:xfrm>
            <a:off x="6735698" y="625120"/>
            <a:ext cx="5720289"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Reading </a:t>
            </a:r>
            <a:r>
              <a:rPr lang="en-US" sz="2400" dirty="0" smtClean="0">
                <a:solidFill>
                  <a:schemeClr val="bg1"/>
                </a:solidFill>
                <a:latin typeface="Calibri" panose="020F0502020204030204" pitchFamily="34" charset="0"/>
                <a:cs typeface="Calibri" panose="020F0502020204030204" pitchFamily="34" charset="0"/>
              </a:rPr>
              <a:t>Comprehension</a:t>
            </a:r>
          </a:p>
          <a:p>
            <a:pPr algn="ctr"/>
            <a:r>
              <a:rPr lang="ka-GE" sz="2400" dirty="0" smtClean="0">
                <a:solidFill>
                  <a:schemeClr val="bg1"/>
                </a:solidFill>
                <a:latin typeface="Calibri" panose="020F0502020204030204" pitchFamily="34" charset="0"/>
                <a:cs typeface="Calibri" panose="020F0502020204030204" pitchFamily="34" charset="0"/>
              </a:rPr>
              <a:t>წაკითხულის გააზრება</a:t>
            </a:r>
            <a:endParaRPr lang="en-US" sz="2400" dirty="0" smtClean="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199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1" name="Rectangle: Rounded Corners 3">
            <a:extLst>
              <a:ext uri="{FF2B5EF4-FFF2-40B4-BE49-F238E27FC236}">
                <a16:creationId xmlns:a16="http://schemas.microsoft.com/office/drawing/2014/main" id="{897F9B12-969A-408D-9A80-DB3D56BB645E}"/>
              </a:ext>
            </a:extLst>
          </p:cNvPr>
          <p:cNvSpPr/>
          <p:nvPr/>
        </p:nvSpPr>
        <p:spPr>
          <a:xfrm>
            <a:off x="286479" y="2177747"/>
            <a:ext cx="11141351" cy="4089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latin typeface="Calibri" panose="020F0502020204030204" pitchFamily="34" charset="0"/>
                <a:cs typeface="Calibri" panose="020F0502020204030204" pitchFamily="34" charset="0"/>
              </a:rPr>
              <a:t>We </a:t>
            </a:r>
            <a:r>
              <a:rPr lang="en-US" sz="2400" dirty="0">
                <a:latin typeface="Calibri" panose="020F0502020204030204" pitchFamily="34" charset="0"/>
                <a:cs typeface="Calibri" panose="020F0502020204030204" pitchFamily="34" charset="0"/>
              </a:rPr>
              <a:t>often say </a:t>
            </a:r>
            <a:r>
              <a:rPr lang="en-US" sz="2400" dirty="0" smtClean="0">
                <a:latin typeface="Calibri" panose="020F0502020204030204" pitchFamily="34" charset="0"/>
                <a:cs typeface="Calibri" panose="020F0502020204030204" pitchFamily="34" charset="0"/>
              </a:rPr>
              <a:t>“Home </a:t>
            </a:r>
            <a:r>
              <a:rPr lang="en-US" sz="2400" dirty="0">
                <a:latin typeface="Calibri" panose="020F0502020204030204" pitchFamily="34" charset="0"/>
                <a:cs typeface="Calibri" panose="020F0502020204030204" pitchFamily="34" charset="0"/>
              </a:rPr>
              <a:t>is where the heart </a:t>
            </a:r>
            <a:r>
              <a:rPr lang="en-US" sz="2400" dirty="0" smtClean="0">
                <a:latin typeface="Calibri" panose="020F0502020204030204" pitchFamily="34" charset="0"/>
                <a:cs typeface="Calibri" panose="020F0502020204030204" pitchFamily="34" charset="0"/>
              </a:rPr>
              <a:t>is”, </a:t>
            </a:r>
            <a:r>
              <a:rPr lang="en-US" sz="2400" dirty="0" smtClean="0">
                <a:latin typeface="Calibri" panose="020F0502020204030204" pitchFamily="34" charset="0"/>
                <a:cs typeface="Calibri" panose="020F0502020204030204" pitchFamily="34" charset="0"/>
              </a:rPr>
              <a:t>but often what makes a good home is a house that feels good when you are inside. In today’s world a new trend is occurring that is </a:t>
            </a:r>
            <a:r>
              <a:rPr lang="en-US" sz="2400" dirty="0">
                <a:latin typeface="Calibri" panose="020F0502020204030204" pitchFamily="34" charset="0"/>
                <a:cs typeface="Calibri" panose="020F0502020204030204" pitchFamily="34" charset="0"/>
              </a:rPr>
              <a:t>known as the tiny house movement </a:t>
            </a:r>
            <a:r>
              <a:rPr lang="en-US" sz="2400" dirty="0" smtClean="0">
                <a:latin typeface="Calibri" panose="020F0502020204030204" pitchFamily="34" charset="0"/>
                <a:cs typeface="Calibri" panose="020F0502020204030204" pitchFamily="34" charset="0"/>
              </a:rPr>
              <a:t>and it </a:t>
            </a:r>
            <a:r>
              <a:rPr lang="en-US" sz="2400" dirty="0">
                <a:latin typeface="Calibri" panose="020F0502020204030204" pitchFamily="34" charset="0"/>
                <a:cs typeface="Calibri" panose="020F0502020204030204" pitchFamily="34" charset="0"/>
              </a:rPr>
              <a:t>is becoming popular worldwide</a:t>
            </a:r>
            <a:r>
              <a:rPr lang="en-US" sz="2400" dirty="0" smtClean="0">
                <a:latin typeface="Calibri" panose="020F0502020204030204" pitchFamily="34" charset="0"/>
                <a:cs typeface="Calibri" panose="020F0502020204030204" pitchFamily="34" charset="0"/>
              </a:rPr>
              <a:t>. Because of the constant access and stress of seeing so many different people’s lives </a:t>
            </a:r>
            <a:r>
              <a:rPr lang="en-US" sz="2400" dirty="0" smtClean="0">
                <a:latin typeface="Calibri" panose="020F0502020204030204" pitchFamily="34" charset="0"/>
                <a:cs typeface="Calibri" panose="020F0502020204030204" pitchFamily="34" charset="0"/>
              </a:rPr>
              <a:t>on </a:t>
            </a:r>
            <a:r>
              <a:rPr lang="en-US" sz="2400" dirty="0" smtClean="0">
                <a:latin typeface="Calibri" panose="020F0502020204030204" pitchFamily="34" charset="0"/>
                <a:cs typeface="Calibri" panose="020F0502020204030204" pitchFamily="34" charset="0"/>
              </a:rPr>
              <a:t>social media, </a:t>
            </a:r>
            <a:r>
              <a:rPr lang="en-US" sz="2400" dirty="0">
                <a:latin typeface="Calibri" panose="020F0502020204030204" pitchFamily="34" charset="0"/>
                <a:cs typeface="Calibri" panose="020F0502020204030204" pitchFamily="34" charset="0"/>
              </a:rPr>
              <a:t>many </a:t>
            </a:r>
            <a:r>
              <a:rPr lang="en-US" sz="2400" dirty="0" smtClean="0">
                <a:latin typeface="Calibri" panose="020F0502020204030204" pitchFamily="34" charset="0"/>
                <a:cs typeface="Calibri" panose="020F0502020204030204" pitchFamily="34" charset="0"/>
              </a:rPr>
              <a:t>people are trying to do the opposite. They </a:t>
            </a:r>
            <a:r>
              <a:rPr lang="en-US" sz="2400" dirty="0">
                <a:latin typeface="Calibri" panose="020F0502020204030204" pitchFamily="34" charset="0"/>
                <a:cs typeface="Calibri" panose="020F0502020204030204" pitchFamily="34" charset="0"/>
              </a:rPr>
              <a:t>believe a simple life is good, and so they’re trying to live comfortably in the smallest space possible</a:t>
            </a:r>
            <a:r>
              <a:rPr lang="en-US" sz="2400" dirty="0" smtClean="0">
                <a:latin typeface="Calibri" panose="020F0502020204030204" pitchFamily="34" charset="0"/>
                <a:cs typeface="Calibri" panose="020F0502020204030204" pitchFamily="34" charset="0"/>
              </a:rPr>
              <a:t>. This is due to the increase in the cost of housing market worldwide and land scarcity, but it is also due to people just wanting to escape the stress of taking care of a big home.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8577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1" name="Rectangle: Rounded Corners 3">
            <a:extLst>
              <a:ext uri="{FF2B5EF4-FFF2-40B4-BE49-F238E27FC236}">
                <a16:creationId xmlns:a16="http://schemas.microsoft.com/office/drawing/2014/main" id="{897F9B12-969A-408D-9A80-DB3D56BB645E}"/>
              </a:ext>
            </a:extLst>
          </p:cNvPr>
          <p:cNvSpPr/>
          <p:nvPr/>
        </p:nvSpPr>
        <p:spPr>
          <a:xfrm>
            <a:off x="286480" y="2306407"/>
            <a:ext cx="11011401" cy="3636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latin typeface="Calibri" panose="020F0502020204030204" pitchFamily="34" charset="0"/>
                <a:cs typeface="Calibri" panose="020F0502020204030204" pitchFamily="34" charset="0"/>
              </a:rPr>
              <a:t>When people who don’t own small homes see them, they first notice how small they are, but then see them for being so </a:t>
            </a:r>
            <a:r>
              <a:rPr lang="en-US" sz="2400" dirty="0" err="1" smtClean="0">
                <a:latin typeface="Calibri" panose="020F0502020204030204" pitchFamily="34" charset="0"/>
                <a:cs typeface="Calibri" panose="020F0502020204030204" pitchFamily="34" charset="0"/>
              </a:rPr>
              <a:t>cosy</a:t>
            </a:r>
            <a:r>
              <a:rPr lang="en-US" sz="2400" dirty="0" smtClean="0">
                <a:latin typeface="Calibri" panose="020F0502020204030204" pitchFamily="34" charset="0"/>
                <a:cs typeface="Calibri" panose="020F0502020204030204" pitchFamily="34" charset="0"/>
              </a:rPr>
              <a:t> and comfortable. There’s </a:t>
            </a:r>
            <a:r>
              <a:rPr lang="en-US" sz="2400" dirty="0">
                <a:latin typeface="Calibri" panose="020F0502020204030204" pitchFamily="34" charset="0"/>
                <a:cs typeface="Calibri" panose="020F0502020204030204" pitchFamily="34" charset="0"/>
              </a:rPr>
              <a:t>enough space for a bed, which </a:t>
            </a:r>
            <a:r>
              <a:rPr lang="en-US" sz="2400" dirty="0" smtClean="0">
                <a:latin typeface="Calibri" panose="020F0502020204030204" pitchFamily="34" charset="0"/>
                <a:cs typeface="Calibri" panose="020F0502020204030204" pitchFamily="34" charset="0"/>
              </a:rPr>
              <a:t>can </a:t>
            </a:r>
            <a:r>
              <a:rPr lang="en-US" sz="2400" dirty="0">
                <a:latin typeface="Calibri" panose="020F0502020204030204" pitchFamily="34" charset="0"/>
                <a:cs typeface="Calibri" panose="020F0502020204030204" pitchFamily="34" charset="0"/>
              </a:rPr>
              <a:t>fold up into the wall during the day. And </a:t>
            </a:r>
            <a:r>
              <a:rPr lang="en-US" sz="2400" dirty="0" smtClean="0">
                <a:latin typeface="Calibri" panose="020F0502020204030204" pitchFamily="34" charset="0"/>
                <a:cs typeface="Calibri" panose="020F0502020204030204" pitchFamily="34" charset="0"/>
              </a:rPr>
              <a:t>there’s </a:t>
            </a:r>
            <a:r>
              <a:rPr lang="en-US" sz="2400" dirty="0">
                <a:latin typeface="Calibri" panose="020F0502020204030204" pitchFamily="34" charset="0"/>
                <a:cs typeface="Calibri" panose="020F0502020204030204" pitchFamily="34" charset="0"/>
              </a:rPr>
              <a:t>a cupboard above and another one below the bed for our clothes, a cute mini-kitchen to cook, and a very compact </a:t>
            </a:r>
            <a:r>
              <a:rPr lang="en-US" sz="2400" dirty="0" smtClean="0">
                <a:latin typeface="Calibri" panose="020F0502020204030204" pitchFamily="34" charset="0"/>
                <a:cs typeface="Calibri" panose="020F0502020204030204" pitchFamily="34" charset="0"/>
              </a:rPr>
              <a:t>bathroom. There are definitely sacrifices that must be made, such as a smaller wardrobe or book collection, and not as much room for furniture, but once adjusted to that many </a:t>
            </a:r>
            <a:r>
              <a:rPr lang="en-US" sz="2400" dirty="0" smtClean="0">
                <a:latin typeface="Calibri" panose="020F0502020204030204" pitchFamily="34" charset="0"/>
                <a:cs typeface="Calibri" panose="020F0502020204030204" pitchFamily="34" charset="0"/>
              </a:rPr>
              <a:t>small </a:t>
            </a:r>
            <a:r>
              <a:rPr lang="en-US" sz="2400" dirty="0" smtClean="0">
                <a:latin typeface="Calibri" panose="020F0502020204030204" pitchFamily="34" charset="0"/>
                <a:cs typeface="Calibri" panose="020F0502020204030204" pitchFamily="34" charset="0"/>
              </a:rPr>
              <a:t>home owners really enjoy their home.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513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1" name="Rectangle: Rounded Corners 3">
            <a:extLst>
              <a:ext uri="{FF2B5EF4-FFF2-40B4-BE49-F238E27FC236}">
                <a16:creationId xmlns:a16="http://schemas.microsoft.com/office/drawing/2014/main" id="{897F9B12-969A-408D-9A80-DB3D56BB645E}"/>
              </a:ext>
            </a:extLst>
          </p:cNvPr>
          <p:cNvSpPr/>
          <p:nvPr/>
        </p:nvSpPr>
        <p:spPr>
          <a:xfrm>
            <a:off x="286479" y="2064835"/>
            <a:ext cx="11011401" cy="416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bg1"/>
                </a:solidFill>
                <a:latin typeface="Calibri" panose="020F0502020204030204" pitchFamily="34" charset="0"/>
                <a:cs typeface="Calibri" panose="020F0502020204030204" pitchFamily="34" charset="0"/>
              </a:rPr>
              <a:t>People can buy their </a:t>
            </a:r>
            <a:r>
              <a:rPr lang="en-US" sz="2400" dirty="0">
                <a:solidFill>
                  <a:schemeClr val="bg1"/>
                </a:solidFill>
                <a:latin typeface="Calibri" panose="020F0502020204030204" pitchFamily="34" charset="0"/>
                <a:cs typeface="Calibri" panose="020F0502020204030204" pitchFamily="34" charset="0"/>
              </a:rPr>
              <a:t>tiny house ready-made from a company called MHS on the internet. MHS designs mini-homes, and there is  a choice of eight different models, including an A-shape cabin, a box cube and a round dome</a:t>
            </a:r>
            <a:r>
              <a:rPr lang="en-US" sz="2400" dirty="0" smtClean="0">
                <a:solidFill>
                  <a:schemeClr val="bg1"/>
                </a:solidFill>
                <a:latin typeface="Calibri" panose="020F0502020204030204" pitchFamily="34" charset="0"/>
                <a:cs typeface="Calibri" panose="020F0502020204030204" pitchFamily="34" charset="0"/>
              </a:rPr>
              <a:t>.</a:t>
            </a:r>
          </a:p>
          <a:p>
            <a:pPr algn="just"/>
            <a:endParaRPr lang="en-US" sz="2400" dirty="0">
              <a:solidFill>
                <a:schemeClr val="bg1"/>
              </a:solidFill>
              <a:latin typeface="Calibri" panose="020F0502020204030204" pitchFamily="34" charset="0"/>
              <a:cs typeface="Calibri" panose="020F0502020204030204" pitchFamily="34" charset="0"/>
            </a:endParaRPr>
          </a:p>
          <a:p>
            <a:pPr algn="just"/>
            <a:r>
              <a:rPr lang="en-US" sz="2400" dirty="0">
                <a:solidFill>
                  <a:schemeClr val="bg1"/>
                </a:solidFill>
                <a:latin typeface="Calibri" panose="020F0502020204030204" pitchFamily="34" charset="0"/>
                <a:cs typeface="Calibri" panose="020F0502020204030204" pitchFamily="34" charset="0"/>
              </a:rPr>
              <a:t>The company also delivers the new tiny homes complete with wheels so the new owners can park it </a:t>
            </a:r>
            <a:r>
              <a:rPr lang="en-US" sz="2400" dirty="0" smtClean="0">
                <a:solidFill>
                  <a:schemeClr val="bg1"/>
                </a:solidFill>
                <a:latin typeface="Calibri" panose="020F0502020204030204" pitchFamily="34" charset="0"/>
                <a:cs typeface="Calibri" panose="020F0502020204030204" pitchFamily="34" charset="0"/>
              </a:rPr>
              <a:t>anywhere and </a:t>
            </a:r>
            <a:r>
              <a:rPr lang="en-US" sz="2400" dirty="0" smtClean="0">
                <a:solidFill>
                  <a:schemeClr val="bg1"/>
                </a:solidFill>
                <a:latin typeface="Calibri" panose="020F0502020204030204" pitchFamily="34" charset="0"/>
                <a:cs typeface="Calibri" panose="020F0502020204030204" pitchFamily="34" charset="0"/>
              </a:rPr>
              <a:t>the </a:t>
            </a:r>
            <a:r>
              <a:rPr lang="en-US" sz="2400" dirty="0">
                <a:solidFill>
                  <a:schemeClr val="bg1"/>
                </a:solidFill>
                <a:latin typeface="Calibri" panose="020F0502020204030204" pitchFamily="34" charset="0"/>
                <a:cs typeface="Calibri" panose="020F0502020204030204" pitchFamily="34" charset="0"/>
              </a:rPr>
              <a:t>customers who want to build their own tiny home, MSH sells </a:t>
            </a:r>
            <a:r>
              <a:rPr lang="en-US" sz="2400" dirty="0" smtClean="0">
                <a:solidFill>
                  <a:schemeClr val="bg1"/>
                </a:solidFill>
                <a:latin typeface="Calibri" panose="020F0502020204030204" pitchFamily="34" charset="0"/>
                <a:cs typeface="Calibri" panose="020F0502020204030204" pitchFamily="34" charset="0"/>
              </a:rPr>
              <a:t>the </a:t>
            </a:r>
            <a:r>
              <a:rPr lang="en-US" sz="2400" dirty="0">
                <a:solidFill>
                  <a:schemeClr val="bg1"/>
                </a:solidFill>
                <a:latin typeface="Calibri" panose="020F0502020204030204" pitchFamily="34" charset="0"/>
                <a:cs typeface="Calibri" panose="020F0502020204030204" pitchFamily="34" charset="0"/>
              </a:rPr>
              <a:t>building materials, complete with </a:t>
            </a:r>
            <a:r>
              <a:rPr lang="en-US" sz="2400" dirty="0" smtClean="0">
                <a:solidFill>
                  <a:schemeClr val="bg1"/>
                </a:solidFill>
                <a:latin typeface="Calibri" panose="020F0502020204030204" pitchFamily="34" charset="0"/>
                <a:cs typeface="Calibri" panose="020F0502020204030204" pitchFamily="34" charset="0"/>
              </a:rPr>
              <a:t>the </a:t>
            </a:r>
            <a:r>
              <a:rPr lang="en-US" sz="2400" dirty="0" smtClean="0">
                <a:solidFill>
                  <a:schemeClr val="bg1"/>
                </a:solidFill>
                <a:latin typeface="Calibri" panose="020F0502020204030204" pitchFamily="34" charset="0"/>
                <a:cs typeface="Calibri" panose="020F0502020204030204" pitchFamily="34" charset="0"/>
              </a:rPr>
              <a:t>plans </a:t>
            </a:r>
            <a:r>
              <a:rPr lang="en-US" sz="2400" dirty="0">
                <a:solidFill>
                  <a:schemeClr val="bg1"/>
                </a:solidFill>
                <a:latin typeface="Calibri" panose="020F0502020204030204" pitchFamily="34" charset="0"/>
                <a:cs typeface="Calibri" panose="020F0502020204030204" pitchFamily="34" charset="0"/>
              </a:rPr>
              <a:t>and step-by-step instructions. </a:t>
            </a:r>
            <a:r>
              <a:rPr lang="en-US" sz="2400" dirty="0" smtClean="0">
                <a:solidFill>
                  <a:schemeClr val="bg1"/>
                </a:solidFill>
                <a:latin typeface="Calibri" panose="020F0502020204030204" pitchFamily="34" charset="0"/>
                <a:cs typeface="Calibri" panose="020F0502020204030204" pitchFamily="34" charset="0"/>
              </a:rPr>
              <a:t>Most people pay </a:t>
            </a:r>
            <a:r>
              <a:rPr lang="en-US" sz="2400" dirty="0">
                <a:solidFill>
                  <a:schemeClr val="bg1"/>
                </a:solidFill>
                <a:latin typeface="Calibri" panose="020F0502020204030204" pitchFamily="34" charset="0"/>
                <a:cs typeface="Calibri" panose="020F0502020204030204" pitchFamily="34" charset="0"/>
              </a:rPr>
              <a:t>only $</a:t>
            </a:r>
            <a:r>
              <a:rPr lang="en-US" sz="2400" dirty="0" smtClean="0">
                <a:solidFill>
                  <a:schemeClr val="bg1"/>
                </a:solidFill>
                <a:latin typeface="Calibri" panose="020F0502020204030204" pitchFamily="34" charset="0"/>
                <a:cs typeface="Calibri" panose="020F0502020204030204" pitchFamily="34" charset="0"/>
              </a:rPr>
              <a:t>7,000 </a:t>
            </a:r>
            <a:r>
              <a:rPr lang="en-US" sz="2400" dirty="0">
                <a:solidFill>
                  <a:schemeClr val="bg1"/>
                </a:solidFill>
                <a:latin typeface="Calibri" panose="020F0502020204030204" pitchFamily="34" charset="0"/>
                <a:cs typeface="Calibri" panose="020F0502020204030204" pitchFamily="34" charset="0"/>
              </a:rPr>
              <a:t>for their tiny home, so it’s certainly inexpensive. But </a:t>
            </a:r>
            <a:r>
              <a:rPr lang="en-US" sz="2400" dirty="0" smtClean="0">
                <a:solidFill>
                  <a:schemeClr val="bg1"/>
                </a:solidFill>
                <a:latin typeface="Calibri" panose="020F0502020204030204" pitchFamily="34" charset="0"/>
                <a:cs typeface="Calibri" panose="020F0502020204030204" pitchFamily="34" charset="0"/>
              </a:rPr>
              <a:t>besides cost, what are the benefits for having </a:t>
            </a:r>
            <a:r>
              <a:rPr lang="en-US" sz="2400" dirty="0" smtClean="0">
                <a:solidFill>
                  <a:schemeClr val="bg1"/>
                </a:solidFill>
                <a:latin typeface="Calibri" panose="020F0502020204030204" pitchFamily="34" charset="0"/>
                <a:cs typeface="Calibri" panose="020F0502020204030204" pitchFamily="34" charset="0"/>
              </a:rPr>
              <a:t>a tiny </a:t>
            </a:r>
            <a:r>
              <a:rPr lang="en-US" sz="2400" dirty="0" smtClean="0">
                <a:solidFill>
                  <a:schemeClr val="bg1"/>
                </a:solidFill>
                <a:latin typeface="Calibri" panose="020F0502020204030204" pitchFamily="34" charset="0"/>
                <a:cs typeface="Calibri" panose="020F0502020204030204" pitchFamily="34" charset="0"/>
              </a:rPr>
              <a:t>house?</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990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2" name="Rectangle 1"/>
          <p:cNvSpPr/>
          <p:nvPr/>
        </p:nvSpPr>
        <p:spPr>
          <a:xfrm>
            <a:off x="7401827" y="556124"/>
            <a:ext cx="4061861"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06;g8d3272b2c0_0_301"/>
          <p:cNvSpPr txBox="1">
            <a:spLocks noGrp="1"/>
          </p:cNvSpPr>
          <p:nvPr>
            <p:ph type="title"/>
          </p:nvPr>
        </p:nvSpPr>
        <p:spPr>
          <a:xfrm>
            <a:off x="6139507" y="423369"/>
            <a:ext cx="6586500" cy="123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600" dirty="0">
                <a:solidFill>
                  <a:schemeClr val="bg1"/>
                </a:solidFill>
                <a:latin typeface="Calibri" panose="020F0502020204030204" pitchFamily="34" charset="0"/>
                <a:cs typeface="Calibri" panose="020F0502020204030204" pitchFamily="34" charset="0"/>
              </a:rPr>
              <a:t>Agenda  </a:t>
            </a:r>
            <a:r>
              <a:rPr lang="en-US" sz="3600" dirty="0">
                <a:solidFill>
                  <a:schemeClr val="bg1"/>
                </a:solidFill>
                <a:latin typeface="Calibri Regular" charset="0"/>
              </a:rPr>
              <a:t>                      </a:t>
            </a:r>
            <a:endParaRPr sz="3600" dirty="0">
              <a:solidFill>
                <a:schemeClr val="bg1"/>
              </a:solidFill>
              <a:latin typeface="Calibri Regular" charset="0"/>
            </a:endParaRPr>
          </a:p>
          <a:p>
            <a:pPr marL="0" lvl="0" indent="0" algn="ctr" rtl="0">
              <a:lnSpc>
                <a:spcPct val="90000"/>
              </a:lnSpc>
              <a:spcBef>
                <a:spcPts val="0"/>
              </a:spcBef>
              <a:spcAft>
                <a:spcPts val="0"/>
              </a:spcAft>
              <a:buClr>
                <a:schemeClr val="dk1"/>
              </a:buClr>
              <a:buSzPts val="3500"/>
              <a:buFont typeface="Calibri"/>
              <a:buNone/>
            </a:pPr>
            <a:r>
              <a:rPr lang="en-US" sz="3600" dirty="0" err="1">
                <a:solidFill>
                  <a:schemeClr val="bg1"/>
                </a:solidFill>
                <a:latin typeface="Calibri" panose="020F0502020204030204" pitchFamily="34" charset="0"/>
                <a:cs typeface="Calibri" panose="020F0502020204030204" pitchFamily="34" charset="0"/>
              </a:rPr>
              <a:t>გაკვეთილის</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გეგმა</a:t>
            </a:r>
            <a:endParaRPr sz="3600" dirty="0">
              <a:solidFill>
                <a:schemeClr val="bg1"/>
              </a:solidFill>
              <a:latin typeface="Calibri" panose="020F0502020204030204" pitchFamily="34" charset="0"/>
              <a:cs typeface="Calibri" panose="020F0502020204030204" pitchFamily="34" charset="0"/>
              <a:sym typeface="Calibri"/>
            </a:endParaRPr>
          </a:p>
        </p:txBody>
      </p:sp>
      <p:grpSp>
        <p:nvGrpSpPr>
          <p:cNvPr id="12" name="Google Shape;107;g8d3272b2c0_0_301"/>
          <p:cNvGrpSpPr/>
          <p:nvPr/>
        </p:nvGrpSpPr>
        <p:grpSpPr>
          <a:xfrm>
            <a:off x="-4716913" y="753533"/>
            <a:ext cx="10804715" cy="7633251"/>
            <a:chOff x="-4943656" y="-757771"/>
            <a:chExt cx="10082305" cy="5889900"/>
          </a:xfrm>
        </p:grpSpPr>
        <p:sp>
          <p:nvSpPr>
            <p:cNvPr id="14" name="Google Shape;108;g8d3272b2c0_0_301"/>
            <p:cNvSpPr/>
            <p:nvPr/>
          </p:nvSpPr>
          <p:spPr>
            <a:xfrm>
              <a:off x="-4943656" y="-757771"/>
              <a:ext cx="5889900" cy="5889900"/>
            </a:xfrm>
            <a:prstGeom prst="blockArc">
              <a:avLst>
                <a:gd name="adj1" fmla="val 18900000"/>
                <a:gd name="adj2" fmla="val 2173954"/>
                <a:gd name="adj3" fmla="val 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5" name="Google Shape;109;g8d3272b2c0_0_301"/>
            <p:cNvSpPr/>
            <p:nvPr/>
          </p:nvSpPr>
          <p:spPr>
            <a:xfrm>
              <a:off x="306853" y="198853"/>
              <a:ext cx="48225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6" name="Google Shape;110;g8d3272b2c0_0_301"/>
            <p:cNvSpPr txBox="1"/>
            <p:nvPr/>
          </p:nvSpPr>
          <p:spPr>
            <a:xfrm>
              <a:off x="306853" y="198853"/>
              <a:ext cx="48225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Introduction - </a:t>
              </a:r>
              <a:r>
                <a:rPr lang="en-US" sz="1500" b="1" dirty="0" err="1">
                  <a:solidFill>
                    <a:schemeClr val="lt1"/>
                  </a:solidFill>
                  <a:latin typeface="Calibri" panose="020F0502020204030204" pitchFamily="34" charset="0"/>
                  <a:ea typeface="Calibri"/>
                  <a:cs typeface="Calibri" panose="020F0502020204030204" pitchFamily="34" charset="0"/>
                  <a:sym typeface="Calibri"/>
                </a:rPr>
                <a:t>შესავალი</a:t>
              </a:r>
              <a:r>
                <a:rPr lang="en-US" sz="1500" b="1" dirty="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7" name="Google Shape;111;g8d3272b2c0_0_301"/>
            <p:cNvSpPr/>
            <p:nvPr/>
          </p:nvSpPr>
          <p:spPr>
            <a:xfrm>
              <a:off x="58396" y="149161"/>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8" name="Google Shape;112;g8d3272b2c0_0_301"/>
            <p:cNvSpPr/>
            <p:nvPr/>
          </p:nvSpPr>
          <p:spPr>
            <a:xfrm>
              <a:off x="666854" y="795501"/>
              <a:ext cx="44625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9" name="Google Shape;113;g8d3272b2c0_0_301"/>
            <p:cNvSpPr txBox="1"/>
            <p:nvPr/>
          </p:nvSpPr>
          <p:spPr>
            <a:xfrm>
              <a:off x="666854" y="795501"/>
              <a:ext cx="44625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Vocabulary - </a:t>
              </a:r>
              <a:r>
                <a:rPr lang="en-US" sz="1500" b="1" dirty="0" err="1">
                  <a:solidFill>
                    <a:schemeClr val="lt1"/>
                  </a:solidFill>
                  <a:latin typeface="Calibri" panose="020F0502020204030204" pitchFamily="34" charset="0"/>
                  <a:ea typeface="Calibri"/>
                  <a:cs typeface="Calibri" panose="020F0502020204030204" pitchFamily="34" charset="0"/>
                  <a:sym typeface="Calibri"/>
                </a:rPr>
                <a:t>ლექსიკა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20" name="Google Shape;114;g8d3272b2c0_0_301"/>
            <p:cNvSpPr/>
            <p:nvPr/>
          </p:nvSpPr>
          <p:spPr>
            <a:xfrm>
              <a:off x="418397" y="745809"/>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21" name="Google Shape;115;g8d3272b2c0_0_301"/>
            <p:cNvSpPr/>
            <p:nvPr/>
          </p:nvSpPr>
          <p:spPr>
            <a:xfrm>
              <a:off x="864133" y="1391711"/>
              <a:ext cx="4265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22" name="Google Shape;116;g8d3272b2c0_0_301"/>
            <p:cNvSpPr txBox="1"/>
            <p:nvPr/>
          </p:nvSpPr>
          <p:spPr>
            <a:xfrm>
              <a:off x="864133" y="1391711"/>
              <a:ext cx="4265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Reading </a:t>
              </a:r>
              <a:r>
                <a:rPr lang="en-US" sz="1500" b="1" dirty="0" smtClean="0">
                  <a:solidFill>
                    <a:schemeClr val="lt1"/>
                  </a:solidFill>
                  <a:latin typeface="Calibri" panose="020F0502020204030204" pitchFamily="34" charset="0"/>
                  <a:ea typeface="Calibri"/>
                  <a:cs typeface="Calibri" panose="020F0502020204030204" pitchFamily="34" charset="0"/>
                  <a:sym typeface="Calibri"/>
                </a:rPr>
                <a:t>Comprehension - </a:t>
              </a:r>
              <a:r>
                <a:rPr lang="ka-GE" sz="1500" b="1" dirty="0" smtClean="0">
                  <a:solidFill>
                    <a:schemeClr val="lt1"/>
                  </a:solidFill>
                  <a:latin typeface="Calibri" panose="020F0502020204030204" pitchFamily="34" charset="0"/>
                  <a:ea typeface="Calibri"/>
                  <a:cs typeface="Calibri" panose="020F0502020204030204" pitchFamily="34" charset="0"/>
                  <a:sym typeface="Calibri"/>
                </a:rPr>
                <a:t>წაკითხულის გააზრება</a:t>
              </a:r>
              <a:r>
                <a:rPr lang="en-US" sz="1500" b="1" dirty="0" smtClean="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23" name="Google Shape;117;g8d3272b2c0_0_301"/>
            <p:cNvSpPr/>
            <p:nvPr/>
          </p:nvSpPr>
          <p:spPr>
            <a:xfrm>
              <a:off x="615675" y="1342019"/>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24" name="Google Shape;118;g8d3272b2c0_0_301"/>
            <p:cNvSpPr/>
            <p:nvPr/>
          </p:nvSpPr>
          <p:spPr>
            <a:xfrm>
              <a:off x="927122" y="1988359"/>
              <a:ext cx="4202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25" name="Google Shape;119;g8d3272b2c0_0_301"/>
            <p:cNvSpPr txBox="1"/>
            <p:nvPr/>
          </p:nvSpPr>
          <p:spPr>
            <a:xfrm>
              <a:off x="927122" y="1988359"/>
              <a:ext cx="4202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Grammar - </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გრამატიკა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26" name="Google Shape;120;g8d3272b2c0_0_301"/>
            <p:cNvSpPr/>
            <p:nvPr/>
          </p:nvSpPr>
          <p:spPr>
            <a:xfrm>
              <a:off x="678664" y="1938667"/>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27" name="Google Shape;121;g8d3272b2c0_0_301"/>
            <p:cNvSpPr/>
            <p:nvPr/>
          </p:nvSpPr>
          <p:spPr>
            <a:xfrm>
              <a:off x="864133" y="2585006"/>
              <a:ext cx="4265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28" name="Google Shape;122;g8d3272b2c0_0_301"/>
            <p:cNvSpPr txBox="1"/>
            <p:nvPr/>
          </p:nvSpPr>
          <p:spPr>
            <a:xfrm>
              <a:off x="864133" y="2585006"/>
              <a:ext cx="4265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Summary</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 შეჯამება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29" name="Google Shape;123;g8d3272b2c0_0_301"/>
            <p:cNvSpPr/>
            <p:nvPr/>
          </p:nvSpPr>
          <p:spPr>
            <a:xfrm>
              <a:off x="607509" y="2525396"/>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30" name="Google Shape;127;g8d3272b2c0_0_301"/>
            <p:cNvSpPr/>
            <p:nvPr/>
          </p:nvSpPr>
          <p:spPr>
            <a:xfrm>
              <a:off x="657559" y="3159069"/>
              <a:ext cx="448109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31" name="Google Shape;128;g8d3272b2c0_0_301"/>
            <p:cNvSpPr txBox="1"/>
            <p:nvPr/>
          </p:nvSpPr>
          <p:spPr>
            <a:xfrm>
              <a:off x="674385" y="3152340"/>
              <a:ext cx="3776597"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Homework</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 საშინაო დავალება</a:t>
              </a: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2" name="Google Shape;129;g8d3272b2c0_0_301"/>
            <p:cNvSpPr/>
            <p:nvPr/>
          </p:nvSpPr>
          <p:spPr>
            <a:xfrm>
              <a:off x="425985" y="3053040"/>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33" name="Google Shape;130;g8d3272b2c0_0_301"/>
          <p:cNvSpPr txBox="1"/>
          <p:nvPr/>
        </p:nvSpPr>
        <p:spPr>
          <a:xfrm>
            <a:off x="6373677" y="2285603"/>
            <a:ext cx="5283921" cy="2751600"/>
          </a:xfrm>
          <a:prstGeom prst="rect">
            <a:avLst/>
          </a:prstGeom>
          <a:noFill/>
          <a:ln>
            <a:noFill/>
          </a:ln>
        </p:spPr>
        <p:txBody>
          <a:bodyPr spcFirstLastPara="1" wrap="square" lIns="91425" tIns="91425" rIns="91425" bIns="91425" anchor="ctr" anchorCtr="0">
            <a:noAutofit/>
          </a:bodyPr>
          <a:lstStyle/>
          <a:p>
            <a:pPr lvl="0" algn="ctr"/>
            <a:r>
              <a:rPr lang="en-US" sz="4000" dirty="0" smtClean="0">
                <a:solidFill>
                  <a:schemeClr val="bg1"/>
                </a:solidFill>
                <a:latin typeface="Calibri" panose="020F0502020204030204" pitchFamily="34" charset="0"/>
                <a:ea typeface="Calibri"/>
                <a:cs typeface="Calibri" panose="020F0502020204030204" pitchFamily="34" charset="0"/>
                <a:sym typeface="Calibri"/>
              </a:rPr>
              <a:t>Architecture</a:t>
            </a:r>
          </a:p>
          <a:p>
            <a:pPr lvl="0" algn="ctr"/>
            <a:r>
              <a:rPr lang="ka-GE" sz="4000" dirty="0" smtClean="0">
                <a:solidFill>
                  <a:schemeClr val="bg1"/>
                </a:solidFill>
                <a:latin typeface="Calibri" panose="020F0502020204030204" pitchFamily="34" charset="0"/>
                <a:ea typeface="Calibri"/>
                <a:cs typeface="Calibri" panose="020F0502020204030204" pitchFamily="34" charset="0"/>
                <a:sym typeface="Calibri"/>
              </a:rPr>
              <a:t>არქიტექტურა</a:t>
            </a:r>
            <a:r>
              <a:rPr lang="en-US" sz="4000" dirty="0" smtClean="0">
                <a:solidFill>
                  <a:schemeClr val="bg1"/>
                </a:solidFill>
                <a:latin typeface="Calibri" panose="020F0502020204030204" pitchFamily="34" charset="0"/>
                <a:ea typeface="Calibri"/>
                <a:cs typeface="Calibri" panose="020F0502020204030204" pitchFamily="34" charset="0"/>
                <a:sym typeface="Calibri"/>
              </a:rPr>
              <a:t> </a:t>
            </a:r>
            <a:endParaRPr lang="ka-GE" sz="4000" dirty="0">
              <a:solidFill>
                <a:schemeClr val="bg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457381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1" name="Rectangle: Rounded Corners 3">
            <a:extLst>
              <a:ext uri="{FF2B5EF4-FFF2-40B4-BE49-F238E27FC236}">
                <a16:creationId xmlns:a16="http://schemas.microsoft.com/office/drawing/2014/main" id="{897F9B12-969A-408D-9A80-DB3D56BB645E}"/>
              </a:ext>
            </a:extLst>
          </p:cNvPr>
          <p:cNvSpPr/>
          <p:nvPr/>
        </p:nvSpPr>
        <p:spPr>
          <a:xfrm>
            <a:off x="286479" y="2007084"/>
            <a:ext cx="11011401" cy="416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solidFill>
                <a:latin typeface="Calibri" panose="020F0502020204030204" pitchFamily="34" charset="0"/>
                <a:cs typeface="Calibri" panose="020F0502020204030204" pitchFamily="34" charset="0"/>
              </a:rPr>
              <a:t>M</a:t>
            </a:r>
            <a:r>
              <a:rPr lang="en-US" sz="2400" dirty="0" smtClean="0">
                <a:solidFill>
                  <a:schemeClr val="bg1"/>
                </a:solidFill>
                <a:latin typeface="Calibri" panose="020F0502020204030204" pitchFamily="34" charset="0"/>
                <a:cs typeface="Calibri" panose="020F0502020204030204" pitchFamily="34" charset="0"/>
              </a:rPr>
              <a:t>any people think it’s </a:t>
            </a:r>
            <a:r>
              <a:rPr lang="en-US" sz="2400" dirty="0">
                <a:solidFill>
                  <a:schemeClr val="bg1"/>
                </a:solidFill>
                <a:latin typeface="Calibri" panose="020F0502020204030204" pitchFamily="34" charset="0"/>
                <a:cs typeface="Calibri" panose="020F0502020204030204" pitchFamily="34" charset="0"/>
              </a:rPr>
              <a:t>a great feeling to know that </a:t>
            </a:r>
            <a:r>
              <a:rPr lang="en-US" sz="2400" dirty="0" smtClean="0">
                <a:solidFill>
                  <a:schemeClr val="bg1"/>
                </a:solidFill>
                <a:latin typeface="Calibri" panose="020F0502020204030204" pitchFamily="34" charset="0"/>
                <a:cs typeface="Calibri" panose="020F0502020204030204" pitchFamily="34" charset="0"/>
              </a:rPr>
              <a:t>they </a:t>
            </a:r>
            <a:r>
              <a:rPr lang="en-US" sz="2400" dirty="0">
                <a:solidFill>
                  <a:schemeClr val="bg1"/>
                </a:solidFill>
                <a:latin typeface="Calibri" panose="020F0502020204030204" pitchFamily="34" charset="0"/>
                <a:cs typeface="Calibri" panose="020F0502020204030204" pitchFamily="34" charset="0"/>
              </a:rPr>
              <a:t>are living simply and not wasting space </a:t>
            </a:r>
            <a:r>
              <a:rPr lang="en-US" sz="2400" dirty="0" smtClean="0">
                <a:solidFill>
                  <a:schemeClr val="bg1"/>
                </a:solidFill>
                <a:latin typeface="Calibri" panose="020F0502020204030204" pitchFamily="34" charset="0"/>
                <a:cs typeface="Calibri" panose="020F0502020204030204" pitchFamily="34" charset="0"/>
              </a:rPr>
              <a:t>or </a:t>
            </a:r>
            <a:r>
              <a:rPr lang="en-US" sz="2400" dirty="0" smtClean="0">
                <a:solidFill>
                  <a:schemeClr val="bg1"/>
                </a:solidFill>
                <a:latin typeface="Calibri" panose="020F0502020204030204" pitchFamily="34" charset="0"/>
                <a:cs typeface="Calibri" panose="020F0502020204030204" pitchFamily="34" charset="0"/>
              </a:rPr>
              <a:t>material </a:t>
            </a:r>
            <a:r>
              <a:rPr lang="en-US" sz="2400" dirty="0" smtClean="0">
                <a:solidFill>
                  <a:schemeClr val="bg1"/>
                </a:solidFill>
                <a:latin typeface="Calibri" panose="020F0502020204030204" pitchFamily="34" charset="0"/>
                <a:cs typeface="Calibri" panose="020F0502020204030204" pitchFamily="34" charset="0"/>
              </a:rPr>
              <a:t>with rooms they don’t really </a:t>
            </a:r>
            <a:r>
              <a:rPr lang="en-US" sz="2400" dirty="0">
                <a:solidFill>
                  <a:schemeClr val="bg1"/>
                </a:solidFill>
                <a:latin typeface="Calibri" panose="020F0502020204030204" pitchFamily="34" charset="0"/>
                <a:cs typeface="Calibri" panose="020F0502020204030204" pitchFamily="34" charset="0"/>
              </a:rPr>
              <a:t>need. </a:t>
            </a:r>
            <a:r>
              <a:rPr lang="en-US" sz="2400" dirty="0" smtClean="0">
                <a:solidFill>
                  <a:schemeClr val="bg1"/>
                </a:solidFill>
                <a:latin typeface="Calibri" panose="020F0502020204030204" pitchFamily="34" charset="0"/>
                <a:cs typeface="Calibri" panose="020F0502020204030204" pitchFamily="34" charset="0"/>
              </a:rPr>
              <a:t>Tiny homes use </a:t>
            </a:r>
            <a:r>
              <a:rPr lang="en-US" sz="2400" dirty="0">
                <a:solidFill>
                  <a:schemeClr val="bg1"/>
                </a:solidFill>
                <a:latin typeface="Calibri" panose="020F0502020204030204" pitchFamily="34" charset="0"/>
                <a:cs typeface="Calibri" panose="020F0502020204030204" pitchFamily="34" charset="0"/>
              </a:rPr>
              <a:t>fewer materials and less energy, and </a:t>
            </a:r>
            <a:r>
              <a:rPr lang="en-US" sz="2400" dirty="0" smtClean="0">
                <a:solidFill>
                  <a:schemeClr val="bg1"/>
                </a:solidFill>
                <a:latin typeface="Calibri" panose="020F0502020204030204" pitchFamily="34" charset="0"/>
                <a:cs typeface="Calibri" panose="020F0502020204030204" pitchFamily="34" charset="0"/>
              </a:rPr>
              <a:t>it’s so </a:t>
            </a:r>
            <a:r>
              <a:rPr lang="en-US" sz="2400" dirty="0">
                <a:solidFill>
                  <a:schemeClr val="bg1"/>
                </a:solidFill>
                <a:latin typeface="Calibri" panose="020F0502020204030204" pitchFamily="34" charset="0"/>
                <a:cs typeface="Calibri" panose="020F0502020204030204" pitchFamily="34" charset="0"/>
              </a:rPr>
              <a:t>friendly to the environment too. Not only </a:t>
            </a:r>
            <a:r>
              <a:rPr lang="en-US" sz="2400" dirty="0" smtClean="0">
                <a:solidFill>
                  <a:schemeClr val="bg1"/>
                </a:solidFill>
                <a:latin typeface="Calibri" panose="020F0502020204030204" pitchFamily="34" charset="0"/>
                <a:cs typeface="Calibri" panose="020F0502020204030204" pitchFamily="34" charset="0"/>
              </a:rPr>
              <a:t>that. It’s </a:t>
            </a:r>
            <a:r>
              <a:rPr lang="en-US" sz="2400" dirty="0">
                <a:solidFill>
                  <a:schemeClr val="bg1"/>
                </a:solidFill>
                <a:latin typeface="Calibri" panose="020F0502020204030204" pitchFamily="34" charset="0"/>
                <a:cs typeface="Calibri" panose="020F0502020204030204" pitchFamily="34" charset="0"/>
              </a:rPr>
              <a:t>also definitely </a:t>
            </a:r>
            <a:r>
              <a:rPr lang="en-US" sz="2400" dirty="0" err="1" smtClean="0">
                <a:solidFill>
                  <a:schemeClr val="bg1"/>
                </a:solidFill>
                <a:latin typeface="Calibri" panose="020F0502020204030204" pitchFamily="34" charset="0"/>
                <a:cs typeface="Calibri" panose="020F0502020204030204" pitchFamily="34" charset="0"/>
              </a:rPr>
              <a:t>cosy</a:t>
            </a:r>
            <a:r>
              <a:rPr lang="en-US" sz="2400" dirty="0" smtClean="0">
                <a:solidFill>
                  <a:schemeClr val="bg1"/>
                </a:solidFill>
                <a:latin typeface="Calibri" panose="020F0502020204030204" pitchFamily="34" charset="0"/>
                <a:cs typeface="Calibri" panose="020F0502020204030204" pitchFamily="34" charset="0"/>
              </a:rPr>
              <a:t>, very </a:t>
            </a:r>
            <a:r>
              <a:rPr lang="en-US" sz="2400" dirty="0" err="1" smtClean="0">
                <a:solidFill>
                  <a:schemeClr val="bg1"/>
                </a:solidFill>
                <a:latin typeface="Calibri" panose="020F0502020204030204" pitchFamily="34" charset="0"/>
                <a:cs typeface="Calibri" panose="020F0502020204030204" pitchFamily="34" charset="0"/>
              </a:rPr>
              <a:t>cosy</a:t>
            </a:r>
            <a:r>
              <a:rPr lang="en-US" sz="2400" dirty="0">
                <a:solidFill>
                  <a:schemeClr val="bg1"/>
                </a:solidFill>
                <a:latin typeface="Calibri" panose="020F0502020204030204" pitchFamily="34" charset="0"/>
                <a:cs typeface="Calibri" panose="020F0502020204030204" pitchFamily="34" charset="0"/>
              </a:rPr>
              <a:t>! And </a:t>
            </a:r>
            <a:r>
              <a:rPr lang="en-US" sz="2400" dirty="0" smtClean="0">
                <a:solidFill>
                  <a:schemeClr val="bg1"/>
                </a:solidFill>
                <a:latin typeface="Calibri" panose="020F0502020204030204" pitchFamily="34" charset="0"/>
                <a:cs typeface="Calibri" panose="020F0502020204030204" pitchFamily="34" charset="0"/>
              </a:rPr>
              <a:t>tiny home owners </a:t>
            </a:r>
            <a:r>
              <a:rPr lang="en-US" sz="2400" dirty="0">
                <a:solidFill>
                  <a:schemeClr val="bg1"/>
                </a:solidFill>
                <a:latin typeface="Calibri" panose="020F0502020204030204" pitchFamily="34" charset="0"/>
                <a:cs typeface="Calibri" panose="020F0502020204030204" pitchFamily="34" charset="0"/>
              </a:rPr>
              <a:t>definitely don’t have </a:t>
            </a:r>
            <a:r>
              <a:rPr lang="en-US" sz="2400" dirty="0" smtClean="0">
                <a:solidFill>
                  <a:schemeClr val="bg1"/>
                </a:solidFill>
                <a:latin typeface="Calibri" panose="020F0502020204030204" pitchFamily="34" charset="0"/>
                <a:cs typeface="Calibri" panose="020F0502020204030204" pitchFamily="34" charset="0"/>
              </a:rPr>
              <a:t>much </a:t>
            </a:r>
            <a:r>
              <a:rPr lang="en-US" sz="2400" dirty="0">
                <a:solidFill>
                  <a:schemeClr val="bg1"/>
                </a:solidFill>
                <a:latin typeface="Calibri" panose="020F0502020204030204" pitchFamily="34" charset="0"/>
                <a:cs typeface="Calibri" panose="020F0502020204030204" pitchFamily="34" charset="0"/>
              </a:rPr>
              <a:t>housework to do. </a:t>
            </a:r>
            <a:r>
              <a:rPr lang="en-US" sz="2400" dirty="0" smtClean="0">
                <a:solidFill>
                  <a:schemeClr val="bg1"/>
                </a:solidFill>
                <a:latin typeface="Calibri" panose="020F0502020204030204" pitchFamily="34" charset="0"/>
                <a:cs typeface="Calibri" panose="020F0502020204030204" pitchFamily="34" charset="0"/>
              </a:rPr>
              <a:t>While this trend is growing it is still very small compared to people wanting </a:t>
            </a:r>
            <a:r>
              <a:rPr lang="en-US" sz="2400" dirty="0" smtClean="0">
                <a:solidFill>
                  <a:schemeClr val="bg1"/>
                </a:solidFill>
                <a:latin typeface="Calibri" panose="020F0502020204030204" pitchFamily="34" charset="0"/>
                <a:cs typeface="Calibri" panose="020F0502020204030204" pitchFamily="34" charset="0"/>
              </a:rPr>
              <a:t>regular </a:t>
            </a:r>
            <a:r>
              <a:rPr lang="en-US" sz="2400" dirty="0" smtClean="0">
                <a:solidFill>
                  <a:schemeClr val="bg1"/>
                </a:solidFill>
                <a:latin typeface="Calibri" panose="020F0502020204030204" pitchFamily="34" charset="0"/>
                <a:cs typeface="Calibri" panose="020F0502020204030204" pitchFamily="34" charset="0"/>
              </a:rPr>
              <a:t>size homes, but this growing number of small home owners appreciate what they are doing and think that, “When </a:t>
            </a:r>
            <a:r>
              <a:rPr lang="en-US" sz="2400" dirty="0">
                <a:solidFill>
                  <a:schemeClr val="bg1"/>
                </a:solidFill>
                <a:latin typeface="Calibri" panose="020F0502020204030204" pitchFamily="34" charset="0"/>
                <a:cs typeface="Calibri" panose="020F0502020204030204" pitchFamily="34" charset="0"/>
              </a:rPr>
              <a:t>it comes to home, less is more</a:t>
            </a:r>
            <a:r>
              <a:rPr lang="en-US" sz="2400" dirty="0" smtClean="0">
                <a:solidFill>
                  <a:schemeClr val="bg1"/>
                </a:solidFill>
                <a:latin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868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0"/>
            <a:ext cx="10430041"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42758" y="2522279"/>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990561273"/>
              </p:ext>
            </p:extLst>
          </p:nvPr>
        </p:nvGraphicFramePr>
        <p:xfrm>
          <a:off x="699280" y="2805863"/>
          <a:ext cx="8064429" cy="838025"/>
        </p:xfrm>
        <a:graphic>
          <a:graphicData uri="http://schemas.openxmlformats.org/drawingml/2006/table">
            <a:tbl>
              <a:tblPr>
                <a:noFill/>
                <a:tableStyleId>{B46CFEF4-99AF-46A8-A051-738FFB79779B}</a:tableStyleId>
              </a:tblPr>
              <a:tblGrid>
                <a:gridCol w="8064429">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800" b="0" i="0" dirty="0" smtClean="0">
                          <a:solidFill>
                            <a:schemeClr val="bg1"/>
                          </a:solidFill>
                          <a:latin typeface="Calibri" panose="020F0502020204030204" pitchFamily="34" charset="0"/>
                          <a:cs typeface="Calibri" panose="020F0502020204030204" pitchFamily="34" charset="0"/>
                        </a:rPr>
                        <a:t>People</a:t>
                      </a:r>
                      <a:r>
                        <a:rPr lang="en-US" sz="2800" b="0" i="0" baseline="0" dirty="0" smtClean="0">
                          <a:solidFill>
                            <a:schemeClr val="bg1"/>
                          </a:solidFill>
                          <a:latin typeface="Calibri" panose="020F0502020204030204" pitchFamily="34" charset="0"/>
                          <a:cs typeface="Calibri" panose="020F0502020204030204" pitchFamily="34" charset="0"/>
                        </a:rPr>
                        <a:t> who own tiny homes don’t want a simple life.</a:t>
                      </a:r>
                      <a:endParaRPr sz="28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706782914"/>
              </p:ext>
            </p:extLst>
          </p:nvPr>
        </p:nvGraphicFramePr>
        <p:xfrm>
          <a:off x="644679" y="4282282"/>
          <a:ext cx="10395497" cy="1212431"/>
        </p:xfrm>
        <a:graphic>
          <a:graphicData uri="http://schemas.openxmlformats.org/drawingml/2006/table">
            <a:tbl>
              <a:tblPr firstRow="1" bandRow="1">
                <a:tableStyleId>{B46CFEF4-99AF-46A8-A051-738FFB79779B}</a:tableStyleId>
              </a:tblPr>
              <a:tblGrid>
                <a:gridCol w="10395497">
                  <a:extLst>
                    <a:ext uri="{9D8B030D-6E8A-4147-A177-3AD203B41FA5}">
                      <a16:colId xmlns:a16="http://schemas.microsoft.com/office/drawing/2014/main" val="2862978725"/>
                    </a:ext>
                  </a:extLst>
                </a:gridCol>
              </a:tblGrid>
              <a:tr h="1212431">
                <a:tc>
                  <a:txBody>
                    <a:bodyPr/>
                    <a:lstStyle/>
                    <a:p>
                      <a:r>
                        <a:rPr lang="en-US" sz="2800" i="1" dirty="0" smtClean="0">
                          <a:solidFill>
                            <a:schemeClr val="bg1"/>
                          </a:solidFill>
                          <a:latin typeface="Calibri" panose="020F0502020204030204" pitchFamily="34" charset="0"/>
                          <a:cs typeface="Calibri" panose="020F0502020204030204" pitchFamily="34" charset="0"/>
                        </a:rPr>
                        <a:t>They believe a simple life is good, and so they’re trying to live comfortably in the smallest space possible. </a:t>
                      </a:r>
                      <a:endParaRPr lang="en-US" sz="2800" b="0" i="1"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9174396" y="2522279"/>
            <a:ext cx="1755303" cy="1237379"/>
          </a:xfrm>
        </p:spPr>
        <p:txBody>
          <a:bodyPr>
            <a:normAutofit/>
          </a:bodyPr>
          <a:lstStyle/>
          <a:p>
            <a:r>
              <a:rPr lang="en-US" b="1" dirty="0">
                <a:solidFill>
                  <a:srgbClr val="FFC000"/>
                </a:solidFill>
              </a:rPr>
              <a:t>False</a:t>
            </a:r>
          </a:p>
        </p:txBody>
      </p:sp>
      <p:sp>
        <p:nvSpPr>
          <p:cNvPr id="12" name="Rectangle 11">
            <a:extLst>
              <a:ext uri="{FF2B5EF4-FFF2-40B4-BE49-F238E27FC236}">
                <a16:creationId xmlns:a16="http://schemas.microsoft.com/office/drawing/2014/main" id="{C987DE58-B647-6341-B264-0F0900D656FE}"/>
              </a:ext>
            </a:extLst>
          </p:cNvPr>
          <p:cNvSpPr/>
          <p:nvPr/>
        </p:nvSpPr>
        <p:spPr>
          <a:xfrm>
            <a:off x="7008407" y="421425"/>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Calibri" panose="020F0502020204030204" pitchFamily="34" charset="0"/>
                <a:cs typeface="Calibri" panose="020F0502020204030204" pitchFamily="34" charset="0"/>
              </a:rPr>
              <a:t>Reading</a:t>
            </a:r>
            <a:r>
              <a:rPr lang="ka-GE" sz="3000" dirty="0">
                <a:latin typeface="Calibri" panose="020F0502020204030204" pitchFamily="34" charset="0"/>
                <a:cs typeface="Calibri" panose="020F0502020204030204" pitchFamily="34" charset="0"/>
              </a:rPr>
              <a:t> Activity</a:t>
            </a:r>
          </a:p>
          <a:p>
            <a:pPr algn="ctr"/>
            <a:r>
              <a:rPr lang="ka-GE" sz="3000" dirty="0">
                <a:latin typeface="Calibri" panose="020F0502020204030204" pitchFamily="34" charset="0"/>
                <a:cs typeface="Calibri" panose="020F0502020204030204" pitchFamily="34" charset="0"/>
              </a:rPr>
              <a:t>კითხვის დავალება </a:t>
            </a:r>
            <a:endParaRPr lang="en-US" sz="30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8409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1"/>
            <a:ext cx="10430041" cy="1085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325748763"/>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800" b="0" i="0" dirty="0" smtClean="0">
                          <a:solidFill>
                            <a:schemeClr val="bg1"/>
                          </a:solidFill>
                          <a:latin typeface="Calibri" panose="020F0502020204030204" pitchFamily="34" charset="0"/>
                          <a:cs typeface="Calibri" panose="020F0502020204030204" pitchFamily="34" charset="0"/>
                        </a:rPr>
                        <a:t>MHS</a:t>
                      </a:r>
                      <a:r>
                        <a:rPr lang="en-US" sz="2800" b="0" i="0" baseline="0" dirty="0" smtClean="0">
                          <a:solidFill>
                            <a:schemeClr val="bg1"/>
                          </a:solidFill>
                          <a:latin typeface="Calibri" panose="020F0502020204030204" pitchFamily="34" charset="0"/>
                          <a:cs typeface="Calibri" panose="020F0502020204030204" pitchFamily="34" charset="0"/>
                        </a:rPr>
                        <a:t> offers eight different designs for tiny homes.</a:t>
                      </a:r>
                      <a:endParaRPr sz="28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562637471"/>
              </p:ext>
            </p:extLst>
          </p:nvPr>
        </p:nvGraphicFramePr>
        <p:xfrm>
          <a:off x="560030" y="4225524"/>
          <a:ext cx="10395496" cy="973009"/>
        </p:xfrm>
        <a:graphic>
          <a:graphicData uri="http://schemas.openxmlformats.org/drawingml/2006/table">
            <a:tbl>
              <a:tblPr firstRow="1" bandRow="1">
                <a:tableStyleId>{B46CFEF4-99AF-46A8-A051-738FFB79779B}</a:tableStyleId>
              </a:tblPr>
              <a:tblGrid>
                <a:gridCol w="10395496">
                  <a:extLst>
                    <a:ext uri="{9D8B030D-6E8A-4147-A177-3AD203B41FA5}">
                      <a16:colId xmlns:a16="http://schemas.microsoft.com/office/drawing/2014/main" val="2862978725"/>
                    </a:ext>
                  </a:extLst>
                </a:gridCol>
              </a:tblGrid>
              <a:tr h="973009">
                <a:tc>
                  <a:txBody>
                    <a:bodyPr/>
                    <a:lstStyle/>
                    <a:p>
                      <a:pPr algn="just"/>
                      <a:r>
                        <a:rPr lang="en-US" sz="2800" i="1" dirty="0" smtClean="0">
                          <a:solidFill>
                            <a:schemeClr val="bg1"/>
                          </a:solidFill>
                          <a:latin typeface="Calibri" panose="020F0502020204030204" pitchFamily="34" charset="0"/>
                          <a:cs typeface="Calibri" panose="020F0502020204030204" pitchFamily="34" charset="0"/>
                        </a:rPr>
                        <a:t>MHS designs mini-homes, and there is  a choice of eight different models, including an A-shape cabin, a box cube and a round dome.</a:t>
                      </a:r>
                      <a:endParaRPr lang="en-US" sz="2800" i="1" dirty="0">
                        <a:solidFill>
                          <a:schemeClr val="bg1"/>
                        </a:solidFill>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9048817" y="2522281"/>
            <a:ext cx="1755303" cy="1237379"/>
          </a:xfrm>
        </p:spPr>
        <p:txBody>
          <a:bodyPr>
            <a:normAutofit/>
          </a:bodyPr>
          <a:lstStyle/>
          <a:p>
            <a:r>
              <a:rPr lang="en-US" b="1" dirty="0">
                <a:solidFill>
                  <a:srgbClr val="FFC000"/>
                </a:solidFill>
              </a:rPr>
              <a:t>True</a:t>
            </a:r>
          </a:p>
        </p:txBody>
      </p:sp>
      <p:sp>
        <p:nvSpPr>
          <p:cNvPr id="12" name="Rectangle 11">
            <a:extLst>
              <a:ext uri="{FF2B5EF4-FFF2-40B4-BE49-F238E27FC236}">
                <a16:creationId xmlns:a16="http://schemas.microsoft.com/office/drawing/2014/main" id="{C987DE58-B647-6341-B264-0F0900D656FE}"/>
              </a:ext>
            </a:extLst>
          </p:cNvPr>
          <p:cNvSpPr/>
          <p:nvPr/>
        </p:nvSpPr>
        <p:spPr>
          <a:xfrm>
            <a:off x="7008407" y="421425"/>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Calibri" panose="020F0502020204030204" pitchFamily="34" charset="0"/>
                <a:cs typeface="Calibri" panose="020F0502020204030204" pitchFamily="34" charset="0"/>
              </a:rPr>
              <a:t>Reading</a:t>
            </a:r>
            <a:r>
              <a:rPr lang="ka-GE" sz="3000" dirty="0">
                <a:latin typeface="Calibri" panose="020F0502020204030204" pitchFamily="34" charset="0"/>
                <a:cs typeface="Calibri" panose="020F0502020204030204" pitchFamily="34" charset="0"/>
              </a:rPr>
              <a:t> Activity</a:t>
            </a:r>
          </a:p>
          <a:p>
            <a:pPr algn="ctr"/>
            <a:r>
              <a:rPr lang="ka-GE" sz="3000" dirty="0">
                <a:latin typeface="Calibri" panose="020F0502020204030204" pitchFamily="34" charset="0"/>
                <a:cs typeface="Calibri" panose="020F0502020204030204" pitchFamily="34" charset="0"/>
              </a:rPr>
              <a:t>კითხვის დავალება </a:t>
            </a:r>
            <a:endParaRPr lang="en-US" sz="30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20324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0"/>
            <a:ext cx="10430041"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046730586"/>
              </p:ext>
            </p:extLst>
          </p:nvPr>
        </p:nvGraphicFramePr>
        <p:xfrm>
          <a:off x="718065" y="2755448"/>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800" b="0" i="0" dirty="0" smtClean="0">
                          <a:solidFill>
                            <a:schemeClr val="bg1"/>
                          </a:solidFill>
                          <a:latin typeface="Calibri" panose="020F0502020204030204" pitchFamily="34" charset="0"/>
                          <a:cs typeface="Calibri" panose="020F0502020204030204" pitchFamily="34" charset="0"/>
                        </a:rPr>
                        <a:t>The</a:t>
                      </a:r>
                      <a:r>
                        <a:rPr lang="en-US" sz="2800" b="0" i="0" baseline="0" dirty="0" smtClean="0">
                          <a:solidFill>
                            <a:schemeClr val="bg1"/>
                          </a:solidFill>
                          <a:latin typeface="Calibri" panose="020F0502020204030204" pitchFamily="34" charset="0"/>
                          <a:cs typeface="Calibri" panose="020F0502020204030204" pitchFamily="34" charset="0"/>
                        </a:rPr>
                        <a:t> bathrooms in mini-houses are still quite large.</a:t>
                      </a:r>
                      <a:endParaRPr sz="28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3013113288"/>
              </p:ext>
            </p:extLst>
          </p:nvPr>
        </p:nvGraphicFramePr>
        <p:xfrm>
          <a:off x="577303" y="4346666"/>
          <a:ext cx="10395496" cy="1325563"/>
        </p:xfrm>
        <a:graphic>
          <a:graphicData uri="http://schemas.openxmlformats.org/drawingml/2006/table">
            <a:tbl>
              <a:tblPr firstRow="1" bandRow="1">
                <a:tableStyleId>{B46CFEF4-99AF-46A8-A051-738FFB79779B}</a:tableStyleId>
              </a:tblPr>
              <a:tblGrid>
                <a:gridCol w="10395496">
                  <a:extLst>
                    <a:ext uri="{9D8B030D-6E8A-4147-A177-3AD203B41FA5}">
                      <a16:colId xmlns:a16="http://schemas.microsoft.com/office/drawing/2014/main" val="2862978725"/>
                    </a:ext>
                  </a:extLst>
                </a:gridCol>
              </a:tblGrid>
              <a:tr h="1325563">
                <a:tc>
                  <a:txBody>
                    <a:bodyPr/>
                    <a:lstStyle/>
                    <a:p>
                      <a:r>
                        <a:rPr lang="en-US" sz="2800" i="1" dirty="0" smtClean="0">
                          <a:solidFill>
                            <a:schemeClr val="bg1"/>
                          </a:solidFill>
                          <a:latin typeface="Calibri" panose="020F0502020204030204" pitchFamily="34" charset="0"/>
                          <a:cs typeface="Calibri" panose="020F0502020204030204" pitchFamily="34" charset="0"/>
                        </a:rPr>
                        <a:t>And there is a cupboard above and another one below the bed for our clothes, a cute mini-kitchen to cook, and a very compact bathroom.</a:t>
                      </a:r>
                      <a:endParaRPr lang="en-US" sz="2800" b="0" i="1"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9184641" y="2522281"/>
            <a:ext cx="1565329" cy="1237379"/>
          </a:xfrm>
        </p:spPr>
        <p:txBody>
          <a:bodyPr>
            <a:normAutofit/>
          </a:bodyPr>
          <a:lstStyle/>
          <a:p>
            <a:r>
              <a:rPr lang="en-US" b="1" dirty="0">
                <a:solidFill>
                  <a:srgbClr val="FFC000"/>
                </a:solidFill>
              </a:rPr>
              <a:t>False</a:t>
            </a:r>
          </a:p>
        </p:txBody>
      </p:sp>
      <p:sp>
        <p:nvSpPr>
          <p:cNvPr id="12" name="Rectangle 11">
            <a:extLst>
              <a:ext uri="{FF2B5EF4-FFF2-40B4-BE49-F238E27FC236}">
                <a16:creationId xmlns:a16="http://schemas.microsoft.com/office/drawing/2014/main" id="{C987DE58-B647-6341-B264-0F0900D656FE}"/>
              </a:ext>
            </a:extLst>
          </p:cNvPr>
          <p:cNvSpPr/>
          <p:nvPr/>
        </p:nvSpPr>
        <p:spPr>
          <a:xfrm>
            <a:off x="7008407" y="421425"/>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Calibri" panose="020F0502020204030204" pitchFamily="34" charset="0"/>
                <a:cs typeface="Calibri" panose="020F0502020204030204" pitchFamily="34" charset="0"/>
              </a:rPr>
              <a:t>Reading</a:t>
            </a:r>
            <a:r>
              <a:rPr lang="ka-GE" sz="3000" dirty="0">
                <a:latin typeface="Calibri" panose="020F0502020204030204" pitchFamily="34" charset="0"/>
                <a:cs typeface="Calibri" panose="020F0502020204030204" pitchFamily="34" charset="0"/>
              </a:rPr>
              <a:t> Activity</a:t>
            </a:r>
          </a:p>
          <a:p>
            <a:pPr algn="ctr"/>
            <a:r>
              <a:rPr lang="ka-GE" sz="3000" dirty="0">
                <a:latin typeface="Calibri" panose="020F0502020204030204" pitchFamily="34" charset="0"/>
                <a:cs typeface="Calibri" panose="020F0502020204030204" pitchFamily="34" charset="0"/>
              </a:rPr>
              <a:t>კითხვის დავალება </a:t>
            </a:r>
            <a:endParaRPr lang="en-US" sz="30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56641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1"/>
            <a:ext cx="10430041" cy="13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674936602"/>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800" b="0" i="0" dirty="0" smtClean="0">
                          <a:solidFill>
                            <a:schemeClr val="bg1"/>
                          </a:solidFill>
                          <a:latin typeface="Calibri" panose="020F0502020204030204" pitchFamily="34" charset="0"/>
                          <a:cs typeface="Calibri" panose="020F0502020204030204" pitchFamily="34" charset="0"/>
                        </a:rPr>
                        <a:t>You</a:t>
                      </a:r>
                      <a:r>
                        <a:rPr lang="en-US" sz="2800" b="0" i="0" baseline="0" dirty="0" smtClean="0">
                          <a:solidFill>
                            <a:schemeClr val="bg1"/>
                          </a:solidFill>
                          <a:latin typeface="Calibri" panose="020F0502020204030204" pitchFamily="34" charset="0"/>
                          <a:cs typeface="Calibri" panose="020F0502020204030204" pitchFamily="34" charset="0"/>
                        </a:rPr>
                        <a:t> can’t build your own mini-house.</a:t>
                      </a:r>
                      <a:endParaRPr sz="28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781290079"/>
              </p:ext>
            </p:extLst>
          </p:nvPr>
        </p:nvGraphicFramePr>
        <p:xfrm>
          <a:off x="577302" y="4138864"/>
          <a:ext cx="9972165" cy="1710892"/>
        </p:xfrm>
        <a:graphic>
          <a:graphicData uri="http://schemas.openxmlformats.org/drawingml/2006/table">
            <a:tbl>
              <a:tblPr firstRow="1" bandRow="1">
                <a:tableStyleId>{B46CFEF4-99AF-46A8-A051-738FFB79779B}</a:tableStyleId>
              </a:tblPr>
              <a:tblGrid>
                <a:gridCol w="9972165">
                  <a:extLst>
                    <a:ext uri="{9D8B030D-6E8A-4147-A177-3AD203B41FA5}">
                      <a16:colId xmlns:a16="http://schemas.microsoft.com/office/drawing/2014/main" val="2862978725"/>
                    </a:ext>
                  </a:extLst>
                </a:gridCol>
              </a:tblGrid>
              <a:tr h="1710892">
                <a:tc>
                  <a:txBody>
                    <a:bodyPr/>
                    <a:lstStyle/>
                    <a:p>
                      <a:pPr algn="just"/>
                      <a:r>
                        <a:rPr lang="en-US" sz="2800" i="1" dirty="0" smtClean="0">
                          <a:solidFill>
                            <a:schemeClr val="bg1"/>
                          </a:solidFill>
                          <a:latin typeface="Calibri" panose="020F0502020204030204" pitchFamily="34" charset="0"/>
                          <a:cs typeface="Calibri" panose="020F0502020204030204" pitchFamily="34" charset="0"/>
                        </a:rPr>
                        <a:t>Customers who want to build their own tiny home, MSH sells all the building materials, complete with plans and step-by-step instructions. </a:t>
                      </a:r>
                      <a:endParaRPr lang="en-US" sz="2800" i="1" dirty="0">
                        <a:solidFill>
                          <a:schemeClr val="bg1"/>
                        </a:solidFill>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9183571" y="2423251"/>
            <a:ext cx="1498016" cy="1289839"/>
          </a:xfrm>
        </p:spPr>
        <p:txBody>
          <a:bodyPr>
            <a:normAutofit/>
          </a:bodyPr>
          <a:lstStyle/>
          <a:p>
            <a:r>
              <a:rPr lang="en-US" b="1" dirty="0">
                <a:solidFill>
                  <a:srgbClr val="FFC000"/>
                </a:solidFill>
              </a:rPr>
              <a:t>False</a:t>
            </a:r>
          </a:p>
        </p:txBody>
      </p:sp>
      <p:sp>
        <p:nvSpPr>
          <p:cNvPr id="12" name="Rectangle 11">
            <a:extLst>
              <a:ext uri="{FF2B5EF4-FFF2-40B4-BE49-F238E27FC236}">
                <a16:creationId xmlns:a16="http://schemas.microsoft.com/office/drawing/2014/main" id="{C987DE58-B647-6341-B264-0F0900D656FE}"/>
              </a:ext>
            </a:extLst>
          </p:cNvPr>
          <p:cNvSpPr/>
          <p:nvPr/>
        </p:nvSpPr>
        <p:spPr>
          <a:xfrm>
            <a:off x="7008407" y="421425"/>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Calibri" panose="020F0502020204030204" pitchFamily="34" charset="0"/>
                <a:cs typeface="Calibri" panose="020F0502020204030204" pitchFamily="34" charset="0"/>
              </a:rPr>
              <a:t>Reading</a:t>
            </a:r>
            <a:r>
              <a:rPr lang="ka-GE" sz="3000" dirty="0">
                <a:latin typeface="Calibri" panose="020F0502020204030204" pitchFamily="34" charset="0"/>
                <a:cs typeface="Calibri" panose="020F0502020204030204" pitchFamily="34" charset="0"/>
              </a:rPr>
              <a:t> Activity</a:t>
            </a:r>
          </a:p>
          <a:p>
            <a:pPr algn="ctr"/>
            <a:r>
              <a:rPr lang="ka-GE" sz="3000" dirty="0">
                <a:latin typeface="Calibri" panose="020F0502020204030204" pitchFamily="34" charset="0"/>
                <a:cs typeface="Calibri" panose="020F0502020204030204" pitchFamily="34" charset="0"/>
              </a:rPr>
              <a:t>კითხვის დავალება </a:t>
            </a:r>
            <a:endParaRPr lang="en-US" sz="30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78769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1"/>
            <a:ext cx="10430041" cy="1243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154495080"/>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800" b="0" i="0" dirty="0" smtClean="0">
                          <a:solidFill>
                            <a:schemeClr val="bg1"/>
                          </a:solidFill>
                          <a:latin typeface="Calibri" panose="020F0502020204030204" pitchFamily="34" charset="0"/>
                          <a:cs typeface="Calibri" panose="020F0502020204030204" pitchFamily="34" charset="0"/>
                        </a:rPr>
                        <a:t>Most</a:t>
                      </a:r>
                      <a:r>
                        <a:rPr lang="en-US" sz="2800" b="0" i="0" baseline="0" dirty="0" smtClean="0">
                          <a:solidFill>
                            <a:schemeClr val="bg1"/>
                          </a:solidFill>
                          <a:latin typeface="Calibri" panose="020F0502020204030204" pitchFamily="34" charset="0"/>
                          <a:cs typeface="Calibri" panose="020F0502020204030204" pitchFamily="34" charset="0"/>
                        </a:rPr>
                        <a:t> of the houses cost around 7,000 dollars</a:t>
                      </a:r>
                      <a:r>
                        <a:rPr lang="en-US" sz="2800" b="0" i="0" dirty="0" smtClean="0">
                          <a:solidFill>
                            <a:schemeClr val="bg1"/>
                          </a:solidFill>
                          <a:latin typeface="Calibri" panose="020F0502020204030204" pitchFamily="34" charset="0"/>
                          <a:cs typeface="Calibri" panose="020F0502020204030204" pitchFamily="34" charset="0"/>
                        </a:rPr>
                        <a:t>.</a:t>
                      </a:r>
                      <a:endParaRPr sz="28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819665545"/>
              </p:ext>
            </p:extLst>
          </p:nvPr>
        </p:nvGraphicFramePr>
        <p:xfrm>
          <a:off x="577303" y="4021756"/>
          <a:ext cx="9972164" cy="1310640"/>
        </p:xfrm>
        <a:graphic>
          <a:graphicData uri="http://schemas.openxmlformats.org/drawingml/2006/table">
            <a:tbl>
              <a:tblPr firstRow="1" bandRow="1">
                <a:tableStyleId>{B46CFEF4-99AF-46A8-A051-738FFB79779B}</a:tableStyleId>
              </a:tblPr>
              <a:tblGrid>
                <a:gridCol w="9972164">
                  <a:extLst>
                    <a:ext uri="{9D8B030D-6E8A-4147-A177-3AD203B41FA5}">
                      <a16:colId xmlns:a16="http://schemas.microsoft.com/office/drawing/2014/main" val="2862978725"/>
                    </a:ext>
                  </a:extLst>
                </a:gridCol>
              </a:tblGrid>
              <a:tr h="1163245">
                <a:tc>
                  <a:txBody>
                    <a:bodyPr/>
                    <a:lstStyle/>
                    <a:p>
                      <a:pPr algn="just"/>
                      <a:endParaRPr lang="en-US" sz="2400" i="1" dirty="0" smtClean="0">
                        <a:solidFill>
                          <a:schemeClr val="bg1"/>
                        </a:solidFill>
                        <a:latin typeface="Calibri" panose="020F0502020204030204" pitchFamily="34" charset="0"/>
                        <a:cs typeface="Calibri" panose="020F0502020204030204" pitchFamily="34" charset="0"/>
                      </a:endParaRPr>
                    </a:p>
                    <a:p>
                      <a:pPr algn="just"/>
                      <a:r>
                        <a:rPr lang="en-US" sz="2800" i="1" dirty="0" smtClean="0">
                          <a:solidFill>
                            <a:schemeClr val="bg1"/>
                          </a:solidFill>
                          <a:latin typeface="Calibri" panose="020F0502020204030204" pitchFamily="34" charset="0"/>
                          <a:cs typeface="Calibri" panose="020F0502020204030204" pitchFamily="34" charset="0"/>
                        </a:rPr>
                        <a:t>Most people pay only $7,000 for their tiny home, so it’s certainly inexpensive. </a:t>
                      </a:r>
                      <a:endParaRPr lang="en-US" sz="2800" i="1" dirty="0">
                        <a:solidFill>
                          <a:schemeClr val="bg1"/>
                        </a:solidFill>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9263028" y="2522281"/>
            <a:ext cx="1498016" cy="1289839"/>
          </a:xfrm>
        </p:spPr>
        <p:txBody>
          <a:bodyPr>
            <a:normAutofit/>
          </a:bodyPr>
          <a:lstStyle/>
          <a:p>
            <a:r>
              <a:rPr lang="en-US" b="1" dirty="0">
                <a:solidFill>
                  <a:srgbClr val="FFC000"/>
                </a:solidFill>
              </a:rPr>
              <a:t>True</a:t>
            </a:r>
          </a:p>
        </p:txBody>
      </p:sp>
      <p:sp>
        <p:nvSpPr>
          <p:cNvPr id="12" name="Rectangle 11">
            <a:extLst>
              <a:ext uri="{FF2B5EF4-FFF2-40B4-BE49-F238E27FC236}">
                <a16:creationId xmlns:a16="http://schemas.microsoft.com/office/drawing/2014/main" id="{C987DE58-B647-6341-B264-0F0900D656FE}"/>
              </a:ext>
            </a:extLst>
          </p:cNvPr>
          <p:cNvSpPr/>
          <p:nvPr/>
        </p:nvSpPr>
        <p:spPr>
          <a:xfrm>
            <a:off x="7008407" y="421425"/>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Calibri" panose="020F0502020204030204" pitchFamily="34" charset="0"/>
                <a:cs typeface="Calibri" panose="020F0502020204030204" pitchFamily="34" charset="0"/>
              </a:rPr>
              <a:t>Reading</a:t>
            </a:r>
            <a:r>
              <a:rPr lang="ka-GE" sz="3000" dirty="0">
                <a:latin typeface="Calibri" panose="020F0502020204030204" pitchFamily="34" charset="0"/>
                <a:cs typeface="Calibri" panose="020F0502020204030204" pitchFamily="34" charset="0"/>
              </a:rPr>
              <a:t> Activity</a:t>
            </a:r>
          </a:p>
          <a:p>
            <a:pPr algn="ctr"/>
            <a:r>
              <a:rPr lang="ka-GE" sz="3000" dirty="0">
                <a:latin typeface="Calibri" panose="020F0502020204030204" pitchFamily="34" charset="0"/>
                <a:cs typeface="Calibri" panose="020F0502020204030204" pitchFamily="34" charset="0"/>
              </a:rPr>
              <a:t>კითხვის დავალება </a:t>
            </a:r>
            <a:endParaRPr lang="en-US" sz="30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65832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sp>
        <p:nvSpPr>
          <p:cNvPr id="2" name="Rectangle 1">
            <a:extLst>
              <a:ext uri="{FF2B5EF4-FFF2-40B4-BE49-F238E27FC236}">
                <a16:creationId xmlns:a16="http://schemas.microsoft.com/office/drawing/2014/main" id="{AD0E387F-F56A-0545-BA44-601E3311587C}"/>
              </a:ext>
            </a:extLst>
          </p:cNvPr>
          <p:cNvSpPr/>
          <p:nvPr/>
        </p:nvSpPr>
        <p:spPr>
          <a:xfrm>
            <a:off x="1029810" y="2530136"/>
            <a:ext cx="9974394" cy="344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libri" panose="020F0502020204030204" pitchFamily="34" charset="0"/>
                <a:cs typeface="Calibri" panose="020F0502020204030204" pitchFamily="34" charset="0"/>
              </a:rPr>
              <a:t>There are </a:t>
            </a:r>
            <a:r>
              <a:rPr lang="en-US" sz="2800" dirty="0">
                <a:solidFill>
                  <a:schemeClr val="accent2"/>
                </a:solidFill>
                <a:latin typeface="Calibri" panose="020F0502020204030204" pitchFamily="34" charset="0"/>
                <a:cs typeface="Calibri" panose="020F0502020204030204" pitchFamily="34" charset="0"/>
              </a:rPr>
              <a:t>some </a:t>
            </a:r>
            <a:r>
              <a:rPr lang="en-US" sz="2800" dirty="0">
                <a:solidFill>
                  <a:schemeClr val="bg1"/>
                </a:solidFill>
                <a:latin typeface="Calibri" panose="020F0502020204030204" pitchFamily="34" charset="0"/>
                <a:cs typeface="Calibri" panose="020F0502020204030204" pitchFamily="34" charset="0"/>
              </a:rPr>
              <a:t>new houses.</a:t>
            </a:r>
          </a:p>
          <a:p>
            <a:pPr algn="ctr"/>
            <a:r>
              <a:rPr lang="en-US" sz="2800" dirty="0">
                <a:solidFill>
                  <a:schemeClr val="bg1"/>
                </a:solidFill>
                <a:latin typeface="Calibri" panose="020F0502020204030204" pitchFamily="34" charset="0"/>
                <a:cs typeface="Calibri" panose="020F0502020204030204" pitchFamily="34" charset="0"/>
              </a:rPr>
              <a:t>We do not have </a:t>
            </a:r>
            <a:r>
              <a:rPr lang="en-US" sz="2800" dirty="0">
                <a:solidFill>
                  <a:schemeClr val="accent2"/>
                </a:solidFill>
                <a:latin typeface="Calibri" panose="020F0502020204030204" pitchFamily="34" charset="0"/>
                <a:cs typeface="Calibri" panose="020F0502020204030204" pitchFamily="34" charset="0"/>
              </a:rPr>
              <a:t>any</a:t>
            </a:r>
            <a:r>
              <a:rPr lang="en-US" sz="2800" dirty="0">
                <a:solidFill>
                  <a:schemeClr val="bg1"/>
                </a:solidFill>
                <a:latin typeface="Calibri" panose="020F0502020204030204" pitchFamily="34" charset="0"/>
                <a:cs typeface="Calibri" panose="020F0502020204030204" pitchFamily="34" charset="0"/>
              </a:rPr>
              <a:t> houseplants  in our apartment.</a:t>
            </a:r>
          </a:p>
          <a:p>
            <a:pPr algn="ctr"/>
            <a:r>
              <a:rPr lang="en-US" sz="2800" dirty="0">
                <a:solidFill>
                  <a:schemeClr val="bg1"/>
                </a:solidFill>
                <a:latin typeface="Calibri" panose="020F0502020204030204" pitchFamily="34" charset="0"/>
                <a:cs typeface="Calibri" panose="020F0502020204030204" pitchFamily="34" charset="0"/>
              </a:rPr>
              <a:t>Is there </a:t>
            </a:r>
            <a:r>
              <a:rPr lang="en-US" sz="2800" dirty="0">
                <a:solidFill>
                  <a:schemeClr val="accent2"/>
                </a:solidFill>
                <a:latin typeface="Calibri" panose="020F0502020204030204" pitchFamily="34" charset="0"/>
                <a:cs typeface="Calibri" panose="020F0502020204030204" pitchFamily="34" charset="0"/>
              </a:rPr>
              <a:t>any</a:t>
            </a:r>
            <a:r>
              <a:rPr lang="en-US" sz="2800" dirty="0">
                <a:solidFill>
                  <a:schemeClr val="bg1"/>
                </a:solidFill>
                <a:latin typeface="Calibri" panose="020F0502020204030204" pitchFamily="34" charset="0"/>
                <a:cs typeface="Calibri" panose="020F0502020204030204" pitchFamily="34" charset="0"/>
              </a:rPr>
              <a:t> furniture in </a:t>
            </a:r>
            <a:r>
              <a:rPr lang="en-US" sz="2800" dirty="0" smtClean="0">
                <a:solidFill>
                  <a:schemeClr val="bg1"/>
                </a:solidFill>
                <a:latin typeface="Calibri" panose="020F0502020204030204" pitchFamily="34" charset="0"/>
                <a:cs typeface="Calibri" panose="020F0502020204030204" pitchFamily="34" charset="0"/>
              </a:rPr>
              <a:t>the </a:t>
            </a:r>
            <a:r>
              <a:rPr lang="en-US" sz="2800" dirty="0">
                <a:solidFill>
                  <a:schemeClr val="bg1"/>
                </a:solidFill>
                <a:latin typeface="Calibri" panose="020F0502020204030204" pitchFamily="34" charset="0"/>
                <a:cs typeface="Calibri" panose="020F0502020204030204" pitchFamily="34" charset="0"/>
              </a:rPr>
              <a:t>room?</a:t>
            </a:r>
          </a:p>
          <a:p>
            <a:pPr algn="ctr"/>
            <a:r>
              <a:rPr lang="en-US" sz="2800" dirty="0">
                <a:solidFill>
                  <a:schemeClr val="bg1"/>
                </a:solidFill>
                <a:latin typeface="Calibri" panose="020F0502020204030204" pitchFamily="34" charset="0"/>
                <a:cs typeface="Calibri" panose="020F0502020204030204" pitchFamily="34" charset="0"/>
              </a:rPr>
              <a:t>There is </a:t>
            </a:r>
            <a:r>
              <a:rPr lang="en-US" sz="2800" dirty="0">
                <a:solidFill>
                  <a:schemeClr val="accent2"/>
                </a:solidFill>
                <a:latin typeface="Calibri" panose="020F0502020204030204" pitchFamily="34" charset="0"/>
                <a:cs typeface="Calibri" panose="020F0502020204030204" pitchFamily="34" charset="0"/>
              </a:rPr>
              <a:t>not enough </a:t>
            </a:r>
            <a:r>
              <a:rPr lang="en-US" sz="2800" dirty="0">
                <a:solidFill>
                  <a:schemeClr val="bg1"/>
                </a:solidFill>
                <a:latin typeface="Calibri" panose="020F0502020204030204" pitchFamily="34" charset="0"/>
                <a:cs typeface="Calibri" panose="020F0502020204030204" pitchFamily="34" charset="0"/>
              </a:rPr>
              <a:t>space for all our books.</a:t>
            </a:r>
          </a:p>
          <a:p>
            <a:pPr algn="ctr"/>
            <a:r>
              <a:rPr lang="en-US" sz="2800" dirty="0">
                <a:solidFill>
                  <a:schemeClr val="bg1"/>
                </a:solidFill>
                <a:latin typeface="Calibri" panose="020F0502020204030204" pitchFamily="34" charset="0"/>
                <a:cs typeface="Calibri" panose="020F0502020204030204" pitchFamily="34" charset="0"/>
              </a:rPr>
              <a:t>There are </a:t>
            </a:r>
            <a:r>
              <a:rPr lang="en-US" sz="2800" dirty="0">
                <a:solidFill>
                  <a:schemeClr val="accent2"/>
                </a:solidFill>
                <a:latin typeface="Calibri" panose="020F0502020204030204" pitchFamily="34" charset="0"/>
                <a:cs typeface="Calibri" panose="020F0502020204030204" pitchFamily="34" charset="0"/>
              </a:rPr>
              <a:t>too many </a:t>
            </a:r>
            <a:r>
              <a:rPr lang="en-US" sz="2800" dirty="0">
                <a:solidFill>
                  <a:schemeClr val="bg1"/>
                </a:solidFill>
                <a:latin typeface="Calibri" panose="020F0502020204030204" pitchFamily="34" charset="0"/>
                <a:cs typeface="Calibri" panose="020F0502020204030204" pitchFamily="34" charset="0"/>
              </a:rPr>
              <a:t>books </a:t>
            </a:r>
            <a:r>
              <a:rPr lang="en-US" sz="2800" dirty="0" smtClean="0">
                <a:solidFill>
                  <a:schemeClr val="bg1"/>
                </a:solidFill>
                <a:latin typeface="Calibri" panose="020F0502020204030204" pitchFamily="34" charset="0"/>
                <a:cs typeface="Calibri" panose="020F0502020204030204" pitchFamily="34" charset="0"/>
              </a:rPr>
              <a:t>put </a:t>
            </a:r>
            <a:r>
              <a:rPr lang="en-US" sz="2800" dirty="0">
                <a:solidFill>
                  <a:schemeClr val="bg1"/>
                </a:solidFill>
                <a:latin typeface="Calibri" panose="020F0502020204030204" pitchFamily="34" charset="0"/>
                <a:cs typeface="Calibri" panose="020F0502020204030204" pitchFamily="34" charset="0"/>
              </a:rPr>
              <a:t>in the bookcase.</a:t>
            </a:r>
          </a:p>
          <a:p>
            <a:pPr algn="ctr"/>
            <a:r>
              <a:rPr lang="en-US" sz="2800" dirty="0">
                <a:solidFill>
                  <a:schemeClr val="bg1"/>
                </a:solidFill>
                <a:latin typeface="Calibri" panose="020F0502020204030204" pitchFamily="34" charset="0"/>
                <a:cs typeface="Calibri" panose="020F0502020204030204" pitchFamily="34" charset="0"/>
              </a:rPr>
              <a:t>We have </a:t>
            </a:r>
            <a:r>
              <a:rPr lang="en-US" sz="2800" dirty="0">
                <a:solidFill>
                  <a:schemeClr val="accent2"/>
                </a:solidFill>
                <a:latin typeface="Calibri" panose="020F0502020204030204" pitchFamily="34" charset="0"/>
                <a:cs typeface="Calibri" panose="020F0502020204030204" pitchFamily="34" charset="0"/>
              </a:rPr>
              <a:t>too much </a:t>
            </a:r>
            <a:r>
              <a:rPr lang="en-US" sz="2800" dirty="0">
                <a:solidFill>
                  <a:schemeClr val="bg1"/>
                </a:solidFill>
                <a:latin typeface="Calibri" panose="020F0502020204030204" pitchFamily="34" charset="0"/>
                <a:cs typeface="Calibri" panose="020F0502020204030204" pitchFamily="34" charset="0"/>
              </a:rPr>
              <a:t>furniture to fit in this room.</a:t>
            </a: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6" name="Rectangle 5">
            <a:extLst>
              <a:ext uri="{FF2B5EF4-FFF2-40B4-BE49-F238E27FC236}">
                <a16:creationId xmlns:a16="http://schemas.microsoft.com/office/drawing/2014/main" id="{EBCEA2AB-4EC0-894F-9C48-DF6E44FE0776}"/>
              </a:ext>
            </a:extLst>
          </p:cNvPr>
          <p:cNvSpPr/>
          <p:nvPr/>
        </p:nvSpPr>
        <p:spPr>
          <a:xfrm>
            <a:off x="1368520" y="2338940"/>
            <a:ext cx="9425466" cy="3776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i="1" dirty="0">
                <a:solidFill>
                  <a:schemeClr val="bg1"/>
                </a:solidFill>
                <a:latin typeface="Calibri" charset="0"/>
                <a:ea typeface="Calibri" charset="0"/>
                <a:cs typeface="Calibri" charset="0"/>
              </a:rPr>
              <a:t>You can add a quantifier before a noun to give more information.</a:t>
            </a:r>
          </a:p>
        </p:txBody>
      </p:sp>
    </p:spTree>
    <p:extLst>
      <p:ext uri="{BB962C8B-B14F-4D97-AF65-F5344CB8AC3E}">
        <p14:creationId xmlns:p14="http://schemas.microsoft.com/office/powerpoint/2010/main" val="2600249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7" name="Rectangle 6">
            <a:extLst>
              <a:ext uri="{FF2B5EF4-FFF2-40B4-BE49-F238E27FC236}">
                <a16:creationId xmlns:a16="http://schemas.microsoft.com/office/drawing/2014/main" id="{EBCEA2AB-4EC0-894F-9C48-DF6E44FE0776}"/>
              </a:ext>
            </a:extLst>
          </p:cNvPr>
          <p:cNvSpPr/>
          <p:nvPr/>
        </p:nvSpPr>
        <p:spPr>
          <a:xfrm>
            <a:off x="748436" y="2623919"/>
            <a:ext cx="10335153" cy="350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i="1" dirty="0">
                <a:latin typeface="Calibri" charset="0"/>
                <a:ea typeface="Calibri" charset="0"/>
                <a:cs typeface="Calibri" charset="0"/>
              </a:rPr>
              <a:t>We can use these quantifiers with both </a:t>
            </a:r>
            <a:r>
              <a:rPr lang="en-US" sz="2500" i="1" dirty="0" smtClean="0">
                <a:latin typeface="Calibri" charset="0"/>
                <a:ea typeface="Calibri" charset="0"/>
                <a:cs typeface="Calibri" charset="0"/>
              </a:rPr>
              <a:t>countable </a:t>
            </a:r>
            <a:r>
              <a:rPr lang="en-US" sz="2500" i="1" dirty="0">
                <a:latin typeface="Calibri" charset="0"/>
                <a:ea typeface="Calibri" charset="0"/>
                <a:cs typeface="Calibri" charset="0"/>
              </a:rPr>
              <a:t>and </a:t>
            </a:r>
            <a:r>
              <a:rPr lang="en-US" sz="2500" i="1" dirty="0" smtClean="0">
                <a:latin typeface="Calibri" charset="0"/>
                <a:ea typeface="Calibri" charset="0"/>
                <a:cs typeface="Calibri" charset="0"/>
              </a:rPr>
              <a:t>uncountable </a:t>
            </a:r>
            <a:r>
              <a:rPr lang="en-US" sz="2500" i="1" dirty="0">
                <a:latin typeface="Calibri" charset="0"/>
                <a:ea typeface="Calibri" charset="0"/>
                <a:cs typeface="Calibri" charset="0"/>
              </a:rPr>
              <a:t>nouns:</a:t>
            </a:r>
          </a:p>
          <a:p>
            <a:endParaRPr lang="en-US" sz="2500" i="1" dirty="0">
              <a:latin typeface="Calibri" charset="0"/>
              <a:ea typeface="Calibri" charset="0"/>
              <a:cs typeface="Calibri" charset="0"/>
            </a:endParaRPr>
          </a:p>
          <a:p>
            <a:r>
              <a:rPr lang="en-US" sz="2500" i="1" dirty="0" smtClean="0">
                <a:latin typeface="Calibri" charset="0"/>
                <a:ea typeface="Calibri" charset="0"/>
                <a:cs typeface="Calibri" charset="0"/>
              </a:rPr>
              <a:t> all</a:t>
            </a:r>
            <a:r>
              <a:rPr lang="en-US" sz="2500" i="1" dirty="0">
                <a:latin typeface="Calibri" charset="0"/>
                <a:ea typeface="Calibri" charset="0"/>
                <a:cs typeface="Calibri" charset="0"/>
              </a:rPr>
              <a:t>	</a:t>
            </a:r>
            <a:r>
              <a:rPr lang="en-US" sz="2500" i="1" dirty="0" smtClean="0">
                <a:latin typeface="Calibri" charset="0"/>
                <a:ea typeface="Calibri" charset="0"/>
                <a:cs typeface="Calibri" charset="0"/>
              </a:rPr>
              <a:t>       some</a:t>
            </a:r>
            <a:r>
              <a:rPr lang="en-US" sz="2500" i="1" dirty="0">
                <a:latin typeface="Calibri" charset="0"/>
                <a:ea typeface="Calibri" charset="0"/>
                <a:cs typeface="Calibri" charset="0"/>
              </a:rPr>
              <a:t>	      </a:t>
            </a:r>
            <a:r>
              <a:rPr lang="en-US" sz="2500" i="1" dirty="0" smtClean="0">
                <a:latin typeface="Calibri" charset="0"/>
                <a:ea typeface="Calibri" charset="0"/>
                <a:cs typeface="Calibri" charset="0"/>
              </a:rPr>
              <a:t>more</a:t>
            </a:r>
            <a:r>
              <a:rPr lang="en-US" sz="2500" i="1" dirty="0">
                <a:latin typeface="Calibri" charset="0"/>
                <a:ea typeface="Calibri" charset="0"/>
                <a:cs typeface="Calibri" charset="0"/>
              </a:rPr>
              <a:t>	       </a:t>
            </a:r>
            <a:r>
              <a:rPr lang="en-US" sz="2500" i="1" dirty="0" smtClean="0">
                <a:latin typeface="Calibri" charset="0"/>
                <a:ea typeface="Calibri" charset="0"/>
                <a:cs typeface="Calibri" charset="0"/>
              </a:rPr>
              <a:t>a </a:t>
            </a:r>
            <a:r>
              <a:rPr lang="en-US" sz="2500" i="1" dirty="0">
                <a:latin typeface="Calibri" charset="0"/>
                <a:ea typeface="Calibri" charset="0"/>
                <a:cs typeface="Calibri" charset="0"/>
              </a:rPr>
              <a:t>lot of	       </a:t>
            </a:r>
            <a:r>
              <a:rPr lang="en-US" sz="2500" i="1" dirty="0" smtClean="0">
                <a:latin typeface="Calibri" charset="0"/>
                <a:ea typeface="Calibri" charset="0"/>
                <a:cs typeface="Calibri" charset="0"/>
              </a:rPr>
              <a:t>enough</a:t>
            </a:r>
            <a:endParaRPr lang="en-US" sz="2500" i="1" dirty="0">
              <a:latin typeface="Calibri" charset="0"/>
              <a:ea typeface="Calibri" charset="0"/>
              <a:cs typeface="Calibri" charset="0"/>
            </a:endParaRPr>
          </a:p>
          <a:p>
            <a:r>
              <a:rPr lang="en-US" sz="2500" i="1" dirty="0" smtClean="0">
                <a:latin typeface="Calibri" charset="0"/>
                <a:ea typeface="Calibri" charset="0"/>
                <a:cs typeface="Calibri" charset="0"/>
              </a:rPr>
              <a:t> no</a:t>
            </a:r>
            <a:r>
              <a:rPr lang="en-US" sz="2500" i="1" dirty="0">
                <a:latin typeface="Calibri" charset="0"/>
                <a:ea typeface="Calibri" charset="0"/>
                <a:cs typeface="Calibri" charset="0"/>
              </a:rPr>
              <a:t>	</a:t>
            </a:r>
            <a:r>
              <a:rPr lang="en-US" sz="2500" i="1" dirty="0" smtClean="0">
                <a:latin typeface="Calibri" charset="0"/>
                <a:ea typeface="Calibri" charset="0"/>
                <a:cs typeface="Calibri" charset="0"/>
              </a:rPr>
              <a:t>       any</a:t>
            </a:r>
            <a:r>
              <a:rPr lang="en-US" sz="2500" i="1" dirty="0">
                <a:latin typeface="Calibri" charset="0"/>
                <a:ea typeface="Calibri" charset="0"/>
                <a:cs typeface="Calibri" charset="0"/>
              </a:rPr>
              <a:t>	     </a:t>
            </a:r>
            <a:r>
              <a:rPr lang="en-US" sz="2500" i="1" dirty="0" smtClean="0">
                <a:latin typeface="Calibri" charset="0"/>
                <a:ea typeface="Calibri" charset="0"/>
                <a:cs typeface="Calibri" charset="0"/>
              </a:rPr>
              <a:t> most</a:t>
            </a:r>
            <a:r>
              <a:rPr lang="en-US" sz="2500" i="1" dirty="0">
                <a:latin typeface="Calibri" charset="0"/>
                <a:ea typeface="Calibri" charset="0"/>
                <a:cs typeface="Calibri" charset="0"/>
              </a:rPr>
              <a:t>	      </a:t>
            </a:r>
            <a:r>
              <a:rPr lang="en-US" sz="2500" i="1" dirty="0" smtClean="0">
                <a:latin typeface="Calibri" charset="0"/>
                <a:ea typeface="Calibri" charset="0"/>
                <a:cs typeface="Calibri" charset="0"/>
              </a:rPr>
              <a:t>lots </a:t>
            </a:r>
            <a:r>
              <a:rPr lang="en-US" sz="2500" i="1" dirty="0">
                <a:latin typeface="Calibri" charset="0"/>
                <a:ea typeface="Calibri" charset="0"/>
                <a:cs typeface="Calibri" charset="0"/>
              </a:rPr>
              <a:t>of	        </a:t>
            </a:r>
            <a:r>
              <a:rPr lang="en-US" sz="2500" i="1" dirty="0" smtClean="0">
                <a:latin typeface="Calibri" charset="0"/>
                <a:ea typeface="Calibri" charset="0"/>
                <a:cs typeface="Calibri" charset="0"/>
              </a:rPr>
              <a:t>less</a:t>
            </a:r>
            <a:endParaRPr lang="en-US" sz="2500" i="1" dirty="0">
              <a:latin typeface="Calibri" charset="0"/>
              <a:ea typeface="Calibri" charset="0"/>
              <a:cs typeface="Calibri" charset="0"/>
            </a:endParaRPr>
          </a:p>
        </p:txBody>
      </p:sp>
    </p:spTree>
    <p:extLst>
      <p:ext uri="{BB962C8B-B14F-4D97-AF65-F5344CB8AC3E}">
        <p14:creationId xmlns:p14="http://schemas.microsoft.com/office/powerpoint/2010/main" val="297309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6" name="Rectangle 5">
            <a:extLst>
              <a:ext uri="{FF2B5EF4-FFF2-40B4-BE49-F238E27FC236}">
                <a16:creationId xmlns:a16="http://schemas.microsoft.com/office/drawing/2014/main" id="{EBCEA2AB-4EC0-894F-9C48-DF6E44FE0776}"/>
              </a:ext>
            </a:extLst>
          </p:cNvPr>
          <p:cNvSpPr/>
          <p:nvPr/>
        </p:nvSpPr>
        <p:spPr>
          <a:xfrm>
            <a:off x="767688"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Calibri" charset="0"/>
                <a:ea typeface="Calibri" charset="0"/>
                <a:cs typeface="Calibri" charset="0"/>
              </a:rPr>
              <a:t>We </a:t>
            </a:r>
            <a:r>
              <a:rPr lang="en-US" sz="2000" b="1" u="sng" dirty="0">
                <a:solidFill>
                  <a:schemeClr val="bg1"/>
                </a:solidFill>
                <a:latin typeface="Calibri" charset="0"/>
                <a:ea typeface="Calibri" charset="0"/>
                <a:cs typeface="Calibri" charset="0"/>
              </a:rPr>
              <a:t>do not </a:t>
            </a:r>
            <a:r>
              <a:rPr lang="en-US" sz="2000" dirty="0">
                <a:solidFill>
                  <a:schemeClr val="bg1"/>
                </a:solidFill>
                <a:latin typeface="Calibri" charset="0"/>
                <a:ea typeface="Calibri" charset="0"/>
                <a:cs typeface="Calibri" charset="0"/>
              </a:rPr>
              <a:t>normally use the quantifier </a:t>
            </a:r>
            <a:r>
              <a:rPr lang="en-US" sz="2000" dirty="0">
                <a:solidFill>
                  <a:schemeClr val="accent2"/>
                </a:solidFill>
                <a:latin typeface="Calibri" charset="0"/>
                <a:ea typeface="Calibri" charset="0"/>
                <a:cs typeface="Calibri" charset="0"/>
              </a:rPr>
              <a:t>some </a:t>
            </a:r>
            <a:r>
              <a:rPr lang="en-US" sz="2000" dirty="0">
                <a:solidFill>
                  <a:schemeClr val="bg1"/>
                </a:solidFill>
                <a:latin typeface="Calibri" charset="0"/>
                <a:ea typeface="Calibri" charset="0"/>
                <a:cs typeface="Calibri" charset="0"/>
              </a:rPr>
              <a:t>in negative and interrogative sentences. We normally use </a:t>
            </a:r>
            <a:r>
              <a:rPr lang="en-US" sz="2000" dirty="0">
                <a:solidFill>
                  <a:schemeClr val="accent2"/>
                </a:solidFill>
                <a:latin typeface="Calibri" charset="0"/>
                <a:ea typeface="Calibri" charset="0"/>
                <a:cs typeface="Calibri" charset="0"/>
              </a:rPr>
              <a:t>any</a:t>
            </a:r>
            <a:r>
              <a:rPr lang="en-US" sz="2000" dirty="0" smtClean="0">
                <a:solidFill>
                  <a:schemeClr val="accent2"/>
                </a:solidFill>
                <a:latin typeface="Calibri" charset="0"/>
                <a:ea typeface="Calibri" charset="0"/>
                <a:cs typeface="Calibri" charset="0"/>
              </a:rPr>
              <a:t>:</a:t>
            </a:r>
          </a:p>
          <a:p>
            <a:endParaRPr lang="en-US" sz="2000" dirty="0">
              <a:solidFill>
                <a:schemeClr val="accent2"/>
              </a:solidFill>
              <a:latin typeface="Calibri" charset="0"/>
              <a:ea typeface="Calibri" charset="0"/>
              <a:cs typeface="Calibri" charset="0"/>
            </a:endParaRPr>
          </a:p>
          <a:p>
            <a:r>
              <a:rPr lang="en-US" sz="2000" dirty="0">
                <a:solidFill>
                  <a:schemeClr val="bg1"/>
                </a:solidFill>
                <a:latin typeface="Calibri" charset="0"/>
                <a:ea typeface="Calibri" charset="0"/>
                <a:cs typeface="Calibri" charset="0"/>
              </a:rPr>
              <a:t>Do you have </a:t>
            </a:r>
            <a:r>
              <a:rPr lang="en-US" sz="2000" dirty="0">
                <a:solidFill>
                  <a:schemeClr val="accent2"/>
                </a:solidFill>
                <a:latin typeface="Calibri" charset="0"/>
                <a:ea typeface="Calibri" charset="0"/>
                <a:cs typeface="Calibri" charset="0"/>
              </a:rPr>
              <a:t>any </a:t>
            </a:r>
            <a:r>
              <a:rPr lang="en-US" sz="2000" dirty="0">
                <a:solidFill>
                  <a:schemeClr val="bg1"/>
                </a:solidFill>
                <a:latin typeface="Calibri" charset="0"/>
                <a:ea typeface="Calibri" charset="0"/>
                <a:cs typeface="Calibri" charset="0"/>
              </a:rPr>
              <a:t>books at home?</a:t>
            </a:r>
          </a:p>
          <a:p>
            <a:r>
              <a:rPr lang="en-US" sz="2000" dirty="0" smtClean="0">
                <a:solidFill>
                  <a:schemeClr val="bg1"/>
                </a:solidFill>
                <a:latin typeface="Calibri" charset="0"/>
                <a:ea typeface="Calibri" charset="0"/>
                <a:cs typeface="Calibri" charset="0"/>
              </a:rPr>
              <a:t>Do </a:t>
            </a:r>
            <a:r>
              <a:rPr lang="en-US" sz="2000" dirty="0">
                <a:solidFill>
                  <a:schemeClr val="bg1"/>
                </a:solidFill>
                <a:latin typeface="Calibri" charset="0"/>
                <a:ea typeface="Calibri" charset="0"/>
                <a:cs typeface="Calibri" charset="0"/>
              </a:rPr>
              <a:t>you have </a:t>
            </a:r>
            <a:r>
              <a:rPr lang="en-US" sz="2000" dirty="0">
                <a:solidFill>
                  <a:schemeClr val="accent2"/>
                </a:solidFill>
                <a:latin typeface="Calibri" charset="0"/>
                <a:ea typeface="Calibri" charset="0"/>
                <a:cs typeface="Calibri" charset="0"/>
              </a:rPr>
              <a:t>any</a:t>
            </a:r>
            <a:r>
              <a:rPr lang="en-US" sz="2000" dirty="0">
                <a:solidFill>
                  <a:schemeClr val="bg1"/>
                </a:solidFill>
                <a:latin typeface="Calibri" charset="0"/>
                <a:ea typeface="Calibri" charset="0"/>
                <a:cs typeface="Calibri" charset="0"/>
              </a:rPr>
              <a:t> furniture?</a:t>
            </a:r>
          </a:p>
          <a:p>
            <a:r>
              <a:rPr lang="en-US" sz="2000" dirty="0">
                <a:solidFill>
                  <a:schemeClr val="bg1"/>
                </a:solidFill>
                <a:latin typeface="Calibri" charset="0"/>
                <a:ea typeface="Calibri" charset="0"/>
                <a:cs typeface="Calibri" charset="0"/>
              </a:rPr>
              <a:t>We </a:t>
            </a:r>
            <a:r>
              <a:rPr lang="en-US" sz="2000" dirty="0">
                <a:solidFill>
                  <a:schemeClr val="accent2"/>
                </a:solidFill>
                <a:latin typeface="Calibri" charset="0"/>
                <a:ea typeface="Calibri" charset="0"/>
                <a:cs typeface="Calibri" charset="0"/>
              </a:rPr>
              <a:t>don't have any </a:t>
            </a:r>
            <a:r>
              <a:rPr lang="en-US" sz="2000" dirty="0">
                <a:solidFill>
                  <a:schemeClr val="bg1"/>
                </a:solidFill>
                <a:latin typeface="Calibri" charset="0"/>
                <a:ea typeface="Calibri" charset="0"/>
                <a:cs typeface="Calibri" charset="0"/>
              </a:rPr>
              <a:t>books.</a:t>
            </a:r>
          </a:p>
          <a:p>
            <a:r>
              <a:rPr lang="en-US" sz="2000" dirty="0">
                <a:solidFill>
                  <a:schemeClr val="bg1"/>
                </a:solidFill>
                <a:latin typeface="Calibri" charset="0"/>
                <a:ea typeface="Calibri" charset="0"/>
                <a:cs typeface="Calibri" charset="0"/>
              </a:rPr>
              <a:t>I </a:t>
            </a:r>
            <a:r>
              <a:rPr lang="en-US" sz="2000" dirty="0" smtClean="0">
                <a:solidFill>
                  <a:schemeClr val="accent2"/>
                </a:solidFill>
                <a:latin typeface="Calibri" charset="0"/>
                <a:ea typeface="Calibri" charset="0"/>
                <a:cs typeface="Calibri" charset="0"/>
              </a:rPr>
              <a:t>don’t </a:t>
            </a:r>
            <a:r>
              <a:rPr lang="en-US" sz="2000" dirty="0">
                <a:solidFill>
                  <a:schemeClr val="accent2"/>
                </a:solidFill>
                <a:latin typeface="Calibri" charset="0"/>
                <a:ea typeface="Calibri" charset="0"/>
                <a:cs typeface="Calibri" charset="0"/>
              </a:rPr>
              <a:t>have any </a:t>
            </a:r>
            <a:r>
              <a:rPr lang="en-US" sz="2000" dirty="0">
                <a:solidFill>
                  <a:schemeClr val="bg1"/>
                </a:solidFill>
                <a:latin typeface="Calibri" charset="0"/>
                <a:ea typeface="Calibri" charset="0"/>
                <a:cs typeface="Calibri" charset="0"/>
              </a:rPr>
              <a:t>furniture.</a:t>
            </a:r>
          </a:p>
          <a:p>
            <a:endParaRPr lang="en-US" sz="2000" dirty="0">
              <a:solidFill>
                <a:schemeClr val="bg1"/>
              </a:solidFill>
              <a:latin typeface="Calibri" charset="0"/>
              <a:ea typeface="Calibri" charset="0"/>
              <a:cs typeface="Calibri" charset="0"/>
            </a:endParaRPr>
          </a:p>
          <a:p>
            <a:r>
              <a:rPr lang="en-US" sz="2000" dirty="0" smtClean="0">
                <a:solidFill>
                  <a:schemeClr val="bg1"/>
                </a:solidFill>
                <a:latin typeface="Calibri" charset="0"/>
                <a:ea typeface="Calibri" charset="0"/>
                <a:cs typeface="Calibri" charset="0"/>
              </a:rPr>
              <a:t>But </a:t>
            </a:r>
            <a:r>
              <a:rPr lang="en-US" sz="2000" dirty="0">
                <a:solidFill>
                  <a:schemeClr val="bg1"/>
                </a:solidFill>
                <a:latin typeface="Calibri" charset="0"/>
                <a:ea typeface="Calibri" charset="0"/>
                <a:cs typeface="Calibri" charset="0"/>
              </a:rPr>
              <a:t>we can use </a:t>
            </a:r>
            <a:r>
              <a:rPr lang="en-US" sz="2000" dirty="0">
                <a:solidFill>
                  <a:schemeClr val="accent2"/>
                </a:solidFill>
                <a:latin typeface="Calibri" charset="0"/>
                <a:ea typeface="Calibri" charset="0"/>
                <a:cs typeface="Calibri" charset="0"/>
              </a:rPr>
              <a:t>some</a:t>
            </a:r>
            <a:r>
              <a:rPr lang="en-US" sz="2000" dirty="0">
                <a:solidFill>
                  <a:schemeClr val="bg1"/>
                </a:solidFill>
                <a:latin typeface="Calibri" charset="0"/>
                <a:ea typeface="Calibri" charset="0"/>
                <a:cs typeface="Calibri" charset="0"/>
              </a:rPr>
              <a:t> for offers and requests:</a:t>
            </a:r>
          </a:p>
          <a:p>
            <a:endParaRPr lang="en-US" sz="2000" dirty="0">
              <a:solidFill>
                <a:schemeClr val="bg1"/>
              </a:solidFill>
              <a:latin typeface="Calibri" charset="0"/>
              <a:ea typeface="Calibri" charset="0"/>
              <a:cs typeface="Calibri" charset="0"/>
            </a:endParaRPr>
          </a:p>
          <a:p>
            <a:r>
              <a:rPr lang="en-US" sz="2000" dirty="0">
                <a:solidFill>
                  <a:schemeClr val="bg1"/>
                </a:solidFill>
                <a:latin typeface="Calibri" charset="0"/>
                <a:ea typeface="Calibri" charset="0"/>
                <a:cs typeface="Calibri" charset="0"/>
              </a:rPr>
              <a:t>Would you like </a:t>
            </a:r>
            <a:r>
              <a:rPr lang="en-US" sz="2000" dirty="0">
                <a:solidFill>
                  <a:schemeClr val="accent2"/>
                </a:solidFill>
                <a:latin typeface="Calibri" charset="0"/>
                <a:ea typeface="Calibri" charset="0"/>
                <a:cs typeface="Calibri" charset="0"/>
              </a:rPr>
              <a:t>some</a:t>
            </a:r>
            <a:r>
              <a:rPr lang="en-US" sz="2000" dirty="0">
                <a:solidFill>
                  <a:schemeClr val="bg1"/>
                </a:solidFill>
                <a:latin typeface="Calibri" charset="0"/>
                <a:ea typeface="Calibri" charset="0"/>
                <a:cs typeface="Calibri" charset="0"/>
              </a:rPr>
              <a:t> information?</a:t>
            </a:r>
          </a:p>
          <a:p>
            <a:r>
              <a:rPr lang="en-US" sz="2000" dirty="0">
                <a:solidFill>
                  <a:schemeClr val="bg1"/>
                </a:solidFill>
                <a:latin typeface="Calibri" charset="0"/>
                <a:ea typeface="Calibri" charset="0"/>
                <a:cs typeface="Calibri" charset="0"/>
              </a:rPr>
              <a:t>I want </a:t>
            </a:r>
            <a:r>
              <a:rPr lang="en-US" sz="2000" dirty="0">
                <a:solidFill>
                  <a:schemeClr val="accent2"/>
                </a:solidFill>
                <a:latin typeface="Calibri" charset="0"/>
                <a:ea typeface="Calibri" charset="0"/>
                <a:cs typeface="Calibri" charset="0"/>
              </a:rPr>
              <a:t>some </a:t>
            </a:r>
            <a:r>
              <a:rPr lang="en-US" sz="2000" dirty="0">
                <a:solidFill>
                  <a:schemeClr val="bg1"/>
                </a:solidFill>
                <a:latin typeface="Calibri" charset="0"/>
                <a:ea typeface="Calibri" charset="0"/>
                <a:cs typeface="Calibri" charset="0"/>
              </a:rPr>
              <a:t>chairs for my new </a:t>
            </a:r>
            <a:r>
              <a:rPr lang="en-US" sz="2000" dirty="0" smtClean="0">
                <a:solidFill>
                  <a:schemeClr val="bg1"/>
                </a:solidFill>
                <a:latin typeface="Calibri" charset="0"/>
                <a:ea typeface="Calibri" charset="0"/>
                <a:cs typeface="Calibri" charset="0"/>
              </a:rPr>
              <a:t>home.</a:t>
            </a:r>
            <a:endParaRPr lang="en-US" sz="20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3143400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2" name="Rectangle 1"/>
          <p:cNvSpPr/>
          <p:nvPr/>
        </p:nvSpPr>
        <p:spPr>
          <a:xfrm>
            <a:off x="7401827" y="556124"/>
            <a:ext cx="4061861"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38;p3"/>
          <p:cNvSpPr txBox="1">
            <a:spLocks noGrp="1"/>
          </p:cNvSpPr>
          <p:nvPr>
            <p:ph type="title"/>
          </p:nvPr>
        </p:nvSpPr>
        <p:spPr>
          <a:xfrm>
            <a:off x="6138863" y="423863"/>
            <a:ext cx="6586537" cy="12334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600" dirty="0">
                <a:solidFill>
                  <a:schemeClr val="bg1"/>
                </a:solidFill>
                <a:latin typeface="Calibri" pitchFamily="34" charset="0"/>
                <a:cs typeface="Calibri" pitchFamily="34" charset="0"/>
              </a:rPr>
              <a:t>Introduction</a:t>
            </a:r>
            <a:br>
              <a:rPr lang="en-US" sz="3600" dirty="0">
                <a:solidFill>
                  <a:schemeClr val="bg1"/>
                </a:solidFill>
                <a:latin typeface="Calibri" pitchFamily="34" charset="0"/>
                <a:cs typeface="Calibri" pitchFamily="34" charset="0"/>
              </a:rPr>
            </a:br>
            <a:r>
              <a:rPr lang="ka-GE" sz="3600" dirty="0">
                <a:solidFill>
                  <a:schemeClr val="bg1"/>
                </a:solidFill>
                <a:latin typeface="Calibri" pitchFamily="34" charset="0"/>
                <a:cs typeface="Calibri" pitchFamily="34" charset="0"/>
              </a:rPr>
              <a:t>შესავალი</a:t>
            </a:r>
            <a:endParaRPr sz="3600" dirty="0">
              <a:solidFill>
                <a:schemeClr val="bg1"/>
              </a:solidFill>
              <a:latin typeface="Calibri" pitchFamily="34" charset="0"/>
              <a:cs typeface="Calibri" pitchFamily="34" charset="0"/>
            </a:endParaRPr>
          </a:p>
        </p:txBody>
      </p:sp>
      <p:pic>
        <p:nvPicPr>
          <p:cNvPr id="35" name="Picture 34">
            <a:extLst>
              <a:ext uri="{FF2B5EF4-FFF2-40B4-BE49-F238E27FC236}">
                <a16:creationId xmlns:a16="http://schemas.microsoft.com/office/drawing/2014/main" id="{295788E0-7697-6D4F-B132-F0C37041BB81}"/>
              </a:ext>
            </a:extLst>
          </p:cNvPr>
          <p:cNvPicPr>
            <a:picLocks noChangeAspect="1"/>
          </p:cNvPicPr>
          <p:nvPr/>
        </p:nvPicPr>
        <p:blipFill>
          <a:blip r:embed="rId5"/>
          <a:stretch>
            <a:fillRect/>
          </a:stretch>
        </p:blipFill>
        <p:spPr>
          <a:xfrm>
            <a:off x="7401827" y="2120821"/>
            <a:ext cx="4254544" cy="4254544"/>
          </a:xfrm>
          <a:prstGeom prst="rect">
            <a:avLst/>
          </a:prstGeom>
        </p:spPr>
      </p:pic>
      <p:sp>
        <p:nvSpPr>
          <p:cNvPr id="36" name="Rectangle 35">
            <a:extLst>
              <a:ext uri="{FF2B5EF4-FFF2-40B4-BE49-F238E27FC236}">
                <a16:creationId xmlns:a16="http://schemas.microsoft.com/office/drawing/2014/main" id="{6AD9A7B7-2E7A-4C45-8448-1D4A0B159BF3}"/>
              </a:ext>
            </a:extLst>
          </p:cNvPr>
          <p:cNvSpPr/>
          <p:nvPr/>
        </p:nvSpPr>
        <p:spPr>
          <a:xfrm>
            <a:off x="286480" y="2144940"/>
            <a:ext cx="5992523" cy="129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 lvl="0">
              <a:lnSpc>
                <a:spcPct val="115000"/>
              </a:lnSpc>
              <a:buClr>
                <a:srgbClr val="1C4587"/>
              </a:buClr>
              <a:buSzPts val="2900"/>
            </a:pPr>
            <a:r>
              <a:rPr lang="en-US" sz="3200" dirty="0" smtClean="0">
                <a:solidFill>
                  <a:schemeClr val="bg1"/>
                </a:solidFill>
                <a:latin typeface="Calibri" panose="020F0502020204030204" pitchFamily="34" charset="0"/>
                <a:ea typeface="Times New Roman"/>
                <a:cs typeface="Calibri" panose="020F0502020204030204" pitchFamily="34" charset="0"/>
                <a:sym typeface="Times New Roman"/>
              </a:rPr>
              <a:t>What </a:t>
            </a:r>
            <a:r>
              <a:rPr lang="en-US" sz="3200" dirty="0">
                <a:solidFill>
                  <a:schemeClr val="bg1"/>
                </a:solidFill>
                <a:latin typeface="Calibri" panose="020F0502020204030204" pitchFamily="34" charset="0"/>
                <a:ea typeface="Times New Roman"/>
                <a:cs typeface="Calibri" panose="020F0502020204030204" pitchFamily="34" charset="0"/>
                <a:sym typeface="Times New Roman"/>
              </a:rPr>
              <a:t>kind of homes are popular nowadays?</a:t>
            </a:r>
          </a:p>
        </p:txBody>
      </p:sp>
      <p:sp>
        <p:nvSpPr>
          <p:cNvPr id="37" name="Rectangle 36">
            <a:extLst>
              <a:ext uri="{FF2B5EF4-FFF2-40B4-BE49-F238E27FC236}">
                <a16:creationId xmlns:a16="http://schemas.microsoft.com/office/drawing/2014/main" id="{F0CABC84-C1D3-48EB-9893-A38EE19A2569}"/>
              </a:ext>
            </a:extLst>
          </p:cNvPr>
          <p:cNvSpPr/>
          <p:nvPr/>
        </p:nvSpPr>
        <p:spPr>
          <a:xfrm>
            <a:off x="286480" y="4074850"/>
            <a:ext cx="5992523" cy="1518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Calibri" panose="020F0502020204030204" pitchFamily="34" charset="0"/>
                <a:cs typeface="Calibri" panose="020F0502020204030204" pitchFamily="34" charset="0"/>
              </a:rPr>
              <a:t>Do </a:t>
            </a:r>
            <a:r>
              <a:rPr lang="en-US" sz="3200" dirty="0" smtClean="0">
                <a:latin typeface="Calibri" panose="020F0502020204030204" pitchFamily="34" charset="0"/>
                <a:cs typeface="Calibri" panose="020F0502020204030204" pitchFamily="34" charset="0"/>
              </a:rPr>
              <a:t>you </a:t>
            </a:r>
            <a:r>
              <a:rPr lang="en-US" sz="3200" dirty="0">
                <a:latin typeface="Calibri" panose="020F0502020204030204" pitchFamily="34" charset="0"/>
                <a:cs typeface="Calibri" panose="020F0502020204030204" pitchFamily="34" charset="0"/>
              </a:rPr>
              <a:t>prefer to live in </a:t>
            </a:r>
            <a:r>
              <a:rPr lang="en-US" sz="3200" dirty="0" smtClean="0">
                <a:latin typeface="Calibri" panose="020F0502020204030204" pitchFamily="34" charset="0"/>
                <a:cs typeface="Calibri" panose="020F0502020204030204" pitchFamily="34" charset="0"/>
              </a:rPr>
              <a:t>a </a:t>
            </a:r>
            <a:r>
              <a:rPr lang="en-US" sz="3200" dirty="0" smtClean="0">
                <a:latin typeface="Calibri" panose="020F0502020204030204" pitchFamily="34" charset="0"/>
                <a:cs typeface="Calibri" panose="020F0502020204030204" pitchFamily="34" charset="0"/>
              </a:rPr>
              <a:t>private house </a:t>
            </a:r>
            <a:r>
              <a:rPr lang="en-US" sz="3200" dirty="0">
                <a:latin typeface="Calibri" panose="020F0502020204030204" pitchFamily="34" charset="0"/>
                <a:cs typeface="Calibri" panose="020F0502020204030204" pitchFamily="34" charset="0"/>
              </a:rPr>
              <a:t>or </a:t>
            </a:r>
            <a:r>
              <a:rPr lang="en-US" sz="3200" dirty="0" smtClean="0">
                <a:latin typeface="Calibri" panose="020F0502020204030204" pitchFamily="34" charset="0"/>
                <a:cs typeface="Calibri" panose="020F0502020204030204" pitchFamily="34" charset="0"/>
              </a:rPr>
              <a:t>in a flat?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90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7" name="Rectangle 6">
            <a:extLst>
              <a:ext uri="{FF2B5EF4-FFF2-40B4-BE49-F238E27FC236}">
                <a16:creationId xmlns:a16="http://schemas.microsoft.com/office/drawing/2014/main" id="{EBCEA2AB-4EC0-894F-9C48-DF6E44FE0776}"/>
              </a:ext>
            </a:extLst>
          </p:cNvPr>
          <p:cNvSpPr/>
          <p:nvPr/>
        </p:nvSpPr>
        <p:spPr>
          <a:xfrm>
            <a:off x="108532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bg1"/>
              </a:solidFill>
              <a:latin typeface="Calibri" charset="0"/>
              <a:ea typeface="Calibri" charset="0"/>
              <a:cs typeface="Calibri" charset="0"/>
            </a:endParaRPr>
          </a:p>
        </p:txBody>
      </p:sp>
      <p:graphicFrame>
        <p:nvGraphicFramePr>
          <p:cNvPr id="10" name="Table 9">
            <a:extLst>
              <a:ext uri="{FF2B5EF4-FFF2-40B4-BE49-F238E27FC236}">
                <a16:creationId xmlns:a16="http://schemas.microsoft.com/office/drawing/2014/main" id="{65EA8E43-FA77-4F3C-B91B-1C93CAD5692C}"/>
              </a:ext>
            </a:extLst>
          </p:cNvPr>
          <p:cNvGraphicFramePr>
            <a:graphicFrameLocks noGrp="1"/>
          </p:cNvGraphicFramePr>
          <p:nvPr>
            <p:extLst>
              <p:ext uri="{D42A27DB-BD31-4B8C-83A1-F6EECF244321}">
                <p14:modId xmlns:p14="http://schemas.microsoft.com/office/powerpoint/2010/main" val="2764996262"/>
              </p:ext>
            </p:extLst>
          </p:nvPr>
        </p:nvGraphicFramePr>
        <p:xfrm>
          <a:off x="2292440" y="3204757"/>
          <a:ext cx="7920914" cy="2182498"/>
        </p:xfrm>
        <a:graphic>
          <a:graphicData uri="http://schemas.openxmlformats.org/drawingml/2006/table">
            <a:tbl>
              <a:tblPr firstRow="1" bandRow="1">
                <a:tableStyleId>{B46CFEF4-99AF-46A8-A051-738FFB79779B}</a:tableStyleId>
              </a:tblPr>
              <a:tblGrid>
                <a:gridCol w="1819816">
                  <a:extLst>
                    <a:ext uri="{9D8B030D-6E8A-4147-A177-3AD203B41FA5}">
                      <a16:colId xmlns:a16="http://schemas.microsoft.com/office/drawing/2014/main" val="2210951717"/>
                    </a:ext>
                  </a:extLst>
                </a:gridCol>
                <a:gridCol w="3050549">
                  <a:extLst>
                    <a:ext uri="{9D8B030D-6E8A-4147-A177-3AD203B41FA5}">
                      <a16:colId xmlns:a16="http://schemas.microsoft.com/office/drawing/2014/main" val="1974344491"/>
                    </a:ext>
                  </a:extLst>
                </a:gridCol>
                <a:gridCol w="3050549">
                  <a:extLst>
                    <a:ext uri="{9D8B030D-6E8A-4147-A177-3AD203B41FA5}">
                      <a16:colId xmlns:a16="http://schemas.microsoft.com/office/drawing/2014/main" val="3256242909"/>
                    </a:ext>
                  </a:extLst>
                </a:gridCol>
              </a:tblGrid>
              <a:tr h="871858">
                <a:tc>
                  <a:txBody>
                    <a:bodyPr/>
                    <a:lstStyle/>
                    <a:p>
                      <a:pPr algn="ctr"/>
                      <a:r>
                        <a:rPr lang="en-US" sz="2000" dirty="0">
                          <a:solidFill>
                            <a:schemeClr val="bg1"/>
                          </a:solidFill>
                        </a:rPr>
                        <a:t>Form</a:t>
                      </a:r>
                    </a:p>
                  </a:txBody>
                  <a:tcPr/>
                </a:tc>
                <a:tc>
                  <a:txBody>
                    <a:bodyPr/>
                    <a:lstStyle/>
                    <a:p>
                      <a:pPr algn="ctr"/>
                      <a:r>
                        <a:rPr lang="en-US" sz="2000" dirty="0">
                          <a:solidFill>
                            <a:schemeClr val="bg1"/>
                          </a:solidFill>
                        </a:rPr>
                        <a:t>Meaning</a:t>
                      </a:r>
                    </a:p>
                  </a:txBody>
                  <a:tcPr/>
                </a:tc>
                <a:tc>
                  <a:txBody>
                    <a:bodyPr/>
                    <a:lstStyle/>
                    <a:p>
                      <a:pPr algn="ctr"/>
                      <a:r>
                        <a:rPr lang="en-US" sz="2000" dirty="0">
                          <a:solidFill>
                            <a:schemeClr val="bg1"/>
                          </a:solidFill>
                        </a:rPr>
                        <a:t>Example</a:t>
                      </a:r>
                    </a:p>
                  </a:txBody>
                  <a:tcPr/>
                </a:tc>
                <a:extLst>
                  <a:ext uri="{0D108BD9-81ED-4DB2-BD59-A6C34878D82A}">
                    <a16:rowId xmlns:a16="http://schemas.microsoft.com/office/drawing/2014/main" val="128689288"/>
                  </a:ext>
                </a:extLst>
              </a:tr>
              <a:tr h="1019086">
                <a:tc>
                  <a:txBody>
                    <a:bodyPr/>
                    <a:lstStyle/>
                    <a:p>
                      <a:r>
                        <a:rPr lang="en-US" sz="2000" dirty="0">
                          <a:solidFill>
                            <a:schemeClr val="bg1"/>
                          </a:solidFill>
                        </a:rPr>
                        <a:t>(not) </a:t>
                      </a:r>
                      <a:r>
                        <a:rPr lang="en-US" sz="2000" dirty="0" smtClean="0">
                          <a:solidFill>
                            <a:schemeClr val="bg1"/>
                          </a:solidFill>
                        </a:rPr>
                        <a:t>enough + noun</a:t>
                      </a:r>
                      <a:endParaRPr lang="en-US" sz="2000" dirty="0">
                        <a:solidFill>
                          <a:schemeClr val="bg1"/>
                        </a:solidFill>
                      </a:endParaRPr>
                    </a:p>
                  </a:txBody>
                  <a:tcPr/>
                </a:tc>
                <a:tc>
                  <a:txBody>
                    <a:bodyPr/>
                    <a:lstStyle/>
                    <a:p>
                      <a:r>
                        <a:rPr lang="en-US" sz="2000" dirty="0">
                          <a:solidFill>
                            <a:schemeClr val="bg1"/>
                          </a:solidFill>
                        </a:rPr>
                        <a:t>Indicates whether the number or amount of something is </a:t>
                      </a:r>
                      <a:r>
                        <a:rPr lang="en-US" sz="2000" dirty="0" smtClean="0">
                          <a:solidFill>
                            <a:schemeClr val="bg1"/>
                          </a:solidFill>
                        </a:rPr>
                        <a:t>satisfactory or not</a:t>
                      </a:r>
                      <a:endParaRPr lang="en-US" sz="2000" dirty="0">
                        <a:solidFill>
                          <a:schemeClr val="bg1"/>
                        </a:solidFill>
                      </a:endParaRPr>
                    </a:p>
                  </a:txBody>
                  <a:tcPr/>
                </a:tc>
                <a:tc>
                  <a:txBody>
                    <a:bodyPr/>
                    <a:lstStyle/>
                    <a:p>
                      <a:r>
                        <a:rPr lang="en-US" sz="2000" i="1" dirty="0">
                          <a:solidFill>
                            <a:schemeClr val="bg1"/>
                          </a:solidFill>
                        </a:rPr>
                        <a:t>There is </a:t>
                      </a:r>
                      <a:r>
                        <a:rPr lang="en-US" sz="2000" i="1" dirty="0">
                          <a:solidFill>
                            <a:schemeClr val="accent2"/>
                          </a:solidFill>
                        </a:rPr>
                        <a:t>not enough </a:t>
                      </a:r>
                      <a:r>
                        <a:rPr lang="en-US" sz="2000" i="1" dirty="0">
                          <a:solidFill>
                            <a:schemeClr val="bg1"/>
                          </a:solidFill>
                        </a:rPr>
                        <a:t>space for all our books</a:t>
                      </a:r>
                    </a:p>
                  </a:txBody>
                  <a:tcPr/>
                </a:tc>
                <a:extLst>
                  <a:ext uri="{0D108BD9-81ED-4DB2-BD59-A6C34878D82A}">
                    <a16:rowId xmlns:a16="http://schemas.microsoft.com/office/drawing/2014/main" val="2451952337"/>
                  </a:ext>
                </a:extLst>
              </a:tr>
            </a:tbl>
          </a:graphicData>
        </a:graphic>
      </p:graphicFrame>
    </p:spTree>
    <p:extLst>
      <p:ext uri="{BB962C8B-B14F-4D97-AF65-F5344CB8AC3E}">
        <p14:creationId xmlns:p14="http://schemas.microsoft.com/office/powerpoint/2010/main" val="1130264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EBCEA2AB-4EC0-894F-9C48-DF6E44FE0776}"/>
              </a:ext>
            </a:extLst>
          </p:cNvPr>
          <p:cNvSpPr/>
          <p:nvPr/>
        </p:nvSpPr>
        <p:spPr>
          <a:xfrm>
            <a:off x="66905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bg1"/>
              </a:solidFill>
              <a:latin typeface="Calibri" charset="0"/>
              <a:ea typeface="Calibri" charset="0"/>
              <a:cs typeface="Calibri" charset="0"/>
            </a:endParaRPr>
          </a:p>
        </p:txBody>
      </p:sp>
      <p:graphicFrame>
        <p:nvGraphicFramePr>
          <p:cNvPr id="12" name="Table 9">
            <a:extLst>
              <a:ext uri="{FF2B5EF4-FFF2-40B4-BE49-F238E27FC236}">
                <a16:creationId xmlns:a16="http://schemas.microsoft.com/office/drawing/2014/main" id="{65EA8E43-FA77-4F3C-B91B-1C93CAD5692C}"/>
              </a:ext>
            </a:extLst>
          </p:cNvPr>
          <p:cNvGraphicFramePr>
            <a:graphicFrameLocks noGrp="1"/>
          </p:cNvGraphicFramePr>
          <p:nvPr>
            <p:extLst>
              <p:ext uri="{D42A27DB-BD31-4B8C-83A1-F6EECF244321}">
                <p14:modId xmlns:p14="http://schemas.microsoft.com/office/powerpoint/2010/main" val="3835504756"/>
              </p:ext>
            </p:extLst>
          </p:nvPr>
        </p:nvGraphicFramePr>
        <p:xfrm>
          <a:off x="1916432" y="3274166"/>
          <a:ext cx="8493275" cy="1871413"/>
        </p:xfrm>
        <a:graphic>
          <a:graphicData uri="http://schemas.openxmlformats.org/drawingml/2006/table">
            <a:tbl>
              <a:tblPr firstRow="1" bandRow="1">
                <a:tableStyleId>{B46CFEF4-99AF-46A8-A051-738FFB79779B}</a:tableStyleId>
              </a:tblPr>
              <a:tblGrid>
                <a:gridCol w="2403793">
                  <a:extLst>
                    <a:ext uri="{9D8B030D-6E8A-4147-A177-3AD203B41FA5}">
                      <a16:colId xmlns:a16="http://schemas.microsoft.com/office/drawing/2014/main" val="2210951717"/>
                    </a:ext>
                  </a:extLst>
                </a:gridCol>
                <a:gridCol w="3044741">
                  <a:extLst>
                    <a:ext uri="{9D8B030D-6E8A-4147-A177-3AD203B41FA5}">
                      <a16:colId xmlns:a16="http://schemas.microsoft.com/office/drawing/2014/main" val="1974344491"/>
                    </a:ext>
                  </a:extLst>
                </a:gridCol>
                <a:gridCol w="3044741">
                  <a:extLst>
                    <a:ext uri="{9D8B030D-6E8A-4147-A177-3AD203B41FA5}">
                      <a16:colId xmlns:a16="http://schemas.microsoft.com/office/drawing/2014/main" val="3256242909"/>
                    </a:ext>
                  </a:extLst>
                </a:gridCol>
              </a:tblGrid>
              <a:tr h="865573">
                <a:tc>
                  <a:txBody>
                    <a:bodyPr/>
                    <a:lstStyle/>
                    <a:p>
                      <a:pPr algn="ctr"/>
                      <a:r>
                        <a:rPr lang="en-US" sz="2000" dirty="0">
                          <a:solidFill>
                            <a:schemeClr val="bg1"/>
                          </a:solidFill>
                        </a:rPr>
                        <a:t>Form</a:t>
                      </a:r>
                    </a:p>
                  </a:txBody>
                  <a:tcPr/>
                </a:tc>
                <a:tc>
                  <a:txBody>
                    <a:bodyPr/>
                    <a:lstStyle/>
                    <a:p>
                      <a:pPr algn="ctr"/>
                      <a:r>
                        <a:rPr lang="en-US" sz="2000" dirty="0">
                          <a:solidFill>
                            <a:schemeClr val="bg1"/>
                          </a:solidFill>
                        </a:rPr>
                        <a:t>Meaning</a:t>
                      </a:r>
                    </a:p>
                  </a:txBody>
                  <a:tcPr/>
                </a:tc>
                <a:tc>
                  <a:txBody>
                    <a:bodyPr/>
                    <a:lstStyle/>
                    <a:p>
                      <a:pPr algn="ctr"/>
                      <a:r>
                        <a:rPr lang="en-US" sz="2000" dirty="0">
                          <a:solidFill>
                            <a:schemeClr val="bg1"/>
                          </a:solidFill>
                        </a:rPr>
                        <a:t>Example</a:t>
                      </a:r>
                    </a:p>
                  </a:txBody>
                  <a:tcPr/>
                </a:tc>
                <a:extLst>
                  <a:ext uri="{0D108BD9-81ED-4DB2-BD59-A6C34878D82A}">
                    <a16:rowId xmlns:a16="http://schemas.microsoft.com/office/drawing/2014/main" val="128689288"/>
                  </a:ext>
                </a:extLst>
              </a:tr>
              <a:tr h="992120">
                <a:tc>
                  <a:txBody>
                    <a:bodyPr/>
                    <a:lstStyle/>
                    <a:p>
                      <a:r>
                        <a:rPr lang="en-US" sz="2000" dirty="0" smtClean="0">
                          <a:solidFill>
                            <a:schemeClr val="bg1"/>
                          </a:solidFill>
                        </a:rPr>
                        <a:t>too </a:t>
                      </a:r>
                      <a:r>
                        <a:rPr lang="en-US" sz="2000" dirty="0">
                          <a:solidFill>
                            <a:schemeClr val="bg1"/>
                          </a:solidFill>
                        </a:rPr>
                        <a:t>many + countable noun</a:t>
                      </a:r>
                    </a:p>
                  </a:txBody>
                  <a:tcPr/>
                </a:tc>
                <a:tc>
                  <a:txBody>
                    <a:bodyPr/>
                    <a:lstStyle/>
                    <a:p>
                      <a:r>
                        <a:rPr lang="en-US" sz="2000" dirty="0">
                          <a:solidFill>
                            <a:schemeClr val="bg1"/>
                          </a:solidFill>
                        </a:rPr>
                        <a:t>Indicates that the number or amount of something is too high</a:t>
                      </a:r>
                    </a:p>
                  </a:txBody>
                  <a:tcPr/>
                </a:tc>
                <a:tc>
                  <a:txBody>
                    <a:bodyPr/>
                    <a:lstStyle/>
                    <a:p>
                      <a:r>
                        <a:rPr lang="en-US" sz="2000" i="1" dirty="0">
                          <a:solidFill>
                            <a:schemeClr val="bg1"/>
                          </a:solidFill>
                        </a:rPr>
                        <a:t>There are </a:t>
                      </a:r>
                      <a:r>
                        <a:rPr lang="en-US" sz="2000" i="1" dirty="0">
                          <a:solidFill>
                            <a:schemeClr val="accent2"/>
                          </a:solidFill>
                        </a:rPr>
                        <a:t>too many  </a:t>
                      </a:r>
                      <a:r>
                        <a:rPr lang="en-US" sz="2000" i="1" dirty="0">
                          <a:solidFill>
                            <a:schemeClr val="bg1"/>
                          </a:solidFill>
                        </a:rPr>
                        <a:t>unnecessary </a:t>
                      </a:r>
                      <a:r>
                        <a:rPr lang="en-US" sz="2000" i="1" dirty="0">
                          <a:solidFill>
                            <a:schemeClr val="accent2"/>
                          </a:solidFill>
                        </a:rPr>
                        <a:t>things</a:t>
                      </a:r>
                      <a:r>
                        <a:rPr lang="en-US" sz="2000" i="1" dirty="0">
                          <a:solidFill>
                            <a:schemeClr val="bg1"/>
                          </a:solidFill>
                        </a:rPr>
                        <a:t> in this room. </a:t>
                      </a:r>
                    </a:p>
                  </a:txBody>
                  <a:tcPr/>
                </a:tc>
                <a:extLst>
                  <a:ext uri="{0D108BD9-81ED-4DB2-BD59-A6C34878D82A}">
                    <a16:rowId xmlns:a16="http://schemas.microsoft.com/office/drawing/2014/main" val="2451952337"/>
                  </a:ext>
                </a:extLst>
              </a:tr>
            </a:tbl>
          </a:graphicData>
        </a:graphic>
      </p:graphicFrame>
    </p:spTree>
    <p:extLst>
      <p:ext uri="{BB962C8B-B14F-4D97-AF65-F5344CB8AC3E}">
        <p14:creationId xmlns:p14="http://schemas.microsoft.com/office/powerpoint/2010/main" val="813516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53876" y="464777"/>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000" dirty="0">
                <a:latin typeface="Calibri" charset="0"/>
                <a:ea typeface="Calibri" charset="0"/>
                <a:cs typeface="Calibri" charset="0"/>
              </a:rPr>
              <a:t>Grammar</a:t>
            </a:r>
          </a:p>
          <a:p>
            <a:pPr algn="ctr"/>
            <a:r>
              <a:rPr lang="ka-GE" sz="3000" dirty="0">
                <a:latin typeface="Calibri" charset="0"/>
                <a:ea typeface="Calibri" charset="0"/>
                <a:cs typeface="Calibri" charset="0"/>
              </a:rPr>
              <a:t>გრამატიკა</a:t>
            </a:r>
            <a:endParaRPr lang="en-US" sz="3000" dirty="0">
              <a:latin typeface="Calibri" charset="0"/>
              <a:ea typeface="Calibri" charset="0"/>
              <a:cs typeface="Calibri"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7" name="Rectangle 6">
            <a:extLst>
              <a:ext uri="{FF2B5EF4-FFF2-40B4-BE49-F238E27FC236}">
                <a16:creationId xmlns:a16="http://schemas.microsoft.com/office/drawing/2014/main" id="{EBCEA2AB-4EC0-894F-9C48-DF6E44FE0776}"/>
              </a:ext>
            </a:extLst>
          </p:cNvPr>
          <p:cNvSpPr/>
          <p:nvPr/>
        </p:nvSpPr>
        <p:spPr>
          <a:xfrm>
            <a:off x="66905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bg1"/>
              </a:solidFill>
              <a:latin typeface="Calibri" charset="0"/>
              <a:ea typeface="Calibri" charset="0"/>
              <a:cs typeface="Calibri" charset="0"/>
            </a:endParaRPr>
          </a:p>
        </p:txBody>
      </p:sp>
      <p:graphicFrame>
        <p:nvGraphicFramePr>
          <p:cNvPr id="10" name="Table 9">
            <a:extLst>
              <a:ext uri="{FF2B5EF4-FFF2-40B4-BE49-F238E27FC236}">
                <a16:creationId xmlns:a16="http://schemas.microsoft.com/office/drawing/2014/main" id="{65EA8E43-FA77-4F3C-B91B-1C93CAD5692C}"/>
              </a:ext>
            </a:extLst>
          </p:cNvPr>
          <p:cNvGraphicFramePr>
            <a:graphicFrameLocks noGrp="1"/>
          </p:cNvGraphicFramePr>
          <p:nvPr>
            <p:extLst>
              <p:ext uri="{D42A27DB-BD31-4B8C-83A1-F6EECF244321}">
                <p14:modId xmlns:p14="http://schemas.microsoft.com/office/powerpoint/2010/main" val="1168458542"/>
              </p:ext>
            </p:extLst>
          </p:nvPr>
        </p:nvGraphicFramePr>
        <p:xfrm>
          <a:off x="1589989" y="3304623"/>
          <a:ext cx="8493275" cy="2163277"/>
        </p:xfrm>
        <a:graphic>
          <a:graphicData uri="http://schemas.openxmlformats.org/drawingml/2006/table">
            <a:tbl>
              <a:tblPr firstRow="1" bandRow="1">
                <a:tableStyleId>{B46CFEF4-99AF-46A8-A051-738FFB79779B}</a:tableStyleId>
              </a:tblPr>
              <a:tblGrid>
                <a:gridCol w="2984930">
                  <a:extLst>
                    <a:ext uri="{9D8B030D-6E8A-4147-A177-3AD203B41FA5}">
                      <a16:colId xmlns:a16="http://schemas.microsoft.com/office/drawing/2014/main" val="2210951717"/>
                    </a:ext>
                  </a:extLst>
                </a:gridCol>
                <a:gridCol w="2463604">
                  <a:extLst>
                    <a:ext uri="{9D8B030D-6E8A-4147-A177-3AD203B41FA5}">
                      <a16:colId xmlns:a16="http://schemas.microsoft.com/office/drawing/2014/main" val="1974344491"/>
                    </a:ext>
                  </a:extLst>
                </a:gridCol>
                <a:gridCol w="3044741">
                  <a:extLst>
                    <a:ext uri="{9D8B030D-6E8A-4147-A177-3AD203B41FA5}">
                      <a16:colId xmlns:a16="http://schemas.microsoft.com/office/drawing/2014/main" val="3256242909"/>
                    </a:ext>
                  </a:extLst>
                </a:gridCol>
              </a:tblGrid>
              <a:tr h="852637">
                <a:tc>
                  <a:txBody>
                    <a:bodyPr/>
                    <a:lstStyle/>
                    <a:p>
                      <a:pPr algn="ctr"/>
                      <a:r>
                        <a:rPr lang="en-US" sz="2000" dirty="0">
                          <a:solidFill>
                            <a:schemeClr val="bg1"/>
                          </a:solidFill>
                        </a:rPr>
                        <a:t>Form</a:t>
                      </a:r>
                    </a:p>
                  </a:txBody>
                  <a:tcPr/>
                </a:tc>
                <a:tc>
                  <a:txBody>
                    <a:bodyPr/>
                    <a:lstStyle/>
                    <a:p>
                      <a:pPr algn="ctr"/>
                      <a:r>
                        <a:rPr lang="en-US" sz="2000" dirty="0">
                          <a:solidFill>
                            <a:schemeClr val="bg1"/>
                          </a:solidFill>
                        </a:rPr>
                        <a:t>Meaning</a:t>
                      </a:r>
                    </a:p>
                  </a:txBody>
                  <a:tcPr/>
                </a:tc>
                <a:tc>
                  <a:txBody>
                    <a:bodyPr/>
                    <a:lstStyle/>
                    <a:p>
                      <a:pPr algn="ctr"/>
                      <a:r>
                        <a:rPr lang="en-US" sz="2000" dirty="0">
                          <a:solidFill>
                            <a:schemeClr val="bg1"/>
                          </a:solidFill>
                        </a:rPr>
                        <a:t>Example</a:t>
                      </a:r>
                    </a:p>
                  </a:txBody>
                  <a:tcPr/>
                </a:tc>
                <a:extLst>
                  <a:ext uri="{0D108BD9-81ED-4DB2-BD59-A6C34878D82A}">
                    <a16:rowId xmlns:a16="http://schemas.microsoft.com/office/drawing/2014/main" val="128689288"/>
                  </a:ext>
                </a:extLst>
              </a:tr>
              <a:tr h="8655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i="1" dirty="0" smtClean="0">
                          <a:solidFill>
                            <a:schemeClr val="bg1"/>
                          </a:solidFill>
                        </a:rPr>
                        <a:t>too </a:t>
                      </a:r>
                      <a:r>
                        <a:rPr lang="en-US" sz="2000" i="1" dirty="0">
                          <a:solidFill>
                            <a:schemeClr val="bg1"/>
                          </a:solidFill>
                        </a:rPr>
                        <a:t>much +uncountable noun</a:t>
                      </a:r>
                    </a:p>
                    <a:p>
                      <a:endParaRPr lang="en-US" sz="2000" dirty="0">
                        <a:solidFill>
                          <a:schemeClr val="bg1"/>
                        </a:solidFill>
                      </a:endParaRPr>
                    </a:p>
                  </a:txBody>
                  <a:tcPr/>
                </a:tc>
                <a:tc>
                  <a:txBody>
                    <a:bodyPr/>
                    <a:lstStyle/>
                    <a:p>
                      <a:r>
                        <a:rPr lang="en-US" sz="2000" dirty="0">
                          <a:solidFill>
                            <a:schemeClr val="bg1"/>
                          </a:solidFill>
                        </a:rPr>
                        <a:t>Indicates that the number or amount of something is too high</a:t>
                      </a:r>
                    </a:p>
                  </a:txBody>
                  <a:tcPr/>
                </a:tc>
                <a:tc>
                  <a:txBody>
                    <a:bodyPr/>
                    <a:lstStyle/>
                    <a:p>
                      <a:r>
                        <a:rPr lang="en-US" sz="2000" i="1" dirty="0">
                          <a:solidFill>
                            <a:schemeClr val="bg1"/>
                          </a:solidFill>
                        </a:rPr>
                        <a:t>There is </a:t>
                      </a:r>
                      <a:r>
                        <a:rPr lang="en-US" sz="2000" i="1" dirty="0">
                          <a:solidFill>
                            <a:schemeClr val="accent2"/>
                          </a:solidFill>
                        </a:rPr>
                        <a:t>too much furniture</a:t>
                      </a:r>
                      <a:r>
                        <a:rPr lang="en-US" sz="2000" i="1" dirty="0">
                          <a:solidFill>
                            <a:schemeClr val="bg1"/>
                          </a:solidFill>
                        </a:rPr>
                        <a:t> in this room.</a:t>
                      </a:r>
                    </a:p>
                  </a:txBody>
                  <a:tcPr/>
                </a:tc>
                <a:extLst>
                  <a:ext uri="{0D108BD9-81ED-4DB2-BD59-A6C34878D82A}">
                    <a16:rowId xmlns:a16="http://schemas.microsoft.com/office/drawing/2014/main" val="2451952337"/>
                  </a:ext>
                </a:extLst>
              </a:tr>
            </a:tbl>
          </a:graphicData>
        </a:graphic>
      </p:graphicFrame>
    </p:spTree>
    <p:extLst>
      <p:ext uri="{BB962C8B-B14F-4D97-AF65-F5344CB8AC3E}">
        <p14:creationId xmlns:p14="http://schemas.microsoft.com/office/powerpoint/2010/main" val="179100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6042AC8F-C617-8540-A5BD-0D218871DB0D}"/>
              </a:ext>
            </a:extLst>
          </p:cNvPr>
          <p:cNvSpPr/>
          <p:nvPr/>
        </p:nvSpPr>
        <p:spPr>
          <a:xfrm>
            <a:off x="6902503" y="556124"/>
            <a:ext cx="4609312"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bg1"/>
              </a:solidFill>
              <a:latin typeface="Calibri" panose="020F0502020204030204" pitchFamily="34" charset="0"/>
              <a:cs typeface="Calibri" panose="020F0502020204030204" pitchFamily="34" charset="0"/>
            </a:endParaRPr>
          </a:p>
          <a:p>
            <a:pPr algn="ctr"/>
            <a:r>
              <a:rPr lang="en-US" sz="2800" dirty="0" smtClean="0">
                <a:solidFill>
                  <a:schemeClr val="bg1"/>
                </a:solidFill>
                <a:latin typeface="Calibri" panose="020F0502020204030204" pitchFamily="34" charset="0"/>
                <a:cs typeface="Calibri" panose="020F0502020204030204" pitchFamily="34" charset="0"/>
              </a:rPr>
              <a:t>Grammar </a:t>
            </a:r>
            <a:r>
              <a:rPr lang="en-US" sz="2800" dirty="0">
                <a:solidFill>
                  <a:schemeClr val="bg1"/>
                </a:solidFill>
                <a:latin typeface="Calibri" panose="020F0502020204030204" pitchFamily="34" charset="0"/>
                <a:cs typeface="Calibri" panose="020F0502020204030204" pitchFamily="34" charset="0"/>
              </a:rPr>
              <a:t>Activity</a:t>
            </a:r>
          </a:p>
          <a:p>
            <a:pPr algn="ctr"/>
            <a:r>
              <a:rPr lang="ka-GE" sz="28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2800" dirty="0">
              <a:solidFill>
                <a:schemeClr val="bg1"/>
              </a:solidFill>
              <a:latin typeface="Calibri" panose="020F0502020204030204" pitchFamily="34" charset="0"/>
              <a:cs typeface="Calibri" panose="020F0502020204030204" pitchFamily="34" charset="0"/>
            </a:endParaRPr>
          </a:p>
          <a:p>
            <a:pPr algn="ctr"/>
            <a:endParaRPr lang="en-US" sz="3000" dirty="0">
              <a:latin typeface="Calibri" charset="0"/>
              <a:ea typeface="Calibri" charset="0"/>
              <a:cs typeface="Calibri" charset="0"/>
            </a:endParaRPr>
          </a:p>
        </p:txBody>
      </p:sp>
      <p:sp>
        <p:nvSpPr>
          <p:cNvPr id="12" name="Rectangle: Rounded Corners 5">
            <a:extLst>
              <a:ext uri="{FF2B5EF4-FFF2-40B4-BE49-F238E27FC236}">
                <a16:creationId xmlns:a16="http://schemas.microsoft.com/office/drawing/2014/main" id="{C633668A-C180-4A05-AB4F-6AAFDE5258A4}"/>
              </a:ext>
            </a:extLst>
          </p:cNvPr>
          <p:cNvSpPr/>
          <p:nvPr/>
        </p:nvSpPr>
        <p:spPr>
          <a:xfrm>
            <a:off x="586615" y="3372367"/>
            <a:ext cx="10925200" cy="16569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chemeClr val="accent2"/>
                </a:solidFill>
                <a:latin typeface="Calibri" panose="020F0502020204030204" pitchFamily="34" charset="0"/>
                <a:cs typeface="Calibri" panose="020F0502020204030204" pitchFamily="34" charset="0"/>
              </a:rPr>
              <a:t> </a:t>
            </a:r>
            <a:r>
              <a:rPr lang="en-US" sz="3200" dirty="0">
                <a:solidFill>
                  <a:schemeClr val="bg1"/>
                </a:solidFill>
                <a:latin typeface="Calibri" panose="020F0502020204030204" pitchFamily="34" charset="0"/>
                <a:cs typeface="Calibri" panose="020F0502020204030204" pitchFamily="34" charset="0"/>
              </a:rPr>
              <a:t>They do not have ……………… flowers in the garden yet.</a:t>
            </a:r>
          </a:p>
        </p:txBody>
      </p:sp>
      <p:sp>
        <p:nvSpPr>
          <p:cNvPr id="13" name="Rectangle 12">
            <a:extLst>
              <a:ext uri="{FF2B5EF4-FFF2-40B4-BE49-F238E27FC236}">
                <a16:creationId xmlns:a16="http://schemas.microsoft.com/office/drawing/2014/main" id="{EE0FC52F-0DD4-4EF4-A2D9-9CD8BA26DDB6}"/>
              </a:ext>
            </a:extLst>
          </p:cNvPr>
          <p:cNvSpPr/>
          <p:nvPr/>
        </p:nvSpPr>
        <p:spPr>
          <a:xfrm>
            <a:off x="865900" y="2128304"/>
            <a:ext cx="1420427" cy="63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any</a:t>
            </a:r>
          </a:p>
        </p:txBody>
      </p:sp>
      <p:sp>
        <p:nvSpPr>
          <p:cNvPr id="14" name="Rectangle 13">
            <a:extLst>
              <a:ext uri="{FF2B5EF4-FFF2-40B4-BE49-F238E27FC236}">
                <a16:creationId xmlns:a16="http://schemas.microsoft.com/office/drawing/2014/main" id="{058D167F-7045-472F-8333-F7164C8DF456}"/>
              </a:ext>
            </a:extLst>
          </p:cNvPr>
          <p:cNvSpPr/>
          <p:nvPr/>
        </p:nvSpPr>
        <p:spPr>
          <a:xfrm>
            <a:off x="2522460" y="2128304"/>
            <a:ext cx="1482571" cy="63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some</a:t>
            </a:r>
          </a:p>
        </p:txBody>
      </p:sp>
      <p:sp>
        <p:nvSpPr>
          <p:cNvPr id="15" name="Rectangle 14">
            <a:extLst>
              <a:ext uri="{FF2B5EF4-FFF2-40B4-BE49-F238E27FC236}">
                <a16:creationId xmlns:a16="http://schemas.microsoft.com/office/drawing/2014/main" id="{75BA1675-3245-48AA-8AFA-91D6F5927C89}"/>
              </a:ext>
            </a:extLst>
          </p:cNvPr>
          <p:cNvSpPr/>
          <p:nvPr/>
        </p:nvSpPr>
        <p:spPr>
          <a:xfrm>
            <a:off x="4238102" y="2128304"/>
            <a:ext cx="1482571" cy="63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any</a:t>
            </a:r>
          </a:p>
        </p:txBody>
      </p:sp>
      <p:sp>
        <p:nvSpPr>
          <p:cNvPr id="16" name="Rectangle 15">
            <a:extLst>
              <a:ext uri="{FF2B5EF4-FFF2-40B4-BE49-F238E27FC236}">
                <a16:creationId xmlns:a16="http://schemas.microsoft.com/office/drawing/2014/main" id="{6F57E32D-46EA-4110-B55E-34AEB4A8189F}"/>
              </a:ext>
            </a:extLst>
          </p:cNvPr>
          <p:cNvSpPr/>
          <p:nvPr/>
        </p:nvSpPr>
        <p:spPr>
          <a:xfrm>
            <a:off x="5917729" y="2128304"/>
            <a:ext cx="1441144" cy="63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much</a:t>
            </a:r>
          </a:p>
        </p:txBody>
      </p:sp>
      <p:sp>
        <p:nvSpPr>
          <p:cNvPr id="17" name="Rectangle 16">
            <a:extLst>
              <a:ext uri="{FF2B5EF4-FFF2-40B4-BE49-F238E27FC236}">
                <a16:creationId xmlns:a16="http://schemas.microsoft.com/office/drawing/2014/main" id="{63EEF0CF-948E-45FC-A3BB-E15BD43461C3}"/>
              </a:ext>
            </a:extLst>
          </p:cNvPr>
          <p:cNvSpPr/>
          <p:nvPr/>
        </p:nvSpPr>
        <p:spPr>
          <a:xfrm>
            <a:off x="7575178" y="2134425"/>
            <a:ext cx="1441143" cy="63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many</a:t>
            </a:r>
          </a:p>
        </p:txBody>
      </p:sp>
      <p:sp>
        <p:nvSpPr>
          <p:cNvPr id="18" name="Rectangle 17">
            <a:extLst>
              <a:ext uri="{FF2B5EF4-FFF2-40B4-BE49-F238E27FC236}">
                <a16:creationId xmlns:a16="http://schemas.microsoft.com/office/drawing/2014/main" id="{5155B895-7D54-4D3B-A058-052EEB249F32}"/>
              </a:ext>
            </a:extLst>
          </p:cNvPr>
          <p:cNvSpPr/>
          <p:nvPr/>
        </p:nvSpPr>
        <p:spPr>
          <a:xfrm>
            <a:off x="9207159" y="2128304"/>
            <a:ext cx="1761968" cy="63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not enough</a:t>
            </a:r>
          </a:p>
        </p:txBody>
      </p:sp>
    </p:spTree>
    <p:extLst>
      <p:ext uri="{BB962C8B-B14F-4D97-AF65-F5344CB8AC3E}">
        <p14:creationId xmlns:p14="http://schemas.microsoft.com/office/powerpoint/2010/main" val="333613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3554 -0.0044 L -0.03541 0.25028 " pathEditMode="relative" rAng="0" ptsTypes="AA">
                                      <p:cBhvr>
                                        <p:cTn id="6" dur="2000" fill="hold"/>
                                        <p:tgtEl>
                                          <p:spTgt spid="15"/>
                                        </p:tgtEl>
                                        <p:attrNameLst>
                                          <p:attrName>ppt_x</p:attrName>
                                          <p:attrName>ppt_y</p:attrName>
                                        </p:attrNameLst>
                                      </p:cBhvr>
                                      <p:rCtr x="0" y="127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6042AC8F-C617-8540-A5BD-0D218871DB0D}"/>
              </a:ext>
            </a:extLst>
          </p:cNvPr>
          <p:cNvSpPr/>
          <p:nvPr/>
        </p:nvSpPr>
        <p:spPr>
          <a:xfrm>
            <a:off x="6902503" y="556124"/>
            <a:ext cx="4609312"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bg1"/>
              </a:solidFill>
              <a:latin typeface="Calibri" panose="020F0502020204030204" pitchFamily="34" charset="0"/>
              <a:cs typeface="Calibri" panose="020F0502020204030204" pitchFamily="34" charset="0"/>
            </a:endParaRPr>
          </a:p>
          <a:p>
            <a:pPr algn="ctr"/>
            <a:r>
              <a:rPr lang="en-US" sz="2800" dirty="0" smtClean="0">
                <a:solidFill>
                  <a:schemeClr val="bg1"/>
                </a:solidFill>
                <a:latin typeface="Calibri" panose="020F0502020204030204" pitchFamily="34" charset="0"/>
                <a:cs typeface="Calibri" panose="020F0502020204030204" pitchFamily="34" charset="0"/>
              </a:rPr>
              <a:t>Grammar </a:t>
            </a:r>
            <a:r>
              <a:rPr lang="en-US" sz="2800" dirty="0">
                <a:solidFill>
                  <a:schemeClr val="bg1"/>
                </a:solidFill>
                <a:latin typeface="Calibri" panose="020F0502020204030204" pitchFamily="34" charset="0"/>
                <a:cs typeface="Calibri" panose="020F0502020204030204" pitchFamily="34" charset="0"/>
              </a:rPr>
              <a:t>Activity</a:t>
            </a:r>
          </a:p>
          <a:p>
            <a:pPr algn="ctr"/>
            <a:r>
              <a:rPr lang="ka-GE" sz="28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2800" dirty="0">
              <a:solidFill>
                <a:schemeClr val="bg1"/>
              </a:solidFill>
              <a:latin typeface="Calibri" panose="020F0502020204030204" pitchFamily="34" charset="0"/>
              <a:cs typeface="Calibri" panose="020F0502020204030204" pitchFamily="34" charset="0"/>
            </a:endParaRPr>
          </a:p>
          <a:p>
            <a:pPr algn="ctr"/>
            <a:endParaRPr lang="en-US" sz="3000" dirty="0">
              <a:latin typeface="Calibri" charset="0"/>
              <a:ea typeface="Calibri" charset="0"/>
              <a:cs typeface="Calibri" charset="0"/>
            </a:endParaRPr>
          </a:p>
        </p:txBody>
      </p:sp>
      <p:sp>
        <p:nvSpPr>
          <p:cNvPr id="5" name="Rectangle: Rounded Corners 5">
            <a:extLst>
              <a:ext uri="{FF2B5EF4-FFF2-40B4-BE49-F238E27FC236}">
                <a16:creationId xmlns:a16="http://schemas.microsoft.com/office/drawing/2014/main" id="{C633668A-C180-4A05-AB4F-6AAFDE5258A4}"/>
              </a:ext>
            </a:extLst>
          </p:cNvPr>
          <p:cNvSpPr/>
          <p:nvPr/>
        </p:nvSpPr>
        <p:spPr>
          <a:xfrm>
            <a:off x="557097" y="3246878"/>
            <a:ext cx="10827545" cy="2181277"/>
          </a:xfrm>
          <a:prstGeom prst="roundRect">
            <a:avLst>
              <a:gd name="adj" fmla="val 16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i="1" dirty="0">
              <a:solidFill>
                <a:schemeClr val="accent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3A0B8F0-ED81-4886-BAD3-624878320317}"/>
              </a:ext>
            </a:extLst>
          </p:cNvPr>
          <p:cNvSpPr txBox="1"/>
          <p:nvPr/>
        </p:nvSpPr>
        <p:spPr>
          <a:xfrm>
            <a:off x="652012" y="3752741"/>
            <a:ext cx="9353550" cy="584775"/>
          </a:xfrm>
          <a:prstGeom prst="rect">
            <a:avLst/>
          </a:prstGeom>
          <a:noFill/>
        </p:spPr>
        <p:txBody>
          <a:bodyPr wrap="square" rtlCol="0">
            <a:spAutoFit/>
          </a:bodyPr>
          <a:lstStyle/>
          <a:p>
            <a:r>
              <a:rPr lang="en-US" sz="3200" dirty="0">
                <a:solidFill>
                  <a:schemeClr val="accent2"/>
                </a:solidFill>
                <a:latin typeface="Calibri" panose="020F0502020204030204" pitchFamily="34" charset="0"/>
                <a:cs typeface="Calibri" panose="020F0502020204030204" pitchFamily="34" charset="0"/>
              </a:rPr>
              <a:t> </a:t>
            </a:r>
            <a:r>
              <a:rPr lang="en-US" sz="3200" dirty="0">
                <a:solidFill>
                  <a:schemeClr val="bg1"/>
                </a:solidFill>
                <a:latin typeface="Calibri" panose="020F0502020204030204" pitchFamily="34" charset="0"/>
                <a:cs typeface="Calibri" panose="020F0502020204030204" pitchFamily="34" charset="0"/>
              </a:rPr>
              <a:t>Are there ……………... cupboards in the bedroom?</a:t>
            </a:r>
          </a:p>
        </p:txBody>
      </p:sp>
      <p:sp>
        <p:nvSpPr>
          <p:cNvPr id="7" name="Rectangle 6">
            <a:extLst>
              <a:ext uri="{FF2B5EF4-FFF2-40B4-BE49-F238E27FC236}">
                <a16:creationId xmlns:a16="http://schemas.microsoft.com/office/drawing/2014/main" id="{EF451B75-DBE8-4499-8C7A-7A574ADCE83B}"/>
              </a:ext>
            </a:extLst>
          </p:cNvPr>
          <p:cNvSpPr/>
          <p:nvPr/>
        </p:nvSpPr>
        <p:spPr>
          <a:xfrm>
            <a:off x="1654333" y="1925518"/>
            <a:ext cx="1242874" cy="752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any</a:t>
            </a:r>
          </a:p>
        </p:txBody>
      </p:sp>
      <p:sp>
        <p:nvSpPr>
          <p:cNvPr id="10" name="Rectangle 9">
            <a:extLst>
              <a:ext uri="{FF2B5EF4-FFF2-40B4-BE49-F238E27FC236}">
                <a16:creationId xmlns:a16="http://schemas.microsoft.com/office/drawing/2014/main" id="{3A719F77-BF95-433A-B87B-3178A2F73287}"/>
              </a:ext>
            </a:extLst>
          </p:cNvPr>
          <p:cNvSpPr/>
          <p:nvPr/>
        </p:nvSpPr>
        <p:spPr>
          <a:xfrm>
            <a:off x="3234762" y="1925517"/>
            <a:ext cx="1313895" cy="752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some</a:t>
            </a:r>
          </a:p>
        </p:txBody>
      </p:sp>
      <p:sp>
        <p:nvSpPr>
          <p:cNvPr id="12" name="Rectangle 11">
            <a:extLst>
              <a:ext uri="{FF2B5EF4-FFF2-40B4-BE49-F238E27FC236}">
                <a16:creationId xmlns:a16="http://schemas.microsoft.com/office/drawing/2014/main" id="{FD074264-759B-43C7-A20C-46BEA03002AE}"/>
              </a:ext>
            </a:extLst>
          </p:cNvPr>
          <p:cNvSpPr/>
          <p:nvPr/>
        </p:nvSpPr>
        <p:spPr>
          <a:xfrm>
            <a:off x="4943037" y="1925516"/>
            <a:ext cx="1402671" cy="752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much</a:t>
            </a:r>
          </a:p>
        </p:txBody>
      </p:sp>
      <p:sp>
        <p:nvSpPr>
          <p:cNvPr id="13" name="Rectangle 12">
            <a:extLst>
              <a:ext uri="{FF2B5EF4-FFF2-40B4-BE49-F238E27FC236}">
                <a16:creationId xmlns:a16="http://schemas.microsoft.com/office/drawing/2014/main" id="{E7D918CF-95A9-40CC-AF35-7F5F1B1B9703}"/>
              </a:ext>
            </a:extLst>
          </p:cNvPr>
          <p:cNvSpPr/>
          <p:nvPr/>
        </p:nvSpPr>
        <p:spPr>
          <a:xfrm>
            <a:off x="6598351" y="1925986"/>
            <a:ext cx="1402670" cy="752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many</a:t>
            </a:r>
          </a:p>
        </p:txBody>
      </p:sp>
      <p:sp>
        <p:nvSpPr>
          <p:cNvPr id="14" name="Rectangle 13">
            <a:extLst>
              <a:ext uri="{FF2B5EF4-FFF2-40B4-BE49-F238E27FC236}">
                <a16:creationId xmlns:a16="http://schemas.microsoft.com/office/drawing/2014/main" id="{A9DD8061-D8B5-4C45-A9D0-B386A53DCCA5}"/>
              </a:ext>
            </a:extLst>
          </p:cNvPr>
          <p:cNvSpPr/>
          <p:nvPr/>
        </p:nvSpPr>
        <p:spPr>
          <a:xfrm>
            <a:off x="8306075" y="1925519"/>
            <a:ext cx="1802167" cy="752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not enough</a:t>
            </a:r>
          </a:p>
        </p:txBody>
      </p:sp>
    </p:spTree>
    <p:extLst>
      <p:ext uri="{BB962C8B-B14F-4D97-AF65-F5344CB8AC3E}">
        <p14:creationId xmlns:p14="http://schemas.microsoft.com/office/powerpoint/2010/main" val="366148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8995 4.77909E-6 L -0.00078 4.77909E-6 C 0.03944 4.77909E-6 0.08904 0.0724 0.08904 0.13115 L 0.08904 0.26347 " pathEditMode="relative" rAng="0" ptsTypes="AAAA">
                                      <p:cBhvr>
                                        <p:cTn id="6" dur="2000" fill="hold"/>
                                        <p:tgtEl>
                                          <p:spTgt spid="7"/>
                                        </p:tgtEl>
                                        <p:attrNameLst>
                                          <p:attrName>ppt_x</p:attrName>
                                          <p:attrName>ppt_y</p:attrName>
                                        </p:attrNameLst>
                                      </p:cBhvr>
                                      <p:rCtr x="8943" y="13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6042AC8F-C617-8540-A5BD-0D218871DB0D}"/>
              </a:ext>
            </a:extLst>
          </p:cNvPr>
          <p:cNvSpPr/>
          <p:nvPr/>
        </p:nvSpPr>
        <p:spPr>
          <a:xfrm>
            <a:off x="6902503" y="556124"/>
            <a:ext cx="4609312"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bg1"/>
              </a:solidFill>
              <a:latin typeface="Calibri" panose="020F0502020204030204" pitchFamily="34" charset="0"/>
              <a:cs typeface="Calibri" panose="020F0502020204030204" pitchFamily="34" charset="0"/>
            </a:endParaRPr>
          </a:p>
          <a:p>
            <a:pPr algn="ctr"/>
            <a:r>
              <a:rPr lang="en-US" sz="2800" dirty="0" smtClean="0">
                <a:solidFill>
                  <a:schemeClr val="bg1"/>
                </a:solidFill>
                <a:latin typeface="Calibri" panose="020F0502020204030204" pitchFamily="34" charset="0"/>
                <a:cs typeface="Calibri" panose="020F0502020204030204" pitchFamily="34" charset="0"/>
              </a:rPr>
              <a:t>Grammar </a:t>
            </a:r>
            <a:r>
              <a:rPr lang="en-US" sz="2800" dirty="0">
                <a:solidFill>
                  <a:schemeClr val="bg1"/>
                </a:solidFill>
                <a:latin typeface="Calibri" panose="020F0502020204030204" pitchFamily="34" charset="0"/>
                <a:cs typeface="Calibri" panose="020F0502020204030204" pitchFamily="34" charset="0"/>
              </a:rPr>
              <a:t>Activity</a:t>
            </a:r>
          </a:p>
          <a:p>
            <a:pPr algn="ctr"/>
            <a:r>
              <a:rPr lang="ka-GE" sz="28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2800" dirty="0">
              <a:solidFill>
                <a:schemeClr val="bg1"/>
              </a:solidFill>
              <a:latin typeface="Calibri" panose="020F0502020204030204" pitchFamily="34" charset="0"/>
              <a:cs typeface="Calibri" panose="020F0502020204030204" pitchFamily="34" charset="0"/>
            </a:endParaRPr>
          </a:p>
          <a:p>
            <a:pPr algn="ctr"/>
            <a:endParaRPr lang="en-US" sz="3000" dirty="0">
              <a:latin typeface="Calibri" charset="0"/>
              <a:ea typeface="Calibri" charset="0"/>
              <a:cs typeface="Calibri" charset="0"/>
            </a:endParaRPr>
          </a:p>
        </p:txBody>
      </p:sp>
      <p:sp>
        <p:nvSpPr>
          <p:cNvPr id="5" name="Rectangle: Rounded Corners 5">
            <a:extLst>
              <a:ext uri="{FF2B5EF4-FFF2-40B4-BE49-F238E27FC236}">
                <a16:creationId xmlns:a16="http://schemas.microsoft.com/office/drawing/2014/main" id="{C633668A-C180-4A05-AB4F-6AAFDE5258A4}"/>
              </a:ext>
            </a:extLst>
          </p:cNvPr>
          <p:cNvSpPr/>
          <p:nvPr/>
        </p:nvSpPr>
        <p:spPr>
          <a:xfrm>
            <a:off x="600975" y="3420754"/>
            <a:ext cx="10925097" cy="2306344"/>
          </a:xfrm>
          <a:prstGeom prst="roundRect">
            <a:avLst>
              <a:gd name="adj" fmla="val 185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Calibri" panose="020F0502020204030204" pitchFamily="34" charset="0"/>
                <a:cs typeface="Calibri" panose="020F0502020204030204" pitchFamily="34" charset="0"/>
              </a:rPr>
              <a:t>The space in this room is …………………….. for all the furniture we have.</a:t>
            </a:r>
          </a:p>
        </p:txBody>
      </p:sp>
      <p:sp>
        <p:nvSpPr>
          <p:cNvPr id="6" name="Rectangle 5">
            <a:extLst>
              <a:ext uri="{FF2B5EF4-FFF2-40B4-BE49-F238E27FC236}">
                <a16:creationId xmlns:a16="http://schemas.microsoft.com/office/drawing/2014/main" id="{A2F97561-CD5B-424F-A451-1030E302B2F1}"/>
              </a:ext>
            </a:extLst>
          </p:cNvPr>
          <p:cNvSpPr/>
          <p:nvPr/>
        </p:nvSpPr>
        <p:spPr>
          <a:xfrm>
            <a:off x="2614190" y="2019060"/>
            <a:ext cx="1393794" cy="75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some</a:t>
            </a:r>
          </a:p>
        </p:txBody>
      </p:sp>
      <p:sp>
        <p:nvSpPr>
          <p:cNvPr id="7" name="Rectangle 6">
            <a:extLst>
              <a:ext uri="{FF2B5EF4-FFF2-40B4-BE49-F238E27FC236}">
                <a16:creationId xmlns:a16="http://schemas.microsoft.com/office/drawing/2014/main" id="{6457B721-CBE1-4643-9554-91727B5CA816}"/>
              </a:ext>
            </a:extLst>
          </p:cNvPr>
          <p:cNvSpPr/>
          <p:nvPr/>
        </p:nvSpPr>
        <p:spPr>
          <a:xfrm>
            <a:off x="4427950" y="2019060"/>
            <a:ext cx="1420427" cy="75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much</a:t>
            </a:r>
          </a:p>
        </p:txBody>
      </p:sp>
      <p:sp>
        <p:nvSpPr>
          <p:cNvPr id="10" name="Rectangle 9">
            <a:extLst>
              <a:ext uri="{FF2B5EF4-FFF2-40B4-BE49-F238E27FC236}">
                <a16:creationId xmlns:a16="http://schemas.microsoft.com/office/drawing/2014/main" id="{83687378-F9F6-47E7-A902-C4979AA3EF57}"/>
              </a:ext>
            </a:extLst>
          </p:cNvPr>
          <p:cNvSpPr/>
          <p:nvPr/>
        </p:nvSpPr>
        <p:spPr>
          <a:xfrm>
            <a:off x="6290084" y="2009809"/>
            <a:ext cx="1571348" cy="75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many</a:t>
            </a:r>
          </a:p>
        </p:txBody>
      </p:sp>
      <p:sp>
        <p:nvSpPr>
          <p:cNvPr id="12" name="Rectangle 11">
            <a:extLst>
              <a:ext uri="{FF2B5EF4-FFF2-40B4-BE49-F238E27FC236}">
                <a16:creationId xmlns:a16="http://schemas.microsoft.com/office/drawing/2014/main" id="{9F9B77E1-58F0-40EA-9CF1-0710A1E83E8C}"/>
              </a:ext>
            </a:extLst>
          </p:cNvPr>
          <p:cNvSpPr/>
          <p:nvPr/>
        </p:nvSpPr>
        <p:spPr>
          <a:xfrm>
            <a:off x="8244711" y="2009810"/>
            <a:ext cx="1639408" cy="763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not enough</a:t>
            </a:r>
          </a:p>
        </p:txBody>
      </p:sp>
    </p:spTree>
    <p:extLst>
      <p:ext uri="{BB962C8B-B14F-4D97-AF65-F5344CB8AC3E}">
        <p14:creationId xmlns:p14="http://schemas.microsoft.com/office/powerpoint/2010/main" val="119802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49167 0.03076 L -0.36671 0.03076 C -0.31073 0.03076 -0.24161 0.0997 -0.24161 0.15568 L -0.24161 0.28082 " pathEditMode="relative" rAng="0" ptsTypes="AAAA">
                                      <p:cBhvr>
                                        <p:cTn id="6" dur="2000" fill="hold"/>
                                        <p:tgtEl>
                                          <p:spTgt spid="12"/>
                                        </p:tgtEl>
                                        <p:attrNameLst>
                                          <p:attrName>ppt_x</p:attrName>
                                          <p:attrName>ppt_y</p:attrName>
                                        </p:attrNameLst>
                                      </p:cBhvr>
                                      <p:rCtr x="12497" y="12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6042AC8F-C617-8540-A5BD-0D218871DB0D}"/>
              </a:ext>
            </a:extLst>
          </p:cNvPr>
          <p:cNvSpPr/>
          <p:nvPr/>
        </p:nvSpPr>
        <p:spPr>
          <a:xfrm>
            <a:off x="6902503" y="556124"/>
            <a:ext cx="4609312"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bg1"/>
              </a:solidFill>
              <a:latin typeface="Calibri" panose="020F0502020204030204" pitchFamily="34" charset="0"/>
              <a:cs typeface="Calibri" panose="020F0502020204030204" pitchFamily="34" charset="0"/>
            </a:endParaRPr>
          </a:p>
          <a:p>
            <a:pPr algn="ctr"/>
            <a:r>
              <a:rPr lang="en-US" sz="2800" dirty="0" smtClean="0">
                <a:solidFill>
                  <a:schemeClr val="bg1"/>
                </a:solidFill>
                <a:latin typeface="Calibri" panose="020F0502020204030204" pitchFamily="34" charset="0"/>
                <a:cs typeface="Calibri" panose="020F0502020204030204" pitchFamily="34" charset="0"/>
              </a:rPr>
              <a:t>Grammar </a:t>
            </a:r>
            <a:r>
              <a:rPr lang="en-US" sz="2800" dirty="0">
                <a:solidFill>
                  <a:schemeClr val="bg1"/>
                </a:solidFill>
                <a:latin typeface="Calibri" panose="020F0502020204030204" pitchFamily="34" charset="0"/>
                <a:cs typeface="Calibri" panose="020F0502020204030204" pitchFamily="34" charset="0"/>
              </a:rPr>
              <a:t>Activity</a:t>
            </a:r>
          </a:p>
          <a:p>
            <a:pPr algn="ctr"/>
            <a:r>
              <a:rPr lang="ka-GE" sz="28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2800" dirty="0">
              <a:solidFill>
                <a:schemeClr val="bg1"/>
              </a:solidFill>
              <a:latin typeface="Calibri" panose="020F0502020204030204" pitchFamily="34" charset="0"/>
              <a:cs typeface="Calibri" panose="020F0502020204030204" pitchFamily="34" charset="0"/>
            </a:endParaRPr>
          </a:p>
          <a:p>
            <a:pPr algn="ctr"/>
            <a:endParaRPr lang="en-US" sz="3000" dirty="0">
              <a:latin typeface="Calibri" charset="0"/>
              <a:ea typeface="Calibri" charset="0"/>
              <a:cs typeface="Calibri" charset="0"/>
            </a:endParaRPr>
          </a:p>
        </p:txBody>
      </p:sp>
      <p:sp>
        <p:nvSpPr>
          <p:cNvPr id="5" name="Rectangle: Rounded Corners 5">
            <a:extLst>
              <a:ext uri="{FF2B5EF4-FFF2-40B4-BE49-F238E27FC236}">
                <a16:creationId xmlns:a16="http://schemas.microsoft.com/office/drawing/2014/main" id="{C633668A-C180-4A05-AB4F-6AAFDE5258A4}"/>
              </a:ext>
            </a:extLst>
          </p:cNvPr>
          <p:cNvSpPr/>
          <p:nvPr/>
        </p:nvSpPr>
        <p:spPr>
          <a:xfrm>
            <a:off x="600975" y="3420754"/>
            <a:ext cx="10925097" cy="2306344"/>
          </a:xfrm>
          <a:prstGeom prst="roundRect">
            <a:avLst>
              <a:gd name="adj" fmla="val 185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Calibri" panose="020F0502020204030204" pitchFamily="34" charset="0"/>
                <a:cs typeface="Calibri" panose="020F0502020204030204" pitchFamily="34" charset="0"/>
              </a:rPr>
              <a:t>There are …………………….. good restaurants in </a:t>
            </a:r>
            <a:r>
              <a:rPr lang="en-US" sz="3200" dirty="0" smtClean="0">
                <a:solidFill>
                  <a:schemeClr val="bg1"/>
                </a:solidFill>
                <a:latin typeface="Calibri" panose="020F0502020204030204" pitchFamily="34" charset="0"/>
                <a:cs typeface="Calibri" panose="020F0502020204030204" pitchFamily="34" charset="0"/>
              </a:rPr>
              <a:t>the </a:t>
            </a:r>
            <a:r>
              <a:rPr lang="en-US" sz="3200" dirty="0" err="1" smtClean="0">
                <a:solidFill>
                  <a:schemeClr val="bg1"/>
                </a:solidFill>
                <a:latin typeface="Calibri" panose="020F0502020204030204" pitchFamily="34" charset="0"/>
                <a:cs typeface="Calibri" panose="020F0502020204030204" pitchFamily="34" charset="0"/>
              </a:rPr>
              <a:t>neighbourhood</a:t>
            </a:r>
            <a:r>
              <a:rPr lang="en-US" sz="3200" dirty="0">
                <a:solidFill>
                  <a:schemeClr val="bg1"/>
                </a:solidFill>
                <a:latin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CB27C26E-8B0C-4E31-BF24-522B8DD2EE02}"/>
              </a:ext>
            </a:extLst>
          </p:cNvPr>
          <p:cNvSpPr/>
          <p:nvPr/>
        </p:nvSpPr>
        <p:spPr>
          <a:xfrm>
            <a:off x="2833265" y="2185757"/>
            <a:ext cx="1526959" cy="73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much</a:t>
            </a:r>
          </a:p>
        </p:txBody>
      </p:sp>
      <p:sp>
        <p:nvSpPr>
          <p:cNvPr id="7" name="Rectangle 6">
            <a:extLst>
              <a:ext uri="{FF2B5EF4-FFF2-40B4-BE49-F238E27FC236}">
                <a16:creationId xmlns:a16="http://schemas.microsoft.com/office/drawing/2014/main" id="{BB9F0E97-C156-466D-817E-E77882CADFEB}"/>
              </a:ext>
            </a:extLst>
          </p:cNvPr>
          <p:cNvSpPr/>
          <p:nvPr/>
        </p:nvSpPr>
        <p:spPr>
          <a:xfrm>
            <a:off x="5072790" y="2180261"/>
            <a:ext cx="1376039" cy="73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many</a:t>
            </a:r>
          </a:p>
        </p:txBody>
      </p:sp>
      <p:sp>
        <p:nvSpPr>
          <p:cNvPr id="10" name="Rectangle 9">
            <a:extLst>
              <a:ext uri="{FF2B5EF4-FFF2-40B4-BE49-F238E27FC236}">
                <a16:creationId xmlns:a16="http://schemas.microsoft.com/office/drawing/2014/main" id="{3C33B36B-D011-4FF2-AACB-A309FF7572BC}"/>
              </a:ext>
            </a:extLst>
          </p:cNvPr>
          <p:cNvSpPr/>
          <p:nvPr/>
        </p:nvSpPr>
        <p:spPr>
          <a:xfrm>
            <a:off x="7015763" y="2185757"/>
            <a:ext cx="1526959" cy="732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some</a:t>
            </a:r>
          </a:p>
        </p:txBody>
      </p:sp>
    </p:spTree>
    <p:extLst>
      <p:ext uri="{BB962C8B-B14F-4D97-AF65-F5344CB8AC3E}">
        <p14:creationId xmlns:p14="http://schemas.microsoft.com/office/powerpoint/2010/main" val="281830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8445 -0.06106 L -0.26815 -0.06106 C -0.30564 -0.06106 -0.3516 0.02476 -0.3516 0.09485 L -0.3516 0.25145 " pathEditMode="relative" rAng="0" ptsTypes="AAAA">
                                      <p:cBhvr>
                                        <p:cTn id="6" dur="2000" fill="hold"/>
                                        <p:tgtEl>
                                          <p:spTgt spid="10"/>
                                        </p:tgtEl>
                                        <p:attrNameLst>
                                          <p:attrName>ppt_x</p:attrName>
                                          <p:attrName>ppt_y</p:attrName>
                                        </p:attrNameLst>
                                      </p:cBhvr>
                                      <p:rCtr x="-8357" y="156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6042AC8F-C617-8540-A5BD-0D218871DB0D}"/>
              </a:ext>
            </a:extLst>
          </p:cNvPr>
          <p:cNvSpPr/>
          <p:nvPr/>
        </p:nvSpPr>
        <p:spPr>
          <a:xfrm>
            <a:off x="6902503" y="556124"/>
            <a:ext cx="4609312"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bg1"/>
              </a:solidFill>
              <a:latin typeface="Calibri" panose="020F0502020204030204" pitchFamily="34" charset="0"/>
              <a:cs typeface="Calibri" panose="020F0502020204030204" pitchFamily="34" charset="0"/>
            </a:endParaRPr>
          </a:p>
          <a:p>
            <a:pPr algn="ctr"/>
            <a:r>
              <a:rPr lang="en-US" sz="2800" dirty="0" smtClean="0">
                <a:solidFill>
                  <a:schemeClr val="bg1"/>
                </a:solidFill>
                <a:latin typeface="Calibri" panose="020F0502020204030204" pitchFamily="34" charset="0"/>
                <a:cs typeface="Calibri" panose="020F0502020204030204" pitchFamily="34" charset="0"/>
              </a:rPr>
              <a:t>Grammar </a:t>
            </a:r>
            <a:r>
              <a:rPr lang="en-US" sz="2800" dirty="0">
                <a:solidFill>
                  <a:schemeClr val="bg1"/>
                </a:solidFill>
                <a:latin typeface="Calibri" panose="020F0502020204030204" pitchFamily="34" charset="0"/>
                <a:cs typeface="Calibri" panose="020F0502020204030204" pitchFamily="34" charset="0"/>
              </a:rPr>
              <a:t>Activity</a:t>
            </a:r>
          </a:p>
          <a:p>
            <a:pPr algn="ctr"/>
            <a:r>
              <a:rPr lang="ka-GE" sz="28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2800" dirty="0">
              <a:solidFill>
                <a:schemeClr val="bg1"/>
              </a:solidFill>
              <a:latin typeface="Calibri" panose="020F0502020204030204" pitchFamily="34" charset="0"/>
              <a:cs typeface="Calibri" panose="020F0502020204030204" pitchFamily="34" charset="0"/>
            </a:endParaRPr>
          </a:p>
          <a:p>
            <a:pPr algn="ctr"/>
            <a:endParaRPr lang="en-US" sz="3000" dirty="0">
              <a:latin typeface="Calibri" charset="0"/>
              <a:ea typeface="Calibri" charset="0"/>
              <a:cs typeface="Calibri" charset="0"/>
            </a:endParaRPr>
          </a:p>
        </p:txBody>
      </p:sp>
      <p:sp>
        <p:nvSpPr>
          <p:cNvPr id="5" name="Rectangle: Rounded Corners 5">
            <a:extLst>
              <a:ext uri="{FF2B5EF4-FFF2-40B4-BE49-F238E27FC236}">
                <a16:creationId xmlns:a16="http://schemas.microsoft.com/office/drawing/2014/main" id="{C633668A-C180-4A05-AB4F-6AAFDE5258A4}"/>
              </a:ext>
            </a:extLst>
          </p:cNvPr>
          <p:cNvSpPr/>
          <p:nvPr/>
        </p:nvSpPr>
        <p:spPr>
          <a:xfrm>
            <a:off x="407112" y="3724452"/>
            <a:ext cx="10998825" cy="18890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Calibri" panose="020F0502020204030204" pitchFamily="34" charset="0"/>
                <a:cs typeface="Calibri" panose="020F0502020204030204" pitchFamily="34" charset="0"/>
              </a:rPr>
              <a:t>There are ………………………. problems connected to this building.</a:t>
            </a:r>
          </a:p>
        </p:txBody>
      </p:sp>
      <p:sp>
        <p:nvSpPr>
          <p:cNvPr id="6" name="Rectangle 5">
            <a:extLst>
              <a:ext uri="{FF2B5EF4-FFF2-40B4-BE49-F238E27FC236}">
                <a16:creationId xmlns:a16="http://schemas.microsoft.com/office/drawing/2014/main" id="{4E1F3DA5-EAF5-4200-B8AC-14AEB393FE46}"/>
              </a:ext>
            </a:extLst>
          </p:cNvPr>
          <p:cNvSpPr/>
          <p:nvPr/>
        </p:nvSpPr>
        <p:spPr>
          <a:xfrm>
            <a:off x="2450561" y="2282215"/>
            <a:ext cx="2219418" cy="719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much</a:t>
            </a:r>
          </a:p>
        </p:txBody>
      </p:sp>
      <p:sp>
        <p:nvSpPr>
          <p:cNvPr id="7" name="Rectangle 6">
            <a:extLst>
              <a:ext uri="{FF2B5EF4-FFF2-40B4-BE49-F238E27FC236}">
                <a16:creationId xmlns:a16="http://schemas.microsoft.com/office/drawing/2014/main" id="{2B866CA3-196B-4623-995B-581D55FE5378}"/>
              </a:ext>
            </a:extLst>
          </p:cNvPr>
          <p:cNvSpPr/>
          <p:nvPr/>
        </p:nvSpPr>
        <p:spPr>
          <a:xfrm>
            <a:off x="5534807" y="2282214"/>
            <a:ext cx="1953087" cy="719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many</a:t>
            </a:r>
          </a:p>
        </p:txBody>
      </p:sp>
    </p:spTree>
    <p:extLst>
      <p:ext uri="{BB962C8B-B14F-4D97-AF65-F5344CB8AC3E}">
        <p14:creationId xmlns:p14="http://schemas.microsoft.com/office/powerpoint/2010/main" val="24501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7263 -0.01966 L -0.08735 -0.01966 C -0.15908 -0.01966 -0.24734 0.06523 -0.24734 0.1344 L -0.24734 0.28869 " pathEditMode="relative" rAng="0" ptsTypes="AAAA">
                                      <p:cBhvr>
                                        <p:cTn id="6" dur="2000" fill="hold"/>
                                        <p:tgtEl>
                                          <p:spTgt spid="7"/>
                                        </p:tgtEl>
                                        <p:attrNameLst>
                                          <p:attrName>ppt_x</p:attrName>
                                          <p:attrName>ppt_y</p:attrName>
                                        </p:attrNameLst>
                                      </p:cBhvr>
                                      <p:rCtr x="-15998" y="154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6042AC8F-C617-8540-A5BD-0D218871DB0D}"/>
              </a:ext>
            </a:extLst>
          </p:cNvPr>
          <p:cNvSpPr/>
          <p:nvPr/>
        </p:nvSpPr>
        <p:spPr>
          <a:xfrm>
            <a:off x="6902503" y="556124"/>
            <a:ext cx="4609312"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bg1"/>
              </a:solidFill>
              <a:latin typeface="Calibri" panose="020F0502020204030204" pitchFamily="34" charset="0"/>
              <a:cs typeface="Calibri" panose="020F0502020204030204" pitchFamily="34" charset="0"/>
            </a:endParaRPr>
          </a:p>
          <a:p>
            <a:pPr algn="ctr"/>
            <a:r>
              <a:rPr lang="en-US" sz="2800" dirty="0" smtClean="0">
                <a:solidFill>
                  <a:schemeClr val="bg1"/>
                </a:solidFill>
                <a:latin typeface="Calibri" panose="020F0502020204030204" pitchFamily="34" charset="0"/>
                <a:cs typeface="Calibri" panose="020F0502020204030204" pitchFamily="34" charset="0"/>
              </a:rPr>
              <a:t>Grammar </a:t>
            </a:r>
            <a:r>
              <a:rPr lang="en-US" sz="2800" dirty="0">
                <a:solidFill>
                  <a:schemeClr val="bg1"/>
                </a:solidFill>
                <a:latin typeface="Calibri" panose="020F0502020204030204" pitchFamily="34" charset="0"/>
                <a:cs typeface="Calibri" panose="020F0502020204030204" pitchFamily="34" charset="0"/>
              </a:rPr>
              <a:t>Activity</a:t>
            </a:r>
          </a:p>
          <a:p>
            <a:pPr algn="ctr"/>
            <a:r>
              <a:rPr lang="ka-GE" sz="28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2800" dirty="0">
              <a:solidFill>
                <a:schemeClr val="bg1"/>
              </a:solidFill>
              <a:latin typeface="Calibri" panose="020F0502020204030204" pitchFamily="34" charset="0"/>
              <a:cs typeface="Calibri" panose="020F0502020204030204" pitchFamily="34" charset="0"/>
            </a:endParaRPr>
          </a:p>
          <a:p>
            <a:pPr algn="ctr"/>
            <a:endParaRPr lang="en-US" sz="3000" dirty="0">
              <a:latin typeface="Calibri" charset="0"/>
              <a:ea typeface="Calibri" charset="0"/>
              <a:cs typeface="Calibri" charset="0"/>
            </a:endParaRPr>
          </a:p>
        </p:txBody>
      </p:sp>
      <p:sp>
        <p:nvSpPr>
          <p:cNvPr id="5" name="Rectangle: Rounded Corners 5">
            <a:extLst>
              <a:ext uri="{FF2B5EF4-FFF2-40B4-BE49-F238E27FC236}">
                <a16:creationId xmlns:a16="http://schemas.microsoft.com/office/drawing/2014/main" id="{C633668A-C180-4A05-AB4F-6AAFDE5258A4}"/>
              </a:ext>
            </a:extLst>
          </p:cNvPr>
          <p:cNvSpPr/>
          <p:nvPr/>
        </p:nvSpPr>
        <p:spPr>
          <a:xfrm>
            <a:off x="604473" y="3553777"/>
            <a:ext cx="10907342" cy="2119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solidFill>
                <a:latin typeface="Calibri" panose="020F0502020204030204" pitchFamily="34" charset="0"/>
                <a:cs typeface="Calibri" panose="020F0502020204030204" pitchFamily="34" charset="0"/>
              </a:rPr>
              <a:t>There </a:t>
            </a:r>
            <a:r>
              <a:rPr lang="en-US" sz="2800" dirty="0">
                <a:solidFill>
                  <a:schemeClr val="bg1"/>
                </a:solidFill>
                <a:latin typeface="Calibri" panose="020F0502020204030204" pitchFamily="34" charset="0"/>
                <a:cs typeface="Calibri" panose="020F0502020204030204" pitchFamily="34" charset="0"/>
              </a:rPr>
              <a:t>is ………………………. traffic in the main street.</a:t>
            </a:r>
          </a:p>
        </p:txBody>
      </p:sp>
      <p:sp>
        <p:nvSpPr>
          <p:cNvPr id="6" name="Rectangle 5">
            <a:extLst>
              <a:ext uri="{FF2B5EF4-FFF2-40B4-BE49-F238E27FC236}">
                <a16:creationId xmlns:a16="http://schemas.microsoft.com/office/drawing/2014/main" id="{9D88963E-D806-4324-9A10-1B18C0147929}"/>
              </a:ext>
            </a:extLst>
          </p:cNvPr>
          <p:cNvSpPr/>
          <p:nvPr/>
        </p:nvSpPr>
        <p:spPr>
          <a:xfrm>
            <a:off x="4882718" y="2166000"/>
            <a:ext cx="2086254" cy="713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too much</a:t>
            </a:r>
          </a:p>
        </p:txBody>
      </p:sp>
    </p:spTree>
    <p:extLst>
      <p:ext uri="{BB962C8B-B14F-4D97-AF65-F5344CB8AC3E}">
        <p14:creationId xmlns:p14="http://schemas.microsoft.com/office/powerpoint/2010/main" val="292111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47488 0.05181 L -0.34991 0.05181 C -0.29393 0.05181 -0.22481 0.12075 -0.22481 0.17673 L -0.22481 0.30187 " pathEditMode="relative" rAng="0" ptsTypes="FfFF">
                                      <p:cBhvr>
                                        <p:cTn id="6" dur="2000" fill="hold"/>
                                        <p:tgtEl>
                                          <p:spTgt spid="6"/>
                                        </p:tgtEl>
                                        <p:attrNameLst>
                                          <p:attrName>ppt_x</p:attrName>
                                          <p:attrName>ppt_y</p:attrName>
                                        </p:attrNameLst>
                                      </p:cBhvr>
                                      <p:rCtr x="12497" y="12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2" name="Google Shape;107;g8d3272b2c0_0_301"/>
          <p:cNvGrpSpPr/>
          <p:nvPr/>
        </p:nvGrpSpPr>
        <p:grpSpPr>
          <a:xfrm>
            <a:off x="333487" y="2323650"/>
            <a:ext cx="6253054" cy="3092028"/>
            <a:chOff x="-404278" y="239928"/>
            <a:chExt cx="7136292" cy="1558436"/>
          </a:xfrm>
        </p:grpSpPr>
        <p:sp>
          <p:nvSpPr>
            <p:cNvPr id="109" name="Google Shape;109;g8d3272b2c0_0_301"/>
            <p:cNvSpPr/>
            <p:nvPr/>
          </p:nvSpPr>
          <p:spPr>
            <a:xfrm>
              <a:off x="210108" y="277809"/>
              <a:ext cx="5389036" cy="34682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14512" y="299483"/>
              <a:ext cx="6417502"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Calibri" panose="020F0502020204030204" pitchFamily="34" charset="0"/>
                  <a:ea typeface="Calibri"/>
                  <a:cs typeface="Calibri" panose="020F0502020204030204" pitchFamily="34" charset="0"/>
                  <a:sym typeface="Calibri"/>
                </a:rPr>
                <a:t>Vocabulary</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36448" y="870213"/>
              <a:ext cx="5635592" cy="35870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314511" y="839704"/>
              <a:ext cx="4963824"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Reading </a:t>
              </a: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about </a:t>
              </a: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mini-homes</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210108" y="1396287"/>
              <a:ext cx="5438192"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338674" y="1400864"/>
              <a:ext cx="3734521"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Grammar: </a:t>
              </a: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quantifiers</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358189" y="1391711"/>
              <a:ext cx="886974" cy="406653"/>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6586542" y="2323650"/>
            <a:ext cx="4690334" cy="2751600"/>
          </a:xfrm>
          <a:prstGeom prst="rect">
            <a:avLst/>
          </a:prstGeom>
          <a:noFill/>
          <a:ln>
            <a:noFill/>
          </a:ln>
        </p:spPr>
        <p:txBody>
          <a:bodyPr spcFirstLastPara="1" wrap="square" lIns="91425" tIns="91425" rIns="91425" bIns="91425" anchor="ctr" anchorCtr="0">
            <a:noAutofit/>
          </a:bodyPr>
          <a:lstStyle/>
          <a:p>
            <a:pPr lvl="0" algn="ctr"/>
            <a:r>
              <a:rPr lang="en-US" sz="4000" dirty="0">
                <a:solidFill>
                  <a:schemeClr val="bg1"/>
                </a:solidFill>
                <a:latin typeface="Calibri" panose="020F0502020204030204" pitchFamily="34" charset="0"/>
                <a:ea typeface="Calibri"/>
                <a:cs typeface="Calibri" panose="020F0502020204030204" pitchFamily="34" charset="0"/>
                <a:sym typeface="Calibri"/>
              </a:rPr>
              <a:t>Architecture</a:t>
            </a:r>
          </a:p>
          <a:p>
            <a:pPr lvl="0" algn="ctr"/>
            <a:r>
              <a:rPr lang="ka-GE" sz="4000" dirty="0">
                <a:solidFill>
                  <a:schemeClr val="bg1"/>
                </a:solidFill>
                <a:latin typeface="Calibri" panose="020F0502020204030204" pitchFamily="34" charset="0"/>
                <a:ea typeface="Calibri"/>
                <a:cs typeface="Calibri" panose="020F0502020204030204" pitchFamily="34" charset="0"/>
                <a:sym typeface="Calibri"/>
              </a:rPr>
              <a:t>არქიტექტურა</a:t>
            </a:r>
            <a:endParaRPr sz="4000"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16"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7" name="Picture 16">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3" name="Rectangle 2"/>
          <p:cNvSpPr/>
          <p:nvPr/>
        </p:nvSpPr>
        <p:spPr>
          <a:xfrm>
            <a:off x="6586542" y="556124"/>
            <a:ext cx="4684642"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Google Shape;106;g8d3272b2c0_0_301"/>
          <p:cNvSpPr txBox="1">
            <a:spLocks noGrp="1"/>
          </p:cNvSpPr>
          <p:nvPr>
            <p:ph type="title"/>
          </p:nvPr>
        </p:nvSpPr>
        <p:spPr>
          <a:xfrm>
            <a:off x="5605500" y="423369"/>
            <a:ext cx="6586500" cy="123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600" dirty="0">
                <a:solidFill>
                  <a:schemeClr val="bg1"/>
                </a:solidFill>
                <a:latin typeface="Calibri" panose="020F0502020204030204" pitchFamily="34" charset="0"/>
                <a:cs typeface="Calibri" panose="020F0502020204030204" pitchFamily="34" charset="0"/>
              </a:rPr>
              <a:t>Summary                     </a:t>
            </a:r>
            <a:endParaRPr sz="3600" dirty="0">
              <a:solidFill>
                <a:schemeClr val="bg1"/>
              </a:solidFill>
              <a:latin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chemeClr val="dk1"/>
              </a:buClr>
              <a:buSzPts val="3500"/>
              <a:buFont typeface="Calibri"/>
              <a:buNone/>
            </a:pPr>
            <a:r>
              <a:rPr lang="en-US" sz="3600" dirty="0" err="1">
                <a:solidFill>
                  <a:schemeClr val="bg1"/>
                </a:solidFill>
                <a:latin typeface="Calibri" panose="020F0502020204030204" pitchFamily="34" charset="0"/>
                <a:cs typeface="Calibri" panose="020F0502020204030204" pitchFamily="34" charset="0"/>
              </a:rPr>
              <a:t>გაკვეთილის</a:t>
            </a:r>
            <a:r>
              <a:rPr lang="en-US" sz="3600" dirty="0">
                <a:solidFill>
                  <a:schemeClr val="bg1"/>
                </a:solidFill>
                <a:latin typeface="Calibri" panose="020F0502020204030204" pitchFamily="34" charset="0"/>
                <a:cs typeface="Calibri" panose="020F0502020204030204" pitchFamily="34" charset="0"/>
              </a:rPr>
              <a:t> </a:t>
            </a:r>
            <a:r>
              <a:rPr lang="ka-GE" sz="3600" dirty="0">
                <a:solidFill>
                  <a:schemeClr val="bg1"/>
                </a:solidFill>
                <a:latin typeface="Calibri" panose="020F0502020204030204" pitchFamily="34" charset="0"/>
                <a:cs typeface="Calibri" panose="020F0502020204030204" pitchFamily="34" charset="0"/>
              </a:rPr>
              <a:t>შეჯამება</a:t>
            </a:r>
            <a:endParaRPr sz="3600" dirty="0">
              <a:solidFill>
                <a:schemeClr val="bg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421218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7" name="Google Shape;147;g8d3272b2c0_0_186"/>
          <p:cNvGrpSpPr/>
          <p:nvPr/>
        </p:nvGrpSpPr>
        <p:grpSpPr>
          <a:xfrm>
            <a:off x="1743767" y="1669418"/>
            <a:ext cx="8535382" cy="5038336"/>
            <a:chOff x="658914" y="149382"/>
            <a:chExt cx="8282477" cy="5081319"/>
          </a:xfrm>
        </p:grpSpPr>
        <p:sp>
          <p:nvSpPr>
            <p:cNvPr id="148" name="Google Shape;148;g8d3272b2c0_0_186"/>
            <p:cNvSpPr/>
            <p:nvPr/>
          </p:nvSpPr>
          <p:spPr>
            <a:xfrm>
              <a:off x="3785481" y="2042466"/>
              <a:ext cx="1774539" cy="1604700"/>
            </a:xfrm>
            <a:prstGeom prst="ellipse">
              <a:avLst/>
            </a:prstGeom>
            <a:solidFill>
              <a:srgbClr val="4372C3"/>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49" name="Google Shape;149;g8d3272b2c0_0_186"/>
            <p:cNvSpPr txBox="1"/>
            <p:nvPr/>
          </p:nvSpPr>
          <p:spPr>
            <a:xfrm>
              <a:off x="3977319" y="2277466"/>
              <a:ext cx="1422590" cy="1134600"/>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None/>
              </a:pPr>
              <a:r>
                <a:rPr lang="en-US" sz="2400" b="1" u="none" strike="noStrike" cap="none" dirty="0">
                  <a:solidFill>
                    <a:srgbClr val="FFFFFF"/>
                  </a:solidFill>
                  <a:latin typeface="Calibri" panose="020F0502020204030204" pitchFamily="34" charset="0"/>
                  <a:ea typeface="Calibri"/>
                  <a:cs typeface="Calibri" panose="020F0502020204030204" pitchFamily="34" charset="0"/>
                  <a:sym typeface="Calibri"/>
                </a:rPr>
                <a:t>Vocabulary</a:t>
              </a:r>
              <a:endParaRPr sz="2400" b="1" dirty="0">
                <a:latin typeface="Calibri" panose="020F0502020204030204" pitchFamily="34" charset="0"/>
                <a:cs typeface="Calibri" panose="020F0502020204030204" pitchFamily="34" charset="0"/>
              </a:endParaRPr>
            </a:p>
            <a:p>
              <a:pPr marL="0" marR="0" lvl="0" indent="0" algn="ctr" rtl="0">
                <a:lnSpc>
                  <a:spcPct val="90000"/>
                </a:lnSpc>
                <a:spcBef>
                  <a:spcPts val="595"/>
                </a:spcBef>
                <a:spcAft>
                  <a:spcPts val="0"/>
                </a:spcAft>
                <a:buNone/>
              </a:pPr>
              <a:r>
                <a:rPr lang="en-US" sz="2400" b="1" u="none" strike="noStrike" cap="none" dirty="0" err="1">
                  <a:solidFill>
                    <a:srgbClr val="FFFFFF"/>
                  </a:solidFill>
                  <a:latin typeface="Calibri" panose="020F0502020204030204" pitchFamily="34" charset="0"/>
                  <a:ea typeface="Calibri"/>
                  <a:cs typeface="Calibri" panose="020F0502020204030204" pitchFamily="34" charset="0"/>
                  <a:sym typeface="Calibri"/>
                </a:rPr>
                <a:t>ლექსიკა</a:t>
              </a:r>
              <a:endParaRPr sz="2400" b="1" dirty="0">
                <a:latin typeface="Calibri" panose="020F0502020204030204" pitchFamily="34" charset="0"/>
                <a:cs typeface="Calibri" panose="020F0502020204030204" pitchFamily="34" charset="0"/>
              </a:endParaRPr>
            </a:p>
          </p:txBody>
        </p:sp>
        <p:sp>
          <p:nvSpPr>
            <p:cNvPr id="151" name="Google Shape;151;g8d3272b2c0_0_186"/>
            <p:cNvSpPr txBox="1"/>
            <p:nvPr/>
          </p:nvSpPr>
          <p:spPr>
            <a:xfrm rot="5196305">
              <a:off x="4607339" y="1672363"/>
              <a:ext cx="35462" cy="354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52" name="Google Shape;152;g8d3272b2c0_0_186"/>
            <p:cNvSpPr/>
            <p:nvPr/>
          </p:nvSpPr>
          <p:spPr>
            <a:xfrm>
              <a:off x="1735600" y="149382"/>
              <a:ext cx="2313198" cy="1508557"/>
            </a:xfrm>
            <a:prstGeom prst="ellipse">
              <a:avLst/>
            </a:prstGeom>
            <a:solidFill>
              <a:srgbClr val="4372C3"/>
            </a:solidFill>
            <a:ln w="1270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3" name="Google Shape;153;g8d3272b2c0_0_186"/>
            <p:cNvSpPr txBox="1"/>
            <p:nvPr/>
          </p:nvSpPr>
          <p:spPr>
            <a:xfrm>
              <a:off x="1754495" y="388311"/>
              <a:ext cx="2152086" cy="1297287"/>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Clr>
                  <a:srgbClr val="000000"/>
                </a:buClr>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glass</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ka-GE" sz="2400" b="1" dirty="0">
                  <a:solidFill>
                    <a:srgbClr val="FFFFFF"/>
                  </a:solidFill>
                  <a:latin typeface="Calibri" panose="020F0502020204030204" pitchFamily="34" charset="0"/>
                  <a:ea typeface="Calibri"/>
                  <a:cs typeface="Calibri" panose="020F0502020204030204" pitchFamily="34" charset="0"/>
                  <a:sym typeface="Calibri"/>
                </a:rPr>
                <a:t>მინა</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55" name="Google Shape;155;g8d3272b2c0_0_186"/>
            <p:cNvSpPr txBox="1"/>
            <p:nvPr/>
          </p:nvSpPr>
          <p:spPr>
            <a:xfrm rot="-2466378">
              <a:off x="5868095" y="1745714"/>
              <a:ext cx="81222" cy="812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56" name="Google Shape;156;g8d3272b2c0_0_186"/>
            <p:cNvSpPr/>
            <p:nvPr/>
          </p:nvSpPr>
          <p:spPr>
            <a:xfrm>
              <a:off x="6633360" y="1844676"/>
              <a:ext cx="2308031" cy="1528552"/>
            </a:xfrm>
            <a:prstGeom prst="ellipse">
              <a:avLst/>
            </a:prstGeom>
            <a:solidFill>
              <a:srgbClr val="4372C3"/>
            </a:solidFill>
            <a:ln w="1270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latin typeface="Sylfaen Regular" pitchFamily="18" charset="0"/>
              </a:endParaRPr>
            </a:p>
          </p:txBody>
        </p:sp>
        <p:sp>
          <p:nvSpPr>
            <p:cNvPr id="157" name="Google Shape;157;g8d3272b2c0_0_186"/>
            <p:cNvSpPr txBox="1"/>
            <p:nvPr/>
          </p:nvSpPr>
          <p:spPr>
            <a:xfrm>
              <a:off x="7251017" y="2042466"/>
              <a:ext cx="1288929" cy="1158374"/>
            </a:xfrm>
            <a:prstGeom prst="rect">
              <a:avLst/>
            </a:prstGeom>
            <a:solidFill>
              <a:schemeClr val="accent1"/>
            </a:solid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wood</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ka-GE" sz="2400" b="1" dirty="0">
                  <a:solidFill>
                    <a:srgbClr val="FFFFFF"/>
                  </a:solidFill>
                  <a:latin typeface="Calibri" panose="020F0502020204030204" pitchFamily="34" charset="0"/>
                  <a:ea typeface="Calibri"/>
                  <a:cs typeface="Calibri" panose="020F0502020204030204" pitchFamily="34" charset="0"/>
                  <a:sym typeface="Calibri"/>
                </a:rPr>
                <a:t>ხე</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59" name="Google Shape;159;g8d3272b2c0_0_186"/>
            <p:cNvSpPr txBox="1"/>
            <p:nvPr/>
          </p:nvSpPr>
          <p:spPr>
            <a:xfrm rot="-246013">
              <a:off x="6281636" y="2686160"/>
              <a:ext cx="83915" cy="839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3" name="Google Shape;163;g8d3272b2c0_0_186"/>
            <p:cNvSpPr txBox="1"/>
            <p:nvPr/>
          </p:nvSpPr>
          <p:spPr>
            <a:xfrm rot="2113695">
              <a:off x="5940677" y="3711274"/>
              <a:ext cx="77492" cy="7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8" name="Google Shape;168;g8d3272b2c0_0_186"/>
            <p:cNvSpPr/>
            <p:nvPr/>
          </p:nvSpPr>
          <p:spPr>
            <a:xfrm>
              <a:off x="1569786" y="3750020"/>
              <a:ext cx="2560638" cy="1480681"/>
            </a:xfrm>
            <a:prstGeom prst="ellipse">
              <a:avLst/>
            </a:prstGeom>
            <a:solidFill>
              <a:srgbClr val="4372C3"/>
            </a:solidFill>
            <a:ln w="1270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69" name="Google Shape;169;g8d3272b2c0_0_186"/>
            <p:cNvSpPr txBox="1"/>
            <p:nvPr/>
          </p:nvSpPr>
          <p:spPr>
            <a:xfrm>
              <a:off x="2003393" y="4013018"/>
              <a:ext cx="1774538" cy="92305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cement</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400" b="1" dirty="0">
                  <a:solidFill>
                    <a:srgbClr val="FFFFFF"/>
                  </a:solidFill>
                  <a:latin typeface="Calibri" panose="020F0502020204030204" pitchFamily="34" charset="0"/>
                  <a:ea typeface="Calibri"/>
                  <a:cs typeface="Calibri" panose="020F0502020204030204" pitchFamily="34" charset="0"/>
                  <a:sym typeface="Calibri"/>
                </a:rPr>
                <a:t>ცემენტი</a:t>
              </a:r>
            </a:p>
          </p:txBody>
        </p:sp>
        <p:sp>
          <p:nvSpPr>
            <p:cNvPr id="170" name="Google Shape;170;g8d3272b2c0_0_186"/>
            <p:cNvSpPr/>
            <p:nvPr/>
          </p:nvSpPr>
          <p:spPr>
            <a:xfrm rot="9722507">
              <a:off x="2027857" y="3352594"/>
              <a:ext cx="1947465" cy="60164"/>
            </a:xfrm>
            <a:custGeom>
              <a:avLst/>
              <a:gdLst/>
              <a:ahLst/>
              <a:cxnLst/>
              <a:rect l="l" t="t" r="r" b="b"/>
              <a:pathLst>
                <a:path w="120000" h="120000" extrusionOk="0">
                  <a:moveTo>
                    <a:pt x="0" y="59998"/>
                  </a:moveTo>
                  <a:lnTo>
                    <a:pt x="120000" y="59998"/>
                  </a:lnTo>
                </a:path>
              </a:pathLst>
            </a:custGeom>
            <a:no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1" name="Google Shape;171;g8d3272b2c0_0_186"/>
            <p:cNvSpPr txBox="1"/>
            <p:nvPr/>
          </p:nvSpPr>
          <p:spPr>
            <a:xfrm rot="-1759631">
              <a:off x="3157491" y="3636472"/>
              <a:ext cx="91875" cy="918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75" name="Google Shape;175;g8d3272b2c0_0_186"/>
            <p:cNvSpPr txBox="1"/>
            <p:nvPr/>
          </p:nvSpPr>
          <p:spPr>
            <a:xfrm rot="162391">
              <a:off x="3037428" y="2729877"/>
              <a:ext cx="82592" cy="825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78" name="Google Shape;178;g8d3272b2c0_0_186"/>
            <p:cNvSpPr/>
            <p:nvPr/>
          </p:nvSpPr>
          <p:spPr>
            <a:xfrm rot="-8718770">
              <a:off x="2181777" y="1798872"/>
              <a:ext cx="2041661" cy="24799"/>
            </a:xfrm>
            <a:custGeom>
              <a:avLst/>
              <a:gdLst/>
              <a:ahLst/>
              <a:cxnLst/>
              <a:rect l="l" t="t" r="r" b="b"/>
              <a:pathLst>
                <a:path w="120000" h="120000" extrusionOk="0">
                  <a:moveTo>
                    <a:pt x="0" y="59998"/>
                  </a:moveTo>
                  <a:lnTo>
                    <a:pt x="120000" y="59998"/>
                  </a:lnTo>
                </a:path>
              </a:pathLst>
            </a:custGeom>
            <a:no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9" name="Google Shape;179;g8d3272b2c0_0_186"/>
            <p:cNvSpPr txBox="1"/>
            <p:nvPr/>
          </p:nvSpPr>
          <p:spPr>
            <a:xfrm rot="2082986">
              <a:off x="3151457" y="1760313"/>
              <a:ext cx="102192" cy="1021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80" name="Google Shape;180;g8d3272b2c0_0_186"/>
            <p:cNvSpPr/>
            <p:nvPr/>
          </p:nvSpPr>
          <p:spPr>
            <a:xfrm>
              <a:off x="658914" y="1811271"/>
              <a:ext cx="2342674" cy="1457135"/>
            </a:xfrm>
            <a:prstGeom prst="ellipse">
              <a:avLst/>
            </a:prstGeom>
            <a:solidFill>
              <a:srgbClr val="4372C3"/>
            </a:solidFill>
            <a:ln w="12700" cap="flat" cmpd="sng">
              <a:solidFill>
                <a:schemeClr val="bg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smtClean="0">
                  <a:solidFill>
                    <a:schemeClr val="bg1"/>
                  </a:solidFill>
                  <a:latin typeface="Calibri" panose="020F0502020204030204" pitchFamily="34" charset="0"/>
                  <a:cs typeface="Calibri" panose="020F0502020204030204" pitchFamily="34" charset="0"/>
                </a:rPr>
                <a:t> iron</a:t>
              </a:r>
              <a:endParaRPr lang="en-US" sz="2400" b="1" dirty="0">
                <a:solidFill>
                  <a:schemeClr val="bg1"/>
                </a:solidFill>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sz="2400" b="1" dirty="0" smtClean="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a:t>
              </a:r>
              <a:r>
                <a:rPr lang="en-US" sz="2400" b="1" dirty="0" smtClean="0">
                  <a:solidFill>
                    <a:schemeClr val="bg1"/>
                  </a:solidFill>
                  <a:latin typeface="Calibri" panose="020F0502020204030204" pitchFamily="34" charset="0"/>
                  <a:cs typeface="Calibri" panose="020F0502020204030204" pitchFamily="34" charset="0"/>
                </a:rPr>
                <a:t>n.)</a:t>
              </a:r>
              <a:endParaRPr lang="ka-GE" sz="2400" b="1" dirty="0">
                <a:solidFill>
                  <a:schemeClr val="bg1"/>
                </a:solidFill>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ka-GE" sz="2400" b="1" dirty="0">
                  <a:solidFill>
                    <a:schemeClr val="bg1"/>
                  </a:solidFill>
                  <a:latin typeface="Calibri" panose="020F0502020204030204" pitchFamily="34" charset="0"/>
                  <a:cs typeface="Calibri" panose="020F0502020204030204" pitchFamily="34" charset="0"/>
                </a:rPr>
                <a:t>   </a:t>
              </a:r>
              <a:r>
                <a:rPr lang="ka-GE" sz="2400" b="1" dirty="0" smtClean="0">
                  <a:solidFill>
                    <a:schemeClr val="bg1"/>
                  </a:solidFill>
                  <a:latin typeface="Calibri" panose="020F0502020204030204" pitchFamily="34" charset="0"/>
                  <a:cs typeface="Calibri" panose="020F0502020204030204" pitchFamily="34" charset="0"/>
                </a:rPr>
                <a:t>რკინა</a:t>
              </a:r>
              <a:endParaRPr sz="2400" b="1" dirty="0">
                <a:solidFill>
                  <a:schemeClr val="bg1"/>
                </a:solidFill>
                <a:latin typeface="Calibri" panose="020F0502020204030204" pitchFamily="34" charset="0"/>
                <a:cs typeface="Calibri" panose="020F0502020204030204" pitchFamily="34" charset="0"/>
              </a:endParaRPr>
            </a:p>
          </p:txBody>
        </p:sp>
      </p:grpSp>
      <p:cxnSp>
        <p:nvCxnSpPr>
          <p:cNvPr id="3" name="Straight Connector 2">
            <a:extLst>
              <a:ext uri="{FF2B5EF4-FFF2-40B4-BE49-F238E27FC236}">
                <a16:creationId xmlns:a16="http://schemas.microsoft.com/office/drawing/2014/main" id="{9CE2E9F6-ECFC-4E79-9334-E45B6F63DD91}"/>
              </a:ext>
            </a:extLst>
          </p:cNvPr>
          <p:cNvCxnSpPr>
            <a:cxnSpLocks/>
            <a:stCxn id="148" idx="0"/>
            <a:endCxn id="148" idx="0"/>
          </p:cNvCxnSpPr>
          <p:nvPr/>
        </p:nvCxnSpPr>
        <p:spPr>
          <a:xfrm>
            <a:off x="5880166" y="35464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D5A52FD-7E06-4697-8EF9-CB741C6CB568}"/>
              </a:ext>
            </a:extLst>
          </p:cNvPr>
          <p:cNvCxnSpPr>
            <a:cxnSpLocks/>
            <a:endCxn id="156" idx="2"/>
          </p:cNvCxnSpPr>
          <p:nvPr/>
        </p:nvCxnSpPr>
        <p:spPr>
          <a:xfrm>
            <a:off x="6765743" y="4108182"/>
            <a:ext cx="11348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EFEFD1-011D-428F-BAF8-0CB92112E763}"/>
              </a:ext>
            </a:extLst>
          </p:cNvPr>
          <p:cNvCxnSpPr>
            <a:cxnSpLocks/>
          </p:cNvCxnSpPr>
          <p:nvPr/>
        </p:nvCxnSpPr>
        <p:spPr>
          <a:xfrm>
            <a:off x="4827534" y="2904898"/>
            <a:ext cx="526316" cy="733962"/>
          </a:xfrm>
          <a:prstGeom prst="line">
            <a:avLst/>
          </a:prstGeom>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12564B4-115C-4208-AF84-50DC0A84EA1B}"/>
              </a:ext>
            </a:extLst>
          </p:cNvPr>
          <p:cNvSpPr/>
          <p:nvPr/>
        </p:nvSpPr>
        <p:spPr>
          <a:xfrm>
            <a:off x="6255591" y="5300848"/>
            <a:ext cx="2650638" cy="1451442"/>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a:solidFill>
                    <a:schemeClr val="bg1"/>
                  </a:solidFill>
                </a:ln>
                <a:latin typeface="Calibri" panose="020F0502020204030204" pitchFamily="34" charset="0"/>
                <a:cs typeface="Calibri" panose="020F0502020204030204" pitchFamily="34" charset="0"/>
              </a:rPr>
              <a:t>metal</a:t>
            </a:r>
            <a:endParaRPr lang="en-US" sz="2400" b="1" dirty="0">
              <a:ln>
                <a:solidFill>
                  <a:schemeClr val="bg1"/>
                </a:solidFill>
              </a:ln>
              <a:latin typeface="Calibri" panose="020F0502020204030204" pitchFamily="34" charset="0"/>
              <a:cs typeface="Calibri" panose="020F0502020204030204" pitchFamily="34" charset="0"/>
            </a:endParaRPr>
          </a:p>
          <a:p>
            <a:pPr algn="ctr"/>
            <a:r>
              <a:rPr lang="en-US" sz="2400" b="1" dirty="0">
                <a:ln>
                  <a:solidFill>
                    <a:schemeClr val="bg1"/>
                  </a:solidFill>
                </a:ln>
                <a:latin typeface="Calibri" panose="020F0502020204030204" pitchFamily="34" charset="0"/>
                <a:cs typeface="Calibri" panose="020F0502020204030204" pitchFamily="34" charset="0"/>
              </a:rPr>
              <a:t>(</a:t>
            </a:r>
            <a:r>
              <a:rPr lang="en-US" sz="2400" b="1" dirty="0" smtClean="0">
                <a:ln>
                  <a:solidFill>
                    <a:schemeClr val="bg1"/>
                  </a:solidFill>
                </a:ln>
                <a:latin typeface="Calibri" panose="020F0502020204030204" pitchFamily="34" charset="0"/>
                <a:cs typeface="Calibri" panose="020F0502020204030204" pitchFamily="34" charset="0"/>
              </a:rPr>
              <a:t>n.)</a:t>
            </a:r>
            <a:endParaRPr lang="ka-GE" sz="2400" b="1" dirty="0">
              <a:ln>
                <a:solidFill>
                  <a:schemeClr val="bg1"/>
                </a:solidFill>
              </a:ln>
              <a:latin typeface="Calibri" panose="020F0502020204030204" pitchFamily="34" charset="0"/>
              <a:cs typeface="Calibri" panose="020F0502020204030204" pitchFamily="34" charset="0"/>
            </a:endParaRPr>
          </a:p>
          <a:p>
            <a:pPr algn="ctr"/>
            <a:r>
              <a:rPr lang="ka-GE" sz="2400" b="1" dirty="0">
                <a:ln>
                  <a:solidFill>
                    <a:schemeClr val="bg1"/>
                  </a:solidFill>
                </a:ln>
                <a:latin typeface="Calibri" panose="020F0502020204030204" pitchFamily="34" charset="0"/>
                <a:cs typeface="Calibri" panose="020F0502020204030204" pitchFamily="34" charset="0"/>
              </a:rPr>
              <a:t>ლითონი</a:t>
            </a:r>
            <a:endParaRPr lang="en-US" sz="2400" b="1" dirty="0">
              <a:ln>
                <a:solidFill>
                  <a:schemeClr val="bg1"/>
                </a:solidFill>
              </a:ln>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3F570A9B-B05B-41E3-A8FC-195E1664193A}"/>
              </a:ext>
            </a:extLst>
          </p:cNvPr>
          <p:cNvSpPr/>
          <p:nvPr/>
        </p:nvSpPr>
        <p:spPr>
          <a:xfrm>
            <a:off x="6555349" y="1699335"/>
            <a:ext cx="2350880" cy="1435962"/>
          </a:xfrm>
          <a:prstGeom prst="ellipse">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Calibri" panose="020F0502020204030204" pitchFamily="34" charset="0"/>
                <a:cs typeface="Calibri" panose="020F0502020204030204" pitchFamily="34" charset="0"/>
              </a:rPr>
              <a:t>brick</a:t>
            </a: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n.)</a:t>
            </a:r>
            <a:endParaRPr lang="ka-GE" sz="2400" b="1" dirty="0">
              <a:latin typeface="Calibri" panose="020F0502020204030204" pitchFamily="34" charset="0"/>
              <a:cs typeface="Calibri" panose="020F0502020204030204" pitchFamily="34" charset="0"/>
            </a:endParaRPr>
          </a:p>
          <a:p>
            <a:pPr algn="ctr"/>
            <a:r>
              <a:rPr lang="ka-GE" sz="2400" b="1" dirty="0">
                <a:latin typeface="Calibri" panose="020F0502020204030204" pitchFamily="34" charset="0"/>
                <a:cs typeface="Calibri" panose="020F0502020204030204" pitchFamily="34" charset="0"/>
              </a:rPr>
              <a:t>აგური</a:t>
            </a:r>
            <a:endParaRPr lang="en-US" sz="2400" b="1" dirty="0">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232B0EE9-E537-45A5-AD2D-1E38FF1CCE5E}"/>
              </a:ext>
            </a:extLst>
          </p:cNvPr>
          <p:cNvCxnSpPr>
            <a:cxnSpLocks/>
            <a:endCxn id="8" idx="3"/>
          </p:cNvCxnSpPr>
          <p:nvPr/>
        </p:nvCxnSpPr>
        <p:spPr>
          <a:xfrm flipV="1">
            <a:off x="5957252" y="2925005"/>
            <a:ext cx="942375" cy="743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6E493E-4BD2-41C9-80A6-12A1A733E3B4}"/>
              </a:ext>
            </a:extLst>
          </p:cNvPr>
          <p:cNvCxnSpPr>
            <a:endCxn id="180" idx="6"/>
          </p:cNvCxnSpPr>
          <p:nvPr/>
        </p:nvCxnSpPr>
        <p:spPr>
          <a:xfrm flipH="1">
            <a:off x="4157974" y="4039653"/>
            <a:ext cx="93271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746BCF-F70A-44E1-9CC3-069D258AFA9A}"/>
              </a:ext>
            </a:extLst>
          </p:cNvPr>
          <p:cNvCxnSpPr>
            <a:stCxn id="148" idx="3"/>
          </p:cNvCxnSpPr>
          <p:nvPr/>
        </p:nvCxnSpPr>
        <p:spPr>
          <a:xfrm flipH="1">
            <a:off x="4237465" y="4904599"/>
            <a:ext cx="996148" cy="595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79E0EC-3158-4695-A005-18192544D887}"/>
              </a:ext>
            </a:extLst>
          </p:cNvPr>
          <p:cNvCxnSpPr>
            <a:stCxn id="148" idx="5"/>
          </p:cNvCxnSpPr>
          <p:nvPr/>
        </p:nvCxnSpPr>
        <p:spPr>
          <a:xfrm>
            <a:off x="6526717" y="4904599"/>
            <a:ext cx="478052" cy="457103"/>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38" name="Picture 37">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5">
            <a:extLst>
              <a:ext uri="{FF2B5EF4-FFF2-40B4-BE49-F238E27FC236}">
                <a16:creationId xmlns:a16="http://schemas.microsoft.com/office/drawing/2014/main" id="{C633668A-C180-4A05-AB4F-6AAFDE5258A4}"/>
              </a:ext>
            </a:extLst>
          </p:cNvPr>
          <p:cNvSpPr/>
          <p:nvPr/>
        </p:nvSpPr>
        <p:spPr>
          <a:xfrm>
            <a:off x="748492" y="2994476"/>
            <a:ext cx="10148205" cy="1262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20BD67DF-B55F-3B41-8E9D-D3A0EFBDB28E}"/>
              </a:ext>
            </a:extLst>
          </p:cNvPr>
          <p:cNvSpPr txBox="1">
            <a:spLocks/>
          </p:cNvSpPr>
          <p:nvPr/>
        </p:nvSpPr>
        <p:spPr>
          <a:xfrm>
            <a:off x="862393" y="3292723"/>
            <a:ext cx="9137640" cy="140857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en-US" b="1" dirty="0">
                <a:solidFill>
                  <a:schemeClr val="bg1"/>
                </a:solidFill>
                <a:latin typeface="Calibri" charset="0"/>
                <a:ea typeface="Calibri" charset="0"/>
                <a:cs typeface="Calibri" charset="0"/>
              </a:rPr>
              <a:t>Write a paragraph describing your home.</a:t>
            </a:r>
          </a:p>
        </p:txBody>
      </p:sp>
      <p:sp>
        <p:nvSpPr>
          <p:cNvPr id="7" name="Rectangle 6">
            <a:extLst>
              <a:ext uri="{FF2B5EF4-FFF2-40B4-BE49-F238E27FC236}">
                <a16:creationId xmlns:a16="http://schemas.microsoft.com/office/drawing/2014/main" id="{6042AC8F-C617-8540-A5BD-0D218871DB0D}"/>
              </a:ext>
            </a:extLst>
          </p:cNvPr>
          <p:cNvSpPr/>
          <p:nvPr/>
        </p:nvSpPr>
        <p:spPr>
          <a:xfrm>
            <a:off x="7510812" y="527022"/>
            <a:ext cx="4150670" cy="82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libri" panose="020F0502020204030204" pitchFamily="34" charset="0"/>
                <a:cs typeface="Calibri" panose="020F0502020204030204" pitchFamily="34" charset="0"/>
              </a:rPr>
              <a:t>Homework </a:t>
            </a:r>
            <a:endParaRPr lang="en-US" sz="2800" dirty="0" smtClean="0">
              <a:solidFill>
                <a:schemeClr val="bg1"/>
              </a:solidFill>
              <a:latin typeface="Calibri" panose="020F0502020204030204" pitchFamily="34" charset="0"/>
              <a:cs typeface="Calibri" panose="020F0502020204030204" pitchFamily="34" charset="0"/>
            </a:endParaRPr>
          </a:p>
          <a:p>
            <a:pPr algn="ctr"/>
            <a:r>
              <a:rPr lang="ka-GE" sz="2800" dirty="0" smtClean="0">
                <a:solidFill>
                  <a:schemeClr val="bg1"/>
                </a:solidFill>
                <a:latin typeface="Calibri" panose="020F0502020204030204" pitchFamily="34" charset="0"/>
                <a:cs typeface="Calibri" panose="020F0502020204030204" pitchFamily="34" charset="0"/>
              </a:rPr>
              <a:t>საშინაო </a:t>
            </a:r>
            <a:r>
              <a:rPr lang="ka-GE" sz="2800" dirty="0">
                <a:solidFill>
                  <a:schemeClr val="bg1"/>
                </a:solidFill>
                <a:latin typeface="Calibri" panose="020F0502020204030204" pitchFamily="34" charset="0"/>
                <a:cs typeface="Calibri" panose="020F0502020204030204" pitchFamily="34" charset="0"/>
              </a:rPr>
              <a:t>დავალება</a:t>
            </a:r>
            <a:endParaRPr lang="en-US" sz="2800" dirty="0">
              <a:solidFill>
                <a:schemeClr val="bg1"/>
              </a:solidFill>
              <a:latin typeface="Calibri" panose="020F0502020204030204" pitchFamily="34" charset="0"/>
              <a:cs typeface="Calibri" panose="020F0502020204030204" pitchFamily="34" charset="0"/>
            </a:endParaRPr>
          </a:p>
        </p:txBody>
      </p:sp>
      <p:pic>
        <p:nvPicPr>
          <p:cNvPr id="11" name="Google Shape;90;p1">
            <a:extLst>
              <a:ext uri="{FF2B5EF4-FFF2-40B4-BE49-F238E27FC236}">
                <a16:creationId xmlns:a16="http://schemas.microsoft.com/office/drawing/2014/main" id="{1C14417A-E33F-0B46-915E-ABFAFA8DF063}"/>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Picture 11">
            <a:extLst>
              <a:ext uri="{FF2B5EF4-FFF2-40B4-BE49-F238E27FC236}">
                <a16:creationId xmlns:a16="http://schemas.microsoft.com/office/drawing/2014/main" id="{8A0FE119-0200-0442-BAF7-CA24D53A2AFE}"/>
              </a:ext>
            </a:extLst>
          </p:cNvPr>
          <p:cNvPicPr>
            <a:picLocks noChangeAspect="1"/>
          </p:cNvPicPr>
          <p:nvPr/>
        </p:nvPicPr>
        <p:blipFill>
          <a:blip r:embed="rId3"/>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40692537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628649" y="323423"/>
            <a:ext cx="10962375" cy="6042550"/>
          </a:xfrm>
          <a:prstGeom prst="rect">
            <a:avLst/>
          </a:prstGeom>
          <a:noFill/>
          <a:ln>
            <a:noFill/>
          </a:ln>
        </p:spPr>
        <p:txBody>
          <a:bodyPr spcFirstLastPara="1" wrap="square" lIns="91425" tIns="91425" rIns="91425" bIns="91425" anchor="t" anchorCtr="0">
            <a:noAutofit/>
          </a:bodyPr>
          <a:lstStyle/>
          <a:p>
            <a:pPr lvl="0" algn="just"/>
            <a:endParaRPr lang="en-US" sz="6000" dirty="0">
              <a:latin typeface="Sylfaen Regular" pitchFamily="18" charset="0"/>
              <a:ea typeface="Times New Roman"/>
              <a:cs typeface="Times New Roman"/>
              <a:sym typeface="Times New Roman"/>
            </a:endParaRPr>
          </a:p>
        </p:txBody>
      </p:sp>
      <p:sp>
        <p:nvSpPr>
          <p:cNvPr id="4" name="TextBox 3">
            <a:extLst>
              <a:ext uri="{FF2B5EF4-FFF2-40B4-BE49-F238E27FC236}">
                <a16:creationId xmlns:a16="http://schemas.microsoft.com/office/drawing/2014/main" id="{C3A0B8F0-ED81-4886-BAD3-624878320317}"/>
              </a:ext>
            </a:extLst>
          </p:cNvPr>
          <p:cNvSpPr txBox="1"/>
          <p:nvPr/>
        </p:nvSpPr>
        <p:spPr>
          <a:xfrm>
            <a:off x="1590675" y="2343150"/>
            <a:ext cx="8915400" cy="584775"/>
          </a:xfrm>
          <a:prstGeom prst="rect">
            <a:avLst/>
          </a:prstGeom>
          <a:no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  </a:t>
            </a:r>
          </a:p>
        </p:txBody>
      </p:sp>
      <p:sp>
        <p:nvSpPr>
          <p:cNvPr id="6" name="Flowchart: Alternate Process 5">
            <a:extLst>
              <a:ext uri="{FF2B5EF4-FFF2-40B4-BE49-F238E27FC236}">
                <a16:creationId xmlns:a16="http://schemas.microsoft.com/office/drawing/2014/main" id="{A496D01A-79D0-4890-9C5F-709630ED59D2}"/>
              </a:ext>
            </a:extLst>
          </p:cNvPr>
          <p:cNvSpPr/>
          <p:nvPr/>
        </p:nvSpPr>
        <p:spPr>
          <a:xfrm>
            <a:off x="1162377" y="1817917"/>
            <a:ext cx="10194487" cy="470364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latin typeface="Calibri" panose="020F0502020204030204" pitchFamily="34" charset="0"/>
                <a:cs typeface="Calibri" panose="020F0502020204030204" pitchFamily="34" charset="0"/>
              </a:rPr>
              <a:t>The shape of my home is a rectangle. It has a flat roof and not a dome. It is not very big but is very </a:t>
            </a:r>
            <a:r>
              <a:rPr lang="en-US" sz="2800" dirty="0" err="1" smtClean="0">
                <a:latin typeface="Calibri" panose="020F0502020204030204" pitchFamily="34" charset="0"/>
                <a:cs typeface="Calibri" panose="020F0502020204030204" pitchFamily="34" charset="0"/>
              </a:rPr>
              <a:t>cosy</a:t>
            </a:r>
            <a:r>
              <a:rPr lang="en-US" sz="2800" dirty="0" smtClean="0">
                <a:latin typeface="Calibri" panose="020F0502020204030204" pitchFamily="34" charset="0"/>
                <a:cs typeface="Calibri" panose="020F0502020204030204" pitchFamily="34" charset="0"/>
              </a:rPr>
              <a:t>. The outside walls are made </a:t>
            </a:r>
            <a:r>
              <a:rPr lang="en-US" sz="2800" dirty="0" smtClean="0">
                <a:latin typeface="Calibri" panose="020F0502020204030204" pitchFamily="34" charset="0"/>
                <a:cs typeface="Calibri" panose="020F0502020204030204" pitchFamily="34" charset="0"/>
              </a:rPr>
              <a:t>of </a:t>
            </a:r>
            <a:r>
              <a:rPr lang="en-US" sz="2800" dirty="0" smtClean="0">
                <a:latin typeface="Calibri" panose="020F0502020204030204" pitchFamily="34" charset="0"/>
                <a:cs typeface="Calibri" panose="020F0502020204030204" pitchFamily="34" charset="0"/>
              </a:rPr>
              <a:t>brick, while the inside walls are made </a:t>
            </a:r>
            <a:r>
              <a:rPr lang="en-US" sz="2800" dirty="0" smtClean="0">
                <a:latin typeface="Calibri" panose="020F0502020204030204" pitchFamily="34" charset="0"/>
                <a:cs typeface="Calibri" panose="020F0502020204030204" pitchFamily="34" charset="0"/>
              </a:rPr>
              <a:t>of </a:t>
            </a:r>
            <a:r>
              <a:rPr lang="en-US" sz="2800" dirty="0" smtClean="0">
                <a:latin typeface="Calibri" panose="020F0502020204030204" pitchFamily="34" charset="0"/>
                <a:cs typeface="Calibri" panose="020F0502020204030204" pitchFamily="34" charset="0"/>
              </a:rPr>
              <a:t>wood. There are small glass windows near the bedrooms and kitchen, but a very large window in front of the living room. Our bathroom is not tiny but is not very big. Most of the space of the house is for the kitchen and living room. The bedrooms are comfortable size, not too big, not too small.</a:t>
            </a:r>
            <a:endParaRPr lang="en-US" sz="2800" dirty="0">
              <a:latin typeface="Calibri" panose="020F0502020204030204" pitchFamily="34" charset="0"/>
              <a:cs typeface="Calibri" panose="020F0502020204030204" pitchFamily="34" charset="0"/>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204659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44032" y="2210764"/>
            <a:ext cx="3431400" cy="1986249"/>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bg1"/>
                </a:solidFill>
                <a:latin typeface="Calibri" panose="020F0502020204030204" pitchFamily="34" charset="0"/>
                <a:cs typeface="Calibri" panose="020F0502020204030204" pitchFamily="34" charset="0"/>
              </a:rPr>
              <a:t>iron</a:t>
            </a:r>
            <a:endParaRPr lang="en-US" sz="28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cs typeface="Calibri" panose="020F0502020204030204" pitchFamily="34" charset="0"/>
              </a:rPr>
              <a:t>(</a:t>
            </a:r>
            <a:r>
              <a:rPr lang="en-US" sz="2800" b="1" dirty="0" smtClean="0">
                <a:solidFill>
                  <a:schemeClr val="bg1"/>
                </a:solidFill>
                <a:latin typeface="Calibri" panose="020F0502020204030204" pitchFamily="34" charset="0"/>
                <a:cs typeface="Calibri" panose="020F0502020204030204" pitchFamily="34" charset="0"/>
              </a:rPr>
              <a:t>n.)</a:t>
            </a:r>
            <a:endParaRPr sz="28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4385664" y="4376118"/>
            <a:ext cx="3489768" cy="54487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რკინა</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371540"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423608" y="355564"/>
            <a:ext cx="2532488"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p:cNvSpPr/>
          <p:nvPr/>
        </p:nvSpPr>
        <p:spPr>
          <a:xfrm>
            <a:off x="3790064" y="5240884"/>
            <a:ext cx="5138637" cy="113929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1" dirty="0">
                <a:solidFill>
                  <a:srgbClr val="FFFFFF"/>
                </a:solidFill>
                <a:latin typeface="Calibri" panose="020F0502020204030204" pitchFamily="34" charset="0"/>
                <a:ea typeface="Calibri"/>
                <a:cs typeface="Calibri" panose="020F0502020204030204" pitchFamily="34" charset="0"/>
                <a:sym typeface="Calibri"/>
              </a:rPr>
              <a:t>The roof is made </a:t>
            </a:r>
            <a:r>
              <a:rPr lang="en-US" sz="2400" i="1" dirty="0" smtClean="0">
                <a:solidFill>
                  <a:srgbClr val="FFFFFF"/>
                </a:solidFill>
                <a:latin typeface="Calibri" panose="020F0502020204030204" pitchFamily="34" charset="0"/>
                <a:ea typeface="Calibri"/>
                <a:cs typeface="Calibri" panose="020F0502020204030204" pitchFamily="34" charset="0"/>
                <a:sym typeface="Calibri"/>
              </a:rPr>
              <a:t>of </a:t>
            </a:r>
            <a:r>
              <a:rPr lang="en-US" sz="2400" i="1" dirty="0">
                <a:solidFill>
                  <a:srgbClr val="FFFFFF"/>
                </a:solidFill>
                <a:latin typeface="Calibri" panose="020F0502020204030204" pitchFamily="34" charset="0"/>
                <a:ea typeface="Calibri"/>
                <a:cs typeface="Calibri" panose="020F0502020204030204" pitchFamily="34" charset="0"/>
                <a:sym typeface="Calibri"/>
              </a:rPr>
              <a:t>sheets of </a:t>
            </a:r>
            <a:r>
              <a:rPr lang="en-US" sz="2400" i="1" dirty="0">
                <a:solidFill>
                  <a:schemeClr val="accent2"/>
                </a:solidFill>
                <a:latin typeface="Calibri" panose="020F0502020204030204" pitchFamily="34" charset="0"/>
                <a:ea typeface="Calibri"/>
                <a:cs typeface="Calibri" panose="020F0502020204030204" pitchFamily="34" charset="0"/>
                <a:sym typeface="Calibri"/>
              </a:rPr>
              <a:t>iron.</a:t>
            </a:r>
            <a:endParaRPr sz="2400" i="1" strike="noStrike" cap="none" dirty="0">
              <a:solidFill>
                <a:schemeClr val="accent2"/>
              </a:solidFill>
              <a:latin typeface="Calibri" panose="020F0502020204030204" pitchFamily="34" charset="0"/>
              <a:ea typeface="Calibri"/>
              <a:cs typeface="Calibri" panose="020F0502020204030204" pitchFamily="34" charset="0"/>
              <a:sym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44032" y="1677614"/>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bg1"/>
                </a:solidFill>
                <a:latin typeface="Calibri" panose="020F0502020204030204" pitchFamily="34" charset="0"/>
                <a:cs typeface="Calibri" panose="020F0502020204030204" pitchFamily="34" charset="0"/>
              </a:rPr>
              <a:t>glass</a:t>
            </a:r>
            <a:endParaRPr lang="en-US" sz="28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cs typeface="Calibri" panose="020F0502020204030204" pitchFamily="34" charset="0"/>
              </a:rPr>
              <a:t>(</a:t>
            </a:r>
            <a:r>
              <a:rPr lang="en-US" sz="2800" b="1" dirty="0" smtClean="0">
                <a:solidFill>
                  <a:schemeClr val="bg1"/>
                </a:solidFill>
                <a:latin typeface="Calibri" panose="020F0502020204030204" pitchFamily="34" charset="0"/>
                <a:cs typeface="Calibri" panose="020F0502020204030204" pitchFamily="34" charset="0"/>
              </a:rPr>
              <a:t>n.)</a:t>
            </a:r>
            <a:endParaRPr sz="28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4385664" y="4376118"/>
            <a:ext cx="3489768" cy="54487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მინა</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423607"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331687" y="455842"/>
            <a:ext cx="2768393"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p:cNvSpPr/>
          <p:nvPr/>
        </p:nvSpPr>
        <p:spPr>
          <a:xfrm>
            <a:off x="3639048" y="5241506"/>
            <a:ext cx="5138637" cy="113929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1" u="none" strike="noStrike" cap="none" dirty="0">
                <a:solidFill>
                  <a:srgbClr val="FFFFFF"/>
                </a:solidFill>
                <a:latin typeface="Calibri" panose="020F0502020204030204" pitchFamily="34" charset="0"/>
                <a:ea typeface="Calibri"/>
                <a:cs typeface="Calibri" panose="020F0502020204030204" pitchFamily="34" charset="0"/>
                <a:sym typeface="Calibri"/>
              </a:rPr>
              <a:t>The road was covered with fragments of </a:t>
            </a:r>
            <a:r>
              <a:rPr lang="en-US" sz="2400" i="1" u="none" strike="noStrike" cap="none" dirty="0">
                <a:solidFill>
                  <a:schemeClr val="accent2"/>
                </a:solidFill>
                <a:latin typeface="Calibri" panose="020F0502020204030204" pitchFamily="34" charset="0"/>
                <a:ea typeface="Calibri"/>
                <a:cs typeface="Calibri" panose="020F0502020204030204" pitchFamily="34" charset="0"/>
                <a:sym typeface="Calibri"/>
              </a:rPr>
              <a:t>glass</a:t>
            </a:r>
            <a:r>
              <a:rPr lang="en-US" sz="2400" i="1" u="none" strike="noStrike" cap="none" dirty="0">
                <a:solidFill>
                  <a:srgbClr val="FFFFFF"/>
                </a:solidFill>
                <a:latin typeface="Calibri" panose="020F0502020204030204" pitchFamily="34" charset="0"/>
                <a:ea typeface="Calibri"/>
                <a:cs typeface="Calibri" panose="020F0502020204030204" pitchFamily="34" charset="0"/>
                <a:sym typeface="Calibri"/>
              </a:rPr>
              <a:t> from the </a:t>
            </a:r>
            <a:r>
              <a:rPr lang="en-US" sz="2400" i="1" dirty="0">
                <a:solidFill>
                  <a:srgbClr val="FFFFFF"/>
                </a:solidFill>
                <a:latin typeface="Calibri" panose="020F0502020204030204" pitchFamily="34" charset="0"/>
                <a:ea typeface="Calibri"/>
                <a:cs typeface="Calibri" panose="020F0502020204030204" pitchFamily="34" charset="0"/>
                <a:sym typeface="Calibri"/>
              </a:rPr>
              <a:t>broken </a:t>
            </a:r>
            <a:r>
              <a:rPr lang="en-US" sz="2400" i="1" u="none" strike="noStrike" cap="none" dirty="0">
                <a:solidFill>
                  <a:srgbClr val="FFFFFF"/>
                </a:solidFill>
                <a:latin typeface="Calibri" panose="020F0502020204030204" pitchFamily="34" charset="0"/>
                <a:ea typeface="Calibri"/>
                <a:cs typeface="Calibri" panose="020F0502020204030204" pitchFamily="34" charset="0"/>
                <a:sym typeface="Calibri"/>
              </a:rPr>
              <a:t>window.</a:t>
            </a:r>
            <a:endParaRPr sz="2400" i="1"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685342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44032" y="1677614"/>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bg1"/>
                </a:solidFill>
                <a:latin typeface="Calibri" panose="020F0502020204030204" pitchFamily="34" charset="0"/>
                <a:cs typeface="Calibri" panose="020F0502020204030204" pitchFamily="34" charset="0"/>
              </a:rPr>
              <a:t>brick</a:t>
            </a:r>
            <a:endParaRPr lang="en-US" sz="28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cs typeface="Calibri" panose="020F0502020204030204" pitchFamily="34" charset="0"/>
              </a:rPr>
              <a:t>(</a:t>
            </a:r>
            <a:r>
              <a:rPr lang="en-US" sz="2800" b="1" dirty="0" smtClean="0">
                <a:solidFill>
                  <a:schemeClr val="bg1"/>
                </a:solidFill>
                <a:latin typeface="Calibri" panose="020F0502020204030204" pitchFamily="34" charset="0"/>
                <a:cs typeface="Calibri" panose="020F0502020204030204" pitchFamily="34" charset="0"/>
              </a:rPr>
              <a:t>n.)</a:t>
            </a:r>
            <a:endParaRPr sz="28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4385664" y="4376118"/>
            <a:ext cx="3489768" cy="54487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აგური</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371540"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423608" y="355564"/>
            <a:ext cx="2455280"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p:cNvSpPr/>
          <p:nvPr/>
        </p:nvSpPr>
        <p:spPr>
          <a:xfrm>
            <a:off x="3590413" y="5349994"/>
            <a:ext cx="5138637" cy="113929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1" dirty="0">
                <a:solidFill>
                  <a:srgbClr val="FFFFFF"/>
                </a:solidFill>
                <a:latin typeface="Calibri" panose="020F0502020204030204" pitchFamily="34" charset="0"/>
                <a:ea typeface="Calibri"/>
                <a:cs typeface="Calibri" panose="020F0502020204030204" pitchFamily="34" charset="0"/>
                <a:sym typeface="Calibri"/>
              </a:rPr>
              <a:t> There was a </a:t>
            </a:r>
            <a:r>
              <a:rPr lang="en-US" sz="2400" i="1" dirty="0">
                <a:solidFill>
                  <a:schemeClr val="accent2"/>
                </a:solidFill>
                <a:latin typeface="Calibri" panose="020F0502020204030204" pitchFamily="34" charset="0"/>
                <a:ea typeface="Calibri"/>
                <a:cs typeface="Calibri" panose="020F0502020204030204" pitchFamily="34" charset="0"/>
                <a:sym typeface="Calibri"/>
              </a:rPr>
              <a:t>brick</a:t>
            </a:r>
            <a:r>
              <a:rPr lang="en-US" sz="2400" i="1" dirty="0">
                <a:solidFill>
                  <a:srgbClr val="FFFFFF"/>
                </a:solidFill>
                <a:latin typeface="Calibri" panose="020F0502020204030204" pitchFamily="34" charset="0"/>
                <a:ea typeface="Calibri"/>
                <a:cs typeface="Calibri" panose="020F0502020204030204" pitchFamily="34" charset="0"/>
                <a:sym typeface="Calibri"/>
              </a:rPr>
              <a:t> wall around the house.</a:t>
            </a:r>
            <a:endParaRPr sz="2400" i="1" u="none" strike="noStrike" cap="none" dirty="0">
              <a:solidFill>
                <a:schemeClr val="accent2"/>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62016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44032" y="1690916"/>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bg1"/>
                </a:solidFill>
                <a:latin typeface="Calibri" panose="020F0502020204030204" pitchFamily="34" charset="0"/>
                <a:cs typeface="Calibri" panose="020F0502020204030204" pitchFamily="34" charset="0"/>
              </a:rPr>
              <a:t>wood</a:t>
            </a:r>
            <a:endParaRPr lang="en-US" sz="28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cs typeface="Calibri" panose="020F0502020204030204" pitchFamily="34" charset="0"/>
              </a:rPr>
              <a:t>(</a:t>
            </a:r>
            <a:r>
              <a:rPr lang="en-US" sz="2800" b="1" dirty="0" smtClean="0">
                <a:solidFill>
                  <a:schemeClr val="bg1"/>
                </a:solidFill>
                <a:latin typeface="Calibri" panose="020F0502020204030204" pitchFamily="34" charset="0"/>
                <a:cs typeface="Calibri" panose="020F0502020204030204" pitchFamily="34" charset="0"/>
              </a:rPr>
              <a:t>n.)</a:t>
            </a:r>
            <a:endParaRPr sz="28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4385664" y="4376118"/>
            <a:ext cx="3489768" cy="54487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ხე</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371540"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423608" y="355564"/>
            <a:ext cx="2532488"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p:cNvSpPr/>
          <p:nvPr/>
        </p:nvSpPr>
        <p:spPr>
          <a:xfrm>
            <a:off x="3590413" y="5349994"/>
            <a:ext cx="5138637" cy="113929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The house was built of </a:t>
            </a:r>
            <a:r>
              <a:rPr lang="en-US" sz="2400" i="1" u="none" strike="noStrike" cap="none" dirty="0">
                <a:solidFill>
                  <a:schemeClr val="accent2"/>
                </a:solidFill>
                <a:latin typeface="Calibri" panose="020F0502020204030204" pitchFamily="34" charset="0"/>
                <a:ea typeface="Calibri"/>
                <a:cs typeface="Calibri" panose="020F0502020204030204" pitchFamily="34" charset="0"/>
                <a:sym typeface="Calibri"/>
              </a:rPr>
              <a:t>wood</a:t>
            </a: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 but faced with brick.</a:t>
            </a:r>
            <a:endParaRPr sz="2400" i="1"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687302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3859</TotalTime>
  <Words>1757</Words>
  <Application>Microsoft Office PowerPoint</Application>
  <PresentationFormat>Widescreen</PresentationFormat>
  <Paragraphs>355</Paragraphs>
  <Slides>51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Regular</vt:lpstr>
      <vt:lpstr>Sylfaen Regular</vt:lpstr>
      <vt:lpstr>Times New Roman</vt:lpstr>
      <vt:lpstr>Office Theme</vt:lpstr>
      <vt:lpstr>PowerPoint Presentation</vt:lpstr>
      <vt:lpstr>PowerPoint Presentation</vt:lpstr>
      <vt:lpstr>Agenda                         გაკვეთილის გეგმა</vt:lpstr>
      <vt:lpstr>Introduction შესავალი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False</vt:lpstr>
      <vt:lpstr>True</vt:lpstr>
      <vt:lpstr>False</vt:lpstr>
      <vt:lpstr>False</vt:lpstr>
      <vt:lpstr>True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გაკვეთილის შეჯამება</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Dalesio</dc:creator>
  <cp:lastModifiedBy>User</cp:lastModifiedBy>
  <cp:revision>330</cp:revision>
  <dcterms:created xsi:type="dcterms:W3CDTF">2020-04-09T12:21:27Z</dcterms:created>
  <dcterms:modified xsi:type="dcterms:W3CDTF">2020-10-19T13:06:40Z</dcterms:modified>
</cp:coreProperties>
</file>