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95" r:id="rId2"/>
    <p:sldId id="296" r:id="rId3"/>
    <p:sldId id="299" r:id="rId4"/>
    <p:sldId id="375" r:id="rId5"/>
    <p:sldId id="368" r:id="rId6"/>
    <p:sldId id="367" r:id="rId7"/>
    <p:sldId id="332" r:id="rId8"/>
    <p:sldId id="331" r:id="rId9"/>
    <p:sldId id="333" r:id="rId10"/>
    <p:sldId id="334" r:id="rId11"/>
    <p:sldId id="363" r:id="rId12"/>
    <p:sldId id="378" r:id="rId13"/>
    <p:sldId id="369" r:id="rId14"/>
    <p:sldId id="272" r:id="rId15"/>
    <p:sldId id="267" r:id="rId16"/>
    <p:sldId id="269" r:id="rId17"/>
    <p:sldId id="270" r:id="rId18"/>
    <p:sldId id="271" r:id="rId19"/>
    <p:sldId id="273" r:id="rId20"/>
    <p:sldId id="292" r:id="rId21"/>
    <p:sldId id="275" r:id="rId22"/>
    <p:sldId id="276" r:id="rId23"/>
    <p:sldId id="293" r:id="rId24"/>
    <p:sldId id="278" r:id="rId25"/>
    <p:sldId id="279" r:id="rId26"/>
    <p:sldId id="284" r:id="rId27"/>
    <p:sldId id="283" r:id="rId28"/>
    <p:sldId id="282" r:id="rId29"/>
    <p:sldId id="281" r:id="rId30"/>
    <p:sldId id="280" r:id="rId31"/>
    <p:sldId id="285" r:id="rId32"/>
    <p:sldId id="286" r:id="rId33"/>
    <p:sldId id="287" r:id="rId34"/>
    <p:sldId id="288" r:id="rId35"/>
    <p:sldId id="392" r:id="rId36"/>
    <p:sldId id="314" r:id="rId37"/>
    <p:sldId id="371" r:id="rId38"/>
    <p:sldId id="327" r:id="rId39"/>
    <p:sldId id="372" r:id="rId40"/>
    <p:sldId id="328" r:id="rId41"/>
    <p:sldId id="373" r:id="rId42"/>
    <p:sldId id="348" r:id="rId43"/>
    <p:sldId id="350" r:id="rId44"/>
    <p:sldId id="351" r:id="rId45"/>
    <p:sldId id="354" r:id="rId46"/>
    <p:sldId id="374" r:id="rId47"/>
    <p:sldId id="358" r:id="rId48"/>
    <p:sldId id="301" r:id="rId49"/>
    <p:sldId id="394" r:id="rId50"/>
    <p:sldId id="361" r:id="rId51"/>
    <p:sldId id="370" r:id="rId52"/>
    <p:sldId id="380" r:id="rId53"/>
    <p:sldId id="381" r:id="rId54"/>
    <p:sldId id="391" r:id="rId55"/>
    <p:sldId id="389" r:id="rId56"/>
    <p:sldId id="393" r:id="rId57"/>
    <p:sldId id="30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C6C"/>
    <a:srgbClr val="FF3300"/>
    <a:srgbClr val="F133C8"/>
    <a:srgbClr val="A2D4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56" autoAdjust="0"/>
    <p:restoredTop sz="87408" autoAdjust="0"/>
  </p:normalViewPr>
  <p:slideViewPr>
    <p:cSldViewPr>
      <p:cViewPr>
        <p:scale>
          <a:sx n="87" d="100"/>
          <a:sy n="87" d="100"/>
        </p:scale>
        <p:origin x="1928" y="1000"/>
      </p:cViewPr>
      <p:guideLst>
        <p:guide orient="horz" pos="2160"/>
        <p:guide pos="3840"/>
      </p:guideLst>
    </p:cSldViewPr>
  </p:slideViewPr>
  <p:outlineViewPr>
    <p:cViewPr>
      <p:scale>
        <a:sx n="33" d="100"/>
        <a:sy n="33" d="100"/>
      </p:scale>
      <p:origin x="0" y="19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mitchell" userId="9d7dfc278137a7c1" providerId="LiveId" clId="{641F1089-FE6F-4636-82A4-A0FEEF5DC29D}"/>
    <pc:docChg chg="modSld">
      <pc:chgData name="amanda mitchell" userId="9d7dfc278137a7c1" providerId="LiveId" clId="{641F1089-FE6F-4636-82A4-A0FEEF5DC29D}" dt="2020-03-27T02:08:03.245" v="59" actId="1076"/>
      <pc:docMkLst>
        <pc:docMk/>
      </pc:docMkLst>
      <pc:sldChg chg="addSp modSp">
        <pc:chgData name="amanda mitchell" userId="9d7dfc278137a7c1" providerId="LiveId" clId="{641F1089-FE6F-4636-82A4-A0FEEF5DC29D}" dt="2020-03-27T02:08:03.245" v="59" actId="1076"/>
        <pc:sldMkLst>
          <pc:docMk/>
          <pc:sldMk cId="3267341217" sldId="318"/>
        </pc:sldMkLst>
        <pc:picChg chg="add mod ord">
          <ac:chgData name="amanda mitchell" userId="9d7dfc278137a7c1" providerId="LiveId" clId="{641F1089-FE6F-4636-82A4-A0FEEF5DC29D}" dt="2020-03-27T02:07:50.184" v="57" actId="171"/>
          <ac:picMkLst>
            <pc:docMk/>
            <pc:sldMk cId="3267341217" sldId="318"/>
            <ac:picMk id="12" creationId="{8DDE7D8C-A9EA-4E12-AF53-83E1BC260541}"/>
          </ac:picMkLst>
        </pc:picChg>
        <pc:picChg chg="add mod">
          <ac:chgData name="amanda mitchell" userId="9d7dfc278137a7c1" providerId="LiveId" clId="{641F1089-FE6F-4636-82A4-A0FEEF5DC29D}" dt="2020-03-27T02:07:50.184" v="57" actId="171"/>
          <ac:picMkLst>
            <pc:docMk/>
            <pc:sldMk cId="3267341217" sldId="318"/>
            <ac:picMk id="13" creationId="{3EB85624-EAF1-4C19-A6A7-18A71925D89E}"/>
          </ac:picMkLst>
        </pc:picChg>
        <pc:picChg chg="add mod modCrop">
          <ac:chgData name="amanda mitchell" userId="9d7dfc278137a7c1" providerId="LiveId" clId="{641F1089-FE6F-4636-82A4-A0FEEF5DC29D}" dt="2020-03-27T02:07:50.184" v="57" actId="171"/>
          <ac:picMkLst>
            <pc:docMk/>
            <pc:sldMk cId="3267341217" sldId="318"/>
            <ac:picMk id="14" creationId="{F844A019-A664-4389-91DB-1F882C6754A5}"/>
          </ac:picMkLst>
        </pc:picChg>
        <pc:picChg chg="add mod">
          <ac:chgData name="amanda mitchell" userId="9d7dfc278137a7c1" providerId="LiveId" clId="{641F1089-FE6F-4636-82A4-A0FEEF5DC29D}" dt="2020-03-27T02:07:50.184" v="57" actId="171"/>
          <ac:picMkLst>
            <pc:docMk/>
            <pc:sldMk cId="3267341217" sldId="318"/>
            <ac:picMk id="15" creationId="{419C35D0-C5A8-4D15-89F8-72CA64200BD1}"/>
          </ac:picMkLst>
        </pc:picChg>
        <pc:picChg chg="add mod">
          <ac:chgData name="amanda mitchell" userId="9d7dfc278137a7c1" providerId="LiveId" clId="{641F1089-FE6F-4636-82A4-A0FEEF5DC29D}" dt="2020-03-27T02:07:50.184" v="57" actId="171"/>
          <ac:picMkLst>
            <pc:docMk/>
            <pc:sldMk cId="3267341217" sldId="318"/>
            <ac:picMk id="16" creationId="{6407D53A-44DD-4AB4-BDD1-245DF3B9348D}"/>
          </ac:picMkLst>
        </pc:picChg>
        <pc:picChg chg="add mod">
          <ac:chgData name="amanda mitchell" userId="9d7dfc278137a7c1" providerId="LiveId" clId="{641F1089-FE6F-4636-82A4-A0FEEF5DC29D}" dt="2020-03-27T02:07:50.184" v="57" actId="171"/>
          <ac:picMkLst>
            <pc:docMk/>
            <pc:sldMk cId="3267341217" sldId="318"/>
            <ac:picMk id="18" creationId="{D85ABCE0-4348-449E-933B-FB55D5294DE1}"/>
          </ac:picMkLst>
        </pc:picChg>
        <pc:picChg chg="mod">
          <ac:chgData name="amanda mitchell" userId="9d7dfc278137a7c1" providerId="LiveId" clId="{641F1089-FE6F-4636-82A4-A0FEEF5DC29D}" dt="2020-03-27T02:06:44.676" v="48" actId="1076"/>
          <ac:picMkLst>
            <pc:docMk/>
            <pc:sldMk cId="3267341217" sldId="318"/>
            <ac:picMk id="44038" creationId="{00000000-0000-0000-0000-000000000000}"/>
          </ac:picMkLst>
        </pc:picChg>
        <pc:picChg chg="mod">
          <ac:chgData name="amanda mitchell" userId="9d7dfc278137a7c1" providerId="LiveId" clId="{641F1089-FE6F-4636-82A4-A0FEEF5DC29D}" dt="2020-03-27T02:06:25.984" v="45" actId="167"/>
          <ac:picMkLst>
            <pc:docMk/>
            <pc:sldMk cId="3267341217" sldId="318"/>
            <ac:picMk id="44041" creationId="{00000000-0000-0000-0000-000000000000}"/>
          </ac:picMkLst>
        </pc:picChg>
        <pc:picChg chg="mod">
          <ac:chgData name="amanda mitchell" userId="9d7dfc278137a7c1" providerId="LiveId" clId="{641F1089-FE6F-4636-82A4-A0FEEF5DC29D}" dt="2020-03-27T02:08:03.245" v="59" actId="1076"/>
          <ac:picMkLst>
            <pc:docMk/>
            <pc:sldMk cId="3267341217" sldId="318"/>
            <ac:picMk id="4404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9AC33-9D89-4FDB-8CCF-ABC896206A4F}" type="datetimeFigureOut">
              <a:rPr lang="en-US" smtClean="0"/>
              <a:t>4/10/20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D0D5A-21EC-418F-86AA-828A8929CF51}" type="slidenum">
              <a:rPr lang="en-US" smtClean="0"/>
              <a:t>‹#›</a:t>
            </a:fld>
            <a:endParaRPr lang="en-US"/>
          </a:p>
        </p:txBody>
      </p:sp>
    </p:spTree>
    <p:extLst>
      <p:ext uri="{BB962C8B-B14F-4D97-AF65-F5344CB8AC3E}">
        <p14:creationId xmlns:p14="http://schemas.microsoft.com/office/powerpoint/2010/main" val="359387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hear the bell? That means it is time to start. My name</a:t>
            </a:r>
            <a:r>
              <a:rPr lang="en-US" baseline="0" dirty="0"/>
              <a:t> is Ms. Nicole. My name is Ms. Amanda. We will be your teachers today. Welcome to our classroom. </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1</a:t>
            </a:fld>
            <a:endParaRPr lang="en-US"/>
          </a:p>
        </p:txBody>
      </p:sp>
    </p:spTree>
    <p:extLst>
      <p:ext uri="{BB962C8B-B14F-4D97-AF65-F5344CB8AC3E}">
        <p14:creationId xmlns:p14="http://schemas.microsoft.com/office/powerpoint/2010/main" val="1758566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What does the mouse eat? The mouse</a:t>
            </a:r>
            <a:r>
              <a:rPr lang="en-US" b="1" baseline="0" dirty="0"/>
              <a:t> eats nuts, berries, and fruit. What do you know about this book?</a:t>
            </a:r>
            <a:endParaRPr lang="en-US" b="1" dirty="0"/>
          </a:p>
        </p:txBody>
      </p:sp>
      <p:sp>
        <p:nvSpPr>
          <p:cNvPr id="4" name="Slide Number Placeholder 3"/>
          <p:cNvSpPr>
            <a:spLocks noGrp="1"/>
          </p:cNvSpPr>
          <p:nvPr>
            <p:ph type="sldNum" sz="quarter" idx="10"/>
          </p:nvPr>
        </p:nvSpPr>
        <p:spPr/>
        <p:txBody>
          <a:bodyPr/>
          <a:lstStyle/>
          <a:p>
            <a:fld id="{CDDD0D5A-21EC-418F-86AA-828A8929CF51}" type="slidenum">
              <a:rPr lang="en-US" smtClean="0"/>
              <a:t>10</a:t>
            </a:fld>
            <a:endParaRPr lang="en-US"/>
          </a:p>
        </p:txBody>
      </p:sp>
    </p:spTree>
    <p:extLst>
      <p:ext uri="{BB962C8B-B14F-4D97-AF65-F5344CB8AC3E}">
        <p14:creationId xmlns:p14="http://schemas.microsoft.com/office/powerpoint/2010/main" val="1020014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book, the </a:t>
            </a:r>
            <a:r>
              <a:rPr lang="en-US" sz="1200" b="1" dirty="0"/>
              <a:t>mouse walks</a:t>
            </a:r>
            <a:r>
              <a:rPr lang="en-US" sz="1200" b="1" baseline="0" dirty="0"/>
              <a:t> in the forest. The mouse meets many animals, and the animals want to eat him! He meets a fox, an owl, and a snake. The animals want to trick the mouse, but he is too smart. The mouse tricks the animals! He says the </a:t>
            </a:r>
            <a:r>
              <a:rPr lang="en-US" sz="1200" b="1" baseline="0" dirty="0" err="1"/>
              <a:t>Gruffalo</a:t>
            </a:r>
            <a:r>
              <a:rPr lang="en-US" sz="1200" b="1" baseline="0" dirty="0"/>
              <a:t> will eat the fox, the snake, and the owl! The animals are afraid and go home!</a:t>
            </a:r>
            <a:endParaRPr lang="en-US" dirty="0"/>
          </a:p>
          <a:p>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11</a:t>
            </a:fld>
            <a:endParaRPr lang="en-US"/>
          </a:p>
        </p:txBody>
      </p:sp>
    </p:spTree>
    <p:extLst>
      <p:ext uri="{BB962C8B-B14F-4D97-AF65-F5344CB8AC3E}">
        <p14:creationId xmlns:p14="http://schemas.microsoft.com/office/powerpoint/2010/main" val="102001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In the story, the mouse tricks the other animals. He talks about the </a:t>
            </a:r>
            <a:r>
              <a:rPr lang="en-US" b="1" baseline="0" dirty="0" err="1"/>
              <a:t>Gruffalo’s</a:t>
            </a:r>
            <a:r>
              <a:rPr lang="en-US" b="1" baseline="0" dirty="0"/>
              <a:t> scary body parts. The </a:t>
            </a:r>
            <a:r>
              <a:rPr lang="en-US" b="1" baseline="0" dirty="0" err="1"/>
              <a:t>Gruffalo</a:t>
            </a:r>
            <a:r>
              <a:rPr lang="en-US" b="1" baseline="0" dirty="0"/>
              <a:t> has terrible eyes and a terrible nose, a terrible tongue and terrible toes. Terrible means very bad. Can we play our game again? I like that game. Ok. Nose. Nose, Tongue. Nose, Tongue, Nose. Nose, tongue, nose, eyes, nose. Nose, tongue, eyes, nose, toes. Nose, tongue, eyes, nose, toes, nose, toes. Good job! </a:t>
            </a:r>
          </a:p>
        </p:txBody>
      </p:sp>
      <p:sp>
        <p:nvSpPr>
          <p:cNvPr id="4" name="Slide Number Placeholder 3"/>
          <p:cNvSpPr>
            <a:spLocks noGrp="1"/>
          </p:cNvSpPr>
          <p:nvPr>
            <p:ph type="sldNum" sz="quarter" idx="10"/>
          </p:nvPr>
        </p:nvSpPr>
        <p:spPr/>
        <p:txBody>
          <a:bodyPr/>
          <a:lstStyle/>
          <a:p>
            <a:fld id="{CDDD0D5A-21EC-418F-86AA-828A8929CF51}" type="slidenum">
              <a:rPr lang="en-US" smtClean="0"/>
              <a:t>12</a:t>
            </a:fld>
            <a:endParaRPr lang="en-US"/>
          </a:p>
        </p:txBody>
      </p:sp>
    </p:spTree>
    <p:extLst>
      <p:ext uri="{BB962C8B-B14F-4D97-AF65-F5344CB8AC3E}">
        <p14:creationId xmlns:p14="http://schemas.microsoft.com/office/powerpoint/2010/main" val="122982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t>Are you ready</a:t>
            </a:r>
            <a:r>
              <a:rPr lang="en-US" sz="1200" b="1" baseline="0" dirty="0"/>
              <a:t> to read? Yes! Let’s read. </a:t>
            </a:r>
            <a:endParaRPr lang="en-US" sz="1200" b="1" dirty="0"/>
          </a:p>
          <a:p>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13</a:t>
            </a:fld>
            <a:endParaRPr lang="en-US"/>
          </a:p>
        </p:txBody>
      </p:sp>
    </p:spTree>
    <p:extLst>
      <p:ext uri="{BB962C8B-B14F-4D97-AF65-F5344CB8AC3E}">
        <p14:creationId xmlns:p14="http://schemas.microsoft.com/office/powerpoint/2010/main" val="61632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mouse walks in the forest. </a:t>
            </a:r>
          </a:p>
          <a:p>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14</a:t>
            </a:fld>
            <a:endParaRPr lang="en-US"/>
          </a:p>
        </p:txBody>
      </p:sp>
    </p:spTree>
    <p:extLst>
      <p:ext uri="{BB962C8B-B14F-4D97-AF65-F5344CB8AC3E}">
        <p14:creationId xmlns:p14="http://schemas.microsoft.com/office/powerpoint/2010/main" val="2510638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mouse sees a fox by the rocks. </a:t>
            </a:r>
          </a:p>
          <a:p>
            <a:r>
              <a:rPr lang="en-US" sz="1200" kern="1200" dirty="0">
                <a:solidFill>
                  <a:schemeClr val="tx1"/>
                </a:solidFill>
                <a:effectLst/>
                <a:latin typeface="+mn-lt"/>
                <a:ea typeface="+mn-ea"/>
                <a:cs typeface="+mn-cs"/>
              </a:rPr>
              <a:t>The fox wants to eat the mouse. He says…</a:t>
            </a:r>
          </a:p>
          <a:p>
            <a:r>
              <a:rPr lang="en-US" sz="1200" kern="1200" dirty="0">
                <a:solidFill>
                  <a:schemeClr val="tx1"/>
                </a:solidFill>
                <a:effectLst/>
                <a:latin typeface="+mn-lt"/>
                <a:ea typeface="+mn-ea"/>
                <a:cs typeface="+mn-cs"/>
              </a:rPr>
              <a:t>“Where will you go little mouse? Come, eat at my house.”</a:t>
            </a:r>
          </a:p>
          <a:p>
            <a:r>
              <a:rPr lang="en-US" sz="1200" kern="1200" dirty="0">
                <a:solidFill>
                  <a:schemeClr val="tx1"/>
                </a:solidFill>
                <a:effectLst/>
                <a:latin typeface="+mn-lt"/>
                <a:ea typeface="+mn-ea"/>
                <a:cs typeface="+mn-cs"/>
              </a:rPr>
              <a:t>No.</a:t>
            </a:r>
            <a:r>
              <a:rPr lang="en-US" sz="1200" kern="1200" baseline="0" dirty="0">
                <a:solidFill>
                  <a:schemeClr val="tx1"/>
                </a:solidFill>
                <a:effectLst/>
                <a:latin typeface="+mn-lt"/>
                <a:ea typeface="+mn-ea"/>
                <a:cs typeface="+mn-cs"/>
              </a:rPr>
              <a:t> I will eat with the </a:t>
            </a:r>
            <a:r>
              <a:rPr lang="en-US" sz="1200" kern="1200" baseline="0" dirty="0" err="1">
                <a:solidFill>
                  <a:schemeClr val="tx1"/>
                </a:solidFill>
                <a:effectLst/>
                <a:latin typeface="+mn-lt"/>
                <a:ea typeface="+mn-ea"/>
                <a:cs typeface="+mn-cs"/>
              </a:rPr>
              <a:t>Gruffalo</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What</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Don’t you</a:t>
            </a:r>
            <a:r>
              <a:rPr lang="en-US" sz="1200" kern="1200" baseline="0" dirty="0">
                <a:solidFill>
                  <a:schemeClr val="tx1"/>
                </a:solidFill>
                <a:effectLst/>
                <a:latin typeface="+mn-lt"/>
                <a:ea typeface="+mn-ea"/>
                <a:cs typeface="+mn-cs"/>
              </a:rPr>
              <a:t> know</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CDDD0D5A-21EC-418F-86AA-828A8929CF51}" type="slidenum">
              <a:rPr lang="en-US" smtClean="0"/>
              <a:t>15</a:t>
            </a:fld>
            <a:endParaRPr lang="en-US"/>
          </a:p>
        </p:txBody>
      </p:sp>
    </p:spTree>
    <p:extLst>
      <p:ext uri="{BB962C8B-B14F-4D97-AF65-F5344CB8AC3E}">
        <p14:creationId xmlns:p14="http://schemas.microsoft.com/office/powerpoint/2010/main" val="3215116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has terrible eyes and a terrible</a:t>
            </a:r>
            <a:r>
              <a:rPr lang="en-US" sz="1200" kern="1200" baseline="0" dirty="0">
                <a:solidFill>
                  <a:schemeClr val="tx1"/>
                </a:solidFill>
                <a:effectLst/>
                <a:latin typeface="+mn-lt"/>
                <a:ea typeface="+mn-ea"/>
                <a:cs typeface="+mn-cs"/>
              </a:rPr>
              <a:t> nose. He has a terrible tongue and terrible toes.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will you meet him?”</a:t>
            </a:r>
          </a:p>
          <a:p>
            <a:r>
              <a:rPr lang="en-US" sz="1200" kern="1200" dirty="0">
                <a:solidFill>
                  <a:schemeClr val="tx1"/>
                </a:solidFill>
                <a:effectLst/>
                <a:latin typeface="+mn-lt"/>
                <a:ea typeface="+mn-ea"/>
                <a:cs typeface="+mn-cs"/>
              </a:rPr>
              <a:t>“Here, by these rocks.</a:t>
            </a:r>
            <a:r>
              <a:rPr lang="en-US" sz="1200" kern="1200" baseline="0" dirty="0">
                <a:solidFill>
                  <a:schemeClr val="tx1"/>
                </a:solidFill>
                <a:effectLst/>
                <a:latin typeface="+mn-lt"/>
                <a:ea typeface="+mn-ea"/>
                <a:cs typeface="+mn-cs"/>
              </a:rPr>
              <a:t> But you must go. The </a:t>
            </a:r>
            <a:r>
              <a:rPr lang="en-US" sz="1200" kern="1200" baseline="0" dirty="0" err="1">
                <a:solidFill>
                  <a:schemeClr val="tx1"/>
                </a:solidFill>
                <a:effectLst/>
                <a:latin typeface="+mn-lt"/>
                <a:ea typeface="+mn-ea"/>
                <a:cs typeface="+mn-cs"/>
              </a:rPr>
              <a:t>Gruffalo</a:t>
            </a:r>
            <a:r>
              <a:rPr lang="en-US" sz="1200" kern="1200" baseline="0" dirty="0">
                <a:solidFill>
                  <a:schemeClr val="tx1"/>
                </a:solidFill>
                <a:effectLst/>
                <a:latin typeface="+mn-lt"/>
                <a:ea typeface="+mn-ea"/>
                <a:cs typeface="+mn-cs"/>
              </a:rPr>
              <a:t>… likes to eat… fox.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16</a:t>
            </a:fld>
            <a:endParaRPr lang="en-US"/>
          </a:p>
        </p:txBody>
      </p:sp>
    </p:spTree>
    <p:extLst>
      <p:ext uri="{BB962C8B-B14F-4D97-AF65-F5344CB8AC3E}">
        <p14:creationId xmlns:p14="http://schemas.microsoft.com/office/powerpoint/2010/main" val="368974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likes to eat fox!</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“Goodbye, little mouse!” </a:t>
            </a:r>
          </a:p>
          <a:p>
            <a:r>
              <a:rPr lang="en-US" sz="1200" kern="1200" dirty="0">
                <a:solidFill>
                  <a:schemeClr val="tx1"/>
                </a:solidFill>
                <a:effectLst/>
                <a:latin typeface="+mn-lt"/>
                <a:ea typeface="+mn-ea"/>
                <a:cs typeface="+mn-cs"/>
              </a:rPr>
              <a:t>He</a:t>
            </a:r>
            <a:r>
              <a:rPr lang="en-US" sz="1200" kern="1200" baseline="0" dirty="0">
                <a:solidFill>
                  <a:schemeClr val="tx1"/>
                </a:solidFill>
                <a:effectLst/>
                <a:latin typeface="+mn-lt"/>
                <a:ea typeface="+mn-ea"/>
                <a:cs typeface="+mn-cs"/>
              </a:rPr>
              <a:t> said goodbye to the mouse and went to his house.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“Silly old Fox! Doesn’t he know? There’s no such thing as 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CDDD0D5A-21EC-418F-86AA-828A8929CF51}" type="slidenum">
              <a:rPr lang="en-US" smtClean="0"/>
              <a:t>17</a:t>
            </a:fld>
            <a:endParaRPr lang="en-US"/>
          </a:p>
        </p:txBody>
      </p:sp>
    </p:spTree>
    <p:extLst>
      <p:ext uri="{BB962C8B-B14F-4D97-AF65-F5344CB8AC3E}">
        <p14:creationId xmlns:p14="http://schemas.microsoft.com/office/powerpoint/2010/main" val="619661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mouse walks and sees</a:t>
            </a:r>
            <a:r>
              <a:rPr lang="en-US" sz="1200" kern="1200" baseline="0" dirty="0">
                <a:solidFill>
                  <a:schemeClr val="tx1"/>
                </a:solidFill>
                <a:effectLst/>
                <a:latin typeface="+mn-lt"/>
                <a:ea typeface="+mn-ea"/>
                <a:cs typeface="+mn-cs"/>
              </a:rPr>
              <a:t> an owl in the trees.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will you go little</a:t>
            </a:r>
            <a:r>
              <a:rPr lang="en-US" sz="1200" kern="1200" baseline="0" dirty="0">
                <a:solidFill>
                  <a:schemeClr val="tx1"/>
                </a:solidFill>
                <a:effectLst/>
                <a:latin typeface="+mn-lt"/>
                <a:ea typeface="+mn-ea"/>
                <a:cs typeface="+mn-cs"/>
              </a:rPr>
              <a:t> mouse? Come, eat at my house.”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a:t>
            </a:r>
            <a:r>
              <a:rPr lang="en-US" sz="1200" kern="1200" baseline="0" dirty="0">
                <a:solidFill>
                  <a:schemeClr val="tx1"/>
                </a:solidFill>
                <a:effectLst/>
                <a:latin typeface="+mn-lt"/>
                <a:ea typeface="+mn-ea"/>
                <a:cs typeface="+mn-cs"/>
              </a:rPr>
              <a:t> I will eat with the </a:t>
            </a:r>
            <a:r>
              <a:rPr lang="en-US" sz="1200" kern="1200" baseline="0" dirty="0" err="1">
                <a:solidFill>
                  <a:schemeClr val="tx1"/>
                </a:solidFill>
                <a:effectLst/>
                <a:latin typeface="+mn-lt"/>
                <a:ea typeface="+mn-ea"/>
                <a:cs typeface="+mn-cs"/>
              </a:rPr>
              <a:t>Gruffalo</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What</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Don’t you know?</a:t>
            </a:r>
          </a:p>
        </p:txBody>
      </p:sp>
      <p:sp>
        <p:nvSpPr>
          <p:cNvPr id="4" name="Slide Number Placeholder 3"/>
          <p:cNvSpPr>
            <a:spLocks noGrp="1"/>
          </p:cNvSpPr>
          <p:nvPr>
            <p:ph type="sldNum" sz="quarter" idx="5"/>
          </p:nvPr>
        </p:nvSpPr>
        <p:spPr/>
        <p:txBody>
          <a:bodyPr/>
          <a:lstStyle/>
          <a:p>
            <a:fld id="{CDDD0D5A-21EC-418F-86AA-828A8929CF51}" type="slidenum">
              <a:rPr lang="en-US" smtClean="0"/>
              <a:t>18</a:t>
            </a:fld>
            <a:endParaRPr lang="en-US"/>
          </a:p>
        </p:txBody>
      </p:sp>
    </p:spTree>
    <p:extLst>
      <p:ext uri="{BB962C8B-B14F-4D97-AF65-F5344CB8AC3E}">
        <p14:creationId xmlns:p14="http://schemas.microsoft.com/office/powerpoint/2010/main" val="234014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has terrible eyes and a terrible</a:t>
            </a:r>
            <a:r>
              <a:rPr lang="en-US" sz="1200" kern="1200" baseline="0" dirty="0">
                <a:solidFill>
                  <a:schemeClr val="tx1"/>
                </a:solidFill>
                <a:effectLst/>
                <a:latin typeface="+mn-lt"/>
                <a:ea typeface="+mn-ea"/>
                <a:cs typeface="+mn-cs"/>
              </a:rPr>
              <a:t> nose. He has a terrible tongue and terrible toes.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a:t>
            </a:r>
            <a:r>
              <a:rPr lang="en-US" sz="1200" kern="1200" baseline="0" dirty="0">
                <a:solidFill>
                  <a:schemeClr val="tx1"/>
                </a:solidFill>
                <a:effectLst/>
                <a:latin typeface="+mn-lt"/>
                <a:ea typeface="+mn-ea"/>
                <a:cs typeface="+mn-cs"/>
              </a:rPr>
              <a:t> will you meet</a:t>
            </a:r>
            <a:r>
              <a:rPr lang="en-US" sz="1200" kern="1200" dirty="0">
                <a:solidFill>
                  <a:schemeClr val="tx1"/>
                </a:solidFill>
                <a:effectLst/>
                <a:latin typeface="+mn-lt"/>
                <a:ea typeface="+mn-ea"/>
                <a:cs typeface="+mn-cs"/>
              </a:rPr>
              <a:t> him?”</a:t>
            </a:r>
          </a:p>
          <a:p>
            <a:r>
              <a:rPr lang="en-US" sz="1200" kern="1200" dirty="0">
                <a:solidFill>
                  <a:schemeClr val="tx1"/>
                </a:solidFill>
                <a:effectLst/>
                <a:latin typeface="+mn-lt"/>
                <a:ea typeface="+mn-ea"/>
                <a:cs typeface="+mn-cs"/>
              </a:rPr>
              <a:t>“Here, by this stream.</a:t>
            </a:r>
            <a:r>
              <a:rPr lang="en-US" sz="1200" kern="1200" baseline="0" dirty="0">
                <a:solidFill>
                  <a:schemeClr val="tx1"/>
                </a:solidFill>
                <a:effectLst/>
                <a:latin typeface="+mn-lt"/>
                <a:ea typeface="+mn-ea"/>
                <a:cs typeface="+mn-cs"/>
              </a:rPr>
              <a:t> But you must go, now. The </a:t>
            </a:r>
            <a:r>
              <a:rPr lang="en-US" sz="1200" kern="1200" baseline="0" dirty="0" err="1">
                <a:solidFill>
                  <a:schemeClr val="tx1"/>
                </a:solidFill>
                <a:effectLst/>
                <a:latin typeface="+mn-lt"/>
                <a:ea typeface="+mn-ea"/>
                <a:cs typeface="+mn-cs"/>
              </a:rPr>
              <a:t>Gruffalo</a:t>
            </a:r>
            <a:r>
              <a:rPr lang="en-US" sz="1200" kern="1200" baseline="0" dirty="0">
                <a:solidFill>
                  <a:schemeClr val="tx1"/>
                </a:solidFill>
                <a:effectLst/>
                <a:latin typeface="+mn-lt"/>
                <a:ea typeface="+mn-ea"/>
                <a:cs typeface="+mn-cs"/>
              </a:rPr>
              <a:t>… likes to eat owl.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19</a:t>
            </a:fld>
            <a:endParaRPr lang="en-US"/>
          </a:p>
        </p:txBody>
      </p:sp>
    </p:spTree>
    <p:extLst>
      <p:ext uri="{BB962C8B-B14F-4D97-AF65-F5344CB8AC3E}">
        <p14:creationId xmlns:p14="http://schemas.microsoft.com/office/powerpoint/2010/main" val="222412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Today</a:t>
            </a:r>
            <a:r>
              <a:rPr lang="en-US" b="1" baseline="0" dirty="0"/>
              <a:t> we will read the </a:t>
            </a:r>
            <a:r>
              <a:rPr lang="en-US" b="1" baseline="0" dirty="0" err="1"/>
              <a:t>Gruffalo</a:t>
            </a:r>
            <a:r>
              <a:rPr lang="en-US" b="1" baseline="0" dirty="0"/>
              <a:t> for Grades 1-6.</a:t>
            </a:r>
            <a:endParaRPr lang="en-US" b="1" dirty="0"/>
          </a:p>
        </p:txBody>
      </p:sp>
      <p:sp>
        <p:nvSpPr>
          <p:cNvPr id="4" name="Slide Number Placeholder 3"/>
          <p:cNvSpPr>
            <a:spLocks noGrp="1"/>
          </p:cNvSpPr>
          <p:nvPr>
            <p:ph type="sldNum" sz="quarter" idx="10"/>
          </p:nvPr>
        </p:nvSpPr>
        <p:spPr/>
        <p:txBody>
          <a:bodyPr/>
          <a:lstStyle/>
          <a:p>
            <a:fld id="{CDDD0D5A-21EC-418F-86AA-828A8929CF51}" type="slidenum">
              <a:rPr lang="en-US" smtClean="0"/>
              <a:t>2</a:t>
            </a:fld>
            <a:endParaRPr lang="en-US"/>
          </a:p>
        </p:txBody>
      </p:sp>
    </p:spTree>
    <p:extLst>
      <p:ext uri="{BB962C8B-B14F-4D97-AF65-F5344CB8AC3E}">
        <p14:creationId xmlns:p14="http://schemas.microsoft.com/office/powerpoint/2010/main" val="616329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likes to eat owl!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“Goodbye, little mouse!” </a:t>
            </a:r>
          </a:p>
          <a:p>
            <a:r>
              <a:rPr lang="en-US" sz="1200" kern="1200" dirty="0">
                <a:solidFill>
                  <a:schemeClr val="tx1"/>
                </a:solidFill>
                <a:effectLst/>
                <a:latin typeface="+mn-lt"/>
                <a:ea typeface="+mn-ea"/>
                <a:cs typeface="+mn-cs"/>
              </a:rPr>
              <a:t>He</a:t>
            </a:r>
            <a:r>
              <a:rPr lang="en-US" sz="1200" kern="1200" baseline="0" dirty="0">
                <a:solidFill>
                  <a:schemeClr val="tx1"/>
                </a:solidFill>
                <a:effectLst/>
                <a:latin typeface="+mn-lt"/>
                <a:ea typeface="+mn-ea"/>
                <a:cs typeface="+mn-cs"/>
              </a:rPr>
              <a:t> said goodbye to the mouse and went to his house.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“Silly old Owl! Doesn’t he know? There’s no such thing as 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CDDD0D5A-21EC-418F-86AA-828A8929CF51}" type="slidenum">
              <a:rPr lang="en-US" smtClean="0"/>
              <a:t>20</a:t>
            </a:fld>
            <a:endParaRPr lang="en-US"/>
          </a:p>
        </p:txBody>
      </p:sp>
    </p:spTree>
    <p:extLst>
      <p:ext uri="{BB962C8B-B14F-4D97-AF65-F5344CB8AC3E}">
        <p14:creationId xmlns:p14="http://schemas.microsoft.com/office/powerpoint/2010/main" val="608920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mouse walks and</a:t>
            </a:r>
            <a:r>
              <a:rPr lang="en-US" sz="1200" kern="1200" baseline="0" dirty="0">
                <a:solidFill>
                  <a:schemeClr val="tx1"/>
                </a:solidFill>
                <a:effectLst/>
                <a:latin typeface="+mn-lt"/>
                <a:ea typeface="+mn-ea"/>
                <a:cs typeface="+mn-cs"/>
              </a:rPr>
              <a:t> sees a snake by the lake.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will you go little mouse. Come,</a:t>
            </a:r>
            <a:r>
              <a:rPr lang="en-US" sz="1200" kern="1200" baseline="0" dirty="0">
                <a:solidFill>
                  <a:schemeClr val="tx1"/>
                </a:solidFill>
                <a:effectLst/>
                <a:latin typeface="+mn-lt"/>
                <a:ea typeface="+mn-ea"/>
                <a:cs typeface="+mn-cs"/>
              </a:rPr>
              <a:t> eat at my house. </a:t>
            </a:r>
          </a:p>
          <a:p>
            <a:r>
              <a:rPr lang="en-US" sz="1200" kern="1200" baseline="0" dirty="0">
                <a:solidFill>
                  <a:schemeClr val="tx1"/>
                </a:solidFill>
                <a:effectLst/>
                <a:latin typeface="+mn-lt"/>
                <a:ea typeface="+mn-ea"/>
                <a:cs typeface="+mn-cs"/>
              </a:rPr>
              <a:t>No. I will eat with the </a:t>
            </a:r>
            <a:r>
              <a:rPr lang="en-US" sz="1200" kern="1200" baseline="0" dirty="0" err="1">
                <a:solidFill>
                  <a:schemeClr val="tx1"/>
                </a:solidFill>
                <a:effectLst/>
                <a:latin typeface="+mn-lt"/>
                <a:ea typeface="+mn-ea"/>
                <a:cs typeface="+mn-cs"/>
              </a:rPr>
              <a:t>Gruffalo</a:t>
            </a:r>
            <a:r>
              <a:rPr lang="en-US" sz="1200" kern="1200" baseline="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What</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Don’t you know?</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21</a:t>
            </a:fld>
            <a:endParaRPr lang="en-US"/>
          </a:p>
        </p:txBody>
      </p:sp>
    </p:spTree>
    <p:extLst>
      <p:ext uri="{BB962C8B-B14F-4D97-AF65-F5344CB8AC3E}">
        <p14:creationId xmlns:p14="http://schemas.microsoft.com/office/powerpoint/2010/main" val="816991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has terrible eyes and a terrible</a:t>
            </a:r>
            <a:r>
              <a:rPr lang="en-US" sz="1200" kern="1200" baseline="0" dirty="0">
                <a:solidFill>
                  <a:schemeClr val="tx1"/>
                </a:solidFill>
                <a:effectLst/>
                <a:latin typeface="+mn-lt"/>
                <a:ea typeface="+mn-ea"/>
                <a:cs typeface="+mn-cs"/>
              </a:rPr>
              <a:t> nose. He has a terrible tongue and terrible toes.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will</a:t>
            </a:r>
            <a:r>
              <a:rPr lang="en-US" sz="1200" kern="1200" baseline="0" dirty="0">
                <a:solidFill>
                  <a:schemeClr val="tx1"/>
                </a:solidFill>
                <a:effectLst/>
                <a:latin typeface="+mn-lt"/>
                <a:ea typeface="+mn-ea"/>
                <a:cs typeface="+mn-cs"/>
              </a:rPr>
              <a:t> you meet</a:t>
            </a:r>
            <a:r>
              <a:rPr lang="en-US" sz="1200" kern="1200" dirty="0">
                <a:solidFill>
                  <a:schemeClr val="tx1"/>
                </a:solidFill>
                <a:effectLst/>
                <a:latin typeface="+mn-lt"/>
                <a:ea typeface="+mn-ea"/>
                <a:cs typeface="+mn-cs"/>
              </a:rPr>
              <a:t> him?”</a:t>
            </a:r>
          </a:p>
          <a:p>
            <a:r>
              <a:rPr lang="en-US" sz="1200" kern="1200" dirty="0">
                <a:solidFill>
                  <a:schemeClr val="tx1"/>
                </a:solidFill>
                <a:effectLst/>
                <a:latin typeface="+mn-lt"/>
                <a:ea typeface="+mn-ea"/>
                <a:cs typeface="+mn-cs"/>
              </a:rPr>
              <a:t>“Here, by this lake.</a:t>
            </a:r>
            <a:r>
              <a:rPr lang="en-US" sz="1200" kern="1200" baseline="0" dirty="0">
                <a:solidFill>
                  <a:schemeClr val="tx1"/>
                </a:solidFill>
                <a:effectLst/>
                <a:latin typeface="+mn-lt"/>
                <a:ea typeface="+mn-ea"/>
                <a:cs typeface="+mn-cs"/>
              </a:rPr>
              <a:t> But you must go. The </a:t>
            </a:r>
            <a:r>
              <a:rPr lang="en-US" sz="1200" kern="1200" baseline="0" dirty="0" err="1">
                <a:solidFill>
                  <a:schemeClr val="tx1"/>
                </a:solidFill>
                <a:effectLst/>
                <a:latin typeface="+mn-lt"/>
                <a:ea typeface="+mn-ea"/>
                <a:cs typeface="+mn-cs"/>
              </a:rPr>
              <a:t>Gruffalo</a:t>
            </a:r>
            <a:r>
              <a:rPr lang="en-US" sz="1200" kern="1200" baseline="0" dirty="0">
                <a:solidFill>
                  <a:schemeClr val="tx1"/>
                </a:solidFill>
                <a:effectLst/>
                <a:latin typeface="+mn-lt"/>
                <a:ea typeface="+mn-ea"/>
                <a:cs typeface="+mn-cs"/>
              </a:rPr>
              <a:t>… likes to eat… snake.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22</a:t>
            </a:fld>
            <a:endParaRPr lang="en-US"/>
          </a:p>
        </p:txBody>
      </p:sp>
    </p:spTree>
    <p:extLst>
      <p:ext uri="{BB962C8B-B14F-4D97-AF65-F5344CB8AC3E}">
        <p14:creationId xmlns:p14="http://schemas.microsoft.com/office/powerpoint/2010/main" val="3018234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likes to eat snake!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“Goodbye, little mouse!” </a:t>
            </a:r>
          </a:p>
          <a:p>
            <a:r>
              <a:rPr lang="en-US" sz="1200" kern="1200" dirty="0">
                <a:solidFill>
                  <a:schemeClr val="tx1"/>
                </a:solidFill>
                <a:effectLst/>
                <a:latin typeface="+mn-lt"/>
                <a:ea typeface="+mn-ea"/>
                <a:cs typeface="+mn-cs"/>
              </a:rPr>
              <a:t>He</a:t>
            </a:r>
            <a:r>
              <a:rPr lang="en-US" sz="1200" kern="1200" baseline="0" dirty="0">
                <a:solidFill>
                  <a:schemeClr val="tx1"/>
                </a:solidFill>
                <a:effectLst/>
                <a:latin typeface="+mn-lt"/>
                <a:ea typeface="+mn-ea"/>
                <a:cs typeface="+mn-cs"/>
              </a:rPr>
              <a:t> said goodbye to the mouse and went to his house.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23</a:t>
            </a:fld>
            <a:endParaRPr lang="en-US"/>
          </a:p>
        </p:txBody>
      </p:sp>
    </p:spTree>
    <p:extLst>
      <p:ext uri="{BB962C8B-B14F-4D97-AF65-F5344CB8AC3E}">
        <p14:creationId xmlns:p14="http://schemas.microsoft.com/office/powerpoint/2010/main" val="384022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Silly old Snake! Doesn’t he know? There’s no such thing as a </a:t>
            </a:r>
            <a:r>
              <a:rPr lang="en-US" sz="1200" kern="1200" dirty="0" err="1">
                <a:solidFill>
                  <a:schemeClr val="tx1"/>
                </a:solidFill>
                <a:effectLst/>
                <a:latin typeface="+mn-lt"/>
                <a:ea typeface="+mn-ea"/>
                <a:cs typeface="+mn-cs"/>
              </a:rPr>
              <a:t>gruffal</a:t>
            </a:r>
            <a:r>
              <a:rPr lang="en-US" sz="1200" kern="1200" dirty="0">
                <a:solidFill>
                  <a:schemeClr val="tx1"/>
                </a:solidFill>
                <a:effectLst/>
                <a:latin typeface="+mn-lt"/>
                <a:ea typeface="+mn-ea"/>
                <a:cs typeface="+mn-cs"/>
              </a:rPr>
              <a:t>… OH!</a:t>
            </a:r>
          </a:p>
          <a:p>
            <a:endParaRPr lang="en-US" dirty="0"/>
          </a:p>
        </p:txBody>
      </p:sp>
      <p:sp>
        <p:nvSpPr>
          <p:cNvPr id="4" name="Slide Number Placeholder 3"/>
          <p:cNvSpPr>
            <a:spLocks noGrp="1"/>
          </p:cNvSpPr>
          <p:nvPr>
            <p:ph type="sldNum" sz="quarter" idx="5"/>
          </p:nvPr>
        </p:nvSpPr>
        <p:spPr/>
        <p:txBody>
          <a:bodyPr/>
          <a:lstStyle/>
          <a:p>
            <a:fld id="{CDDD0D5A-21EC-418F-86AA-828A8929CF51}" type="slidenum">
              <a:rPr lang="en-US" smtClean="0"/>
              <a:t>24</a:t>
            </a:fld>
            <a:endParaRPr lang="en-US"/>
          </a:p>
        </p:txBody>
      </p:sp>
    </p:spTree>
    <p:extLst>
      <p:ext uri="{BB962C8B-B14F-4D97-AF65-F5344CB8AC3E}">
        <p14:creationId xmlns:p14="http://schemas.microsoft.com/office/powerpoint/2010/main" val="1925375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t>
            </a:r>
            <a:r>
              <a:rPr lang="en-US" sz="1200" kern="1200" baseline="0" dirty="0">
                <a:solidFill>
                  <a:schemeClr val="tx1"/>
                </a:solidFill>
                <a:effectLst/>
                <a:latin typeface="+mn-lt"/>
                <a:ea typeface="+mn-ea"/>
                <a:cs typeface="+mn-cs"/>
              </a:rPr>
              <a:t> has terrible eyes and a terrible nose. He has a terrible tongue and terrible toes. </a:t>
            </a:r>
            <a:r>
              <a:rPr lang="en-US" sz="1200" kern="1200" dirty="0">
                <a:solidFill>
                  <a:schemeClr val="tx1"/>
                </a:solidFill>
                <a:effectLst/>
                <a:latin typeface="+mn-lt"/>
                <a:ea typeface="+mn-ea"/>
                <a:cs typeface="+mn-cs"/>
              </a:rPr>
              <a:t>Oh no! It’s a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25</a:t>
            </a:fld>
            <a:endParaRPr lang="en-US"/>
          </a:p>
        </p:txBody>
      </p:sp>
    </p:spTree>
    <p:extLst>
      <p:ext uri="{BB962C8B-B14F-4D97-AF65-F5344CB8AC3E}">
        <p14:creationId xmlns:p14="http://schemas.microsoft.com/office/powerpoint/2010/main" val="681538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wants to eat</a:t>
            </a:r>
            <a:r>
              <a:rPr lang="en-US" sz="1200" kern="1200" baseline="0" dirty="0">
                <a:solidFill>
                  <a:schemeClr val="tx1"/>
                </a:solidFill>
                <a:effectLst/>
                <a:latin typeface="+mn-lt"/>
                <a:ea typeface="+mn-ea"/>
                <a:cs typeface="+mn-cs"/>
              </a:rPr>
              <a:t> the mouse. He says, </a:t>
            </a:r>
          </a:p>
          <a:p>
            <a:r>
              <a:rPr lang="en-US" sz="1200" kern="1200" baseline="0" dirty="0">
                <a:solidFill>
                  <a:schemeClr val="tx1"/>
                </a:solidFill>
                <a:effectLst/>
                <a:latin typeface="+mn-lt"/>
                <a:ea typeface="+mn-ea"/>
                <a:cs typeface="+mn-cs"/>
              </a:rPr>
              <a:t>Where will you go little mouse? Come, I will eat you at my house. </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No! You will not eat me. Come, and you will see. The animals are all afraid of me.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26</a:t>
            </a:fld>
            <a:endParaRPr lang="en-US"/>
          </a:p>
        </p:txBody>
      </p:sp>
    </p:spTree>
    <p:extLst>
      <p:ext uri="{BB962C8B-B14F-4D97-AF65-F5344CB8AC3E}">
        <p14:creationId xmlns:p14="http://schemas.microsoft.com/office/powerpoint/2010/main" val="2679183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laughs</a:t>
            </a:r>
            <a:r>
              <a:rPr lang="en-US" sz="1200" kern="1200" baseline="0" dirty="0">
                <a:solidFill>
                  <a:schemeClr val="tx1"/>
                </a:solidFill>
                <a:effectLst/>
                <a:latin typeface="+mn-lt"/>
                <a:ea typeface="+mn-ea"/>
                <a:cs typeface="+mn-cs"/>
              </a:rPr>
              <a:t>, and together they go. </a:t>
            </a:r>
          </a:p>
          <a:p>
            <a:r>
              <a:rPr lang="en-US" sz="1200" kern="1200" baseline="0" dirty="0">
                <a:solidFill>
                  <a:schemeClr val="tx1"/>
                </a:solidFill>
                <a:effectLst/>
                <a:latin typeface="+mn-lt"/>
                <a:ea typeface="+mn-ea"/>
                <a:cs typeface="+mn-cs"/>
              </a:rPr>
              <a:t>The mouse first, and then behind, the </a:t>
            </a:r>
            <a:r>
              <a:rPr lang="en-US" sz="1200" kern="1200" baseline="0" dirty="0" err="1">
                <a:solidFill>
                  <a:schemeClr val="tx1"/>
                </a:solidFill>
                <a:effectLst/>
                <a:latin typeface="+mn-lt"/>
                <a:ea typeface="+mn-ea"/>
                <a:cs typeface="+mn-cs"/>
              </a:rPr>
              <a:t>Gruffalo</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walked and walked till the Gruffalo said,</a:t>
            </a:r>
          </a:p>
          <a:p>
            <a:r>
              <a:rPr lang="en-US" sz="1200" kern="1200" dirty="0">
                <a:solidFill>
                  <a:schemeClr val="tx1"/>
                </a:solidFill>
                <a:effectLst/>
                <a:latin typeface="+mn-lt"/>
                <a:ea typeface="+mn-ea"/>
                <a:cs typeface="+mn-cs"/>
              </a:rPr>
              <a:t>“What is that I hear ahead.”</a:t>
            </a:r>
          </a:p>
        </p:txBody>
      </p:sp>
      <p:sp>
        <p:nvSpPr>
          <p:cNvPr id="4" name="Slide Number Placeholder 3"/>
          <p:cNvSpPr>
            <a:spLocks noGrp="1"/>
          </p:cNvSpPr>
          <p:nvPr>
            <p:ph type="sldNum" sz="quarter" idx="5"/>
          </p:nvPr>
        </p:nvSpPr>
        <p:spPr/>
        <p:txBody>
          <a:bodyPr/>
          <a:lstStyle/>
          <a:p>
            <a:fld id="{CDDD0D5A-21EC-418F-86AA-828A8929CF51}" type="slidenum">
              <a:rPr lang="en-US" smtClean="0"/>
              <a:t>27</a:t>
            </a:fld>
            <a:endParaRPr lang="en-US"/>
          </a:p>
        </p:txBody>
      </p:sp>
    </p:spTree>
    <p:extLst>
      <p:ext uri="{BB962C8B-B14F-4D97-AF65-F5344CB8AC3E}">
        <p14:creationId xmlns:p14="http://schemas.microsoft.com/office/powerpoint/2010/main" val="311990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Snake,” said the mouse. “Snake, hello!”</a:t>
            </a:r>
          </a:p>
          <a:p>
            <a:r>
              <a:rPr lang="en-US" sz="1200" kern="1200" dirty="0">
                <a:solidFill>
                  <a:schemeClr val="tx1"/>
                </a:solidFill>
                <a:effectLst/>
                <a:latin typeface="+mn-lt"/>
                <a:ea typeface="+mn-ea"/>
                <a:cs typeface="+mn-cs"/>
              </a:rPr>
              <a:t>Snake took one look at the Gruffalo.</a:t>
            </a:r>
          </a:p>
          <a:p>
            <a:r>
              <a:rPr lang="en-US" sz="1200" kern="1200" dirty="0">
                <a:solidFill>
                  <a:schemeClr val="tx1"/>
                </a:solidFill>
                <a:effectLst/>
                <a:latin typeface="+mn-lt"/>
                <a:ea typeface="+mn-ea"/>
                <a:cs typeface="+mn-cs"/>
              </a:rPr>
              <a:t>He said, “Goodbye little mouse,”</a:t>
            </a:r>
          </a:p>
          <a:p>
            <a:r>
              <a:rPr lang="en-US" sz="1200" kern="1200" dirty="0">
                <a:solidFill>
                  <a:schemeClr val="tx1"/>
                </a:solidFill>
                <a:effectLst/>
                <a:latin typeface="+mn-lt"/>
                <a:ea typeface="+mn-ea"/>
                <a:cs typeface="+mn-cs"/>
              </a:rPr>
              <a:t>He said goodbye</a:t>
            </a:r>
            <a:r>
              <a:rPr lang="en-US" sz="1200" kern="1200" baseline="0" dirty="0">
                <a:solidFill>
                  <a:schemeClr val="tx1"/>
                </a:solidFill>
                <a:effectLst/>
                <a:latin typeface="+mn-lt"/>
                <a:ea typeface="+mn-ea"/>
                <a:cs typeface="+mn-cs"/>
              </a:rPr>
              <a:t> to the mouse and went to his house.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28</a:t>
            </a:fld>
            <a:endParaRPr lang="en-US"/>
          </a:p>
        </p:txBody>
      </p:sp>
    </p:spTree>
    <p:extLst>
      <p:ext uri="{BB962C8B-B14F-4D97-AF65-F5344CB8AC3E}">
        <p14:creationId xmlns:p14="http://schemas.microsoft.com/office/powerpoint/2010/main" val="1619940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see? Said the mouse. “I told you so,”</a:t>
            </a:r>
          </a:p>
          <a:p>
            <a:r>
              <a:rPr lang="en-US" sz="1200" kern="1200" dirty="0">
                <a:solidFill>
                  <a:schemeClr val="tx1"/>
                </a:solidFill>
                <a:effectLst/>
                <a:latin typeface="+mn-lt"/>
                <a:ea typeface="+mn-ea"/>
                <a:cs typeface="+mn-cs"/>
              </a:rPr>
              <a:t>“Wow!” said the Gruffalo.</a:t>
            </a:r>
          </a:p>
          <a:p>
            <a:r>
              <a:rPr lang="en-US" sz="1200" kern="1200" dirty="0">
                <a:solidFill>
                  <a:schemeClr val="tx1"/>
                </a:solidFill>
                <a:effectLst/>
                <a:latin typeface="+mn-lt"/>
                <a:ea typeface="+mn-ea"/>
                <a:cs typeface="+mn-cs"/>
              </a:rPr>
              <a:t>They walked some more till the Gruffalo said, </a:t>
            </a:r>
          </a:p>
          <a:p>
            <a:r>
              <a:rPr lang="en-US" sz="1200" kern="1200" dirty="0">
                <a:solidFill>
                  <a:schemeClr val="tx1"/>
                </a:solidFill>
                <a:effectLst/>
                <a:latin typeface="+mn-lt"/>
                <a:ea typeface="+mn-ea"/>
                <a:cs typeface="+mn-cs"/>
              </a:rPr>
              <a:t>“What is that I hear ahead?.”</a:t>
            </a:r>
          </a:p>
        </p:txBody>
      </p:sp>
      <p:sp>
        <p:nvSpPr>
          <p:cNvPr id="4" name="Slide Number Placeholder 3"/>
          <p:cNvSpPr>
            <a:spLocks noGrp="1"/>
          </p:cNvSpPr>
          <p:nvPr>
            <p:ph type="sldNum" sz="quarter" idx="5"/>
          </p:nvPr>
        </p:nvSpPr>
        <p:spPr/>
        <p:txBody>
          <a:bodyPr/>
          <a:lstStyle/>
          <a:p>
            <a:fld id="{CDDD0D5A-21EC-418F-86AA-828A8929CF51}" type="slidenum">
              <a:rPr lang="en-US" smtClean="0"/>
              <a:t>29</a:t>
            </a:fld>
            <a:endParaRPr lang="en-US"/>
          </a:p>
        </p:txBody>
      </p:sp>
    </p:spTree>
    <p:extLst>
      <p:ext uri="{BB962C8B-B14F-4D97-AF65-F5344CB8AC3E}">
        <p14:creationId xmlns:p14="http://schemas.microsoft.com/office/powerpoint/2010/main" val="58178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Julia</a:t>
            </a:r>
            <a:r>
              <a:rPr lang="en-US" sz="1200" b="1" baseline="0" dirty="0"/>
              <a:t> Donaldson is the author of The </a:t>
            </a:r>
            <a:r>
              <a:rPr lang="en-US" sz="1200" b="1" baseline="0" dirty="0" err="1"/>
              <a:t>Gruffalo</a:t>
            </a:r>
            <a:r>
              <a:rPr lang="en-US" sz="1200" b="1" baseline="0" dirty="0"/>
              <a:t>. I like her books because they are funny. Her books make me laugh. </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3</a:t>
            </a:fld>
            <a:endParaRPr lang="en-US"/>
          </a:p>
        </p:txBody>
      </p:sp>
    </p:spTree>
    <p:extLst>
      <p:ext uri="{BB962C8B-B14F-4D97-AF65-F5344CB8AC3E}">
        <p14:creationId xmlns:p14="http://schemas.microsoft.com/office/powerpoint/2010/main" val="2517044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Owl,” said the mouse. “Owl, hello!”</a:t>
            </a:r>
          </a:p>
          <a:p>
            <a:r>
              <a:rPr lang="en-US" sz="1200" kern="1200" dirty="0">
                <a:solidFill>
                  <a:schemeClr val="tx1"/>
                </a:solidFill>
                <a:effectLst/>
                <a:latin typeface="+mn-lt"/>
                <a:ea typeface="+mn-ea"/>
                <a:cs typeface="+mn-cs"/>
              </a:rPr>
              <a:t>Owl took one look at the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 said, “Goodbye little mouse,”</a:t>
            </a:r>
          </a:p>
          <a:p>
            <a:r>
              <a:rPr lang="en-US" sz="1200" kern="1200" dirty="0">
                <a:solidFill>
                  <a:schemeClr val="tx1"/>
                </a:solidFill>
                <a:effectLst/>
                <a:latin typeface="+mn-lt"/>
                <a:ea typeface="+mn-ea"/>
                <a:cs typeface="+mn-cs"/>
              </a:rPr>
              <a:t>He said goodbye</a:t>
            </a:r>
            <a:r>
              <a:rPr lang="en-US" sz="1200" kern="1200" baseline="0" dirty="0">
                <a:solidFill>
                  <a:schemeClr val="tx1"/>
                </a:solidFill>
                <a:effectLst/>
                <a:latin typeface="+mn-lt"/>
                <a:ea typeface="+mn-ea"/>
                <a:cs typeface="+mn-cs"/>
              </a:rPr>
              <a:t> to the mouse and went to his house.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30</a:t>
            </a:fld>
            <a:endParaRPr lang="en-US"/>
          </a:p>
        </p:txBody>
      </p:sp>
    </p:spTree>
    <p:extLst>
      <p:ext uri="{BB962C8B-B14F-4D97-AF65-F5344CB8AC3E}">
        <p14:creationId xmlns:p14="http://schemas.microsoft.com/office/powerpoint/2010/main" val="2542924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see?” said the mouse. “I told you so.”</a:t>
            </a:r>
          </a:p>
          <a:p>
            <a:r>
              <a:rPr lang="en-US" sz="1200" kern="1200" dirty="0">
                <a:solidFill>
                  <a:schemeClr val="tx1"/>
                </a:solidFill>
                <a:effectLst/>
                <a:latin typeface="+mn-lt"/>
                <a:ea typeface="+mn-ea"/>
                <a:cs typeface="+mn-cs"/>
              </a:rPr>
              <a:t>“Wow!” said the Gruffalo.</a:t>
            </a:r>
          </a:p>
          <a:p>
            <a:r>
              <a:rPr lang="en-US" sz="1200" kern="1200" dirty="0">
                <a:solidFill>
                  <a:schemeClr val="tx1"/>
                </a:solidFill>
                <a:effectLst/>
                <a:latin typeface="+mn-lt"/>
                <a:ea typeface="+mn-ea"/>
                <a:cs typeface="+mn-cs"/>
              </a:rPr>
              <a:t>They walked some more till the Gruffalo said,</a:t>
            </a:r>
          </a:p>
          <a:p>
            <a:r>
              <a:rPr lang="en-US" sz="1200" kern="1200" dirty="0">
                <a:solidFill>
                  <a:schemeClr val="tx1"/>
                </a:solidFill>
                <a:effectLst/>
                <a:latin typeface="+mn-lt"/>
                <a:ea typeface="+mn-ea"/>
                <a:cs typeface="+mn-cs"/>
              </a:rPr>
              <a:t>“What is that I hear ahead?”</a:t>
            </a:r>
          </a:p>
        </p:txBody>
      </p:sp>
      <p:sp>
        <p:nvSpPr>
          <p:cNvPr id="4" name="Slide Number Placeholder 3"/>
          <p:cNvSpPr>
            <a:spLocks noGrp="1"/>
          </p:cNvSpPr>
          <p:nvPr>
            <p:ph type="sldNum" sz="quarter" idx="5"/>
          </p:nvPr>
        </p:nvSpPr>
        <p:spPr/>
        <p:txBody>
          <a:bodyPr/>
          <a:lstStyle/>
          <a:p>
            <a:fld id="{CDDD0D5A-21EC-418F-86AA-828A8929CF51}" type="slidenum">
              <a:rPr lang="en-US" smtClean="0"/>
              <a:t>31</a:t>
            </a:fld>
            <a:endParaRPr lang="en-US"/>
          </a:p>
        </p:txBody>
      </p:sp>
    </p:spTree>
    <p:extLst>
      <p:ext uri="{BB962C8B-B14F-4D97-AF65-F5344CB8AC3E}">
        <p14:creationId xmlns:p14="http://schemas.microsoft.com/office/powerpoint/2010/main" val="1306873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Fox,” said the mouse. “Fox, hello!”</a:t>
            </a:r>
          </a:p>
          <a:p>
            <a:r>
              <a:rPr lang="en-US" sz="1200" kern="1200" dirty="0">
                <a:solidFill>
                  <a:schemeClr val="tx1"/>
                </a:solidFill>
                <a:effectLst/>
                <a:latin typeface="+mn-lt"/>
                <a:ea typeface="+mn-ea"/>
                <a:cs typeface="+mn-cs"/>
              </a:rPr>
              <a:t>Fox took one look at the Gruffalo.</a:t>
            </a:r>
          </a:p>
          <a:p>
            <a:r>
              <a:rPr lang="en-US" sz="1200" kern="1200" dirty="0">
                <a:solidFill>
                  <a:schemeClr val="tx1"/>
                </a:solidFill>
                <a:effectLst/>
                <a:latin typeface="+mn-lt"/>
                <a:ea typeface="+mn-ea"/>
                <a:cs typeface="+mn-cs"/>
              </a:rPr>
              <a:t>He said, “Goodbye little mouse,”</a:t>
            </a:r>
          </a:p>
          <a:p>
            <a:r>
              <a:rPr lang="en-US" sz="1200" kern="1200" dirty="0">
                <a:solidFill>
                  <a:schemeClr val="tx1"/>
                </a:solidFill>
                <a:effectLst/>
                <a:latin typeface="+mn-lt"/>
                <a:ea typeface="+mn-ea"/>
                <a:cs typeface="+mn-cs"/>
              </a:rPr>
              <a:t>He said goodbye</a:t>
            </a:r>
            <a:r>
              <a:rPr lang="en-US" sz="1200" kern="1200" baseline="0" dirty="0">
                <a:solidFill>
                  <a:schemeClr val="tx1"/>
                </a:solidFill>
                <a:effectLst/>
                <a:latin typeface="+mn-lt"/>
                <a:ea typeface="+mn-ea"/>
                <a:cs typeface="+mn-cs"/>
              </a:rPr>
              <a:t> to the mouse and went to his house.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32</a:t>
            </a:fld>
            <a:endParaRPr lang="en-US"/>
          </a:p>
        </p:txBody>
      </p:sp>
    </p:spTree>
    <p:extLst>
      <p:ext uri="{BB962C8B-B14F-4D97-AF65-F5344CB8AC3E}">
        <p14:creationId xmlns:p14="http://schemas.microsoft.com/office/powerpoint/2010/main" val="973523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told</a:t>
            </a:r>
            <a:r>
              <a:rPr lang="en-US" sz="1200" kern="1200" baseline="0" dirty="0">
                <a:solidFill>
                  <a:schemeClr val="tx1"/>
                </a:solidFill>
                <a:effectLst/>
                <a:latin typeface="+mn-lt"/>
                <a:ea typeface="+mn-ea"/>
                <a:cs typeface="+mn-cs"/>
              </a:rPr>
              <a:t> you so!</a:t>
            </a:r>
            <a:r>
              <a:rPr lang="en-US" sz="1200" kern="1200" dirty="0">
                <a:solidFill>
                  <a:schemeClr val="tx1"/>
                </a:solidFill>
                <a:effectLst/>
                <a:latin typeface="+mn-lt"/>
                <a:ea typeface="+mn-ea"/>
                <a:cs typeface="+mn-cs"/>
              </a:rPr>
              <a:t> N</a:t>
            </a:r>
            <a:r>
              <a:rPr lang="en-US" sz="1200" kern="1200" baseline="0" dirty="0">
                <a:solidFill>
                  <a:schemeClr val="tx1"/>
                </a:solidFill>
                <a:effectLst/>
                <a:latin typeface="+mn-lt"/>
                <a:ea typeface="+mn-ea"/>
                <a:cs typeface="+mn-cs"/>
              </a:rPr>
              <a:t>ow, </a:t>
            </a:r>
            <a:r>
              <a:rPr lang="en-US" sz="1200" kern="1200" dirty="0">
                <a:solidFill>
                  <a:schemeClr val="tx1"/>
                </a:solidFill>
                <a:effectLst/>
                <a:latin typeface="+mn-lt"/>
                <a:ea typeface="+mn-ea"/>
                <a:cs typeface="+mn-cs"/>
              </a:rPr>
              <a:t>you see?</a:t>
            </a:r>
            <a:r>
              <a:rPr lang="en-US" sz="1200" kern="1200" baseline="0" dirty="0">
                <a:solidFill>
                  <a:schemeClr val="tx1"/>
                </a:solidFill>
                <a:effectLst/>
                <a:latin typeface="+mn-lt"/>
                <a:ea typeface="+mn-ea"/>
                <a:cs typeface="+mn-cs"/>
              </a:rPr>
              <a:t> </a:t>
            </a:r>
          </a:p>
          <a:p>
            <a:r>
              <a:rPr lang="en-US" sz="1200" kern="1200" baseline="0" dirty="0">
                <a:solidFill>
                  <a:schemeClr val="tx1"/>
                </a:solidFill>
                <a:effectLst/>
                <a:latin typeface="+mn-lt"/>
                <a:ea typeface="+mn-ea"/>
                <a:cs typeface="+mn-cs"/>
              </a:rPr>
              <a:t>The animals are all afraid of 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cannot eat me, and now you</a:t>
            </a:r>
            <a:r>
              <a:rPr lang="en-US" sz="1200" kern="1200" baseline="0" dirty="0">
                <a:solidFill>
                  <a:schemeClr val="tx1"/>
                </a:solidFill>
                <a:effectLst/>
                <a:latin typeface="+mn-lt"/>
                <a:ea typeface="+mn-ea"/>
                <a:cs typeface="+mn-cs"/>
              </a:rPr>
              <a:t> must go!</a:t>
            </a:r>
          </a:p>
          <a:p>
            <a:r>
              <a:rPr lang="en-US" sz="1200" kern="1200" baseline="0" dirty="0">
                <a:solidFill>
                  <a:schemeClr val="tx1"/>
                </a:solidFill>
                <a:effectLst/>
                <a:latin typeface="+mn-lt"/>
                <a:ea typeface="+mn-ea"/>
                <a:cs typeface="+mn-cs"/>
              </a:rPr>
              <a:t>Or else I will eat a </a:t>
            </a:r>
            <a:r>
              <a:rPr lang="en-US" sz="1200" kern="1200" baseline="0" dirty="0" err="1">
                <a:solidFill>
                  <a:schemeClr val="tx1"/>
                </a:solidFill>
                <a:effectLst/>
                <a:latin typeface="+mn-lt"/>
                <a:ea typeface="+mn-ea"/>
                <a:cs typeface="+mn-cs"/>
              </a:rPr>
              <a:t>Gruffalo</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Gruffalo</a:t>
            </a:r>
            <a:r>
              <a:rPr lang="en-US" sz="1200" kern="1200" dirty="0">
                <a:solidFill>
                  <a:schemeClr val="tx1"/>
                </a:solidFill>
                <a:effectLst/>
                <a:latin typeface="+mn-lt"/>
                <a:ea typeface="+mn-ea"/>
                <a:cs typeface="+mn-cs"/>
              </a:rPr>
              <a:t> said, “Goodbye</a:t>
            </a:r>
            <a:r>
              <a:rPr lang="en-US" sz="1200" kern="1200" baseline="0" dirty="0">
                <a:solidFill>
                  <a:schemeClr val="tx1"/>
                </a:solidFill>
                <a:effectLst/>
                <a:latin typeface="+mn-lt"/>
                <a:ea typeface="+mn-ea"/>
                <a:cs typeface="+mn-cs"/>
              </a:rPr>
              <a:t> little mouse.”</a:t>
            </a:r>
          </a:p>
          <a:p>
            <a:r>
              <a:rPr lang="en-US" sz="1200" kern="1200" baseline="0" dirty="0">
                <a:solidFill>
                  <a:schemeClr val="tx1"/>
                </a:solidFill>
                <a:effectLst/>
                <a:latin typeface="+mn-lt"/>
                <a:ea typeface="+mn-ea"/>
                <a:cs typeface="+mn-cs"/>
              </a:rPr>
              <a:t>He said goodbye to the mouse and went to his house.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33</a:t>
            </a:fld>
            <a:endParaRPr lang="en-US"/>
          </a:p>
        </p:txBody>
      </p:sp>
    </p:spTree>
    <p:extLst>
      <p:ext uri="{BB962C8B-B14F-4D97-AF65-F5344CB8AC3E}">
        <p14:creationId xmlns:p14="http://schemas.microsoft.com/office/powerpoint/2010/main" val="3723929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mouse found a nut to eat at his house.</a:t>
            </a:r>
            <a:r>
              <a:rPr lang="en-US" sz="1200" kern="1200" baseline="0" dirty="0">
                <a:solidFill>
                  <a:schemeClr val="tx1"/>
                </a:solidFill>
                <a:effectLst/>
                <a:latin typeface="+mn-lt"/>
                <a:ea typeface="+mn-ea"/>
                <a:cs typeface="+mn-cs"/>
              </a:rPr>
              <a:t> </a:t>
            </a:r>
          </a:p>
          <a:p>
            <a:r>
              <a:rPr lang="en-US" sz="1200" kern="1200" baseline="0" dirty="0">
                <a:solidFill>
                  <a:schemeClr val="tx1"/>
                </a:solidFill>
                <a:effectLst/>
                <a:latin typeface="+mn-lt"/>
                <a:ea typeface="+mn-ea"/>
                <a:cs typeface="+mn-cs"/>
              </a:rPr>
              <a:t>That’s the end, goodbye little mouse.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34</a:t>
            </a:fld>
            <a:endParaRPr lang="en-US"/>
          </a:p>
        </p:txBody>
      </p:sp>
    </p:spTree>
    <p:extLst>
      <p:ext uri="{BB962C8B-B14F-4D97-AF65-F5344CB8AC3E}">
        <p14:creationId xmlns:p14="http://schemas.microsoft.com/office/powerpoint/2010/main" val="763231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I love this book. It is so funny.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DD0D5A-21EC-418F-86AA-828A8929CF51}" type="slidenum">
              <a:rPr lang="en-US" smtClean="0"/>
              <a:t>35</a:t>
            </a:fld>
            <a:endParaRPr lang="en-US"/>
          </a:p>
        </p:txBody>
      </p:sp>
    </p:spTree>
    <p:extLst>
      <p:ext uri="{BB962C8B-B14F-4D97-AF65-F5344CB8AC3E}">
        <p14:creationId xmlns:p14="http://schemas.microsoft.com/office/powerpoint/2010/main" val="763231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r>
              <a:rPr lang="en-US" baseline="0" dirty="0"/>
              <a:t> does the mouse walk?</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36</a:t>
            </a:fld>
            <a:endParaRPr lang="en-US"/>
          </a:p>
        </p:txBody>
      </p:sp>
    </p:spTree>
    <p:extLst>
      <p:ext uri="{BB962C8B-B14F-4D97-AF65-F5344CB8AC3E}">
        <p14:creationId xmlns:p14="http://schemas.microsoft.com/office/powerpoint/2010/main" val="682754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mouse</a:t>
            </a:r>
            <a:r>
              <a:rPr lang="en-US" baseline="0" dirty="0"/>
              <a:t> walks in the forest.</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37</a:t>
            </a:fld>
            <a:endParaRPr lang="en-US"/>
          </a:p>
        </p:txBody>
      </p:sp>
    </p:spTree>
    <p:extLst>
      <p:ext uri="{BB962C8B-B14F-4D97-AF65-F5344CB8AC3E}">
        <p14:creationId xmlns:p14="http://schemas.microsoft.com/office/powerpoint/2010/main" val="215338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wants to eat the</a:t>
            </a:r>
            <a:r>
              <a:rPr lang="en-US" baseline="0" dirty="0"/>
              <a:t> mouse?</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38</a:t>
            </a:fld>
            <a:endParaRPr lang="en-US"/>
          </a:p>
        </p:txBody>
      </p:sp>
    </p:spTree>
    <p:extLst>
      <p:ext uri="{BB962C8B-B14F-4D97-AF65-F5344CB8AC3E}">
        <p14:creationId xmlns:p14="http://schemas.microsoft.com/office/powerpoint/2010/main" val="2376720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snake, the fox, the owl,</a:t>
            </a:r>
            <a:r>
              <a:rPr lang="en-US" baseline="0" dirty="0"/>
              <a:t> and the </a:t>
            </a:r>
            <a:r>
              <a:rPr lang="en-US" baseline="0" dirty="0" err="1"/>
              <a:t>Gruffalo</a:t>
            </a:r>
            <a:r>
              <a:rPr lang="en-US" baseline="0" dirty="0"/>
              <a:t> all want to eat the mouse.  </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39</a:t>
            </a:fld>
            <a:endParaRPr lang="en-US"/>
          </a:p>
        </p:txBody>
      </p:sp>
    </p:spTree>
    <p:extLst>
      <p:ext uri="{BB962C8B-B14F-4D97-AF65-F5344CB8AC3E}">
        <p14:creationId xmlns:p14="http://schemas.microsoft.com/office/powerpoint/2010/main" val="22362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We will learn many words today.</a:t>
            </a:r>
            <a:r>
              <a:rPr lang="en-US" b="1" baseline="0" dirty="0"/>
              <a:t> We will learn about body parts and animals, and we will learn about the forest. Let’s learn these words. Nose. Nose. Eyes. Eyes. Mouth. Mouth. Tongue. Tongue. Toes. Toes. Good job. Let’s play a game. Are you ready? Nose. Nose, eyes. Nose, eyes, mouth. Nose, eyes, mouth, nose. Nose eyes, mouth, nose, eyes, tongue. Good job. Where are your toes? My toes are on my foot. What animals will we learn about today? The animals we will learn are…. Owl. Owl. Snake. Snake. Fox. Fox. Mouse. Mouse. Where do the animals live? In the forest. Can you say forest? Forest. </a:t>
            </a:r>
            <a:endParaRPr lang="en-US" b="1" dirty="0"/>
          </a:p>
        </p:txBody>
      </p:sp>
      <p:sp>
        <p:nvSpPr>
          <p:cNvPr id="4" name="Slide Number Placeholder 3"/>
          <p:cNvSpPr>
            <a:spLocks noGrp="1"/>
          </p:cNvSpPr>
          <p:nvPr>
            <p:ph type="sldNum" sz="quarter" idx="10"/>
          </p:nvPr>
        </p:nvSpPr>
        <p:spPr/>
        <p:txBody>
          <a:bodyPr/>
          <a:lstStyle/>
          <a:p>
            <a:fld id="{CDDD0D5A-21EC-418F-86AA-828A8929CF51}" type="slidenum">
              <a:rPr lang="en-US" smtClean="0"/>
              <a:t>4</a:t>
            </a:fld>
            <a:endParaRPr lang="en-US"/>
          </a:p>
        </p:txBody>
      </p:sp>
    </p:spTree>
    <p:extLst>
      <p:ext uri="{BB962C8B-B14F-4D97-AF65-F5344CB8AC3E}">
        <p14:creationId xmlns:p14="http://schemas.microsoft.com/office/powerpoint/2010/main" val="1020014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want to eat with</a:t>
            </a:r>
            <a:r>
              <a:rPr lang="en-US" baseline="0" dirty="0"/>
              <a:t> the </a:t>
            </a:r>
            <a:r>
              <a:rPr lang="en-US" baseline="0" dirty="0" err="1"/>
              <a:t>Gruffalo</a:t>
            </a:r>
            <a:r>
              <a:rPr lang="en-US" baseline="0" dirty="0"/>
              <a:t>? </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40</a:t>
            </a:fld>
            <a:endParaRPr lang="en-US"/>
          </a:p>
        </p:txBody>
      </p:sp>
    </p:spTree>
    <p:extLst>
      <p:ext uri="{BB962C8B-B14F-4D97-AF65-F5344CB8AC3E}">
        <p14:creationId xmlns:p14="http://schemas.microsoft.com/office/powerpoint/2010/main" val="1237280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I</a:t>
            </a:r>
            <a:r>
              <a:rPr lang="en-US" baseline="0" dirty="0"/>
              <a:t> want to see how funny he looks. Yes, I want to see his terrible tongue, eyes, and nose. </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41</a:t>
            </a:fld>
            <a:endParaRPr lang="en-US"/>
          </a:p>
        </p:txBody>
      </p:sp>
    </p:spTree>
    <p:extLst>
      <p:ext uri="{BB962C8B-B14F-4D97-AF65-F5344CB8AC3E}">
        <p14:creationId xmlns:p14="http://schemas.microsoft.com/office/powerpoint/2010/main" val="1237280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I want to see his terrible toes. Where are your toes? My toes are on my foot. </a:t>
            </a:r>
          </a:p>
        </p:txBody>
      </p:sp>
      <p:sp>
        <p:nvSpPr>
          <p:cNvPr id="4" name="Slide Number Placeholder 3"/>
          <p:cNvSpPr>
            <a:spLocks noGrp="1"/>
          </p:cNvSpPr>
          <p:nvPr>
            <p:ph type="sldNum" sz="quarter" idx="10"/>
          </p:nvPr>
        </p:nvSpPr>
        <p:spPr/>
        <p:txBody>
          <a:bodyPr/>
          <a:lstStyle/>
          <a:p>
            <a:fld id="{CDDD0D5A-21EC-418F-86AA-828A8929CF51}" type="slidenum">
              <a:rPr lang="en-US" smtClean="0"/>
              <a:t>42</a:t>
            </a:fld>
            <a:endParaRPr lang="en-US"/>
          </a:p>
        </p:txBody>
      </p:sp>
    </p:spTree>
    <p:extLst>
      <p:ext uri="{BB962C8B-B14F-4D97-AF65-F5344CB8AC3E}">
        <p14:creationId xmlns:p14="http://schemas.microsoft.com/office/powerpoint/2010/main" val="1229825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Where is your finger? My finger is on my hand. </a:t>
            </a:r>
          </a:p>
        </p:txBody>
      </p:sp>
      <p:sp>
        <p:nvSpPr>
          <p:cNvPr id="4" name="Slide Number Placeholder 3"/>
          <p:cNvSpPr>
            <a:spLocks noGrp="1"/>
          </p:cNvSpPr>
          <p:nvPr>
            <p:ph type="sldNum" sz="quarter" idx="10"/>
          </p:nvPr>
        </p:nvSpPr>
        <p:spPr/>
        <p:txBody>
          <a:bodyPr/>
          <a:lstStyle/>
          <a:p>
            <a:fld id="{CDDD0D5A-21EC-418F-86AA-828A8929CF51}" type="slidenum">
              <a:rPr lang="en-US" smtClean="0"/>
              <a:t>43</a:t>
            </a:fld>
            <a:endParaRPr lang="en-US"/>
          </a:p>
        </p:txBody>
      </p:sp>
    </p:spTree>
    <p:extLst>
      <p:ext uri="{BB962C8B-B14F-4D97-AF65-F5344CB8AC3E}">
        <p14:creationId xmlns:p14="http://schemas.microsoft.com/office/powerpoint/2010/main" val="1229825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Where is your tongue? My tongue is in my mouth. </a:t>
            </a:r>
          </a:p>
        </p:txBody>
      </p:sp>
      <p:sp>
        <p:nvSpPr>
          <p:cNvPr id="4" name="Slide Number Placeholder 3"/>
          <p:cNvSpPr>
            <a:spLocks noGrp="1"/>
          </p:cNvSpPr>
          <p:nvPr>
            <p:ph type="sldNum" sz="quarter" idx="10"/>
          </p:nvPr>
        </p:nvSpPr>
        <p:spPr/>
        <p:txBody>
          <a:bodyPr/>
          <a:lstStyle/>
          <a:p>
            <a:fld id="{CDDD0D5A-21EC-418F-86AA-828A8929CF51}" type="slidenum">
              <a:rPr lang="en-US" smtClean="0"/>
              <a:t>44</a:t>
            </a:fld>
            <a:endParaRPr lang="en-US"/>
          </a:p>
        </p:txBody>
      </p:sp>
    </p:spTree>
    <p:extLst>
      <p:ext uri="{BB962C8B-B14F-4D97-AF65-F5344CB8AC3E}">
        <p14:creationId xmlns:p14="http://schemas.microsoft.com/office/powerpoint/2010/main" val="1229825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Where are your ears? My ears are on my head. </a:t>
            </a:r>
          </a:p>
        </p:txBody>
      </p:sp>
      <p:sp>
        <p:nvSpPr>
          <p:cNvPr id="4" name="Slide Number Placeholder 3"/>
          <p:cNvSpPr>
            <a:spLocks noGrp="1"/>
          </p:cNvSpPr>
          <p:nvPr>
            <p:ph type="sldNum" sz="quarter" idx="10"/>
          </p:nvPr>
        </p:nvSpPr>
        <p:spPr/>
        <p:txBody>
          <a:bodyPr/>
          <a:lstStyle/>
          <a:p>
            <a:fld id="{CDDD0D5A-21EC-418F-86AA-828A8929CF51}" type="slidenum">
              <a:rPr lang="en-US" smtClean="0"/>
              <a:t>45</a:t>
            </a:fld>
            <a:endParaRPr lang="en-US"/>
          </a:p>
        </p:txBody>
      </p:sp>
    </p:spTree>
    <p:extLst>
      <p:ext uri="{BB962C8B-B14F-4D97-AF65-F5344CB8AC3E}">
        <p14:creationId xmlns:p14="http://schemas.microsoft.com/office/powerpoint/2010/main" val="1229825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Good job! Let’s match the English words in the box with the Georgian words. Where is his hand? His hand is here. Where is his tongue. His tongue is here. Where is his ear? His ear is here. Where is his nose. His nose is here. Where is his eye? His eye is here.   </a:t>
            </a:r>
          </a:p>
        </p:txBody>
      </p:sp>
      <p:sp>
        <p:nvSpPr>
          <p:cNvPr id="4" name="Slide Number Placeholder 3"/>
          <p:cNvSpPr>
            <a:spLocks noGrp="1"/>
          </p:cNvSpPr>
          <p:nvPr>
            <p:ph type="sldNum" sz="quarter" idx="10"/>
          </p:nvPr>
        </p:nvSpPr>
        <p:spPr/>
        <p:txBody>
          <a:bodyPr/>
          <a:lstStyle/>
          <a:p>
            <a:fld id="{CDDD0D5A-21EC-418F-86AA-828A8929CF51}" type="slidenum">
              <a:rPr lang="en-US" smtClean="0"/>
              <a:t>46</a:t>
            </a:fld>
            <a:endParaRPr lang="en-US"/>
          </a:p>
        </p:txBody>
      </p:sp>
    </p:spTree>
    <p:extLst>
      <p:ext uri="{BB962C8B-B14F-4D97-AF65-F5344CB8AC3E}">
        <p14:creationId xmlns:p14="http://schemas.microsoft.com/office/powerpoint/2010/main" val="1229825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Did you get the correct answers?</a:t>
            </a:r>
          </a:p>
        </p:txBody>
      </p:sp>
      <p:sp>
        <p:nvSpPr>
          <p:cNvPr id="4" name="Slide Number Placeholder 3"/>
          <p:cNvSpPr>
            <a:spLocks noGrp="1"/>
          </p:cNvSpPr>
          <p:nvPr>
            <p:ph type="sldNum" sz="quarter" idx="10"/>
          </p:nvPr>
        </p:nvSpPr>
        <p:spPr/>
        <p:txBody>
          <a:bodyPr/>
          <a:lstStyle/>
          <a:p>
            <a:fld id="{CDDD0D5A-21EC-418F-86AA-828A8929CF51}" type="slidenum">
              <a:rPr lang="en-US" smtClean="0"/>
              <a:t>47</a:t>
            </a:fld>
            <a:endParaRPr lang="en-US"/>
          </a:p>
        </p:txBody>
      </p:sp>
    </p:spTree>
    <p:extLst>
      <p:ext uri="{BB962C8B-B14F-4D97-AF65-F5344CB8AC3E}">
        <p14:creationId xmlns:p14="http://schemas.microsoft.com/office/powerpoint/2010/main" val="1229825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draw a picture</a:t>
            </a:r>
            <a:r>
              <a:rPr lang="en-US" baseline="0" dirty="0"/>
              <a:t> and write the body parts?</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48</a:t>
            </a:fld>
            <a:endParaRPr lang="en-US"/>
          </a:p>
        </p:txBody>
      </p:sp>
    </p:spTree>
    <p:extLst>
      <p:ext uri="{BB962C8B-B14F-4D97-AF65-F5344CB8AC3E}">
        <p14:creationId xmlns:p14="http://schemas.microsoft.com/office/powerpoint/2010/main" val="2849766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a challenge, you can draw</a:t>
            </a:r>
            <a:r>
              <a:rPr lang="en-US" baseline="0" dirty="0"/>
              <a:t> a picture of the </a:t>
            </a:r>
            <a:r>
              <a:rPr lang="en-US" baseline="0" dirty="0" err="1"/>
              <a:t>Gruffalo</a:t>
            </a:r>
            <a:r>
              <a:rPr lang="en-US" baseline="0" dirty="0"/>
              <a:t> and write his body parts too! </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49</a:t>
            </a:fld>
            <a:endParaRPr lang="en-US"/>
          </a:p>
        </p:txBody>
      </p:sp>
    </p:spTree>
    <p:extLst>
      <p:ext uri="{BB962C8B-B14F-4D97-AF65-F5344CB8AC3E}">
        <p14:creationId xmlns:p14="http://schemas.microsoft.com/office/powerpoint/2010/main" val="284976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t>We will learn how to draw a picture</a:t>
            </a:r>
            <a:r>
              <a:rPr lang="en-US" sz="1200" b="1" baseline="0" dirty="0"/>
              <a:t> about the body parts.  Look at the picture. Where is her nose? Where are her eyes? Where is her tongue?</a:t>
            </a:r>
            <a:endParaRPr lang="en-US" sz="1200" b="1" dirty="0"/>
          </a:p>
          <a:p>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5</a:t>
            </a:fld>
            <a:endParaRPr lang="en-US"/>
          </a:p>
        </p:txBody>
      </p:sp>
    </p:spTree>
    <p:extLst>
      <p:ext uri="{BB962C8B-B14F-4D97-AF65-F5344CB8AC3E}">
        <p14:creationId xmlns:p14="http://schemas.microsoft.com/office/powerpoint/2010/main" val="6163295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a challenge, you can draw</a:t>
            </a:r>
            <a:r>
              <a:rPr lang="en-US" baseline="0" dirty="0"/>
              <a:t> a picture of the </a:t>
            </a:r>
            <a:r>
              <a:rPr lang="en-US" baseline="0" dirty="0" err="1"/>
              <a:t>Gruffalo</a:t>
            </a:r>
            <a:r>
              <a:rPr lang="en-US" baseline="0" dirty="0"/>
              <a:t> and write his body parts too! </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50</a:t>
            </a:fld>
            <a:endParaRPr lang="en-US"/>
          </a:p>
        </p:txBody>
      </p:sp>
    </p:spTree>
    <p:extLst>
      <p:ext uri="{BB962C8B-B14F-4D97-AF65-F5344CB8AC3E}">
        <p14:creationId xmlns:p14="http://schemas.microsoft.com/office/powerpoint/2010/main" val="2849766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picture </a:t>
            </a:r>
            <a:r>
              <a:rPr lang="en-US" baseline="0" dirty="0"/>
              <a:t>of the </a:t>
            </a:r>
            <a:r>
              <a:rPr lang="en-US" baseline="0" dirty="0" err="1"/>
              <a:t>Gruffalo</a:t>
            </a:r>
            <a:r>
              <a:rPr lang="en-US" baseline="0" dirty="0"/>
              <a:t> might look something like this. </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51</a:t>
            </a:fld>
            <a:endParaRPr lang="en-US"/>
          </a:p>
        </p:txBody>
      </p:sp>
    </p:spTree>
    <p:extLst>
      <p:ext uri="{BB962C8B-B14F-4D97-AF65-F5344CB8AC3E}">
        <p14:creationId xmlns:p14="http://schemas.microsoft.com/office/powerpoint/2010/main" val="1101224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Let’s review. Which</a:t>
            </a:r>
            <a:r>
              <a:rPr lang="en-US" sz="1200" b="1" baseline="0" dirty="0"/>
              <a:t> animals live in the forest? </a:t>
            </a:r>
            <a:endParaRPr lang="en-US" sz="1200" b="1" dirty="0"/>
          </a:p>
          <a:p>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52</a:t>
            </a:fld>
            <a:endParaRPr lang="en-US"/>
          </a:p>
        </p:txBody>
      </p:sp>
    </p:spTree>
    <p:extLst>
      <p:ext uri="{BB962C8B-B14F-4D97-AF65-F5344CB8AC3E}">
        <p14:creationId xmlns:p14="http://schemas.microsoft.com/office/powerpoint/2010/main" val="10200148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Owl,</a:t>
            </a:r>
            <a:r>
              <a:rPr lang="en-US" sz="1200" b="1" baseline="0" dirty="0"/>
              <a:t> fox, snake, mouse </a:t>
            </a:r>
            <a:endParaRPr lang="en-US" sz="1200" b="1" dirty="0"/>
          </a:p>
          <a:p>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53</a:t>
            </a:fld>
            <a:endParaRPr lang="en-US"/>
          </a:p>
        </p:txBody>
      </p:sp>
    </p:spTree>
    <p:extLst>
      <p:ext uri="{BB962C8B-B14F-4D97-AF65-F5344CB8AC3E}">
        <p14:creationId xmlns:p14="http://schemas.microsoft.com/office/powerpoint/2010/main" val="1020014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Which body parts do we know? </a:t>
            </a:r>
          </a:p>
        </p:txBody>
      </p:sp>
      <p:sp>
        <p:nvSpPr>
          <p:cNvPr id="4" name="Slide Number Placeholder 3"/>
          <p:cNvSpPr>
            <a:spLocks noGrp="1"/>
          </p:cNvSpPr>
          <p:nvPr>
            <p:ph type="sldNum" sz="quarter" idx="10"/>
          </p:nvPr>
        </p:nvSpPr>
        <p:spPr/>
        <p:txBody>
          <a:bodyPr/>
          <a:lstStyle/>
          <a:p>
            <a:fld id="{CDDD0D5A-21EC-418F-86AA-828A8929CF51}" type="slidenum">
              <a:rPr lang="en-US" smtClean="0"/>
              <a:t>54</a:t>
            </a:fld>
            <a:endParaRPr lang="en-US"/>
          </a:p>
        </p:txBody>
      </p:sp>
    </p:spTree>
    <p:extLst>
      <p:ext uri="{BB962C8B-B14F-4D97-AF65-F5344CB8AC3E}">
        <p14:creationId xmlns:p14="http://schemas.microsoft.com/office/powerpoint/2010/main" val="2510638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Ears, eyes, nose, tongue, mouth, head, hand, finger, foot, and toes. </a:t>
            </a:r>
          </a:p>
        </p:txBody>
      </p:sp>
      <p:sp>
        <p:nvSpPr>
          <p:cNvPr id="4" name="Slide Number Placeholder 3"/>
          <p:cNvSpPr>
            <a:spLocks noGrp="1"/>
          </p:cNvSpPr>
          <p:nvPr>
            <p:ph type="sldNum" sz="quarter" idx="10"/>
          </p:nvPr>
        </p:nvSpPr>
        <p:spPr/>
        <p:txBody>
          <a:bodyPr/>
          <a:lstStyle/>
          <a:p>
            <a:fld id="{CDDD0D5A-21EC-418F-86AA-828A8929CF51}" type="slidenum">
              <a:rPr lang="en-US" smtClean="0"/>
              <a:t>55</a:t>
            </a:fld>
            <a:endParaRPr lang="en-US"/>
          </a:p>
        </p:txBody>
      </p:sp>
    </p:spTree>
    <p:extLst>
      <p:ext uri="{BB962C8B-B14F-4D97-AF65-F5344CB8AC3E}">
        <p14:creationId xmlns:p14="http://schemas.microsoft.com/office/powerpoint/2010/main" val="25106385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Here are</a:t>
            </a:r>
            <a:r>
              <a:rPr lang="en-US" b="1" baseline="0" dirty="0"/>
              <a:t> the words we learned about body parts again. You will need these to do your homework. We will be happy to see pictures or videos of your homework. You can make a video talking about your picture or your food face. </a:t>
            </a:r>
            <a:r>
              <a:rPr lang="en-US" b="1" dirty="0"/>
              <a:t>Thank you for learning with us.</a:t>
            </a:r>
            <a:r>
              <a:rPr lang="en-US" b="1" baseline="0" dirty="0"/>
              <a:t> Now it is time to say goodbye. </a:t>
            </a:r>
            <a:endParaRPr lang="en-US" b="1" dirty="0"/>
          </a:p>
        </p:txBody>
      </p:sp>
      <p:sp>
        <p:nvSpPr>
          <p:cNvPr id="4" name="Slide Number Placeholder 3"/>
          <p:cNvSpPr>
            <a:spLocks noGrp="1"/>
          </p:cNvSpPr>
          <p:nvPr>
            <p:ph type="sldNum" sz="quarter" idx="10"/>
          </p:nvPr>
        </p:nvSpPr>
        <p:spPr/>
        <p:txBody>
          <a:bodyPr/>
          <a:lstStyle/>
          <a:p>
            <a:fld id="{CDDD0D5A-21EC-418F-86AA-828A8929CF51}" type="slidenum">
              <a:rPr lang="en-US" smtClean="0"/>
              <a:t>56</a:t>
            </a:fld>
            <a:endParaRPr lang="en-US"/>
          </a:p>
        </p:txBody>
      </p:sp>
    </p:spTree>
    <p:extLst>
      <p:ext uri="{BB962C8B-B14F-4D97-AF65-F5344CB8AC3E}">
        <p14:creationId xmlns:p14="http://schemas.microsoft.com/office/powerpoint/2010/main" val="1020014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job! Thank you for joining</a:t>
            </a:r>
            <a:r>
              <a:rPr lang="en-US" baseline="0" dirty="0"/>
              <a:t> our class. We will see you next Friday! Goodbye!</a:t>
            </a:r>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57</a:t>
            </a:fld>
            <a:endParaRPr lang="en-US"/>
          </a:p>
        </p:txBody>
      </p:sp>
    </p:spTree>
    <p:extLst>
      <p:ext uri="{BB962C8B-B14F-4D97-AF65-F5344CB8AC3E}">
        <p14:creationId xmlns:p14="http://schemas.microsoft.com/office/powerpoint/2010/main" val="3777796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t>Before</a:t>
            </a:r>
            <a:r>
              <a:rPr lang="en-US" sz="1200" b="1" baseline="0" dirty="0"/>
              <a:t> we read, let’s look at a picture of the book. What do you see? The mouse walks in the forest. What does he say? Maybe he says, “I want to eat!” Who will he meet? The </a:t>
            </a:r>
            <a:r>
              <a:rPr lang="en-US" sz="1200" b="1" baseline="0" dirty="0" err="1"/>
              <a:t>Gruffalo</a:t>
            </a:r>
            <a:r>
              <a:rPr lang="en-US" sz="1200" b="1" baseline="0" dirty="0"/>
              <a:t>!</a:t>
            </a:r>
            <a:endParaRPr lang="en-US" sz="1200" b="1" dirty="0"/>
          </a:p>
          <a:p>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6</a:t>
            </a:fld>
            <a:endParaRPr lang="en-US"/>
          </a:p>
        </p:txBody>
      </p:sp>
    </p:spTree>
    <p:extLst>
      <p:ext uri="{BB962C8B-B14F-4D97-AF65-F5344CB8AC3E}">
        <p14:creationId xmlns:p14="http://schemas.microsoft.com/office/powerpoint/2010/main" val="616329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The mouse walks in a forest. What do you know about a forest? There are many trees in a forest. There are many animals in a forest. </a:t>
            </a:r>
            <a:endParaRPr lang="en-US" b="1" dirty="0"/>
          </a:p>
        </p:txBody>
      </p:sp>
      <p:sp>
        <p:nvSpPr>
          <p:cNvPr id="4" name="Slide Number Placeholder 3"/>
          <p:cNvSpPr>
            <a:spLocks noGrp="1"/>
          </p:cNvSpPr>
          <p:nvPr>
            <p:ph type="sldNum" sz="quarter" idx="10"/>
          </p:nvPr>
        </p:nvSpPr>
        <p:spPr/>
        <p:txBody>
          <a:bodyPr/>
          <a:lstStyle/>
          <a:p>
            <a:fld id="{CDDD0D5A-21EC-418F-86AA-828A8929CF51}" type="slidenum">
              <a:rPr lang="en-US" smtClean="0"/>
              <a:t>7</a:t>
            </a:fld>
            <a:endParaRPr lang="en-US"/>
          </a:p>
        </p:txBody>
      </p:sp>
    </p:spTree>
    <p:extLst>
      <p:ext uri="{BB962C8B-B14F-4D97-AF65-F5344CB8AC3E}">
        <p14:creationId xmlns:p14="http://schemas.microsoft.com/office/powerpoint/2010/main" val="102001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a:t>Wow! Which</a:t>
            </a:r>
            <a:r>
              <a:rPr lang="en-US" sz="1200" b="1" baseline="0"/>
              <a:t> </a:t>
            </a:r>
            <a:r>
              <a:rPr lang="en-US" sz="1200" b="1" baseline="0" dirty="0"/>
              <a:t>animals are in the forest? The owl is in the forest. The fox is in the forest. The snake is in the forest. The mouse is in the forest. </a:t>
            </a:r>
            <a:endParaRPr lang="en-US" sz="1200" b="1" dirty="0"/>
          </a:p>
          <a:p>
            <a:endParaRPr lang="en-US" dirty="0"/>
          </a:p>
        </p:txBody>
      </p:sp>
      <p:sp>
        <p:nvSpPr>
          <p:cNvPr id="4" name="Slide Number Placeholder 3"/>
          <p:cNvSpPr>
            <a:spLocks noGrp="1"/>
          </p:cNvSpPr>
          <p:nvPr>
            <p:ph type="sldNum" sz="quarter" idx="10"/>
          </p:nvPr>
        </p:nvSpPr>
        <p:spPr/>
        <p:txBody>
          <a:bodyPr/>
          <a:lstStyle/>
          <a:p>
            <a:fld id="{CDDD0D5A-21EC-418F-86AA-828A8929CF51}" type="slidenum">
              <a:rPr lang="en-US" smtClean="0"/>
              <a:t>8</a:t>
            </a:fld>
            <a:endParaRPr lang="en-US"/>
          </a:p>
        </p:txBody>
      </p:sp>
    </p:spTree>
    <p:extLst>
      <p:ext uri="{BB962C8B-B14F-4D97-AF65-F5344CB8AC3E}">
        <p14:creationId xmlns:p14="http://schemas.microsoft.com/office/powerpoint/2010/main" val="1020014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How</a:t>
            </a:r>
            <a:r>
              <a:rPr lang="en-US" b="1" baseline="0" dirty="0"/>
              <a:t> are the owl, the fox, and the snake all the same? The owl wants to eat the mouse, the snake wants to eat the mouse, and the fox wants to eat the mouse. They all want to eat the mouse.  </a:t>
            </a:r>
            <a:endParaRPr lang="en-US" b="1" dirty="0"/>
          </a:p>
        </p:txBody>
      </p:sp>
      <p:sp>
        <p:nvSpPr>
          <p:cNvPr id="4" name="Slide Number Placeholder 3"/>
          <p:cNvSpPr>
            <a:spLocks noGrp="1"/>
          </p:cNvSpPr>
          <p:nvPr>
            <p:ph type="sldNum" sz="quarter" idx="10"/>
          </p:nvPr>
        </p:nvSpPr>
        <p:spPr/>
        <p:txBody>
          <a:bodyPr/>
          <a:lstStyle/>
          <a:p>
            <a:fld id="{CDDD0D5A-21EC-418F-86AA-828A8929CF51}" type="slidenum">
              <a:rPr lang="en-US" smtClean="0"/>
              <a:t>9</a:t>
            </a:fld>
            <a:endParaRPr lang="en-US"/>
          </a:p>
        </p:txBody>
      </p:sp>
    </p:spTree>
    <p:extLst>
      <p:ext uri="{BB962C8B-B14F-4D97-AF65-F5344CB8AC3E}">
        <p14:creationId xmlns:p14="http://schemas.microsoft.com/office/powerpoint/2010/main" val="102001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EFF2C1-1B00-471F-8C3F-43EDC9C5E3BC}"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95105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FF2C1-1B00-471F-8C3F-43EDC9C5E3BC}"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224632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FF2C1-1B00-471F-8C3F-43EDC9C5E3BC}"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271296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FF2C1-1B00-471F-8C3F-43EDC9C5E3BC}"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383357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EFF2C1-1B00-471F-8C3F-43EDC9C5E3BC}"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118654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EFF2C1-1B00-471F-8C3F-43EDC9C5E3BC}"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1783987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EFF2C1-1B00-471F-8C3F-43EDC9C5E3BC}" type="datetimeFigureOut">
              <a:rPr lang="en-US" smtClean="0"/>
              <a:t>4/10/20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35436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EFF2C1-1B00-471F-8C3F-43EDC9C5E3BC}" type="datetimeFigureOut">
              <a:rPr lang="en-US" smtClean="0"/>
              <a:t>4/10/20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264724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FF2C1-1B00-471F-8C3F-43EDC9C5E3BC}" type="datetimeFigureOut">
              <a:rPr lang="en-US" smtClean="0"/>
              <a:t>4/10/20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482443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EFF2C1-1B00-471F-8C3F-43EDC9C5E3BC}"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520707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EFF2C1-1B00-471F-8C3F-43EDC9C5E3BC}"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29E79-802F-4DC0-8475-39A3771874BE}" type="slidenum">
              <a:rPr lang="en-US" smtClean="0"/>
              <a:t>‹#›</a:t>
            </a:fld>
            <a:endParaRPr lang="en-US"/>
          </a:p>
        </p:txBody>
      </p:sp>
    </p:spTree>
    <p:extLst>
      <p:ext uri="{BB962C8B-B14F-4D97-AF65-F5344CB8AC3E}">
        <p14:creationId xmlns:p14="http://schemas.microsoft.com/office/powerpoint/2010/main" val="956623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FF2C1-1B00-471F-8C3F-43EDC9C5E3BC}" type="datetimeFigureOut">
              <a:rPr lang="en-US" smtClean="0"/>
              <a:t>4/10/20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29E79-802F-4DC0-8475-39A3771874BE}" type="slidenum">
              <a:rPr lang="en-US" smtClean="0"/>
              <a:t>‹#›</a:t>
            </a:fld>
            <a:endParaRPr lang="en-US"/>
          </a:p>
        </p:txBody>
      </p:sp>
    </p:spTree>
    <p:extLst>
      <p:ext uri="{BB962C8B-B14F-4D97-AF65-F5344CB8AC3E}">
        <p14:creationId xmlns:p14="http://schemas.microsoft.com/office/powerpoint/2010/main" val="1523101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jpg"/><Relationship Id="rId7"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jpg"/><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jp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30.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3.pn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g"/><Relationship Id="rId7"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58.jpe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31.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60.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61.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62.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EAE109-2A86-3C43-974F-85344AB58E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4907"/>
          <a:stretch/>
        </p:blipFill>
        <p:spPr>
          <a:xfrm>
            <a:off x="15024" y="-1"/>
            <a:ext cx="12176975" cy="6858001"/>
          </a:xfrm>
          <a:prstGeom prst="rect">
            <a:avLst/>
          </a:prstGeom>
        </p:spPr>
      </p:pic>
      <p:sp>
        <p:nvSpPr>
          <p:cNvPr id="119" name="Talk to the world…in English"/>
          <p:cNvSpPr>
            <a:spLocks noGrp="1"/>
          </p:cNvSpPr>
          <p:nvPr>
            <p:ph type="subTitle" sz="quarter" idx="1"/>
          </p:nvPr>
        </p:nvSpPr>
        <p:spPr>
          <a:xfrm>
            <a:off x="1524001" y="3733800"/>
            <a:ext cx="9143999" cy="794743"/>
          </a:xfrm>
          <a:prstGeom prst="rect">
            <a:avLst/>
          </a:prstGeom>
        </p:spPr>
        <p:txBody>
          <a:bodyPr>
            <a:noAutofit/>
          </a:bodyPr>
          <a:lstStyle>
            <a:lvl1pPr>
              <a:defRPr b="1">
                <a:latin typeface="Helvetica"/>
                <a:ea typeface="Helvetica"/>
                <a:cs typeface="Helvetica"/>
                <a:sym typeface="Helvetica"/>
              </a:defRPr>
            </a:lvl1pPr>
          </a:lstStyle>
          <a:p>
            <a:r>
              <a:rPr lang="en-US" sz="4000" dirty="0">
                <a:solidFill>
                  <a:schemeClr val="bg1"/>
                </a:solidFill>
              </a:rPr>
              <a:t>The </a:t>
            </a:r>
            <a:r>
              <a:rPr lang="en-US" sz="4000" dirty="0" err="1">
                <a:solidFill>
                  <a:schemeClr val="bg1"/>
                </a:solidFill>
              </a:rPr>
              <a:t>Gruffalo</a:t>
            </a:r>
            <a:r>
              <a:rPr lang="en-US" sz="4000" dirty="0">
                <a:solidFill>
                  <a:schemeClr val="bg1"/>
                </a:solidFill>
              </a:rPr>
              <a:t> - </a:t>
            </a:r>
            <a:r>
              <a:rPr lang="ka-GE" sz="4000" dirty="0">
                <a:solidFill>
                  <a:schemeClr val="bg1"/>
                </a:solidFill>
              </a:rPr>
              <a:t>გრუფალო</a:t>
            </a:r>
            <a:endParaRPr lang="en-US" sz="4000" dirty="0">
              <a:solidFill>
                <a:schemeClr val="bg1"/>
              </a:solidFill>
            </a:endParaRPr>
          </a:p>
          <a:p>
            <a:r>
              <a:rPr lang="en-US" dirty="0">
                <a:solidFill>
                  <a:schemeClr val="bg1"/>
                </a:solidFill>
              </a:rPr>
              <a:t>By: Julia Donaldson</a:t>
            </a:r>
            <a:r>
              <a:rPr lang="ka-GE" dirty="0">
                <a:solidFill>
                  <a:schemeClr val="bg1"/>
                </a:solidFill>
              </a:rPr>
              <a:t> - ჯულია დონალდსონი</a:t>
            </a:r>
            <a:endParaRPr lang="en-US" dirty="0">
              <a:solidFill>
                <a:schemeClr val="bg1"/>
              </a:solidFill>
            </a:endParaRPr>
          </a:p>
          <a:p>
            <a:r>
              <a:rPr lang="en-US" sz="4000" dirty="0">
                <a:solidFill>
                  <a:schemeClr val="bg1"/>
                </a:solidFill>
              </a:rPr>
              <a:t>Adapted for Grades 1-6</a:t>
            </a:r>
            <a:endParaRPr lang="ka-GE" sz="4000" dirty="0">
              <a:solidFill>
                <a:schemeClr val="bg1"/>
              </a:solidFill>
            </a:endParaRPr>
          </a:p>
          <a:p>
            <a:r>
              <a:rPr lang="ka-GE" sz="4000" dirty="0">
                <a:solidFill>
                  <a:schemeClr val="bg1"/>
                </a:solidFill>
              </a:rPr>
              <a:t>ადაპტირებულია </a:t>
            </a:r>
            <a:r>
              <a:rPr lang="en-US" sz="4000" dirty="0">
                <a:solidFill>
                  <a:schemeClr val="bg1"/>
                </a:solidFill>
              </a:rPr>
              <a:t>I-VI</a:t>
            </a:r>
            <a:r>
              <a:rPr lang="ka-GE" sz="4000" dirty="0">
                <a:solidFill>
                  <a:schemeClr val="bg1"/>
                </a:solidFill>
              </a:rPr>
              <a:t> კლასისთვის</a:t>
            </a:r>
            <a:endParaRPr sz="4000" dirty="0">
              <a:solidFill>
                <a:schemeClr val="bg1"/>
              </a:solidFill>
            </a:endParaRPr>
          </a:p>
        </p:txBody>
      </p:sp>
      <p:pic>
        <p:nvPicPr>
          <p:cNvPr id="120" name="Corporate Blue.png" descr="Corporate Blue.png"/>
          <p:cNvPicPr>
            <a:picLocks noChangeAspect="1"/>
          </p:cNvPicPr>
          <p:nvPr/>
        </p:nvPicPr>
        <p:blipFill>
          <a:blip r:embed="rId4"/>
          <a:stretch>
            <a:fillRect/>
          </a:stretch>
        </p:blipFill>
        <p:spPr>
          <a:xfrm>
            <a:off x="4320514" y="1828800"/>
            <a:ext cx="3550971" cy="1591596"/>
          </a:xfrm>
          <a:prstGeom prst="rect">
            <a:avLst/>
          </a:prstGeom>
          <a:ln w="12700">
            <a:miter lim="400000"/>
          </a:ln>
        </p:spPr>
      </p:pic>
    </p:spTree>
    <p:extLst>
      <p:ext uri="{BB962C8B-B14F-4D97-AF65-F5344CB8AC3E}">
        <p14:creationId xmlns:p14="http://schemas.microsoft.com/office/powerpoint/2010/main" val="3237993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17" name="Corporate Blue.png" descr="Corporate Blue.png"/>
          <p:cNvPicPr>
            <a:picLocks noChangeAspect="1"/>
          </p:cNvPicPr>
          <p:nvPr/>
        </p:nvPicPr>
        <p:blipFill>
          <a:blip r:embed="rId4"/>
          <a:stretch>
            <a:fillRect/>
          </a:stretch>
        </p:blipFill>
        <p:spPr>
          <a:xfrm>
            <a:off x="1517042" y="317467"/>
            <a:ext cx="1966613" cy="909772"/>
          </a:xfrm>
          <a:prstGeom prst="rect">
            <a:avLst/>
          </a:prstGeom>
          <a:ln w="12700">
            <a:miter lim="400000"/>
          </a:ln>
        </p:spPr>
      </p:pic>
      <p:sp>
        <p:nvSpPr>
          <p:cNvPr id="30" name="AutoShape 6" descr="Image result for owl"/>
          <p:cNvSpPr>
            <a:spLocks noChangeAspect="1" noChangeArrowheads="1"/>
          </p:cNvSpPr>
          <p:nvPr/>
        </p:nvSpPr>
        <p:spPr bwMode="auto">
          <a:xfrm>
            <a:off x="1374775" y="2643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6" name="Straight Connector 15"/>
          <p:cNvCxnSpPr/>
          <p:nvPr/>
        </p:nvCxnSpPr>
        <p:spPr>
          <a:xfrm rot="10800000">
            <a:off x="5803640" y="3445356"/>
            <a:ext cx="0" cy="184643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7013575" y="2815197"/>
            <a:ext cx="1524000" cy="9525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H="1">
            <a:off x="3279774" y="2367336"/>
            <a:ext cx="2286001" cy="14004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076"/>
          <a:stretch/>
        </p:blipFill>
        <p:spPr bwMode="auto">
          <a:xfrm>
            <a:off x="4267200" y="1119284"/>
            <a:ext cx="3313538" cy="2496103"/>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2667000" y="76200"/>
            <a:ext cx="7409993" cy="830997"/>
          </a:xfrm>
          <a:prstGeom prst="rect">
            <a:avLst/>
          </a:prstGeom>
          <a:noFill/>
        </p:spPr>
        <p:txBody>
          <a:bodyPr wrap="square" rtlCol="0">
            <a:spAutoFit/>
          </a:bodyPr>
          <a:lstStyle/>
          <a:p>
            <a:pPr algn="r"/>
            <a:r>
              <a:rPr lang="en-US" sz="4800" b="1" dirty="0">
                <a:solidFill>
                  <a:schemeClr val="bg1"/>
                </a:solidFill>
              </a:rPr>
              <a:t>eat –</a:t>
            </a:r>
            <a:r>
              <a:rPr lang="ka-GE" sz="4800" b="1" dirty="0">
                <a:solidFill>
                  <a:schemeClr val="bg1"/>
                </a:solidFill>
              </a:rPr>
              <a:t> ჭამა</a:t>
            </a:r>
            <a:endParaRPr lang="en-US" sz="4800" b="1" dirty="0">
              <a:solidFill>
                <a:schemeClr val="bg1"/>
              </a:solidFill>
            </a:endParaRPr>
          </a:p>
        </p:txBody>
      </p:sp>
      <p:pic>
        <p:nvPicPr>
          <p:cNvPr id="23" name="Picture 2" descr="Image result for WOOD MOUSE EATING"/>
          <p:cNvPicPr>
            <a:picLocks noChangeAspect="1" noChangeArrowheads="1"/>
          </p:cNvPicPr>
          <p:nvPr/>
        </p:nvPicPr>
        <p:blipFill rotWithShape="1">
          <a:blip r:embed="rId6">
            <a:extLst>
              <a:ext uri="{28A0092B-C50C-407E-A947-70E740481C1C}">
                <a14:useLocalDpi xmlns:a14="http://schemas.microsoft.com/office/drawing/2010/main" val="0"/>
              </a:ext>
            </a:extLst>
          </a:blip>
          <a:srcRect l="35103" t="22988"/>
          <a:stretch/>
        </p:blipFill>
        <p:spPr bwMode="auto">
          <a:xfrm>
            <a:off x="1524000" y="3276600"/>
            <a:ext cx="2561210" cy="2279526"/>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9670" t="17733" r="22033" b="9482"/>
          <a:stretch/>
        </p:blipFill>
        <p:spPr bwMode="auto">
          <a:xfrm>
            <a:off x="7836873" y="2900790"/>
            <a:ext cx="2078736" cy="3739157"/>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6834" t="6183" r="17611" b="10448"/>
          <a:stretch/>
        </p:blipFill>
        <p:spPr bwMode="auto">
          <a:xfrm>
            <a:off x="4870103" y="3886200"/>
            <a:ext cx="1912684" cy="2699675"/>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1374775" y="5441503"/>
            <a:ext cx="2816225" cy="584775"/>
          </a:xfrm>
          <a:prstGeom prst="rect">
            <a:avLst/>
          </a:prstGeom>
          <a:solidFill>
            <a:schemeClr val="bg1"/>
          </a:solidFill>
          <a:ln w="57150">
            <a:solidFill>
              <a:schemeClr val="tx1"/>
            </a:solidFill>
          </a:ln>
        </p:spPr>
        <p:txBody>
          <a:bodyPr wrap="square">
            <a:spAutoFit/>
          </a:bodyPr>
          <a:lstStyle/>
          <a:p>
            <a:r>
              <a:rPr lang="en-US" sz="3200" b="1" dirty="0"/>
              <a:t>berry- </a:t>
            </a:r>
            <a:r>
              <a:rPr lang="ka-GE" sz="3200" dirty="0"/>
              <a:t>კენკრა</a:t>
            </a:r>
            <a:endParaRPr lang="en-US" sz="3200" dirty="0"/>
          </a:p>
        </p:txBody>
      </p:sp>
      <p:sp>
        <p:nvSpPr>
          <p:cNvPr id="36" name="Rectangle 35"/>
          <p:cNvSpPr/>
          <p:nvPr/>
        </p:nvSpPr>
        <p:spPr>
          <a:xfrm>
            <a:off x="4752307" y="6091350"/>
            <a:ext cx="2212465" cy="584775"/>
          </a:xfrm>
          <a:prstGeom prst="rect">
            <a:avLst/>
          </a:prstGeom>
          <a:solidFill>
            <a:schemeClr val="bg1"/>
          </a:solidFill>
          <a:ln w="57150">
            <a:solidFill>
              <a:schemeClr val="tx1"/>
            </a:solidFill>
          </a:ln>
        </p:spPr>
        <p:txBody>
          <a:bodyPr wrap="none">
            <a:spAutoFit/>
          </a:bodyPr>
          <a:lstStyle/>
          <a:p>
            <a:r>
              <a:rPr lang="en-US" sz="3200" b="1" dirty="0"/>
              <a:t>fruit- </a:t>
            </a:r>
            <a:r>
              <a:rPr lang="ka-GE" sz="3200" dirty="0"/>
              <a:t>ხილი</a:t>
            </a:r>
            <a:endParaRPr lang="en-US" sz="3200" dirty="0"/>
          </a:p>
        </p:txBody>
      </p:sp>
      <p:sp>
        <p:nvSpPr>
          <p:cNvPr id="37" name="Rectangle 36"/>
          <p:cNvSpPr/>
          <p:nvPr/>
        </p:nvSpPr>
        <p:spPr>
          <a:xfrm>
            <a:off x="7724107" y="6105022"/>
            <a:ext cx="2545890" cy="584775"/>
          </a:xfrm>
          <a:prstGeom prst="rect">
            <a:avLst/>
          </a:prstGeom>
          <a:solidFill>
            <a:schemeClr val="bg1"/>
          </a:solidFill>
          <a:ln w="57150">
            <a:solidFill>
              <a:schemeClr val="tx1"/>
            </a:solidFill>
          </a:ln>
        </p:spPr>
        <p:txBody>
          <a:bodyPr wrap="none">
            <a:spAutoFit/>
          </a:bodyPr>
          <a:lstStyle/>
          <a:p>
            <a:r>
              <a:rPr lang="en-US" sz="3200" b="1" dirty="0"/>
              <a:t>Nut</a:t>
            </a:r>
            <a:r>
              <a:rPr lang="ka-GE" sz="3200" b="1" dirty="0"/>
              <a:t> </a:t>
            </a:r>
            <a:r>
              <a:rPr lang="en-US" sz="3200" b="1" dirty="0"/>
              <a:t>- </a:t>
            </a:r>
            <a:r>
              <a:rPr lang="ka-GE" sz="3200" dirty="0"/>
              <a:t>თხილი</a:t>
            </a:r>
          </a:p>
        </p:txBody>
      </p:sp>
    </p:spTree>
    <p:extLst>
      <p:ext uri="{BB962C8B-B14F-4D97-AF65-F5344CB8AC3E}">
        <p14:creationId xmlns:p14="http://schemas.microsoft.com/office/powerpoint/2010/main" val="2712218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6B7866-B36C-9A46-86E6-25403552A0E2}"/>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5000"/>
          <a:stretch/>
        </p:blipFill>
        <p:spPr>
          <a:xfrm>
            <a:off x="0" y="0"/>
            <a:ext cx="12192000" cy="6858000"/>
          </a:xfrm>
          <a:prstGeom prst="rect">
            <a:avLst/>
          </a:prstGeom>
        </p:spPr>
      </p:pic>
      <p:pic>
        <p:nvPicPr>
          <p:cNvPr id="17" name="Corporate Blue.png" descr="Corporate Blue.png"/>
          <p:cNvPicPr>
            <a:picLocks noChangeAspect="1"/>
          </p:cNvPicPr>
          <p:nvPr/>
        </p:nvPicPr>
        <p:blipFill>
          <a:blip r:embed="rId4"/>
          <a:stretch>
            <a:fillRect/>
          </a:stretch>
        </p:blipFill>
        <p:spPr>
          <a:xfrm>
            <a:off x="1600200" y="76200"/>
            <a:ext cx="1966613" cy="909772"/>
          </a:xfrm>
          <a:prstGeom prst="rect">
            <a:avLst/>
          </a:prstGeom>
          <a:ln w="12700">
            <a:miter lim="400000"/>
          </a:ln>
        </p:spPr>
      </p:pic>
      <p:pic>
        <p:nvPicPr>
          <p:cNvPr id="1740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5817" y="2475178"/>
            <a:ext cx="8900365" cy="427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Image result for ow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674" y="3581400"/>
            <a:ext cx="4190526" cy="281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4632" y="1372042"/>
            <a:ext cx="1456138" cy="2206272"/>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9200" y="1404520"/>
            <a:ext cx="1829748" cy="217688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5137" y="1378305"/>
            <a:ext cx="1762363" cy="2200605"/>
          </a:xfrm>
          <a:prstGeom prst="rect">
            <a:avLst/>
          </a:prstGeom>
        </p:spPr>
      </p:pic>
      <p:sp>
        <p:nvSpPr>
          <p:cNvPr id="14" name="TextBox 13"/>
          <p:cNvSpPr txBox="1"/>
          <p:nvPr/>
        </p:nvSpPr>
        <p:spPr>
          <a:xfrm>
            <a:off x="1741714" y="2862943"/>
            <a:ext cx="5954487" cy="492443"/>
          </a:xfrm>
          <a:prstGeom prst="rect">
            <a:avLst/>
          </a:prstGeom>
          <a:noFill/>
        </p:spPr>
        <p:txBody>
          <a:bodyPr wrap="square" rtlCol="0">
            <a:spAutoFit/>
          </a:bodyPr>
          <a:lstStyle/>
          <a:p>
            <a:pPr algn="ctr"/>
            <a:r>
              <a:rPr lang="en-US" sz="2600" b="1" dirty="0"/>
              <a:t>       </a:t>
            </a:r>
          </a:p>
        </p:txBody>
      </p:sp>
      <p:sp>
        <p:nvSpPr>
          <p:cNvPr id="6" name="Rectangle 5"/>
          <p:cNvSpPr/>
          <p:nvPr/>
        </p:nvSpPr>
        <p:spPr>
          <a:xfrm>
            <a:off x="5890446" y="493571"/>
            <a:ext cx="4754982" cy="523220"/>
          </a:xfrm>
          <a:prstGeom prst="rect">
            <a:avLst/>
          </a:prstGeom>
        </p:spPr>
        <p:txBody>
          <a:bodyPr wrap="square">
            <a:spAutoFit/>
          </a:bodyPr>
          <a:lstStyle/>
          <a:p>
            <a:pPr algn="ctr">
              <a:defRPr/>
            </a:pPr>
            <a:r>
              <a:rPr lang="ka-GE" sz="2800" b="1" dirty="0">
                <a:solidFill>
                  <a:schemeClr val="bg1"/>
                </a:solidFill>
              </a:rPr>
              <a:t>Summary - შინაარსი</a:t>
            </a:r>
            <a:endParaRPr lang="en-US" sz="2800" b="1" dirty="0"/>
          </a:p>
        </p:txBody>
      </p:sp>
      <p:sp>
        <p:nvSpPr>
          <p:cNvPr id="7" name="Rectangle 6"/>
          <p:cNvSpPr/>
          <p:nvPr/>
        </p:nvSpPr>
        <p:spPr>
          <a:xfrm>
            <a:off x="-3377204" y="1443841"/>
            <a:ext cx="3167743" cy="3970318"/>
          </a:xfrm>
          <a:prstGeom prst="rect">
            <a:avLst/>
          </a:prstGeom>
          <a:ln>
            <a:solidFill>
              <a:srgbClr val="FF0000"/>
            </a:solidFill>
          </a:ln>
        </p:spPr>
        <p:txBody>
          <a:bodyPr wrap="square">
            <a:spAutoFit/>
          </a:bodyPr>
          <a:lstStyle/>
          <a:p>
            <a:pPr>
              <a:defRPr/>
            </a:pPr>
            <a:r>
              <a:rPr lang="en-US" b="1" dirty="0"/>
              <a:t>In this book, the </a:t>
            </a:r>
            <a:r>
              <a:rPr lang="en-US" b="1" dirty="0">
                <a:solidFill>
                  <a:srgbClr val="FF0000"/>
                </a:solidFill>
              </a:rPr>
              <a:t>mouse</a:t>
            </a:r>
            <a:r>
              <a:rPr lang="en-US" b="1" dirty="0"/>
              <a:t> walks in the </a:t>
            </a:r>
            <a:r>
              <a:rPr lang="en-US" b="1" dirty="0">
                <a:solidFill>
                  <a:srgbClr val="FF0000"/>
                </a:solidFill>
              </a:rPr>
              <a:t>forest</a:t>
            </a:r>
            <a:r>
              <a:rPr lang="en-US" b="1" dirty="0"/>
              <a:t>. The mouse </a:t>
            </a:r>
            <a:r>
              <a:rPr lang="en-US" b="1" dirty="0">
                <a:solidFill>
                  <a:srgbClr val="FF0000"/>
                </a:solidFill>
              </a:rPr>
              <a:t>meets</a:t>
            </a:r>
            <a:r>
              <a:rPr lang="en-US" b="1" dirty="0"/>
              <a:t> many </a:t>
            </a:r>
            <a:r>
              <a:rPr lang="en-US" b="1" dirty="0">
                <a:solidFill>
                  <a:srgbClr val="FF0000"/>
                </a:solidFill>
              </a:rPr>
              <a:t>animals</a:t>
            </a:r>
            <a:r>
              <a:rPr lang="en-US" b="1" dirty="0"/>
              <a:t>, and the animals want to </a:t>
            </a:r>
            <a:r>
              <a:rPr lang="en-US" b="1" dirty="0">
                <a:solidFill>
                  <a:srgbClr val="FF0000"/>
                </a:solidFill>
              </a:rPr>
              <a:t>eat</a:t>
            </a:r>
            <a:r>
              <a:rPr lang="en-US" b="1" dirty="0"/>
              <a:t> him! He </a:t>
            </a:r>
            <a:r>
              <a:rPr lang="en-US" b="1" dirty="0">
                <a:solidFill>
                  <a:srgbClr val="FF0000"/>
                </a:solidFill>
              </a:rPr>
              <a:t>meets</a:t>
            </a:r>
            <a:r>
              <a:rPr lang="en-US" b="1" dirty="0"/>
              <a:t> a </a:t>
            </a:r>
            <a:r>
              <a:rPr lang="en-US" b="1" dirty="0">
                <a:solidFill>
                  <a:srgbClr val="FF0000"/>
                </a:solidFill>
              </a:rPr>
              <a:t>fox</a:t>
            </a:r>
            <a:r>
              <a:rPr lang="en-US" b="1" dirty="0"/>
              <a:t>, an </a:t>
            </a:r>
            <a:r>
              <a:rPr lang="en-US" b="1" dirty="0">
                <a:solidFill>
                  <a:srgbClr val="FF0000"/>
                </a:solidFill>
              </a:rPr>
              <a:t>owl</a:t>
            </a:r>
            <a:r>
              <a:rPr lang="en-US" b="1" dirty="0"/>
              <a:t>, and a </a:t>
            </a:r>
            <a:r>
              <a:rPr lang="en-US" b="1" dirty="0">
                <a:solidFill>
                  <a:srgbClr val="FF0000"/>
                </a:solidFill>
              </a:rPr>
              <a:t>snake</a:t>
            </a:r>
            <a:r>
              <a:rPr lang="en-US" b="1" dirty="0"/>
              <a:t>. The </a:t>
            </a:r>
            <a:r>
              <a:rPr lang="en-US" b="1" dirty="0">
                <a:solidFill>
                  <a:srgbClr val="FF0000"/>
                </a:solidFill>
              </a:rPr>
              <a:t>animals</a:t>
            </a:r>
            <a:r>
              <a:rPr lang="en-US" b="1" dirty="0"/>
              <a:t> want to </a:t>
            </a:r>
            <a:r>
              <a:rPr lang="en-US" b="1" dirty="0">
                <a:solidFill>
                  <a:srgbClr val="FF0000"/>
                </a:solidFill>
              </a:rPr>
              <a:t>trick</a:t>
            </a:r>
            <a:r>
              <a:rPr lang="en-US" b="1" dirty="0"/>
              <a:t> the </a:t>
            </a:r>
            <a:r>
              <a:rPr lang="en-US" b="1" dirty="0">
                <a:solidFill>
                  <a:srgbClr val="FF0000"/>
                </a:solidFill>
              </a:rPr>
              <a:t>mouse</a:t>
            </a:r>
            <a:r>
              <a:rPr lang="en-US" b="1" dirty="0"/>
              <a:t>, but he is too </a:t>
            </a:r>
            <a:r>
              <a:rPr lang="en-US" b="1" dirty="0">
                <a:solidFill>
                  <a:srgbClr val="FF0000"/>
                </a:solidFill>
              </a:rPr>
              <a:t>smart</a:t>
            </a:r>
            <a:r>
              <a:rPr lang="en-US" b="1" dirty="0"/>
              <a:t>. The </a:t>
            </a:r>
            <a:r>
              <a:rPr lang="en-US" b="1" dirty="0">
                <a:solidFill>
                  <a:srgbClr val="FF0000"/>
                </a:solidFill>
              </a:rPr>
              <a:t>mouse</a:t>
            </a:r>
            <a:r>
              <a:rPr lang="en-US" b="1" dirty="0"/>
              <a:t> </a:t>
            </a:r>
            <a:r>
              <a:rPr lang="en-US" b="1" dirty="0">
                <a:solidFill>
                  <a:srgbClr val="FF0000"/>
                </a:solidFill>
              </a:rPr>
              <a:t>tricks</a:t>
            </a:r>
            <a:r>
              <a:rPr lang="en-US" b="1" dirty="0"/>
              <a:t> the </a:t>
            </a:r>
            <a:r>
              <a:rPr lang="en-US" b="1" dirty="0">
                <a:solidFill>
                  <a:srgbClr val="FF0000"/>
                </a:solidFill>
              </a:rPr>
              <a:t>animals</a:t>
            </a:r>
            <a:r>
              <a:rPr lang="en-US" b="1" dirty="0"/>
              <a:t>! He </a:t>
            </a:r>
            <a:r>
              <a:rPr lang="en-US" b="1" dirty="0">
                <a:solidFill>
                  <a:srgbClr val="FF0000"/>
                </a:solidFill>
              </a:rPr>
              <a:t>says</a:t>
            </a:r>
            <a:r>
              <a:rPr lang="en-US" b="1" dirty="0"/>
              <a:t> the </a:t>
            </a:r>
            <a:r>
              <a:rPr lang="en-US" b="1" dirty="0" err="1"/>
              <a:t>Gruffalo</a:t>
            </a:r>
            <a:r>
              <a:rPr lang="en-US" b="1" dirty="0"/>
              <a:t> has </a:t>
            </a:r>
            <a:r>
              <a:rPr lang="en-US" b="1" dirty="0">
                <a:solidFill>
                  <a:srgbClr val="FF0000"/>
                </a:solidFill>
              </a:rPr>
              <a:t>scary body parts</a:t>
            </a:r>
            <a:r>
              <a:rPr lang="en-US" b="1" dirty="0"/>
              <a:t>. He </a:t>
            </a:r>
            <a:r>
              <a:rPr lang="en-US" b="1" dirty="0">
                <a:solidFill>
                  <a:srgbClr val="FF0000"/>
                </a:solidFill>
              </a:rPr>
              <a:t>says</a:t>
            </a:r>
            <a:r>
              <a:rPr lang="en-US" b="1" dirty="0"/>
              <a:t> the </a:t>
            </a:r>
            <a:r>
              <a:rPr lang="en-US" b="1" dirty="0" err="1"/>
              <a:t>Gruffalo</a:t>
            </a:r>
            <a:r>
              <a:rPr lang="en-US" b="1" dirty="0"/>
              <a:t> will </a:t>
            </a:r>
            <a:r>
              <a:rPr lang="en-US" b="1" dirty="0">
                <a:solidFill>
                  <a:srgbClr val="FF0000"/>
                </a:solidFill>
              </a:rPr>
              <a:t>eat</a:t>
            </a:r>
            <a:r>
              <a:rPr lang="en-US" b="1" dirty="0"/>
              <a:t> the </a:t>
            </a:r>
            <a:r>
              <a:rPr lang="en-US" b="1" dirty="0">
                <a:solidFill>
                  <a:srgbClr val="FF0000"/>
                </a:solidFill>
              </a:rPr>
              <a:t>fox</a:t>
            </a:r>
            <a:r>
              <a:rPr lang="en-US" b="1" dirty="0"/>
              <a:t>, the </a:t>
            </a:r>
            <a:r>
              <a:rPr lang="en-US" b="1" dirty="0">
                <a:solidFill>
                  <a:srgbClr val="FF0000"/>
                </a:solidFill>
              </a:rPr>
              <a:t>snake</a:t>
            </a:r>
            <a:r>
              <a:rPr lang="en-US" b="1" dirty="0"/>
              <a:t>, and the </a:t>
            </a:r>
            <a:r>
              <a:rPr lang="en-US" b="1" dirty="0">
                <a:solidFill>
                  <a:srgbClr val="FF0000"/>
                </a:solidFill>
              </a:rPr>
              <a:t>owl</a:t>
            </a:r>
            <a:r>
              <a:rPr lang="en-US" b="1" dirty="0"/>
              <a:t>! The </a:t>
            </a:r>
            <a:r>
              <a:rPr lang="en-US" b="1" dirty="0">
                <a:solidFill>
                  <a:srgbClr val="FF0000"/>
                </a:solidFill>
              </a:rPr>
              <a:t>animals</a:t>
            </a:r>
            <a:r>
              <a:rPr lang="en-US" b="1" dirty="0"/>
              <a:t> are </a:t>
            </a:r>
            <a:r>
              <a:rPr lang="en-US" b="1" dirty="0">
                <a:solidFill>
                  <a:srgbClr val="FF0000"/>
                </a:solidFill>
              </a:rPr>
              <a:t>afraid</a:t>
            </a:r>
            <a:r>
              <a:rPr lang="en-US" b="1" dirty="0"/>
              <a:t> and </a:t>
            </a:r>
            <a:r>
              <a:rPr lang="en-US" b="1" dirty="0">
                <a:solidFill>
                  <a:srgbClr val="FF0000"/>
                </a:solidFill>
              </a:rPr>
              <a:t>go</a:t>
            </a:r>
            <a:r>
              <a:rPr lang="en-US" b="1" dirty="0"/>
              <a:t> </a:t>
            </a:r>
            <a:r>
              <a:rPr lang="en-US" b="1" dirty="0">
                <a:solidFill>
                  <a:srgbClr val="FF0000"/>
                </a:solidFill>
              </a:rPr>
              <a:t>home</a:t>
            </a:r>
            <a:r>
              <a:rPr lang="en-US" b="1" dirty="0"/>
              <a:t>!</a:t>
            </a:r>
            <a:endParaRPr lang="en-US" dirty="0"/>
          </a:p>
        </p:txBody>
      </p:sp>
    </p:spTree>
    <p:extLst>
      <p:ext uri="{BB962C8B-B14F-4D97-AF65-F5344CB8AC3E}">
        <p14:creationId xmlns:p14="http://schemas.microsoft.com/office/powerpoint/2010/main" val="20978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5000"/>
          <a:stretch/>
        </p:blipFill>
        <p:spPr>
          <a:xfrm>
            <a:off x="0" y="0"/>
            <a:ext cx="12192000" cy="6858000"/>
          </a:xfrm>
          <a:prstGeom prst="rect">
            <a:avLst/>
          </a:prstGeom>
        </p:spPr>
      </p:pic>
      <p:pic>
        <p:nvPicPr>
          <p:cNvPr id="9" name="Corporate Blue.png" descr="Corporate Blue.png"/>
          <p:cNvPicPr>
            <a:picLocks noChangeAspect="1"/>
          </p:cNvPicPr>
          <p:nvPr/>
        </p:nvPicPr>
        <p:blipFill>
          <a:blip r:embed="rId4"/>
          <a:stretch>
            <a:fillRect/>
          </a:stretch>
        </p:blipFill>
        <p:spPr>
          <a:xfrm>
            <a:off x="1386187" y="157028"/>
            <a:ext cx="1966613" cy="909772"/>
          </a:xfrm>
          <a:prstGeom prst="rect">
            <a:avLst/>
          </a:prstGeom>
          <a:ln w="12700">
            <a:miter lim="400000"/>
          </a:ln>
        </p:spPr>
      </p:pic>
      <p:sp>
        <p:nvSpPr>
          <p:cNvPr id="14" name="Rectangle 13"/>
          <p:cNvSpPr/>
          <p:nvPr/>
        </p:nvSpPr>
        <p:spPr>
          <a:xfrm>
            <a:off x="5588987" y="238025"/>
            <a:ext cx="6172200" cy="646331"/>
          </a:xfrm>
          <a:prstGeom prst="rect">
            <a:avLst/>
          </a:prstGeom>
          <a:noFill/>
          <a:ln>
            <a:solidFill>
              <a:schemeClr val="tx1"/>
            </a:solidFill>
          </a:ln>
        </p:spPr>
        <p:txBody>
          <a:bodyPr wrap="square" lIns="91440" tIns="45720" rIns="91440" bIns="45720">
            <a:spAutoFit/>
          </a:bodyPr>
          <a:lstStyle/>
          <a:p>
            <a:pPr algn="ctr"/>
            <a:r>
              <a:rPr lang="en-US" sz="3600" b="1" dirty="0">
                <a:ln w="31550" cmpd="sng">
                  <a:solidFill>
                    <a:schemeClr val="bg1"/>
                  </a:solidFill>
                  <a:prstDash val="solid"/>
                </a:ln>
                <a:solidFill>
                  <a:schemeClr val="bg1"/>
                </a:solidFill>
                <a:effectLst>
                  <a:outerShdw blurRad="50800" dist="40000" dir="5400000" algn="tl" rotWithShape="0">
                    <a:srgbClr val="000000">
                      <a:shade val="5000"/>
                      <a:satMod val="120000"/>
                      <a:alpha val="33000"/>
                    </a:srgbClr>
                  </a:outerShdw>
                </a:effectLst>
                <a:latin typeface="Aharoni" pitchFamily="2" charset="-79"/>
                <a:cs typeface="Aharoni" pitchFamily="2" charset="-79"/>
              </a:rPr>
              <a:t>GRUFFALO BODY PARTS</a:t>
            </a:r>
          </a:p>
        </p:txBody>
      </p:sp>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645" b="65273"/>
          <a:stretch/>
        </p:blipFill>
        <p:spPr bwMode="auto">
          <a:xfrm>
            <a:off x="3002276" y="3746080"/>
            <a:ext cx="3779524" cy="90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descr="Tongue Cleaning for Kids - Kidz Choice Dental"/>
          <p:cNvPicPr>
            <a:picLocks noChangeAspect="1" noChangeArrowheads="1"/>
          </p:cNvPicPr>
          <p:nvPr/>
        </p:nvPicPr>
        <p:blipFill rotWithShape="1">
          <a:blip r:embed="rId6">
            <a:extLst>
              <a:ext uri="{28A0092B-C50C-407E-A947-70E740481C1C}">
                <a14:useLocalDpi xmlns:a14="http://schemas.microsoft.com/office/drawing/2010/main" val="0"/>
              </a:ext>
            </a:extLst>
          </a:blip>
          <a:srcRect l="40414" t="53734" r="41981" b="19421"/>
          <a:stretch/>
        </p:blipFill>
        <p:spPr bwMode="auto">
          <a:xfrm>
            <a:off x="9366037" y="2235773"/>
            <a:ext cx="1964151" cy="156858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l="13093" t="9680" r="62698" b="73725"/>
          <a:stretch/>
        </p:blipFill>
        <p:spPr>
          <a:xfrm>
            <a:off x="1346081" y="3300784"/>
            <a:ext cx="1745393" cy="1645658"/>
          </a:xfrm>
          <a:prstGeom prst="ellipse">
            <a:avLst/>
          </a:prstGeom>
        </p:spPr>
      </p:pic>
      <p:pic>
        <p:nvPicPr>
          <p:cNvPr id="47" name="Picture 46"/>
          <p:cNvPicPr>
            <a:picLocks noChangeAspect="1"/>
          </p:cNvPicPr>
          <p:nvPr/>
        </p:nvPicPr>
        <p:blipFill rotWithShape="1">
          <a:blip r:embed="rId7">
            <a:extLst>
              <a:ext uri="{28A0092B-C50C-407E-A947-70E740481C1C}">
                <a14:useLocalDpi xmlns:a14="http://schemas.microsoft.com/office/drawing/2010/main" val="0"/>
              </a:ext>
            </a:extLst>
          </a:blip>
          <a:srcRect l="67505" t="9995" r="7350" b="71203"/>
          <a:stretch/>
        </p:blipFill>
        <p:spPr>
          <a:xfrm>
            <a:off x="8028499" y="1321373"/>
            <a:ext cx="1909463" cy="1963739"/>
          </a:xfrm>
          <a:prstGeom prst="ellipse">
            <a:avLst/>
          </a:prstGeom>
        </p:spPr>
      </p:pic>
      <p:pic>
        <p:nvPicPr>
          <p:cNvPr id="5126" name="Picture 6" descr="Mother's kiss' works to dislodge objects stuck in kids' noses ..."/>
          <p:cNvPicPr>
            <a:picLocks noChangeAspect="1" noChangeArrowheads="1"/>
          </p:cNvPicPr>
          <p:nvPr/>
        </p:nvPicPr>
        <p:blipFill rotWithShape="1">
          <a:blip r:embed="rId8">
            <a:extLst>
              <a:ext uri="{28A0092B-C50C-407E-A947-70E740481C1C}">
                <a14:useLocalDpi xmlns:a14="http://schemas.microsoft.com/office/drawing/2010/main" val="0"/>
              </a:ext>
            </a:extLst>
          </a:blip>
          <a:srcRect l="43855" t="32347" r="24591"/>
          <a:stretch/>
        </p:blipFill>
        <p:spPr bwMode="auto">
          <a:xfrm>
            <a:off x="9727342" y="4691211"/>
            <a:ext cx="1592907" cy="193317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l="46323" t="33997" r="38414" b="54867"/>
          <a:stretch/>
        </p:blipFill>
        <p:spPr>
          <a:xfrm>
            <a:off x="7991555" y="4691211"/>
            <a:ext cx="1893838" cy="1899362"/>
          </a:xfrm>
          <a:prstGeom prst="ellipse">
            <a:avLst/>
          </a:prstGeom>
        </p:spPr>
      </p:pic>
      <p:pic>
        <p:nvPicPr>
          <p:cNvPr id="5130"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b="35247"/>
          <a:stretch/>
        </p:blipFill>
        <p:spPr bwMode="auto">
          <a:xfrm>
            <a:off x="3048000" y="1421171"/>
            <a:ext cx="3187795" cy="147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p:cNvPicPr>
          <p:nvPr/>
        </p:nvPicPr>
        <p:blipFill rotWithShape="1">
          <a:blip r:embed="rId9">
            <a:extLst>
              <a:ext uri="{28A0092B-C50C-407E-A947-70E740481C1C}">
                <a14:useLocalDpi xmlns:a14="http://schemas.microsoft.com/office/drawing/2010/main" val="0"/>
              </a:ext>
            </a:extLst>
          </a:blip>
          <a:srcRect l="66755" t="8177" r="6108" b="72877"/>
          <a:stretch/>
        </p:blipFill>
        <p:spPr>
          <a:xfrm>
            <a:off x="1366863" y="1342104"/>
            <a:ext cx="1862527" cy="1787339"/>
          </a:xfrm>
          <a:prstGeom prst="ellipse">
            <a:avLst/>
          </a:prstGeom>
        </p:spPr>
      </p:pic>
      <p:sp>
        <p:nvSpPr>
          <p:cNvPr id="51" name="TextBox 50"/>
          <p:cNvSpPr txBox="1"/>
          <p:nvPr/>
        </p:nvSpPr>
        <p:spPr>
          <a:xfrm flipH="1">
            <a:off x="3962399" y="1250384"/>
            <a:ext cx="2273395" cy="830997"/>
          </a:xfrm>
          <a:prstGeom prst="rect">
            <a:avLst/>
          </a:prstGeom>
          <a:solidFill>
            <a:srgbClr val="FFFF00"/>
          </a:solidFill>
          <a:ln w="57150">
            <a:solidFill>
              <a:schemeClr val="tx1"/>
            </a:solidFill>
          </a:ln>
        </p:spPr>
        <p:txBody>
          <a:bodyPr wrap="square" rtlCol="0">
            <a:spAutoFit/>
          </a:bodyPr>
          <a:lstStyle/>
          <a:p>
            <a:r>
              <a:rPr lang="en-US" sz="2400" b="1" dirty="0"/>
              <a:t>toes</a:t>
            </a:r>
          </a:p>
          <a:p>
            <a:r>
              <a:rPr lang="ka-GE" sz="2400" b="1" dirty="0"/>
              <a:t>ფეხის თითები</a:t>
            </a:r>
            <a:endParaRPr lang="en-US" sz="2400" b="1" dirty="0"/>
          </a:p>
        </p:txBody>
      </p:sp>
      <p:sp>
        <p:nvSpPr>
          <p:cNvPr id="52" name="TextBox 51"/>
          <p:cNvSpPr txBox="1"/>
          <p:nvPr/>
        </p:nvSpPr>
        <p:spPr>
          <a:xfrm flipH="1">
            <a:off x="9983106" y="1472245"/>
            <a:ext cx="1381900" cy="830997"/>
          </a:xfrm>
          <a:prstGeom prst="rect">
            <a:avLst/>
          </a:prstGeom>
          <a:solidFill>
            <a:srgbClr val="FFFF00"/>
          </a:solidFill>
          <a:ln w="57150">
            <a:solidFill>
              <a:schemeClr val="tx1"/>
            </a:solidFill>
          </a:ln>
        </p:spPr>
        <p:txBody>
          <a:bodyPr wrap="square" rtlCol="0">
            <a:spAutoFit/>
          </a:bodyPr>
          <a:lstStyle/>
          <a:p>
            <a:r>
              <a:rPr lang="en-US" sz="2400" b="1" dirty="0"/>
              <a:t>tongue</a:t>
            </a:r>
          </a:p>
          <a:p>
            <a:r>
              <a:rPr lang="ka-GE" sz="2400" b="1" dirty="0"/>
              <a:t>ენა</a:t>
            </a:r>
            <a:endParaRPr lang="en-US" sz="2400" b="1" dirty="0"/>
          </a:p>
        </p:txBody>
      </p:sp>
      <p:sp>
        <p:nvSpPr>
          <p:cNvPr id="53" name="TextBox 52"/>
          <p:cNvSpPr txBox="1"/>
          <p:nvPr/>
        </p:nvSpPr>
        <p:spPr>
          <a:xfrm flipH="1">
            <a:off x="4201088" y="3108533"/>
            <a:ext cx="1666312" cy="830997"/>
          </a:xfrm>
          <a:prstGeom prst="rect">
            <a:avLst/>
          </a:prstGeom>
          <a:solidFill>
            <a:srgbClr val="FFFF00"/>
          </a:solidFill>
          <a:ln w="57150">
            <a:solidFill>
              <a:schemeClr val="tx1"/>
            </a:solidFill>
          </a:ln>
        </p:spPr>
        <p:txBody>
          <a:bodyPr wrap="square" rtlCol="0">
            <a:spAutoFit/>
          </a:bodyPr>
          <a:lstStyle/>
          <a:p>
            <a:r>
              <a:rPr lang="en-US" sz="2400" b="1" dirty="0"/>
              <a:t>eyes</a:t>
            </a:r>
          </a:p>
          <a:p>
            <a:r>
              <a:rPr lang="ka-GE" sz="2400" b="1" dirty="0"/>
              <a:t>თვალები</a:t>
            </a:r>
            <a:endParaRPr lang="en-US" sz="2400" b="1" dirty="0"/>
          </a:p>
        </p:txBody>
      </p:sp>
      <p:sp>
        <p:nvSpPr>
          <p:cNvPr id="55" name="TextBox 54"/>
          <p:cNvSpPr txBox="1"/>
          <p:nvPr/>
        </p:nvSpPr>
        <p:spPr>
          <a:xfrm flipH="1">
            <a:off x="9832845" y="4199512"/>
            <a:ext cx="1381900" cy="830997"/>
          </a:xfrm>
          <a:prstGeom prst="rect">
            <a:avLst/>
          </a:prstGeom>
          <a:solidFill>
            <a:srgbClr val="FFFF00"/>
          </a:solidFill>
          <a:ln w="57150">
            <a:solidFill>
              <a:schemeClr val="tx1"/>
            </a:solidFill>
          </a:ln>
        </p:spPr>
        <p:txBody>
          <a:bodyPr wrap="square" rtlCol="0">
            <a:spAutoFit/>
          </a:bodyPr>
          <a:lstStyle/>
          <a:p>
            <a:r>
              <a:rPr lang="en-US" sz="2400" b="1" dirty="0"/>
              <a:t>nose</a:t>
            </a:r>
          </a:p>
          <a:p>
            <a:r>
              <a:rPr lang="ka-GE" sz="2400" b="1" dirty="0"/>
              <a:t>ცხვირი</a:t>
            </a:r>
            <a:endParaRPr lang="en-US" sz="2400" b="1" dirty="0"/>
          </a:p>
        </p:txBody>
      </p:sp>
      <p:sp>
        <p:nvSpPr>
          <p:cNvPr id="21" name="TextBox 20"/>
          <p:cNvSpPr txBox="1"/>
          <p:nvPr/>
        </p:nvSpPr>
        <p:spPr>
          <a:xfrm flipH="1">
            <a:off x="1765206" y="5135940"/>
            <a:ext cx="4711794" cy="1508105"/>
          </a:xfrm>
          <a:prstGeom prst="rect">
            <a:avLst/>
          </a:prstGeom>
          <a:solidFill>
            <a:schemeClr val="tx1"/>
          </a:solidFill>
          <a:ln w="57150">
            <a:solidFill>
              <a:schemeClr val="bg1"/>
            </a:solidFill>
          </a:ln>
        </p:spPr>
        <p:txBody>
          <a:bodyPr wrap="square" rtlCol="0">
            <a:spAutoFit/>
          </a:bodyPr>
          <a:lstStyle/>
          <a:p>
            <a:pPr algn="ctr"/>
            <a:endParaRPr lang="en-US" sz="1000" b="1" dirty="0">
              <a:solidFill>
                <a:schemeClr val="bg1"/>
              </a:solidFill>
            </a:endParaRPr>
          </a:p>
          <a:p>
            <a:pPr algn="ctr"/>
            <a:r>
              <a:rPr lang="en-US" sz="2400" b="1" dirty="0">
                <a:solidFill>
                  <a:schemeClr val="bg1"/>
                </a:solidFill>
              </a:rPr>
              <a:t>Terrible - </a:t>
            </a:r>
            <a:r>
              <a:rPr lang="ka-GE" sz="2400" b="1" dirty="0">
                <a:solidFill>
                  <a:schemeClr val="bg1"/>
                </a:solidFill>
              </a:rPr>
              <a:t>საშინელი</a:t>
            </a:r>
            <a:r>
              <a:rPr lang="en-US" sz="2400" b="1" dirty="0">
                <a:solidFill>
                  <a:schemeClr val="bg1"/>
                </a:solidFill>
              </a:rPr>
              <a:t> </a:t>
            </a:r>
          </a:p>
          <a:p>
            <a:pPr algn="ctr"/>
            <a:endParaRPr lang="en-US" sz="2400" b="1" dirty="0">
              <a:solidFill>
                <a:schemeClr val="bg1"/>
              </a:solidFill>
            </a:endParaRPr>
          </a:p>
          <a:p>
            <a:pPr algn="ctr"/>
            <a:r>
              <a:rPr lang="en-US" sz="2400" b="1" dirty="0">
                <a:solidFill>
                  <a:schemeClr val="bg1"/>
                </a:solidFill>
              </a:rPr>
              <a:t>Scary - </a:t>
            </a:r>
            <a:r>
              <a:rPr lang="ka-GE" sz="2400" b="1" dirty="0">
                <a:solidFill>
                  <a:schemeClr val="bg1"/>
                </a:solidFill>
              </a:rPr>
              <a:t>საშიში</a:t>
            </a:r>
            <a:r>
              <a:rPr lang="en-US" sz="2400" b="1" dirty="0">
                <a:solidFill>
                  <a:schemeClr val="bg1"/>
                </a:solidFill>
              </a:rPr>
              <a:t> </a:t>
            </a:r>
          </a:p>
          <a:p>
            <a:pPr algn="ctr"/>
            <a:endParaRPr lang="en-US" sz="1000" b="1" dirty="0">
              <a:solidFill>
                <a:schemeClr val="bg1"/>
              </a:solidFill>
            </a:endParaRPr>
          </a:p>
        </p:txBody>
      </p:sp>
    </p:spTree>
    <p:extLst>
      <p:ext uri="{BB962C8B-B14F-4D97-AF65-F5344CB8AC3E}">
        <p14:creationId xmlns:p14="http://schemas.microsoft.com/office/powerpoint/2010/main" val="3500535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56292" y="304499"/>
            <a:ext cx="5926109" cy="830997"/>
          </a:xfrm>
          <a:prstGeom prst="rect">
            <a:avLst/>
          </a:prstGeom>
          <a:noFill/>
        </p:spPr>
        <p:txBody>
          <a:bodyPr wrap="square" rtlCol="0">
            <a:spAutoFit/>
          </a:bodyPr>
          <a:lstStyle/>
          <a:p>
            <a:pPr algn="ctr"/>
            <a:r>
              <a:rPr lang="en-US" sz="4800" b="1" dirty="0"/>
              <a:t>Preview</a:t>
            </a:r>
          </a:p>
        </p:txBody>
      </p:sp>
      <p:pic>
        <p:nvPicPr>
          <p:cNvPr id="11" name="Picture 10">
            <a:extLst>
              <a:ext uri="{FF2B5EF4-FFF2-40B4-BE49-F238E27FC236}">
                <a16:creationId xmlns:a16="http://schemas.microsoft.com/office/drawing/2014/main" id="{51F0CCC3-46FA-A649-AA3F-D993E411D853}"/>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0"/>
            <a:ext cx="12192000" cy="6858000"/>
          </a:xfrm>
          <a:prstGeom prst="rect">
            <a:avLst/>
          </a:prstGeom>
        </p:spPr>
      </p:pic>
      <p:sp>
        <p:nvSpPr>
          <p:cNvPr id="9" name="Footer Placeholder 1"/>
          <p:cNvSpPr txBox="1">
            <a:spLocks/>
          </p:cNvSpPr>
          <p:nvPr/>
        </p:nvSpPr>
        <p:spPr>
          <a:xfrm>
            <a:off x="1544216" y="63404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rPr>
              <a:t>The King's and Queen's Club</a:t>
            </a:r>
          </a:p>
        </p:txBody>
      </p:sp>
      <p:pic>
        <p:nvPicPr>
          <p:cNvPr id="12" name="Corporate Blue.png" descr="Corporate Blue.png"/>
          <p:cNvPicPr>
            <a:picLocks noChangeAspect="1"/>
          </p:cNvPicPr>
          <p:nvPr/>
        </p:nvPicPr>
        <p:blipFill>
          <a:blip r:embed="rId4"/>
          <a:stretch>
            <a:fillRect/>
          </a:stretch>
        </p:blipFill>
        <p:spPr>
          <a:xfrm>
            <a:off x="1544217" y="317467"/>
            <a:ext cx="1966613" cy="909772"/>
          </a:xfrm>
          <a:prstGeom prst="rect">
            <a:avLst/>
          </a:prstGeom>
          <a:ln w="12700">
            <a:miter lim="400000"/>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1062" y="1133984"/>
            <a:ext cx="4333775" cy="538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33" t="23685" r="39078" b="69895"/>
          <a:stretch/>
        </p:blipFill>
        <p:spPr bwMode="auto">
          <a:xfrm>
            <a:off x="7115174" y="2538414"/>
            <a:ext cx="1724026" cy="26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7" name="Picture 1"/>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8160963" y="2181197"/>
            <a:ext cx="3265048" cy="378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05829" y="1409940"/>
            <a:ext cx="3956771" cy="4896057"/>
          </a:xfrm>
          <a:prstGeom prst="rect">
            <a:avLst/>
          </a:prstGeom>
          <a:solidFill>
            <a:schemeClr val="accent3">
              <a:lumMod val="75000"/>
            </a:schemeClr>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9" name="Picture 3"/>
          <p:cNvPicPr>
            <a:picLocks noChangeAspect="1" noChangeArrowheads="1"/>
          </p:cNvPicPr>
          <p:nvPr/>
        </p:nvPicPr>
        <p:blipFill rotWithShape="1">
          <a:blip r:embed="rId8" cstate="print">
            <a:biLevel thresh="25000"/>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1857" r="15389"/>
          <a:stretch/>
        </p:blipFill>
        <p:spPr bwMode="auto">
          <a:xfrm>
            <a:off x="2156459" y="1932693"/>
            <a:ext cx="2807236" cy="3858507"/>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083630" y="152400"/>
            <a:ext cx="5508168" cy="1231106"/>
          </a:xfrm>
          <a:prstGeom prst="rect">
            <a:avLst/>
          </a:prstGeom>
          <a:noFill/>
        </p:spPr>
        <p:txBody>
          <a:bodyPr wrap="square" rtlCol="0">
            <a:spAutoFit/>
          </a:bodyPr>
          <a:lstStyle/>
          <a:p>
            <a:pPr algn="ctr"/>
            <a:r>
              <a:rPr lang="en-US" sz="4800" b="1" dirty="0"/>
              <a:t>      </a:t>
            </a:r>
            <a:r>
              <a:rPr lang="en-US" sz="4800" b="1" dirty="0">
                <a:solidFill>
                  <a:schemeClr val="bg1"/>
                </a:solidFill>
              </a:rPr>
              <a:t>READ - </a:t>
            </a:r>
            <a:r>
              <a:rPr lang="ka-GE" sz="4800" b="1" dirty="0">
                <a:solidFill>
                  <a:schemeClr val="bg1"/>
                </a:solidFill>
              </a:rPr>
              <a:t>კითხვა</a:t>
            </a:r>
            <a:endParaRPr lang="en-US" sz="4800" b="1" dirty="0">
              <a:solidFill>
                <a:schemeClr val="bg1"/>
              </a:solidFill>
            </a:endParaRPr>
          </a:p>
          <a:p>
            <a:pPr algn="ctr"/>
            <a:r>
              <a:rPr lang="en-US" sz="2600" b="1" dirty="0">
                <a:solidFill>
                  <a:schemeClr val="bg1"/>
                </a:solidFill>
              </a:rPr>
              <a:t> </a:t>
            </a:r>
          </a:p>
        </p:txBody>
      </p:sp>
    </p:spTree>
    <p:extLst>
      <p:ext uri="{BB962C8B-B14F-4D97-AF65-F5344CB8AC3E}">
        <p14:creationId xmlns:p14="http://schemas.microsoft.com/office/powerpoint/2010/main" val="3382830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DB99FB-C47C-204B-8621-CC070BDCED2C}"/>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37023"/>
            <a:ext cx="12268200" cy="9201150"/>
          </a:xfrm>
          <a:prstGeom prst="rect">
            <a:avLst/>
          </a:prstGeom>
        </p:spPr>
      </p:pic>
      <p:sp>
        <p:nvSpPr>
          <p:cNvPr id="6" name="Rectangle 5"/>
          <p:cNvSpPr/>
          <p:nvPr/>
        </p:nvSpPr>
        <p:spPr>
          <a:xfrm>
            <a:off x="7041079" y="2730258"/>
            <a:ext cx="3430747" cy="1323439"/>
          </a:xfrm>
          <a:prstGeom prst="rect">
            <a:avLst/>
          </a:prstGeom>
          <a:noFill/>
        </p:spPr>
        <p:txBody>
          <a:bodyPr wrap="none" lIns="91440" tIns="45720" rIns="91440" bIns="45720">
            <a:spAutoFit/>
          </a:bodyPr>
          <a:lstStyle/>
          <a:p>
            <a:pPr algn="ctr"/>
            <a:r>
              <a:rPr lang="en-US" sz="8000" b="1" dirty="0">
                <a:ln w="31550" cmpd="sng">
                  <a:solidFill>
                    <a:schemeClr val="tx1"/>
                  </a:solidFill>
                  <a:prstDash val="solid"/>
                </a:ln>
                <a:solidFill>
                  <a:srgbClr val="00B050"/>
                </a:solidFill>
                <a:effectLst>
                  <a:outerShdw blurRad="50800" dist="40000" dir="5400000" algn="tl" rotWithShape="0">
                    <a:srgbClr val="000000">
                      <a:shade val="5000"/>
                      <a:satMod val="120000"/>
                      <a:alpha val="33000"/>
                    </a:srgbClr>
                  </a:outerShdw>
                </a:effectLst>
              </a:rPr>
              <a:t>MOUSE</a:t>
            </a: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587" y="177558"/>
            <a:ext cx="8778238" cy="510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3002" y="3581401"/>
            <a:ext cx="4876650" cy="3163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438401" y="5281880"/>
            <a:ext cx="3430747" cy="1323439"/>
          </a:xfrm>
          <a:prstGeom prst="rect">
            <a:avLst/>
          </a:prstGeom>
          <a:noFill/>
        </p:spPr>
        <p:txBody>
          <a:bodyPr wrap="none" lIns="91440" tIns="45720" rIns="91440" bIns="45720">
            <a:spAutoFit/>
          </a:bodyPr>
          <a:lstStyle/>
          <a:p>
            <a:pPr algn="ctr"/>
            <a:r>
              <a:rPr lang="en-US" sz="8000" b="1"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MOUSE</a:t>
            </a:r>
          </a:p>
        </p:txBody>
      </p:sp>
    </p:spTree>
    <p:extLst>
      <p:ext uri="{BB962C8B-B14F-4D97-AF65-F5344CB8AC3E}">
        <p14:creationId xmlns:p14="http://schemas.microsoft.com/office/powerpoint/2010/main" val="391357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8291F7-C2C6-EC49-A750-A2FFBD391F90}"/>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155" t="34344" r="2350" b="21010"/>
          <a:stretch/>
        </p:blipFill>
        <p:spPr>
          <a:xfrm>
            <a:off x="6629401" y="3657601"/>
            <a:ext cx="3862347" cy="2798619"/>
          </a:xfrm>
          <a:prstGeom prst="rect">
            <a:avLst/>
          </a:prstGeom>
        </p:spPr>
      </p:pic>
      <p:sp>
        <p:nvSpPr>
          <p:cNvPr id="6" name="Rectangle 5"/>
          <p:cNvSpPr/>
          <p:nvPr/>
        </p:nvSpPr>
        <p:spPr>
          <a:xfrm>
            <a:off x="7623906" y="1828801"/>
            <a:ext cx="1873334" cy="1323439"/>
          </a:xfrm>
          <a:prstGeom prst="rect">
            <a:avLst/>
          </a:prstGeom>
          <a:noFill/>
        </p:spPr>
        <p:txBody>
          <a:bodyPr wrap="none" lIns="91440" tIns="45720" rIns="91440" bIns="45720">
            <a:spAutoFit/>
          </a:bodyPr>
          <a:lstStyle/>
          <a:p>
            <a:pPr algn="ctr"/>
            <a:r>
              <a:rPr lang="en-US" sz="8000" b="1"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FOX</a:t>
            </a: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684" t="3850" r="2908" b="2492"/>
          <a:stretch/>
        </p:blipFill>
        <p:spPr bwMode="auto">
          <a:xfrm>
            <a:off x="1676400" y="152400"/>
            <a:ext cx="4742841" cy="6553200"/>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259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F49299-79A1-D447-8041-D40F0BF0752E}"/>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0"/>
            <a:ext cx="12268200" cy="920115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1942" t="59220" r="10129" b="23251"/>
          <a:stretch/>
        </p:blipFill>
        <p:spPr>
          <a:xfrm>
            <a:off x="1905000" y="3505200"/>
            <a:ext cx="8458200" cy="2998736"/>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3387" t="32736" r="39560" b="55194"/>
          <a:stretch/>
        </p:blipFill>
        <p:spPr>
          <a:xfrm>
            <a:off x="6106160" y="1058431"/>
            <a:ext cx="2123440" cy="2065769"/>
          </a:xfrm>
          <a:prstGeom prst="ellipse">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67180" t="9972" r="6108" b="72877"/>
          <a:stretch/>
        </p:blipFill>
        <p:spPr>
          <a:xfrm>
            <a:off x="8382000" y="1143000"/>
            <a:ext cx="2227217" cy="1965582"/>
          </a:xfrm>
          <a:prstGeom prst="ellipse">
            <a:avLst/>
          </a:prstGeom>
        </p:spPr>
      </p:pic>
      <p:sp>
        <p:nvSpPr>
          <p:cNvPr id="19" name="TextBox 18"/>
          <p:cNvSpPr txBox="1"/>
          <p:nvPr/>
        </p:nvSpPr>
        <p:spPr>
          <a:xfrm>
            <a:off x="7620000" y="228600"/>
            <a:ext cx="2809280" cy="677108"/>
          </a:xfrm>
          <a:prstGeom prst="rect">
            <a:avLst/>
          </a:prstGeom>
          <a:noFill/>
        </p:spPr>
        <p:txBody>
          <a:bodyPr wrap="square" rtlCol="0">
            <a:spAutoFit/>
          </a:bodyPr>
          <a:lstStyle/>
          <a:p>
            <a:pPr algn="ctr"/>
            <a:r>
              <a:rPr lang="en-US" sz="2400" b="1" dirty="0">
                <a:solidFill>
                  <a:schemeClr val="bg1"/>
                </a:solidFill>
              </a:rPr>
              <a:t>toe – </a:t>
            </a:r>
            <a:r>
              <a:rPr lang="ka-GE" sz="2400" b="1" dirty="0">
                <a:solidFill>
                  <a:schemeClr val="bg1"/>
                </a:solidFill>
              </a:rPr>
              <a:t>ფეხის თითი</a:t>
            </a:r>
            <a:endParaRPr lang="en-US" sz="2400" b="1" dirty="0">
              <a:solidFill>
                <a:schemeClr val="bg1"/>
              </a:solidFill>
            </a:endParaRPr>
          </a:p>
          <a:p>
            <a:pPr algn="ctr"/>
            <a:r>
              <a:rPr lang="en-US" sz="1400" b="1" dirty="0">
                <a:solidFill>
                  <a:schemeClr val="bg1"/>
                </a:solidFill>
              </a:rPr>
              <a:t>      </a:t>
            </a:r>
          </a:p>
        </p:txBody>
      </p:sp>
      <p:cxnSp>
        <p:nvCxnSpPr>
          <p:cNvPr id="20" name="Straight Arrow Connector 19"/>
          <p:cNvCxnSpPr/>
          <p:nvPr/>
        </p:nvCxnSpPr>
        <p:spPr>
          <a:xfrm flipH="1" flipV="1">
            <a:off x="9829800" y="573606"/>
            <a:ext cx="32657" cy="188169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H="1" flipV="1">
            <a:off x="7130690" y="532491"/>
            <a:ext cx="93941" cy="1094998"/>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14262" t="11379" r="62908" b="73205"/>
          <a:stretch/>
        </p:blipFill>
        <p:spPr>
          <a:xfrm>
            <a:off x="3657600" y="914400"/>
            <a:ext cx="2339703" cy="2173078"/>
          </a:xfrm>
          <a:prstGeom prst="ellipse">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70801" t="11670" r="10668" b="73149"/>
          <a:stretch/>
        </p:blipFill>
        <p:spPr>
          <a:xfrm>
            <a:off x="685191" y="827567"/>
            <a:ext cx="1861604" cy="2097678"/>
          </a:xfrm>
          <a:prstGeom prst="ellipse">
            <a:avLst/>
          </a:prstGeom>
        </p:spPr>
      </p:pic>
      <p:cxnSp>
        <p:nvCxnSpPr>
          <p:cNvPr id="24" name="Straight Arrow Connector 23"/>
          <p:cNvCxnSpPr/>
          <p:nvPr/>
        </p:nvCxnSpPr>
        <p:spPr>
          <a:xfrm flipV="1">
            <a:off x="1508734" y="670005"/>
            <a:ext cx="733524" cy="184265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639150" y="237292"/>
            <a:ext cx="1993920" cy="677108"/>
          </a:xfrm>
          <a:prstGeom prst="rect">
            <a:avLst/>
          </a:prstGeom>
          <a:noFill/>
        </p:spPr>
        <p:txBody>
          <a:bodyPr wrap="square" rtlCol="0">
            <a:spAutoFit/>
          </a:bodyPr>
          <a:lstStyle/>
          <a:p>
            <a:pPr algn="ctr"/>
            <a:r>
              <a:rPr lang="en-US" sz="2400" b="1" dirty="0">
                <a:solidFill>
                  <a:schemeClr val="bg1"/>
                </a:solidFill>
              </a:rPr>
              <a:t>tongue – </a:t>
            </a:r>
            <a:r>
              <a:rPr lang="ka-GE" sz="2400" b="1" dirty="0">
                <a:solidFill>
                  <a:schemeClr val="bg1"/>
                </a:solidFill>
              </a:rPr>
              <a:t>ენა</a:t>
            </a:r>
            <a:endParaRPr lang="en-US" sz="2400" b="1" dirty="0">
              <a:solidFill>
                <a:schemeClr val="bg1"/>
              </a:solidFill>
            </a:endParaRPr>
          </a:p>
          <a:p>
            <a:pPr algn="ctr"/>
            <a:r>
              <a:rPr lang="en-US" sz="1400" b="1" dirty="0">
                <a:solidFill>
                  <a:schemeClr val="bg1"/>
                </a:solidFill>
              </a:rPr>
              <a:t>      </a:t>
            </a:r>
          </a:p>
        </p:txBody>
      </p:sp>
      <p:sp>
        <p:nvSpPr>
          <p:cNvPr id="26" name="Rectangle 25"/>
          <p:cNvSpPr/>
          <p:nvPr/>
        </p:nvSpPr>
        <p:spPr>
          <a:xfrm>
            <a:off x="3834320" y="350414"/>
            <a:ext cx="2271840" cy="461665"/>
          </a:xfrm>
          <a:prstGeom prst="rect">
            <a:avLst/>
          </a:prstGeom>
        </p:spPr>
        <p:txBody>
          <a:bodyPr wrap="none">
            <a:spAutoFit/>
          </a:bodyPr>
          <a:lstStyle/>
          <a:p>
            <a:r>
              <a:rPr lang="en-US" sz="2400" b="1" dirty="0">
                <a:solidFill>
                  <a:schemeClr val="bg1"/>
                </a:solidFill>
              </a:rPr>
              <a:t>eyes - </a:t>
            </a:r>
            <a:r>
              <a:rPr lang="ka-GE" sz="2400" b="1" dirty="0">
                <a:solidFill>
                  <a:schemeClr val="bg1"/>
                </a:solidFill>
              </a:rPr>
              <a:t>თვალები</a:t>
            </a:r>
            <a:endParaRPr lang="en-US" sz="2400" b="1" dirty="0">
              <a:solidFill>
                <a:schemeClr val="bg1"/>
              </a:solidFill>
            </a:endParaRPr>
          </a:p>
        </p:txBody>
      </p:sp>
      <p:cxnSp>
        <p:nvCxnSpPr>
          <p:cNvPr id="27" name="Straight Arrow Connector 26"/>
          <p:cNvCxnSpPr/>
          <p:nvPr/>
        </p:nvCxnSpPr>
        <p:spPr>
          <a:xfrm flipV="1">
            <a:off x="5163728" y="820092"/>
            <a:ext cx="366762" cy="118084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8" name="Rectangle 27"/>
          <p:cNvSpPr/>
          <p:nvPr/>
        </p:nvSpPr>
        <p:spPr>
          <a:xfrm>
            <a:off x="5816961" y="50752"/>
            <a:ext cx="2092239" cy="461665"/>
          </a:xfrm>
          <a:prstGeom prst="rect">
            <a:avLst/>
          </a:prstGeom>
        </p:spPr>
        <p:txBody>
          <a:bodyPr wrap="none">
            <a:spAutoFit/>
          </a:bodyPr>
          <a:lstStyle/>
          <a:p>
            <a:r>
              <a:rPr lang="en-US" sz="2400" b="1" dirty="0">
                <a:solidFill>
                  <a:schemeClr val="bg1"/>
                </a:solidFill>
              </a:rPr>
              <a:t>nose</a:t>
            </a:r>
            <a:r>
              <a:rPr lang="ka-GE" sz="2400" b="1" dirty="0">
                <a:solidFill>
                  <a:schemeClr val="bg1"/>
                </a:solidFill>
              </a:rPr>
              <a:t> - ცხვირი</a:t>
            </a:r>
            <a:endParaRPr lang="en-US" sz="2400" b="1" dirty="0">
              <a:solidFill>
                <a:schemeClr val="bg1"/>
              </a:solidFill>
            </a:endParaRPr>
          </a:p>
        </p:txBody>
      </p:sp>
    </p:spTree>
    <p:extLst>
      <p:ext uri="{BB962C8B-B14F-4D97-AF65-F5344CB8AC3E}">
        <p14:creationId xmlns:p14="http://schemas.microsoft.com/office/powerpoint/2010/main" val="2952366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943D92-356A-B248-889B-E68F9CFF40DA}"/>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971" t="21010" r="10307" b="22424"/>
          <a:stretch/>
        </p:blipFill>
        <p:spPr>
          <a:xfrm>
            <a:off x="2957946" y="228600"/>
            <a:ext cx="6400801" cy="6400801"/>
          </a:xfrm>
          <a:prstGeom prst="rect">
            <a:avLst/>
          </a:prstGeom>
          <a:noFill/>
          <a:ln w="76200">
            <a:solidFill>
              <a:schemeClr val="bg1"/>
            </a:solidFill>
          </a:ln>
        </p:spPr>
      </p:pic>
    </p:spTree>
    <p:extLst>
      <p:ext uri="{BB962C8B-B14F-4D97-AF65-F5344CB8AC3E}">
        <p14:creationId xmlns:p14="http://schemas.microsoft.com/office/powerpoint/2010/main" val="2118207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18E7C-DFC7-104C-99F7-5D2304628D89}"/>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3507"/>
          <a:stretch/>
        </p:blipFill>
        <p:spPr>
          <a:xfrm>
            <a:off x="1676400" y="228601"/>
            <a:ext cx="4876800" cy="6459891"/>
          </a:xfrm>
          <a:prstGeom prst="rect">
            <a:avLst/>
          </a:prstGeom>
          <a:ln w="76200">
            <a:solidFill>
              <a:schemeClr val="tx1"/>
            </a:solidFill>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3647" t="34949" r="10196" b="17374"/>
          <a:stretch/>
        </p:blipFill>
        <p:spPr>
          <a:xfrm>
            <a:off x="6751094" y="3131128"/>
            <a:ext cx="3794077" cy="3269673"/>
          </a:xfrm>
          <a:prstGeom prst="rect">
            <a:avLst/>
          </a:prstGeom>
        </p:spPr>
      </p:pic>
      <p:sp>
        <p:nvSpPr>
          <p:cNvPr id="5" name="Rectangle 4"/>
          <p:cNvSpPr/>
          <p:nvPr/>
        </p:nvSpPr>
        <p:spPr>
          <a:xfrm>
            <a:off x="7400070" y="1406819"/>
            <a:ext cx="2230419" cy="1323439"/>
          </a:xfrm>
          <a:prstGeom prst="rect">
            <a:avLst/>
          </a:prstGeom>
          <a:noFill/>
        </p:spPr>
        <p:txBody>
          <a:bodyPr wrap="none" lIns="91440" tIns="45720" rIns="91440" bIns="45720">
            <a:spAutoFit/>
          </a:bodyPr>
          <a:lstStyle/>
          <a:p>
            <a:pPr algn="ctr"/>
            <a:r>
              <a:rPr lang="en-US" sz="8000" b="1"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OWL</a:t>
            </a:r>
          </a:p>
        </p:txBody>
      </p:sp>
    </p:spTree>
    <p:extLst>
      <p:ext uri="{BB962C8B-B14F-4D97-AF65-F5344CB8AC3E}">
        <p14:creationId xmlns:p14="http://schemas.microsoft.com/office/powerpoint/2010/main" val="204176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986C33-F324-F14F-9968-BB78E8E4661C}"/>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387" t="32736" r="39560" b="55194"/>
          <a:stretch/>
        </p:blipFill>
        <p:spPr>
          <a:xfrm>
            <a:off x="6106160" y="829831"/>
            <a:ext cx="2123440" cy="2065769"/>
          </a:xfrm>
          <a:prstGeom prst="ellipse">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7180" t="9972" r="6108" b="72877"/>
          <a:stretch/>
        </p:blipFill>
        <p:spPr>
          <a:xfrm>
            <a:off x="8382000" y="914400"/>
            <a:ext cx="2227217" cy="1965582"/>
          </a:xfrm>
          <a:prstGeom prst="ellipse">
            <a:avLst/>
          </a:prstGeom>
        </p:spPr>
      </p:pic>
      <p:sp>
        <p:nvSpPr>
          <p:cNvPr id="14" name="TextBox 13"/>
          <p:cNvSpPr txBox="1"/>
          <p:nvPr/>
        </p:nvSpPr>
        <p:spPr>
          <a:xfrm>
            <a:off x="7829892" y="0"/>
            <a:ext cx="2838108" cy="615553"/>
          </a:xfrm>
          <a:prstGeom prst="rect">
            <a:avLst/>
          </a:prstGeom>
          <a:noFill/>
        </p:spPr>
        <p:txBody>
          <a:bodyPr wrap="square" rtlCol="0">
            <a:spAutoFit/>
          </a:bodyPr>
          <a:lstStyle/>
          <a:p>
            <a:pPr algn="ctr"/>
            <a:r>
              <a:rPr lang="en-US" sz="2000" b="1" dirty="0">
                <a:solidFill>
                  <a:schemeClr val="bg1"/>
                </a:solidFill>
              </a:rPr>
              <a:t>toe – </a:t>
            </a:r>
            <a:r>
              <a:rPr lang="ka-GE" sz="2000" b="1" dirty="0">
                <a:solidFill>
                  <a:schemeClr val="bg1"/>
                </a:solidFill>
              </a:rPr>
              <a:t>ფეხის თითი</a:t>
            </a:r>
            <a:endParaRPr lang="en-US" sz="2000" b="1" dirty="0">
              <a:solidFill>
                <a:schemeClr val="bg1"/>
              </a:solidFill>
            </a:endParaRPr>
          </a:p>
          <a:p>
            <a:pPr algn="ctr"/>
            <a:r>
              <a:rPr lang="en-US" sz="1400" b="1" dirty="0">
                <a:solidFill>
                  <a:schemeClr val="bg1"/>
                </a:solidFill>
              </a:rPr>
              <a:t>      </a:t>
            </a:r>
          </a:p>
        </p:txBody>
      </p:sp>
      <p:cxnSp>
        <p:nvCxnSpPr>
          <p:cNvPr id="15" name="Straight Arrow Connector 14"/>
          <p:cNvCxnSpPr/>
          <p:nvPr/>
        </p:nvCxnSpPr>
        <p:spPr>
          <a:xfrm flipH="1" flipV="1">
            <a:off x="9829800" y="345006"/>
            <a:ext cx="32657" cy="188169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flipV="1">
            <a:off x="7208303" y="457200"/>
            <a:ext cx="16328" cy="89915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9456" t="57172" r="14459" b="22020"/>
          <a:stretch/>
        </p:blipFill>
        <p:spPr>
          <a:xfrm>
            <a:off x="1935201" y="3200400"/>
            <a:ext cx="8324090" cy="3297644"/>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4262" t="11379" r="62908" b="73205"/>
          <a:stretch/>
        </p:blipFill>
        <p:spPr>
          <a:xfrm>
            <a:off x="3657600" y="685800"/>
            <a:ext cx="2339703" cy="2173078"/>
          </a:xfrm>
          <a:prstGeom prst="ellipse">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70801" t="11670" r="10668" b="73149"/>
          <a:stretch/>
        </p:blipFill>
        <p:spPr>
          <a:xfrm>
            <a:off x="1722441" y="677108"/>
            <a:ext cx="1861604" cy="2097678"/>
          </a:xfrm>
          <a:prstGeom prst="ellipse">
            <a:avLst/>
          </a:prstGeom>
        </p:spPr>
      </p:pic>
      <p:cxnSp>
        <p:nvCxnSpPr>
          <p:cNvPr id="19" name="Straight Arrow Connector 18"/>
          <p:cNvCxnSpPr/>
          <p:nvPr/>
        </p:nvCxnSpPr>
        <p:spPr>
          <a:xfrm flipV="1">
            <a:off x="2545984" y="519546"/>
            <a:ext cx="733524" cy="184265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1676400" y="86833"/>
            <a:ext cx="1993920" cy="677108"/>
          </a:xfrm>
          <a:prstGeom prst="rect">
            <a:avLst/>
          </a:prstGeom>
          <a:noFill/>
        </p:spPr>
        <p:txBody>
          <a:bodyPr wrap="square" rtlCol="0">
            <a:spAutoFit/>
          </a:bodyPr>
          <a:lstStyle/>
          <a:p>
            <a:pPr algn="ctr"/>
            <a:r>
              <a:rPr lang="en-US" sz="2400" b="1" dirty="0">
                <a:solidFill>
                  <a:schemeClr val="bg1"/>
                </a:solidFill>
              </a:rPr>
              <a:t>tongue – </a:t>
            </a:r>
            <a:r>
              <a:rPr lang="ka-GE" sz="2400" b="1" dirty="0">
                <a:solidFill>
                  <a:schemeClr val="bg1"/>
                </a:solidFill>
              </a:rPr>
              <a:t>ენა</a:t>
            </a:r>
            <a:endParaRPr lang="en-US" sz="2400" b="1" dirty="0">
              <a:solidFill>
                <a:schemeClr val="bg1"/>
              </a:solidFill>
            </a:endParaRPr>
          </a:p>
          <a:p>
            <a:pPr algn="ctr"/>
            <a:r>
              <a:rPr lang="en-US" sz="1400" b="1" dirty="0">
                <a:solidFill>
                  <a:schemeClr val="bg1"/>
                </a:solidFill>
              </a:rPr>
              <a:t>      </a:t>
            </a:r>
          </a:p>
        </p:txBody>
      </p:sp>
      <p:sp>
        <p:nvSpPr>
          <p:cNvPr id="23" name="Rectangle 22"/>
          <p:cNvSpPr/>
          <p:nvPr/>
        </p:nvSpPr>
        <p:spPr>
          <a:xfrm>
            <a:off x="3670320" y="130132"/>
            <a:ext cx="2271840" cy="461665"/>
          </a:xfrm>
          <a:prstGeom prst="rect">
            <a:avLst/>
          </a:prstGeom>
        </p:spPr>
        <p:txBody>
          <a:bodyPr wrap="none">
            <a:spAutoFit/>
          </a:bodyPr>
          <a:lstStyle/>
          <a:p>
            <a:r>
              <a:rPr lang="en-US" sz="2400" b="1" dirty="0">
                <a:solidFill>
                  <a:schemeClr val="bg1"/>
                </a:solidFill>
              </a:rPr>
              <a:t>eyes - </a:t>
            </a:r>
            <a:r>
              <a:rPr lang="ka-GE" sz="2400" b="1" dirty="0">
                <a:solidFill>
                  <a:schemeClr val="bg1"/>
                </a:solidFill>
              </a:rPr>
              <a:t>თვალები</a:t>
            </a:r>
            <a:endParaRPr lang="en-US" sz="2400" b="1" dirty="0">
              <a:solidFill>
                <a:schemeClr val="bg1"/>
              </a:solidFill>
            </a:endParaRPr>
          </a:p>
        </p:txBody>
      </p:sp>
      <p:cxnSp>
        <p:nvCxnSpPr>
          <p:cNvPr id="24" name="Straight Arrow Connector 23"/>
          <p:cNvCxnSpPr/>
          <p:nvPr/>
        </p:nvCxnSpPr>
        <p:spPr>
          <a:xfrm flipV="1">
            <a:off x="5163728" y="591492"/>
            <a:ext cx="366762" cy="118084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3" name="Rectangle 2"/>
          <p:cNvSpPr/>
          <p:nvPr/>
        </p:nvSpPr>
        <p:spPr>
          <a:xfrm>
            <a:off x="6074384" y="76200"/>
            <a:ext cx="1776448" cy="400110"/>
          </a:xfrm>
          <a:prstGeom prst="rect">
            <a:avLst/>
          </a:prstGeom>
        </p:spPr>
        <p:txBody>
          <a:bodyPr wrap="none">
            <a:spAutoFit/>
          </a:bodyPr>
          <a:lstStyle/>
          <a:p>
            <a:r>
              <a:rPr lang="en-US" sz="2000" b="1" dirty="0">
                <a:solidFill>
                  <a:schemeClr val="bg1"/>
                </a:solidFill>
              </a:rPr>
              <a:t>nose</a:t>
            </a:r>
            <a:r>
              <a:rPr lang="ka-GE" sz="2000" b="1" dirty="0">
                <a:solidFill>
                  <a:schemeClr val="bg1"/>
                </a:solidFill>
              </a:rPr>
              <a:t> - ცხვირი</a:t>
            </a:r>
            <a:endParaRPr lang="en-US" sz="2000" b="1" dirty="0">
              <a:solidFill>
                <a:schemeClr val="bg1"/>
              </a:solidFill>
            </a:endParaRPr>
          </a:p>
        </p:txBody>
      </p:sp>
    </p:spTree>
    <p:extLst>
      <p:ext uri="{BB962C8B-B14F-4D97-AF65-F5344CB8AC3E}">
        <p14:creationId xmlns:p14="http://schemas.microsoft.com/office/powerpoint/2010/main" val="236050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56292" y="304499"/>
            <a:ext cx="5926109" cy="830997"/>
          </a:xfrm>
          <a:prstGeom prst="rect">
            <a:avLst/>
          </a:prstGeom>
          <a:noFill/>
        </p:spPr>
        <p:txBody>
          <a:bodyPr wrap="square" rtlCol="0">
            <a:spAutoFit/>
          </a:bodyPr>
          <a:lstStyle/>
          <a:p>
            <a:pPr algn="ctr"/>
            <a:r>
              <a:rPr lang="en-US" sz="4800" b="1" dirty="0"/>
              <a:t>Preview</a:t>
            </a:r>
          </a:p>
        </p:txBody>
      </p:sp>
      <p:pic>
        <p:nvPicPr>
          <p:cNvPr id="11" name="Picture 10">
            <a:extLst>
              <a:ext uri="{FF2B5EF4-FFF2-40B4-BE49-F238E27FC236}">
                <a16:creationId xmlns:a16="http://schemas.microsoft.com/office/drawing/2014/main" id="{51F0CCC3-46FA-A649-AA3F-D993E411D853}"/>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0"/>
            <a:ext cx="12192000" cy="6858000"/>
          </a:xfrm>
          <a:prstGeom prst="rect">
            <a:avLst/>
          </a:prstGeom>
        </p:spPr>
      </p:pic>
      <p:sp>
        <p:nvSpPr>
          <p:cNvPr id="9" name="Footer Placeholder 1"/>
          <p:cNvSpPr txBox="1">
            <a:spLocks/>
          </p:cNvSpPr>
          <p:nvPr/>
        </p:nvSpPr>
        <p:spPr>
          <a:xfrm>
            <a:off x="1544216" y="63404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rPr>
              <a:t>The King's and Queen's Club</a:t>
            </a:r>
          </a:p>
        </p:txBody>
      </p:sp>
      <p:pic>
        <p:nvPicPr>
          <p:cNvPr id="12" name="Corporate Blue.png" descr="Corporate Blue.png"/>
          <p:cNvPicPr>
            <a:picLocks noChangeAspect="1"/>
          </p:cNvPicPr>
          <p:nvPr/>
        </p:nvPicPr>
        <p:blipFill>
          <a:blip r:embed="rId4"/>
          <a:stretch>
            <a:fillRect/>
          </a:stretch>
        </p:blipFill>
        <p:spPr>
          <a:xfrm>
            <a:off x="1544217" y="317467"/>
            <a:ext cx="1966613" cy="909772"/>
          </a:xfrm>
          <a:prstGeom prst="rect">
            <a:avLst/>
          </a:prstGeom>
          <a:ln w="12700">
            <a:miter lim="400000"/>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1605437"/>
            <a:ext cx="4104037" cy="51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33" t="23685" r="39078" b="69895"/>
          <a:stretch/>
        </p:blipFill>
        <p:spPr bwMode="auto">
          <a:xfrm>
            <a:off x="6895320" y="2438400"/>
            <a:ext cx="1724026" cy="26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7" name="Picture 1"/>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8160962" y="2157139"/>
            <a:ext cx="3265048" cy="378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05829" y="1409940"/>
            <a:ext cx="3956771" cy="4896057"/>
          </a:xfrm>
          <a:prstGeom prst="rect">
            <a:avLst/>
          </a:prstGeom>
          <a:solidFill>
            <a:schemeClr val="accent3">
              <a:lumMod val="75000"/>
            </a:schemeClr>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9" name="Picture 3"/>
          <p:cNvPicPr>
            <a:picLocks noChangeAspect="1" noChangeArrowheads="1"/>
          </p:cNvPicPr>
          <p:nvPr/>
        </p:nvPicPr>
        <p:blipFill rotWithShape="1">
          <a:blip r:embed="rId8" cstate="print">
            <a:biLevel thresh="25000"/>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1857" r="15389"/>
          <a:stretch/>
        </p:blipFill>
        <p:spPr bwMode="auto">
          <a:xfrm>
            <a:off x="2229964" y="1928714"/>
            <a:ext cx="2807236" cy="3858507"/>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083629" y="67340"/>
            <a:ext cx="6342381" cy="1446550"/>
          </a:xfrm>
          <a:prstGeom prst="rect">
            <a:avLst/>
          </a:prstGeom>
          <a:noFill/>
        </p:spPr>
        <p:txBody>
          <a:bodyPr wrap="square" rtlCol="0">
            <a:spAutoFit/>
          </a:bodyPr>
          <a:lstStyle/>
          <a:p>
            <a:pPr algn="ctr"/>
            <a:r>
              <a:rPr lang="en-US" sz="4800" b="1" dirty="0"/>
              <a:t>      </a:t>
            </a:r>
            <a:r>
              <a:rPr lang="en-US" sz="4000" b="1" dirty="0">
                <a:solidFill>
                  <a:schemeClr val="bg1"/>
                </a:solidFill>
              </a:rPr>
              <a:t>GRADES 1 – 6</a:t>
            </a:r>
            <a:endParaRPr lang="ka-GE" sz="4000" b="1" dirty="0">
              <a:solidFill>
                <a:schemeClr val="bg1"/>
              </a:solidFill>
            </a:endParaRPr>
          </a:p>
          <a:p>
            <a:pPr algn="ctr"/>
            <a:r>
              <a:rPr lang="ka-GE" sz="4000" b="1" dirty="0">
                <a:solidFill>
                  <a:schemeClr val="bg1"/>
                </a:solidFill>
              </a:rPr>
              <a:t>    </a:t>
            </a:r>
            <a:r>
              <a:rPr lang="en-US" sz="4000" b="1" dirty="0">
                <a:solidFill>
                  <a:schemeClr val="bg1"/>
                </a:solidFill>
              </a:rPr>
              <a:t>I-VI </a:t>
            </a:r>
            <a:r>
              <a:rPr lang="ka-GE" sz="4000" b="1" dirty="0">
                <a:solidFill>
                  <a:schemeClr val="bg1"/>
                </a:solidFill>
              </a:rPr>
              <a:t>კლასი</a:t>
            </a:r>
            <a:r>
              <a:rPr lang="en-US" sz="2600" b="1" dirty="0">
                <a:solidFill>
                  <a:schemeClr val="bg1"/>
                </a:solidFill>
              </a:rPr>
              <a:t> </a:t>
            </a:r>
          </a:p>
        </p:txBody>
      </p:sp>
    </p:spTree>
    <p:extLst>
      <p:ext uri="{BB962C8B-B14F-4D97-AF65-F5344CB8AC3E}">
        <p14:creationId xmlns:p14="http://schemas.microsoft.com/office/powerpoint/2010/main" val="3440566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E2741C-A454-F340-896E-D5B7EC787C91}"/>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215" t="19798" r="9007" b="18787"/>
          <a:stretch/>
        </p:blipFill>
        <p:spPr>
          <a:xfrm>
            <a:off x="3042975" y="188657"/>
            <a:ext cx="6135620" cy="6480686"/>
          </a:xfrm>
          <a:prstGeom prst="rect">
            <a:avLst/>
          </a:prstGeom>
        </p:spPr>
      </p:pic>
    </p:spTree>
    <p:extLst>
      <p:ext uri="{BB962C8B-B14F-4D97-AF65-F5344CB8AC3E}">
        <p14:creationId xmlns:p14="http://schemas.microsoft.com/office/powerpoint/2010/main" val="2667318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267D8-AC22-264D-9901-E416A143B5D2}"/>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49" r="6031"/>
          <a:stretch/>
        </p:blipFill>
        <p:spPr>
          <a:xfrm>
            <a:off x="1752600" y="180110"/>
            <a:ext cx="4682836" cy="652549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9890" t="40404" r="21410" b="25051"/>
          <a:stretch/>
        </p:blipFill>
        <p:spPr>
          <a:xfrm>
            <a:off x="6629400" y="3733800"/>
            <a:ext cx="3810000" cy="2632364"/>
          </a:xfrm>
          <a:prstGeom prst="rect">
            <a:avLst/>
          </a:prstGeom>
        </p:spPr>
      </p:pic>
      <p:sp>
        <p:nvSpPr>
          <p:cNvPr id="6" name="Rectangle 5"/>
          <p:cNvSpPr/>
          <p:nvPr/>
        </p:nvSpPr>
        <p:spPr>
          <a:xfrm>
            <a:off x="7000283" y="1406819"/>
            <a:ext cx="3029997" cy="1323439"/>
          </a:xfrm>
          <a:prstGeom prst="rect">
            <a:avLst/>
          </a:prstGeom>
          <a:noFill/>
        </p:spPr>
        <p:txBody>
          <a:bodyPr wrap="none" lIns="91440" tIns="45720" rIns="91440" bIns="45720">
            <a:spAutoFit/>
          </a:bodyPr>
          <a:lstStyle/>
          <a:p>
            <a:pPr algn="ctr"/>
            <a:r>
              <a:rPr lang="en-US" sz="8000" b="1"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SNAKE</a:t>
            </a:r>
          </a:p>
        </p:txBody>
      </p:sp>
    </p:spTree>
    <p:extLst>
      <p:ext uri="{BB962C8B-B14F-4D97-AF65-F5344CB8AC3E}">
        <p14:creationId xmlns:p14="http://schemas.microsoft.com/office/powerpoint/2010/main" val="846704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699CAA-4608-0243-87E8-484B6BE1EFFD}"/>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0268" t="61764" r="15822" b="23237"/>
          <a:stretch/>
        </p:blipFill>
        <p:spPr>
          <a:xfrm>
            <a:off x="1981200" y="3733801"/>
            <a:ext cx="8305800" cy="2681145"/>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43387" t="32736" r="39560" b="55194"/>
          <a:stretch/>
        </p:blipFill>
        <p:spPr>
          <a:xfrm>
            <a:off x="6106160" y="1210831"/>
            <a:ext cx="2123440" cy="2065769"/>
          </a:xfrm>
          <a:prstGeom prst="ellipse">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67180" t="9972" r="6108" b="72877"/>
          <a:stretch/>
        </p:blipFill>
        <p:spPr>
          <a:xfrm>
            <a:off x="8382000" y="1295400"/>
            <a:ext cx="2227217" cy="1965582"/>
          </a:xfrm>
          <a:prstGeom prst="ellipse">
            <a:avLst/>
          </a:prstGeom>
        </p:spPr>
      </p:pic>
      <p:sp>
        <p:nvSpPr>
          <p:cNvPr id="16" name="TextBox 15"/>
          <p:cNvSpPr txBox="1"/>
          <p:nvPr/>
        </p:nvSpPr>
        <p:spPr>
          <a:xfrm>
            <a:off x="7895498" y="389692"/>
            <a:ext cx="2809280" cy="677108"/>
          </a:xfrm>
          <a:prstGeom prst="rect">
            <a:avLst/>
          </a:prstGeom>
          <a:noFill/>
        </p:spPr>
        <p:txBody>
          <a:bodyPr wrap="square" rtlCol="0">
            <a:spAutoFit/>
          </a:bodyPr>
          <a:lstStyle/>
          <a:p>
            <a:pPr algn="ctr"/>
            <a:r>
              <a:rPr lang="en-US" sz="2400" b="1" dirty="0">
                <a:solidFill>
                  <a:schemeClr val="bg1"/>
                </a:solidFill>
              </a:rPr>
              <a:t>toe – </a:t>
            </a:r>
            <a:r>
              <a:rPr lang="ka-GE" sz="2400" b="1" dirty="0">
                <a:solidFill>
                  <a:schemeClr val="bg1"/>
                </a:solidFill>
              </a:rPr>
              <a:t>ფეხის თითი</a:t>
            </a:r>
            <a:endParaRPr lang="en-US" sz="2400" b="1" dirty="0">
              <a:solidFill>
                <a:schemeClr val="bg1"/>
              </a:solidFill>
            </a:endParaRPr>
          </a:p>
          <a:p>
            <a:pPr algn="ctr"/>
            <a:r>
              <a:rPr lang="en-US" sz="1400" b="1" dirty="0">
                <a:solidFill>
                  <a:schemeClr val="bg1"/>
                </a:solidFill>
              </a:rPr>
              <a:t>      </a:t>
            </a:r>
          </a:p>
        </p:txBody>
      </p:sp>
      <p:cxnSp>
        <p:nvCxnSpPr>
          <p:cNvPr id="19" name="Straight Arrow Connector 18"/>
          <p:cNvCxnSpPr/>
          <p:nvPr/>
        </p:nvCxnSpPr>
        <p:spPr>
          <a:xfrm flipH="1" flipV="1">
            <a:off x="9829800" y="726006"/>
            <a:ext cx="32657" cy="188169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H="1" flipV="1">
            <a:off x="7053177" y="549121"/>
            <a:ext cx="171454" cy="123076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4262" t="11379" r="62908" b="73205"/>
          <a:stretch/>
        </p:blipFill>
        <p:spPr>
          <a:xfrm>
            <a:off x="3657600" y="1066800"/>
            <a:ext cx="2339703" cy="2173078"/>
          </a:xfrm>
          <a:prstGeom prst="ellipse">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70801" t="11670" r="10668" b="73149"/>
          <a:stretch/>
        </p:blipFill>
        <p:spPr>
          <a:xfrm>
            <a:off x="1722441" y="1058108"/>
            <a:ext cx="1861604" cy="2097678"/>
          </a:xfrm>
          <a:prstGeom prst="ellipse">
            <a:avLst/>
          </a:prstGeom>
        </p:spPr>
      </p:pic>
      <p:cxnSp>
        <p:nvCxnSpPr>
          <p:cNvPr id="23" name="Straight Arrow Connector 22"/>
          <p:cNvCxnSpPr/>
          <p:nvPr/>
        </p:nvCxnSpPr>
        <p:spPr>
          <a:xfrm flipV="1">
            <a:off x="2545984" y="900546"/>
            <a:ext cx="733524" cy="184265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1676400" y="467833"/>
            <a:ext cx="1993920" cy="677108"/>
          </a:xfrm>
          <a:prstGeom prst="rect">
            <a:avLst/>
          </a:prstGeom>
          <a:noFill/>
        </p:spPr>
        <p:txBody>
          <a:bodyPr wrap="square" rtlCol="0">
            <a:spAutoFit/>
          </a:bodyPr>
          <a:lstStyle/>
          <a:p>
            <a:pPr algn="ctr"/>
            <a:r>
              <a:rPr lang="en-US" sz="2400" b="1" dirty="0">
                <a:solidFill>
                  <a:schemeClr val="bg1"/>
                </a:solidFill>
              </a:rPr>
              <a:t>tongue – </a:t>
            </a:r>
            <a:r>
              <a:rPr lang="ka-GE" sz="2400" b="1" dirty="0">
                <a:solidFill>
                  <a:schemeClr val="bg1"/>
                </a:solidFill>
              </a:rPr>
              <a:t>ენა</a:t>
            </a:r>
            <a:endParaRPr lang="en-US" sz="2400" b="1" dirty="0">
              <a:solidFill>
                <a:schemeClr val="bg1"/>
              </a:solidFill>
            </a:endParaRPr>
          </a:p>
          <a:p>
            <a:pPr algn="ctr"/>
            <a:r>
              <a:rPr lang="en-US" sz="1400" b="1" dirty="0">
                <a:solidFill>
                  <a:schemeClr val="bg1"/>
                </a:solidFill>
              </a:rPr>
              <a:t>      </a:t>
            </a:r>
          </a:p>
        </p:txBody>
      </p:sp>
      <p:sp>
        <p:nvSpPr>
          <p:cNvPr id="25" name="Rectangle 24"/>
          <p:cNvSpPr/>
          <p:nvPr/>
        </p:nvSpPr>
        <p:spPr>
          <a:xfrm>
            <a:off x="3670320" y="307656"/>
            <a:ext cx="2271840" cy="461665"/>
          </a:xfrm>
          <a:prstGeom prst="rect">
            <a:avLst/>
          </a:prstGeom>
        </p:spPr>
        <p:txBody>
          <a:bodyPr wrap="none">
            <a:spAutoFit/>
          </a:bodyPr>
          <a:lstStyle/>
          <a:p>
            <a:r>
              <a:rPr lang="en-US" sz="2400" b="1" dirty="0">
                <a:solidFill>
                  <a:schemeClr val="bg1"/>
                </a:solidFill>
              </a:rPr>
              <a:t>eyes - </a:t>
            </a:r>
            <a:r>
              <a:rPr lang="ka-GE" sz="2400" b="1" dirty="0">
                <a:solidFill>
                  <a:schemeClr val="bg1"/>
                </a:solidFill>
              </a:rPr>
              <a:t>თვალები</a:t>
            </a:r>
            <a:endParaRPr lang="en-US" sz="2400" b="1" dirty="0">
              <a:solidFill>
                <a:schemeClr val="bg1"/>
              </a:solidFill>
            </a:endParaRPr>
          </a:p>
        </p:txBody>
      </p:sp>
      <p:cxnSp>
        <p:nvCxnSpPr>
          <p:cNvPr id="26" name="Straight Arrow Connector 25"/>
          <p:cNvCxnSpPr/>
          <p:nvPr/>
        </p:nvCxnSpPr>
        <p:spPr>
          <a:xfrm flipV="1">
            <a:off x="5163728" y="972492"/>
            <a:ext cx="366762" cy="118084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7" name="Rectangle 26"/>
          <p:cNvSpPr/>
          <p:nvPr/>
        </p:nvSpPr>
        <p:spPr>
          <a:xfrm>
            <a:off x="5951720" y="149011"/>
            <a:ext cx="1776448" cy="400110"/>
          </a:xfrm>
          <a:prstGeom prst="rect">
            <a:avLst/>
          </a:prstGeom>
        </p:spPr>
        <p:txBody>
          <a:bodyPr wrap="none">
            <a:spAutoFit/>
          </a:bodyPr>
          <a:lstStyle/>
          <a:p>
            <a:r>
              <a:rPr lang="en-US" sz="2000" b="1" dirty="0">
                <a:solidFill>
                  <a:schemeClr val="bg1"/>
                </a:solidFill>
              </a:rPr>
              <a:t>nose</a:t>
            </a:r>
            <a:r>
              <a:rPr lang="ka-GE" sz="2000" b="1" dirty="0">
                <a:solidFill>
                  <a:schemeClr val="bg1"/>
                </a:solidFill>
              </a:rPr>
              <a:t> - ცხვირი</a:t>
            </a:r>
            <a:endParaRPr lang="en-US" sz="2000" b="1" dirty="0">
              <a:solidFill>
                <a:schemeClr val="bg1"/>
              </a:solidFill>
            </a:endParaRPr>
          </a:p>
        </p:txBody>
      </p:sp>
    </p:spTree>
    <p:extLst>
      <p:ext uri="{BB962C8B-B14F-4D97-AF65-F5344CB8AC3E}">
        <p14:creationId xmlns:p14="http://schemas.microsoft.com/office/powerpoint/2010/main" val="3948103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68F86E8-FE7B-9F4A-B855-70A23169C87B}"/>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223" t="20403" r="13438" b="21616"/>
          <a:stretch/>
        </p:blipFill>
        <p:spPr>
          <a:xfrm>
            <a:off x="3037846" y="202196"/>
            <a:ext cx="6116309" cy="6453608"/>
          </a:xfrm>
          <a:prstGeom prst="rect">
            <a:avLst/>
          </a:prstGeom>
        </p:spPr>
      </p:pic>
    </p:spTree>
    <p:extLst>
      <p:ext uri="{BB962C8B-B14F-4D97-AF65-F5344CB8AC3E}">
        <p14:creationId xmlns:p14="http://schemas.microsoft.com/office/powerpoint/2010/main" val="1189460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6E60C8-7BD5-0E4E-BA95-06D5143949AB}"/>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5000"/>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32064"/>
            <a:ext cx="4325394" cy="6393872"/>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286097"/>
            <a:ext cx="4316455" cy="640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b="31306"/>
          <a:stretch/>
        </p:blipFill>
        <p:spPr>
          <a:xfrm>
            <a:off x="2747132" y="112147"/>
            <a:ext cx="7031096" cy="66337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6578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FFF178-BC62-3E43-A05E-361532A0331F}"/>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4949"/>
          <a:stretch/>
        </p:blipFill>
        <p:spPr>
          <a:xfrm>
            <a:off x="8312" y="-1"/>
            <a:ext cx="12183687" cy="68580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94" y="311624"/>
            <a:ext cx="4325394" cy="6393872"/>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304800"/>
            <a:ext cx="4316455" cy="640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3940"/>
          <a:stretch/>
        </p:blipFill>
        <p:spPr>
          <a:xfrm>
            <a:off x="3476038" y="228600"/>
            <a:ext cx="5477225" cy="647007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7157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D3EF7C-F316-344C-82A3-ACA7F8BE8774}"/>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4958"/>
          <a:stretch/>
        </p:blipFill>
        <p:spPr>
          <a:xfrm>
            <a:off x="6926" y="-1"/>
            <a:ext cx="12185073" cy="685800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203" t="17927" r="9203" b="25754"/>
          <a:stretch/>
        </p:blipFill>
        <p:spPr>
          <a:xfrm>
            <a:off x="2819401" y="381000"/>
            <a:ext cx="6477245" cy="6151210"/>
          </a:xfrm>
          <a:prstGeom prst="rect">
            <a:avLst/>
          </a:prstGeom>
        </p:spPr>
      </p:pic>
    </p:spTree>
    <p:extLst>
      <p:ext uri="{BB962C8B-B14F-4D97-AF65-F5344CB8AC3E}">
        <p14:creationId xmlns:p14="http://schemas.microsoft.com/office/powerpoint/2010/main" val="2860574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9443CE5-6C1D-014D-9FD2-7E01F063C8BA}"/>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425" t="19304" r="12527" b="21592"/>
          <a:stretch/>
        </p:blipFill>
        <p:spPr>
          <a:xfrm>
            <a:off x="2981807" y="228600"/>
            <a:ext cx="6228386" cy="6400800"/>
          </a:xfrm>
          <a:prstGeom prst="rect">
            <a:avLst/>
          </a:prstGeom>
        </p:spPr>
      </p:pic>
    </p:spTree>
    <p:extLst>
      <p:ext uri="{BB962C8B-B14F-4D97-AF65-F5344CB8AC3E}">
        <p14:creationId xmlns:p14="http://schemas.microsoft.com/office/powerpoint/2010/main" val="354232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B99265-B351-F848-8554-168CC51682AA}"/>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300" t="9153" r="11486" b="28956"/>
          <a:stretch/>
        </p:blipFill>
        <p:spPr>
          <a:xfrm>
            <a:off x="3175324" y="223388"/>
            <a:ext cx="5973451" cy="6406013"/>
          </a:xfrm>
          <a:prstGeom prst="rect">
            <a:avLst/>
          </a:prstGeom>
        </p:spPr>
      </p:pic>
    </p:spTree>
    <p:extLst>
      <p:ext uri="{BB962C8B-B14F-4D97-AF65-F5344CB8AC3E}">
        <p14:creationId xmlns:p14="http://schemas.microsoft.com/office/powerpoint/2010/main" val="3295125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98B767-F19D-0C40-AE10-E33249A24B9A}"/>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988" t="19503" r="11176" b="20995"/>
          <a:stretch/>
        </p:blipFill>
        <p:spPr>
          <a:xfrm>
            <a:off x="2933318" y="190500"/>
            <a:ext cx="6325365" cy="6477000"/>
          </a:xfrm>
          <a:prstGeom prst="rect">
            <a:avLst/>
          </a:prstGeom>
        </p:spPr>
      </p:pic>
    </p:spTree>
    <p:extLst>
      <p:ext uri="{BB962C8B-B14F-4D97-AF65-F5344CB8AC3E}">
        <p14:creationId xmlns:p14="http://schemas.microsoft.com/office/powerpoint/2010/main" val="38373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3856" y="-120713"/>
            <a:ext cx="12205855" cy="9154391"/>
          </a:xfrm>
          <a:prstGeom prst="rect">
            <a:avLst/>
          </a:prstGeom>
        </p:spPr>
      </p:pic>
      <p:sp>
        <p:nvSpPr>
          <p:cNvPr id="7" name="TextBox 6"/>
          <p:cNvSpPr txBox="1"/>
          <p:nvPr/>
        </p:nvSpPr>
        <p:spPr>
          <a:xfrm>
            <a:off x="5083630" y="217715"/>
            <a:ext cx="5508168" cy="1231106"/>
          </a:xfrm>
          <a:prstGeom prst="rect">
            <a:avLst/>
          </a:prstGeom>
          <a:noFill/>
        </p:spPr>
        <p:txBody>
          <a:bodyPr wrap="square" rtlCol="0">
            <a:spAutoFit/>
          </a:bodyPr>
          <a:lstStyle/>
          <a:p>
            <a:pPr algn="ctr"/>
            <a:r>
              <a:rPr lang="en-US" sz="4800" b="1" dirty="0"/>
              <a:t>      </a:t>
            </a:r>
            <a:r>
              <a:rPr lang="en-US" sz="4800" b="1" dirty="0">
                <a:solidFill>
                  <a:schemeClr val="bg1"/>
                </a:solidFill>
              </a:rPr>
              <a:t>Author:</a:t>
            </a:r>
            <a:r>
              <a:rPr lang="ka-GE" sz="4800" b="1" dirty="0">
                <a:solidFill>
                  <a:schemeClr val="bg1"/>
                </a:solidFill>
              </a:rPr>
              <a:t> ავტორი</a:t>
            </a:r>
            <a:endParaRPr lang="en-US" sz="4800" b="1" dirty="0">
              <a:solidFill>
                <a:schemeClr val="bg1"/>
              </a:solidFill>
            </a:endParaRPr>
          </a:p>
          <a:p>
            <a:pPr algn="ctr"/>
            <a:r>
              <a:rPr lang="en-US" sz="2600" b="1" dirty="0">
                <a:solidFill>
                  <a:schemeClr val="bg1"/>
                </a:solidFill>
              </a:rPr>
              <a:t>        Julia Donaldson</a:t>
            </a:r>
          </a:p>
        </p:txBody>
      </p:sp>
      <p:sp>
        <p:nvSpPr>
          <p:cNvPr id="9" name="Footer Placeholder 1"/>
          <p:cNvSpPr txBox="1">
            <a:spLocks/>
          </p:cNvSpPr>
          <p:nvPr/>
        </p:nvSpPr>
        <p:spPr>
          <a:xfrm>
            <a:off x="1544216" y="6448252"/>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rPr>
              <a:t>The King's and Queen's Club</a:t>
            </a:r>
          </a:p>
        </p:txBody>
      </p:sp>
      <p:sp>
        <p:nvSpPr>
          <p:cNvPr id="4" name="AutoShape 3" descr="Image result for land of oz wizard of oz"/>
          <p:cNvSpPr>
            <a:spLocks noChangeAspect="1" noChangeArrowheads="1"/>
          </p:cNvSpPr>
          <p:nvPr/>
        </p:nvSpPr>
        <p:spPr bwMode="auto">
          <a:xfrm>
            <a:off x="1924096" y="-144463"/>
            <a:ext cx="341143"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b="1"/>
          </a:p>
        </p:txBody>
      </p:sp>
      <p:pic>
        <p:nvPicPr>
          <p:cNvPr id="11" name="Corporate Blue.png" descr="Corporate Blue.png"/>
          <p:cNvPicPr>
            <a:picLocks noChangeAspect="1"/>
          </p:cNvPicPr>
          <p:nvPr/>
        </p:nvPicPr>
        <p:blipFill>
          <a:blip r:embed="rId4"/>
          <a:stretch>
            <a:fillRect/>
          </a:stretch>
        </p:blipFill>
        <p:spPr>
          <a:xfrm>
            <a:off x="1544217" y="317467"/>
            <a:ext cx="1966613" cy="909772"/>
          </a:xfrm>
          <a:prstGeom prst="rect">
            <a:avLst/>
          </a:prstGeom>
          <a:ln w="12700">
            <a:miter lim="400000"/>
          </a:ln>
        </p:spPr>
      </p:pic>
      <p:sp>
        <p:nvSpPr>
          <p:cNvPr id="2" name="AutoShape 2" descr="Image result for Julia Donalds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1" y="1419747"/>
            <a:ext cx="3854619" cy="52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9576" y="1600202"/>
            <a:ext cx="4419763"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676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8C6D79-EBD8-0140-979B-1A412EEE5FD0}"/>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659" t="9751" r="10016" b="27960"/>
          <a:stretch/>
        </p:blipFill>
        <p:spPr>
          <a:xfrm>
            <a:off x="3208038" y="196377"/>
            <a:ext cx="5878098" cy="6433024"/>
          </a:xfrm>
          <a:prstGeom prst="rect">
            <a:avLst/>
          </a:prstGeom>
        </p:spPr>
      </p:pic>
    </p:spTree>
    <p:extLst>
      <p:ext uri="{BB962C8B-B14F-4D97-AF65-F5344CB8AC3E}">
        <p14:creationId xmlns:p14="http://schemas.microsoft.com/office/powerpoint/2010/main" val="150441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F36042-0CF7-2044-BAD7-02915FECEE09}"/>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542" t="20697" r="13374" b="21791"/>
          <a:stretch/>
        </p:blipFill>
        <p:spPr>
          <a:xfrm>
            <a:off x="2864052" y="241173"/>
            <a:ext cx="6463897" cy="6375654"/>
          </a:xfrm>
          <a:prstGeom prst="rect">
            <a:avLst/>
          </a:prstGeom>
        </p:spPr>
      </p:pic>
    </p:spTree>
    <p:extLst>
      <p:ext uri="{BB962C8B-B14F-4D97-AF65-F5344CB8AC3E}">
        <p14:creationId xmlns:p14="http://schemas.microsoft.com/office/powerpoint/2010/main" val="527939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5A2E6B-EDCF-1E41-9231-0F1B00970BCE}"/>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4213" t="10945" r="9296" b="31344"/>
          <a:stretch/>
        </p:blipFill>
        <p:spPr>
          <a:xfrm>
            <a:off x="2971801" y="193221"/>
            <a:ext cx="6248399" cy="6471558"/>
          </a:xfrm>
          <a:prstGeom prst="rect">
            <a:avLst/>
          </a:prstGeom>
        </p:spPr>
      </p:pic>
    </p:spTree>
    <p:extLst>
      <p:ext uri="{BB962C8B-B14F-4D97-AF65-F5344CB8AC3E}">
        <p14:creationId xmlns:p14="http://schemas.microsoft.com/office/powerpoint/2010/main" val="58119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2362200" y="76200"/>
            <a:ext cx="7467600" cy="6705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F97120-0210-3148-A40C-F6CEEACB01A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620" t="24677" r="15076" b="17412"/>
          <a:stretch/>
        </p:blipFill>
        <p:spPr>
          <a:xfrm>
            <a:off x="3161736" y="152400"/>
            <a:ext cx="5906065" cy="6485528"/>
          </a:xfrm>
          <a:prstGeom prst="rect">
            <a:avLst/>
          </a:prstGeom>
        </p:spPr>
      </p:pic>
    </p:spTree>
    <p:extLst>
      <p:ext uri="{BB962C8B-B14F-4D97-AF65-F5344CB8AC3E}">
        <p14:creationId xmlns:p14="http://schemas.microsoft.com/office/powerpoint/2010/main" val="151034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6D0BA-7748-8A45-8E90-79E6396AF0DA}"/>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786"/>
          <a:stretch/>
        </p:blipFill>
        <p:spPr>
          <a:xfrm>
            <a:off x="1600201" y="152401"/>
            <a:ext cx="4931013" cy="6590731"/>
          </a:xfrm>
          <a:prstGeom prst="rect">
            <a:avLst/>
          </a:prstGeom>
        </p:spPr>
      </p:pic>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9665" b="25817"/>
          <a:stretch/>
        </p:blipFill>
        <p:spPr bwMode="auto">
          <a:xfrm>
            <a:off x="6629401" y="152400"/>
            <a:ext cx="3919687" cy="6628262"/>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166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6D0BA-7748-8A45-8E90-79E6396AF0DA}"/>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1" y="768330"/>
            <a:ext cx="4325394" cy="5930343"/>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762000"/>
            <a:ext cx="4316455" cy="593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91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323A0F-220A-9546-B165-6E2D3CC5E53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5259"/>
          <a:stretch/>
        </p:blipFill>
        <p:spPr>
          <a:xfrm>
            <a:off x="0" y="23666"/>
            <a:ext cx="12192000" cy="6834334"/>
          </a:xfrm>
          <a:prstGeom prst="rect">
            <a:avLst/>
          </a:prstGeom>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0127"/>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15782" y="5077361"/>
            <a:ext cx="8582207" cy="1323439"/>
          </a:xfrm>
          <a:prstGeom prst="rect">
            <a:avLst/>
          </a:prstGeom>
          <a:solidFill>
            <a:schemeClr val="bg1"/>
          </a:solidFill>
          <a:ln w="76200">
            <a:solidFill>
              <a:schemeClr val="tx1"/>
            </a:solidFill>
            <a:prstDash val="sysDash"/>
          </a:ln>
        </p:spPr>
        <p:txBody>
          <a:bodyPr wrap="square" rtlCol="0">
            <a:spAutoFit/>
          </a:bodyPr>
          <a:lstStyle/>
          <a:p>
            <a:endParaRPr lang="en-US" sz="4000" b="1" dirty="0"/>
          </a:p>
          <a:p>
            <a:pPr algn="ctr"/>
            <a:r>
              <a:rPr lang="en-US" sz="4000" b="1" dirty="0"/>
              <a:t>Where does the mouse walk?</a:t>
            </a:r>
          </a:p>
        </p:txBody>
      </p:sp>
      <p:sp>
        <p:nvSpPr>
          <p:cNvPr id="3" name="TextBox 2"/>
          <p:cNvSpPr txBox="1"/>
          <p:nvPr/>
        </p:nvSpPr>
        <p:spPr>
          <a:xfrm>
            <a:off x="4114800" y="303066"/>
            <a:ext cx="7186820" cy="738664"/>
          </a:xfrm>
          <a:prstGeom prst="rect">
            <a:avLst/>
          </a:prstGeom>
          <a:noFill/>
        </p:spPr>
        <p:txBody>
          <a:bodyPr wrap="square" rtlCol="0">
            <a:spAutoFit/>
          </a:bodyPr>
          <a:lstStyle/>
          <a:p>
            <a:pPr algn="ctr"/>
            <a:r>
              <a:rPr lang="ka-GE" sz="4200" b="1" dirty="0">
                <a:solidFill>
                  <a:schemeClr val="bg1"/>
                </a:solidFill>
              </a:rPr>
              <a:t>Question - შეკითხვა</a:t>
            </a:r>
            <a:endParaRPr lang="en-US" sz="4200" b="1" dirty="0"/>
          </a:p>
        </p:txBody>
      </p:sp>
      <p:sp>
        <p:nvSpPr>
          <p:cNvPr id="2" name="AutoShape 4" descr="The Gruffalo Code | The Further Adventures of Oddblo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7" name="Picture 7" descr="A Gift of Reading for Christmas | 3D Eye"/>
          <p:cNvPicPr>
            <a:picLocks noChangeAspect="1" noChangeArrowheads="1"/>
          </p:cNvPicPr>
          <p:nvPr/>
        </p:nvPicPr>
        <p:blipFill rotWithShape="1">
          <a:blip r:embed="rId5">
            <a:extLst>
              <a:ext uri="{28A0092B-C50C-407E-A947-70E740481C1C}">
                <a14:useLocalDpi xmlns:a14="http://schemas.microsoft.com/office/drawing/2010/main" val="0"/>
              </a:ext>
            </a:extLst>
          </a:blip>
          <a:srcRect l="19316"/>
          <a:stretch/>
        </p:blipFill>
        <p:spPr bwMode="auto">
          <a:xfrm>
            <a:off x="2499360" y="1569092"/>
            <a:ext cx="7193280" cy="412432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36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323A0F-220A-9546-B165-6E2D3CC5E53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0127"/>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08250" y="4627364"/>
            <a:ext cx="7397750" cy="1323439"/>
          </a:xfrm>
          <a:prstGeom prst="rect">
            <a:avLst/>
          </a:prstGeom>
          <a:solidFill>
            <a:schemeClr val="bg1"/>
          </a:solidFill>
          <a:ln w="76200">
            <a:solidFill>
              <a:schemeClr val="tx1"/>
            </a:solidFill>
            <a:prstDash val="sysDash"/>
          </a:ln>
        </p:spPr>
        <p:txBody>
          <a:bodyPr wrap="square" rtlCol="0">
            <a:spAutoFit/>
          </a:bodyPr>
          <a:lstStyle/>
          <a:p>
            <a:endParaRPr lang="en-US" sz="4000" b="1" dirty="0"/>
          </a:p>
          <a:p>
            <a:pPr algn="ctr"/>
            <a:r>
              <a:rPr lang="en-US" sz="4000" b="1" dirty="0"/>
              <a:t>The mouse walks in the </a:t>
            </a:r>
            <a:r>
              <a:rPr lang="en-US" sz="4000" b="1" u="sng" dirty="0"/>
              <a:t>forest</a:t>
            </a:r>
            <a:r>
              <a:rPr lang="en-US" sz="4000" b="1" dirty="0"/>
              <a:t>. </a:t>
            </a:r>
          </a:p>
        </p:txBody>
      </p:sp>
      <p:sp>
        <p:nvSpPr>
          <p:cNvPr id="3" name="TextBox 2"/>
          <p:cNvSpPr txBox="1"/>
          <p:nvPr/>
        </p:nvSpPr>
        <p:spPr>
          <a:xfrm>
            <a:off x="3276600" y="255596"/>
            <a:ext cx="8055500" cy="830997"/>
          </a:xfrm>
          <a:prstGeom prst="rect">
            <a:avLst/>
          </a:prstGeom>
          <a:noFill/>
        </p:spPr>
        <p:txBody>
          <a:bodyPr wrap="square" rtlCol="0">
            <a:spAutoFit/>
          </a:bodyPr>
          <a:lstStyle/>
          <a:p>
            <a:pPr algn="ctr"/>
            <a:r>
              <a:rPr lang="ka-GE" sz="4800" b="1" dirty="0">
                <a:solidFill>
                  <a:schemeClr val="bg1"/>
                </a:solidFill>
              </a:rPr>
              <a:t>Answer - პასუხი</a:t>
            </a:r>
            <a:r>
              <a:rPr lang="en-US" sz="2600" b="1" dirty="0"/>
              <a:t>       </a:t>
            </a:r>
          </a:p>
        </p:txBody>
      </p:sp>
      <p:sp>
        <p:nvSpPr>
          <p:cNvPr id="7" name="Rectangle 6"/>
          <p:cNvSpPr/>
          <p:nvPr/>
        </p:nvSpPr>
        <p:spPr>
          <a:xfrm>
            <a:off x="3651091" y="5950803"/>
            <a:ext cx="4889818" cy="830997"/>
          </a:xfrm>
          <a:prstGeom prst="rect">
            <a:avLst/>
          </a:prstGeom>
        </p:spPr>
        <p:txBody>
          <a:bodyPr wrap="square">
            <a:spAutoFit/>
          </a:bodyPr>
          <a:lstStyle/>
          <a:p>
            <a:pPr algn="ctr"/>
            <a:r>
              <a:rPr lang="en-US" sz="4800" b="1" dirty="0">
                <a:solidFill>
                  <a:schemeClr val="bg1"/>
                </a:solidFill>
              </a:rPr>
              <a:t> Forest - </a:t>
            </a:r>
            <a:r>
              <a:rPr lang="ka-GE" sz="4800" b="1" dirty="0">
                <a:solidFill>
                  <a:schemeClr val="bg1"/>
                </a:solidFill>
              </a:rPr>
              <a:t>ტყე</a:t>
            </a:r>
            <a:endParaRPr lang="en-US" sz="4800"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514" y="1502092"/>
            <a:ext cx="6595221" cy="383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764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65D0C-2444-EE46-ADD5-4EFCD9DDB7B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0127"/>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15782" y="4924961"/>
            <a:ext cx="8582207" cy="1323439"/>
          </a:xfrm>
          <a:prstGeom prst="rect">
            <a:avLst/>
          </a:prstGeom>
          <a:solidFill>
            <a:schemeClr val="bg1"/>
          </a:solidFill>
          <a:ln w="76200">
            <a:solidFill>
              <a:schemeClr val="tx1"/>
            </a:solidFill>
            <a:prstDash val="sysDash"/>
          </a:ln>
        </p:spPr>
        <p:txBody>
          <a:bodyPr wrap="square" rtlCol="0">
            <a:spAutoFit/>
          </a:bodyPr>
          <a:lstStyle/>
          <a:p>
            <a:endParaRPr lang="en-US" sz="4000" b="1" dirty="0"/>
          </a:p>
          <a:p>
            <a:pPr algn="ctr"/>
            <a:r>
              <a:rPr lang="en-US" sz="4000" b="1" dirty="0"/>
              <a:t>Who wants to eat the mouse?</a:t>
            </a:r>
          </a:p>
        </p:txBody>
      </p:sp>
      <p:pic>
        <p:nvPicPr>
          <p:cNvPr id="6146" name="Picture 2" descr="A mouse took a walk though a deep dark wood...The Gruffalo b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1828291"/>
            <a:ext cx="3655023" cy="3655023"/>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1449530"/>
            <a:ext cx="1456138" cy="2206272"/>
          </a:xfrm>
          <a:prstGeom prst="rect">
            <a:avLst/>
          </a:prstGeom>
          <a:ln w="76200">
            <a:solidFill>
              <a:schemeClr val="tx1"/>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0652" y="2340560"/>
            <a:ext cx="1829748" cy="2176880"/>
          </a:xfrm>
          <a:prstGeom prst="rect">
            <a:avLst/>
          </a:prstGeom>
          <a:ln w="76200">
            <a:solidFill>
              <a:schemeClr val="tx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7837" y="3283305"/>
            <a:ext cx="1762363" cy="2200605"/>
          </a:xfrm>
          <a:prstGeom prst="rect">
            <a:avLst/>
          </a:prstGeom>
          <a:ln w="76200">
            <a:solidFill>
              <a:schemeClr val="tx1"/>
            </a:solidFill>
          </a:ln>
        </p:spPr>
      </p:pic>
      <p:sp>
        <p:nvSpPr>
          <p:cNvPr id="12" name="TextBox 11">
            <a:extLst>
              <a:ext uri="{FF2B5EF4-FFF2-40B4-BE49-F238E27FC236}">
                <a16:creationId xmlns:a16="http://schemas.microsoft.com/office/drawing/2014/main" id="{6095A2BF-662D-BF45-A8A4-75FFD34B11C1}"/>
              </a:ext>
            </a:extLst>
          </p:cNvPr>
          <p:cNvSpPr txBox="1"/>
          <p:nvPr/>
        </p:nvSpPr>
        <p:spPr>
          <a:xfrm>
            <a:off x="4114800" y="303066"/>
            <a:ext cx="7186820" cy="738664"/>
          </a:xfrm>
          <a:prstGeom prst="rect">
            <a:avLst/>
          </a:prstGeom>
          <a:noFill/>
        </p:spPr>
        <p:txBody>
          <a:bodyPr wrap="square" rtlCol="0">
            <a:spAutoFit/>
          </a:bodyPr>
          <a:lstStyle/>
          <a:p>
            <a:pPr algn="ctr"/>
            <a:r>
              <a:rPr lang="ka-GE" sz="4200" b="1" dirty="0">
                <a:solidFill>
                  <a:schemeClr val="bg1"/>
                </a:solidFill>
              </a:rPr>
              <a:t>Question - შეკითხვა</a:t>
            </a:r>
            <a:endParaRPr lang="en-US" sz="4200" b="1" dirty="0"/>
          </a:p>
        </p:txBody>
      </p:sp>
    </p:spTree>
    <p:extLst>
      <p:ext uri="{BB962C8B-B14F-4D97-AF65-F5344CB8AC3E}">
        <p14:creationId xmlns:p14="http://schemas.microsoft.com/office/powerpoint/2010/main" val="6629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65D0C-2444-EE46-ADD5-4EFCD9DDB7B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5136"/>
          <a:stretch/>
        </p:blipFill>
        <p:spPr>
          <a:xfrm>
            <a:off x="-22168" y="-1"/>
            <a:ext cx="12214167" cy="6858001"/>
          </a:xfrm>
          <a:prstGeom prst="rect">
            <a:avLst/>
          </a:prstGeom>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0127"/>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15782" y="4618431"/>
            <a:ext cx="8582207" cy="1938992"/>
          </a:xfrm>
          <a:prstGeom prst="rect">
            <a:avLst/>
          </a:prstGeom>
          <a:solidFill>
            <a:schemeClr val="bg1"/>
          </a:solidFill>
          <a:ln w="76200">
            <a:solidFill>
              <a:schemeClr val="tx1"/>
            </a:solidFill>
            <a:prstDash val="sysDash"/>
          </a:ln>
        </p:spPr>
        <p:txBody>
          <a:bodyPr wrap="square" rtlCol="0">
            <a:spAutoFit/>
          </a:bodyPr>
          <a:lstStyle/>
          <a:p>
            <a:endParaRPr lang="en-US" sz="4000" b="1" dirty="0"/>
          </a:p>
          <a:p>
            <a:pPr algn="ctr"/>
            <a:r>
              <a:rPr lang="en-US" sz="4000" b="1" dirty="0"/>
              <a:t>The snake, the fox, the owl, and the </a:t>
            </a:r>
            <a:r>
              <a:rPr lang="en-US" sz="4000" b="1" dirty="0" err="1"/>
              <a:t>Gruffalo</a:t>
            </a:r>
            <a:r>
              <a:rPr lang="en-US" sz="4000" b="1" dirty="0"/>
              <a:t> all want to eat the mouse.</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9230" y="2695702"/>
            <a:ext cx="1456138" cy="2206272"/>
          </a:xfrm>
          <a:prstGeom prst="rect">
            <a:avLst/>
          </a:prstGeom>
          <a:ln w="76200">
            <a:solidFill>
              <a:srgbClr val="FFC000"/>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4197" y="2458103"/>
            <a:ext cx="1829748" cy="2176880"/>
          </a:xfrm>
          <a:prstGeom prst="rect">
            <a:avLst/>
          </a:prstGeom>
          <a:ln w="76200">
            <a:solidFill>
              <a:srgbClr val="FF3300"/>
            </a:solid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1553" y="2714792"/>
            <a:ext cx="1762363" cy="2200605"/>
          </a:xfrm>
          <a:prstGeom prst="rect">
            <a:avLst/>
          </a:prstGeom>
          <a:ln w="76200">
            <a:solidFill>
              <a:srgbClr val="00B0F0"/>
            </a:solidFill>
          </a:ln>
        </p:spPr>
      </p:pic>
      <p:sp>
        <p:nvSpPr>
          <p:cNvPr id="12" name="TextBox 11"/>
          <p:cNvSpPr txBox="1"/>
          <p:nvPr/>
        </p:nvSpPr>
        <p:spPr>
          <a:xfrm>
            <a:off x="8233452" y="1595538"/>
            <a:ext cx="1807694" cy="646331"/>
          </a:xfrm>
          <a:prstGeom prst="rect">
            <a:avLst/>
          </a:prstGeom>
          <a:solidFill>
            <a:schemeClr val="bg1"/>
          </a:solidFill>
          <a:ln w="57150">
            <a:solidFill>
              <a:srgbClr val="FFC000"/>
            </a:solidFill>
          </a:ln>
        </p:spPr>
        <p:txBody>
          <a:bodyPr wrap="square" rtlCol="0">
            <a:spAutoFit/>
          </a:bodyPr>
          <a:lstStyle/>
          <a:p>
            <a:r>
              <a:rPr lang="en-US" sz="3600" b="1" dirty="0"/>
              <a:t>owl - </a:t>
            </a:r>
            <a:r>
              <a:rPr lang="ka-GE" sz="3600" b="1" dirty="0"/>
              <a:t>ბუ</a:t>
            </a:r>
            <a:r>
              <a:rPr lang="en-US" sz="3600" b="1" dirty="0"/>
              <a:t>       </a:t>
            </a:r>
          </a:p>
        </p:txBody>
      </p:sp>
      <p:sp>
        <p:nvSpPr>
          <p:cNvPr id="13" name="TextBox 12"/>
          <p:cNvSpPr txBox="1"/>
          <p:nvPr/>
        </p:nvSpPr>
        <p:spPr>
          <a:xfrm>
            <a:off x="1336631" y="1583486"/>
            <a:ext cx="2590080" cy="584775"/>
          </a:xfrm>
          <a:prstGeom prst="rect">
            <a:avLst/>
          </a:prstGeom>
          <a:solidFill>
            <a:schemeClr val="bg1"/>
          </a:solidFill>
          <a:ln w="57150">
            <a:solidFill>
              <a:srgbClr val="FF3300"/>
            </a:solidFill>
          </a:ln>
        </p:spPr>
        <p:txBody>
          <a:bodyPr wrap="square" rtlCol="0">
            <a:spAutoFit/>
          </a:bodyPr>
          <a:lstStyle/>
          <a:p>
            <a:r>
              <a:rPr lang="en-US" sz="3200" b="1" dirty="0"/>
              <a:t>fox - </a:t>
            </a:r>
            <a:r>
              <a:rPr lang="ka-GE" sz="3200" b="1" dirty="0"/>
              <a:t>მელია</a:t>
            </a:r>
            <a:r>
              <a:rPr lang="en-US" sz="3200" b="1" dirty="0"/>
              <a:t>       </a:t>
            </a:r>
          </a:p>
        </p:txBody>
      </p:sp>
      <p:sp>
        <p:nvSpPr>
          <p:cNvPr id="14" name="TextBox 13"/>
          <p:cNvSpPr txBox="1"/>
          <p:nvPr/>
        </p:nvSpPr>
        <p:spPr>
          <a:xfrm>
            <a:off x="5464026" y="1171882"/>
            <a:ext cx="1633690" cy="1015663"/>
          </a:xfrm>
          <a:prstGeom prst="rect">
            <a:avLst/>
          </a:prstGeom>
          <a:solidFill>
            <a:schemeClr val="bg1"/>
          </a:solidFill>
          <a:ln w="57150">
            <a:solidFill>
              <a:srgbClr val="00B0F0"/>
            </a:solidFill>
          </a:ln>
        </p:spPr>
        <p:txBody>
          <a:bodyPr wrap="square" rtlCol="0">
            <a:spAutoFit/>
          </a:bodyPr>
          <a:lstStyle/>
          <a:p>
            <a:r>
              <a:rPr lang="en-US" sz="3000" b="1" dirty="0"/>
              <a:t>snake – </a:t>
            </a:r>
          </a:p>
          <a:p>
            <a:r>
              <a:rPr lang="ka-GE" sz="3000" b="1" dirty="0"/>
              <a:t>გველი</a:t>
            </a:r>
            <a:r>
              <a:rPr lang="en-US" sz="3000" b="1" dirty="0"/>
              <a:t>    </a:t>
            </a:r>
          </a:p>
        </p:txBody>
      </p:sp>
      <p:sp>
        <p:nvSpPr>
          <p:cNvPr id="15" name="TextBox 14">
            <a:extLst>
              <a:ext uri="{FF2B5EF4-FFF2-40B4-BE49-F238E27FC236}">
                <a16:creationId xmlns:a16="http://schemas.microsoft.com/office/drawing/2014/main" id="{058AFC0B-42DE-3449-84E4-A39AA69CDF98}"/>
              </a:ext>
            </a:extLst>
          </p:cNvPr>
          <p:cNvSpPr txBox="1"/>
          <p:nvPr/>
        </p:nvSpPr>
        <p:spPr>
          <a:xfrm>
            <a:off x="3276600" y="255596"/>
            <a:ext cx="8055500" cy="830997"/>
          </a:xfrm>
          <a:prstGeom prst="rect">
            <a:avLst/>
          </a:prstGeom>
          <a:noFill/>
        </p:spPr>
        <p:txBody>
          <a:bodyPr wrap="square" rtlCol="0">
            <a:spAutoFit/>
          </a:bodyPr>
          <a:lstStyle/>
          <a:p>
            <a:pPr algn="ctr"/>
            <a:r>
              <a:rPr lang="ka-GE" sz="4800" b="1" dirty="0">
                <a:solidFill>
                  <a:schemeClr val="bg1"/>
                </a:solidFill>
              </a:rPr>
              <a:t>Answer - პასუხი</a:t>
            </a:r>
            <a:r>
              <a:rPr lang="en-US" sz="2600" b="1" dirty="0"/>
              <a:t>       </a:t>
            </a:r>
          </a:p>
        </p:txBody>
      </p:sp>
    </p:spTree>
    <p:extLst>
      <p:ext uri="{BB962C8B-B14F-4D97-AF65-F5344CB8AC3E}">
        <p14:creationId xmlns:p14="http://schemas.microsoft.com/office/powerpoint/2010/main" val="273940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6B7866-B36C-9A46-86E6-25403552A0E2}"/>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0"/>
            <a:ext cx="12192000" cy="6858000"/>
          </a:xfrm>
          <a:prstGeom prst="rect">
            <a:avLst/>
          </a:prstGeom>
        </p:spPr>
      </p:pic>
      <p:pic>
        <p:nvPicPr>
          <p:cNvPr id="17" name="Corporate Blue.png" descr="Corporate Blue.png"/>
          <p:cNvPicPr>
            <a:picLocks noChangeAspect="1"/>
          </p:cNvPicPr>
          <p:nvPr/>
        </p:nvPicPr>
        <p:blipFill>
          <a:blip r:embed="rId4"/>
          <a:stretch>
            <a:fillRect/>
          </a:stretch>
        </p:blipFill>
        <p:spPr>
          <a:xfrm>
            <a:off x="152400" y="152400"/>
            <a:ext cx="1787830" cy="827065"/>
          </a:xfrm>
          <a:prstGeom prst="rect">
            <a:avLst/>
          </a:prstGeom>
          <a:ln w="12700">
            <a:miter lim="400000"/>
          </a:ln>
        </p:spPr>
      </p:pic>
      <p:sp>
        <p:nvSpPr>
          <p:cNvPr id="2" name="AutoShape 6" descr="Image result for ow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4495800" y="3907065"/>
            <a:ext cx="3877985" cy="2246769"/>
          </a:xfrm>
          <a:prstGeom prst="rect">
            <a:avLst/>
          </a:prstGeom>
          <a:solidFill>
            <a:schemeClr val="bg1"/>
          </a:solidFill>
          <a:ln w="76200">
            <a:solidFill>
              <a:srgbClr val="C00000"/>
            </a:solidFill>
          </a:ln>
        </p:spPr>
        <p:txBody>
          <a:bodyPr wrap="none">
            <a:spAutoFit/>
          </a:bodyPr>
          <a:lstStyle/>
          <a:p>
            <a:r>
              <a:rPr lang="en-US" sz="2800" b="1" u="sng" dirty="0"/>
              <a:t>Animals - </a:t>
            </a:r>
            <a:r>
              <a:rPr lang="ka-GE" sz="2800" b="1" u="sng" dirty="0"/>
              <a:t>ცხოველები</a:t>
            </a:r>
            <a:endParaRPr lang="en-US" sz="2800" b="1" u="sng" dirty="0"/>
          </a:p>
          <a:p>
            <a:r>
              <a:rPr lang="en-US" sz="2800" b="1" dirty="0"/>
              <a:t>owl - </a:t>
            </a:r>
            <a:r>
              <a:rPr lang="ka-GE" sz="2800" b="1" dirty="0"/>
              <a:t>ბუ</a:t>
            </a:r>
            <a:r>
              <a:rPr lang="en-US" sz="2800" b="1" dirty="0"/>
              <a:t> 		</a:t>
            </a:r>
          </a:p>
          <a:p>
            <a:r>
              <a:rPr lang="en-US" sz="2800" b="1" dirty="0"/>
              <a:t>snake - </a:t>
            </a:r>
            <a:r>
              <a:rPr lang="ka-GE" sz="2800" b="1" dirty="0"/>
              <a:t>გველი</a:t>
            </a:r>
            <a:r>
              <a:rPr lang="en-US" sz="2800" b="1" dirty="0"/>
              <a:t>   </a:t>
            </a:r>
          </a:p>
          <a:p>
            <a:r>
              <a:rPr lang="en-US" sz="2800" b="1" dirty="0"/>
              <a:t>fox - </a:t>
            </a:r>
            <a:r>
              <a:rPr lang="ka-GE" sz="2800" b="1" dirty="0"/>
              <a:t>მელია</a:t>
            </a:r>
            <a:r>
              <a:rPr lang="en-US" sz="2800" b="1" dirty="0"/>
              <a:t>   		</a:t>
            </a:r>
          </a:p>
          <a:p>
            <a:r>
              <a:rPr lang="en-US" sz="2800" b="1" dirty="0"/>
              <a:t>mouse - </a:t>
            </a:r>
            <a:r>
              <a:rPr lang="ka-GE" sz="2800" b="1" dirty="0"/>
              <a:t>თაგვი</a:t>
            </a:r>
            <a:r>
              <a:rPr lang="en-US" sz="2800" b="1" dirty="0"/>
              <a:t> </a:t>
            </a:r>
          </a:p>
        </p:txBody>
      </p:sp>
      <p:sp>
        <p:nvSpPr>
          <p:cNvPr id="8" name="AutoShape 6" descr="270 Nice Meet Stock Illustrations, Cliparts And Royalty Free Nic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Clipart Go For A Walk, HD Png Download - kind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36"/>
          <p:cNvSpPr/>
          <p:nvPr/>
        </p:nvSpPr>
        <p:spPr>
          <a:xfrm>
            <a:off x="236815" y="3886200"/>
            <a:ext cx="4030385" cy="3108543"/>
          </a:xfrm>
          <a:prstGeom prst="rect">
            <a:avLst/>
          </a:prstGeom>
          <a:solidFill>
            <a:schemeClr val="bg1"/>
          </a:solidFill>
          <a:ln w="76200">
            <a:solidFill>
              <a:schemeClr val="accent1"/>
            </a:solidFill>
          </a:ln>
        </p:spPr>
        <p:txBody>
          <a:bodyPr wrap="square">
            <a:spAutoFit/>
          </a:bodyPr>
          <a:lstStyle/>
          <a:p>
            <a:pPr algn="ctr"/>
            <a:r>
              <a:rPr lang="en-US" sz="2800" b="1" u="sng" dirty="0"/>
              <a:t>Body parts - </a:t>
            </a:r>
            <a:r>
              <a:rPr lang="ka-GE" sz="2800" b="1" u="sng" dirty="0"/>
              <a:t>სხეულის ნაწილები</a:t>
            </a:r>
            <a:r>
              <a:rPr lang="en-US" sz="2800" b="1" dirty="0"/>
              <a:t>	</a:t>
            </a:r>
          </a:p>
          <a:p>
            <a:r>
              <a:rPr lang="en-US" sz="2800" b="1" dirty="0"/>
              <a:t>nose - </a:t>
            </a:r>
            <a:r>
              <a:rPr lang="ka-GE" sz="2800" b="1" dirty="0"/>
              <a:t>ცხვირი</a:t>
            </a:r>
            <a:endParaRPr lang="en-US" sz="2800" b="1" dirty="0"/>
          </a:p>
          <a:p>
            <a:r>
              <a:rPr lang="en-US" sz="2800" b="1" dirty="0"/>
              <a:t>eyes- </a:t>
            </a:r>
            <a:r>
              <a:rPr lang="ka-GE" sz="2800" b="1" dirty="0"/>
              <a:t>თვალები </a:t>
            </a:r>
            <a:r>
              <a:rPr lang="en-US" sz="2800" b="1" dirty="0"/>
              <a:t>		</a:t>
            </a:r>
          </a:p>
          <a:p>
            <a:r>
              <a:rPr lang="en-US" sz="2800" b="1" dirty="0"/>
              <a:t>mouth - </a:t>
            </a:r>
            <a:r>
              <a:rPr lang="ka-GE" sz="2800" b="1" dirty="0"/>
              <a:t>პირი</a:t>
            </a:r>
            <a:endParaRPr lang="en-US" sz="2800" b="1" dirty="0"/>
          </a:p>
          <a:p>
            <a:r>
              <a:rPr lang="en-US" sz="2800" b="1" dirty="0"/>
              <a:t>tongue - </a:t>
            </a:r>
            <a:r>
              <a:rPr lang="ka-GE" sz="2800" b="1" dirty="0"/>
              <a:t>ენა</a:t>
            </a:r>
            <a:endParaRPr lang="en-US" sz="2800" b="1" dirty="0"/>
          </a:p>
          <a:p>
            <a:r>
              <a:rPr lang="ka-GE" sz="2800" b="1" dirty="0"/>
              <a:t>ears</a:t>
            </a:r>
            <a:r>
              <a:rPr lang="en-US" sz="2800" b="1" dirty="0"/>
              <a:t> - </a:t>
            </a:r>
            <a:r>
              <a:rPr lang="ka-GE" sz="2800" b="1" dirty="0"/>
              <a:t>ყურები</a:t>
            </a:r>
            <a:endParaRPr lang="en-US" sz="2800" b="1" dirty="0"/>
          </a:p>
        </p:txBody>
      </p:sp>
      <p:sp>
        <p:nvSpPr>
          <p:cNvPr id="7" name="Rectangle 6"/>
          <p:cNvSpPr/>
          <p:nvPr/>
        </p:nvSpPr>
        <p:spPr>
          <a:xfrm>
            <a:off x="8686800" y="3922693"/>
            <a:ext cx="2979989" cy="1815882"/>
          </a:xfrm>
          <a:prstGeom prst="rect">
            <a:avLst/>
          </a:prstGeom>
          <a:solidFill>
            <a:schemeClr val="bg1"/>
          </a:solidFill>
          <a:ln w="76200">
            <a:solidFill>
              <a:srgbClr val="FFFF00"/>
            </a:solidFill>
          </a:ln>
        </p:spPr>
        <p:txBody>
          <a:bodyPr wrap="square">
            <a:spAutoFit/>
          </a:bodyPr>
          <a:lstStyle/>
          <a:p>
            <a:r>
              <a:rPr lang="en-US" sz="2800" b="1" u="sng" dirty="0"/>
              <a:t>Places</a:t>
            </a:r>
            <a:r>
              <a:rPr lang="ka-GE" sz="2800" b="1" u="sng" dirty="0"/>
              <a:t> ადგილები</a:t>
            </a:r>
            <a:r>
              <a:rPr lang="en-US" sz="2800" b="1" dirty="0"/>
              <a:t>		</a:t>
            </a:r>
            <a:endParaRPr lang="en-US" sz="2800" b="1" u="sng" dirty="0"/>
          </a:p>
          <a:p>
            <a:r>
              <a:rPr lang="en-US" sz="2800" b="1" dirty="0"/>
              <a:t>forest - </a:t>
            </a:r>
            <a:r>
              <a:rPr lang="ka-GE" sz="2800" b="1" dirty="0"/>
              <a:t>ტყე</a:t>
            </a:r>
            <a:r>
              <a:rPr lang="en-US" sz="2800" b="1" dirty="0"/>
              <a:t>		</a:t>
            </a:r>
          </a:p>
        </p:txBody>
      </p:sp>
      <p:sp>
        <p:nvSpPr>
          <p:cNvPr id="22" name="TextBox 21"/>
          <p:cNvSpPr txBox="1"/>
          <p:nvPr/>
        </p:nvSpPr>
        <p:spPr>
          <a:xfrm>
            <a:off x="5391607" y="0"/>
            <a:ext cx="7409993" cy="830997"/>
          </a:xfrm>
          <a:prstGeom prst="rect">
            <a:avLst/>
          </a:prstGeom>
          <a:noFill/>
        </p:spPr>
        <p:txBody>
          <a:bodyPr wrap="square" rtlCol="0">
            <a:spAutoFit/>
          </a:bodyPr>
          <a:lstStyle/>
          <a:p>
            <a:pPr algn="ctr"/>
            <a:r>
              <a:rPr lang="en-US" sz="4800" b="1" dirty="0">
                <a:solidFill>
                  <a:schemeClr val="bg1"/>
                </a:solidFill>
              </a:rPr>
              <a:t>Vocabulary - </a:t>
            </a:r>
            <a:r>
              <a:rPr lang="ka-GE" sz="4800" b="1" dirty="0">
                <a:solidFill>
                  <a:schemeClr val="bg1"/>
                </a:solidFill>
              </a:rPr>
              <a:t>ლექსიკა</a:t>
            </a:r>
            <a:endParaRPr lang="en-US" sz="4800" b="1" dirty="0">
              <a:solidFill>
                <a:schemeClr val="bg1"/>
              </a:solidFill>
            </a:endParaRPr>
          </a:p>
        </p:txBody>
      </p:sp>
      <p:pic>
        <p:nvPicPr>
          <p:cNvPr id="2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99" t="5326" r="13369" b="6146"/>
          <a:stretch/>
        </p:blipFill>
        <p:spPr bwMode="auto">
          <a:xfrm>
            <a:off x="8915400" y="1364882"/>
            <a:ext cx="2540576" cy="224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4715" t="15902" r="4232" b="41489"/>
          <a:stretch/>
        </p:blipFill>
        <p:spPr bwMode="auto">
          <a:xfrm>
            <a:off x="580118" y="1706103"/>
            <a:ext cx="3225435" cy="195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8934" y="1828800"/>
            <a:ext cx="2488666" cy="186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168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3AEAB4-50B5-224E-802F-54529FED358C}"/>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0127"/>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15782" y="4785095"/>
            <a:ext cx="8582207" cy="1938992"/>
          </a:xfrm>
          <a:prstGeom prst="rect">
            <a:avLst/>
          </a:prstGeom>
          <a:solidFill>
            <a:schemeClr val="bg1"/>
          </a:solidFill>
          <a:ln w="76200">
            <a:solidFill>
              <a:schemeClr val="tx1"/>
            </a:solidFill>
            <a:prstDash val="sysDash"/>
          </a:ln>
        </p:spPr>
        <p:txBody>
          <a:bodyPr wrap="square" rtlCol="0">
            <a:spAutoFit/>
          </a:bodyPr>
          <a:lstStyle/>
          <a:p>
            <a:endParaRPr lang="en-US" sz="4000" b="1" dirty="0"/>
          </a:p>
          <a:p>
            <a:pPr algn="ctr"/>
            <a:r>
              <a:rPr lang="en-US" sz="4000" b="1" dirty="0"/>
              <a:t>Do you want to eat</a:t>
            </a:r>
          </a:p>
          <a:p>
            <a:pPr algn="ctr"/>
            <a:r>
              <a:rPr lang="en-US" sz="4000" b="1" dirty="0"/>
              <a:t>with the </a:t>
            </a:r>
            <a:r>
              <a:rPr lang="en-US" sz="4000" b="1" dirty="0" err="1"/>
              <a:t>Gruffalo</a:t>
            </a:r>
            <a:r>
              <a:rPr lang="en-US" sz="4000" b="1" dirty="0"/>
              <a:t>? Why?</a:t>
            </a:r>
          </a:p>
        </p:txBody>
      </p:sp>
      <p:pic>
        <p:nvPicPr>
          <p:cNvPr id="430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963" t="11490" r="9256" b="13858"/>
          <a:stretch/>
        </p:blipFill>
        <p:spPr bwMode="auto">
          <a:xfrm>
            <a:off x="3787446" y="990600"/>
            <a:ext cx="4638877" cy="4452256"/>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1452873-873A-E04B-B855-B78E8FA12BA7}"/>
              </a:ext>
            </a:extLst>
          </p:cNvPr>
          <p:cNvSpPr txBox="1"/>
          <p:nvPr/>
        </p:nvSpPr>
        <p:spPr>
          <a:xfrm>
            <a:off x="4038600" y="125968"/>
            <a:ext cx="7186820" cy="738664"/>
          </a:xfrm>
          <a:prstGeom prst="rect">
            <a:avLst/>
          </a:prstGeom>
          <a:noFill/>
        </p:spPr>
        <p:txBody>
          <a:bodyPr wrap="square" rtlCol="0">
            <a:spAutoFit/>
          </a:bodyPr>
          <a:lstStyle/>
          <a:p>
            <a:pPr algn="ctr"/>
            <a:r>
              <a:rPr lang="ka-GE" sz="4200" b="1" dirty="0">
                <a:solidFill>
                  <a:schemeClr val="bg1"/>
                </a:solidFill>
              </a:rPr>
              <a:t>Question - შეკითხვა</a:t>
            </a:r>
            <a:endParaRPr lang="en-US" sz="4200" b="1" dirty="0"/>
          </a:p>
        </p:txBody>
      </p:sp>
    </p:spTree>
    <p:extLst>
      <p:ext uri="{BB962C8B-B14F-4D97-AF65-F5344CB8AC3E}">
        <p14:creationId xmlns:p14="http://schemas.microsoft.com/office/powerpoint/2010/main" val="1803568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3AEAB4-50B5-224E-802F-54529FED358C}"/>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5000"/>
          <a:stretch/>
        </p:blipFill>
        <p:spPr>
          <a:xfrm>
            <a:off x="0" y="0"/>
            <a:ext cx="12192000" cy="6858000"/>
          </a:xfrm>
          <a:prstGeom prst="rect">
            <a:avLst/>
          </a:prstGeom>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0127"/>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15782" y="4800600"/>
            <a:ext cx="8582207" cy="1938992"/>
          </a:xfrm>
          <a:prstGeom prst="rect">
            <a:avLst/>
          </a:prstGeom>
          <a:solidFill>
            <a:schemeClr val="bg1"/>
          </a:solidFill>
          <a:ln w="76200">
            <a:solidFill>
              <a:schemeClr val="tx1"/>
            </a:solidFill>
            <a:prstDash val="sysDash"/>
          </a:ln>
        </p:spPr>
        <p:txBody>
          <a:bodyPr wrap="square" rtlCol="0">
            <a:spAutoFit/>
          </a:bodyPr>
          <a:lstStyle/>
          <a:p>
            <a:endParaRPr lang="en-US" sz="4000" b="1" dirty="0"/>
          </a:p>
          <a:p>
            <a:pPr algn="ctr"/>
            <a:r>
              <a:rPr lang="en-US" sz="4000" b="1" dirty="0"/>
              <a:t>Yes. I want to see his terrible eyes, nose, and tongue. </a:t>
            </a:r>
          </a:p>
        </p:txBody>
      </p:sp>
      <p:pic>
        <p:nvPicPr>
          <p:cNvPr id="430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963" t="11490" r="9256" b="13858"/>
          <a:stretch/>
        </p:blipFill>
        <p:spPr bwMode="auto">
          <a:xfrm>
            <a:off x="3787446" y="990600"/>
            <a:ext cx="4638877" cy="4452256"/>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a:stCxn id="12" idx="1"/>
          </p:cNvCxnSpPr>
          <p:nvPr/>
        </p:nvCxnSpPr>
        <p:spPr>
          <a:xfrm flipH="1">
            <a:off x="7065532" y="1880391"/>
            <a:ext cx="1922362" cy="120376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p:cNvCxnSpPr>
            <a:cxnSpLocks/>
            <a:stCxn id="9" idx="3"/>
          </p:cNvCxnSpPr>
          <p:nvPr/>
        </p:nvCxnSpPr>
        <p:spPr>
          <a:xfrm>
            <a:off x="2834122" y="3626048"/>
            <a:ext cx="3566678" cy="54029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840202" y="3425993"/>
            <a:ext cx="1993920" cy="400110"/>
          </a:xfrm>
          <a:prstGeom prst="rect">
            <a:avLst/>
          </a:prstGeom>
          <a:solidFill>
            <a:srgbClr val="FFC000"/>
          </a:solidFill>
          <a:ln w="28575">
            <a:solidFill>
              <a:schemeClr val="tx1"/>
            </a:solidFill>
          </a:ln>
        </p:spPr>
        <p:txBody>
          <a:bodyPr wrap="square" rtlCol="0">
            <a:spAutoFit/>
          </a:bodyPr>
          <a:lstStyle/>
          <a:p>
            <a:pPr algn="ctr"/>
            <a:r>
              <a:rPr lang="en-US" sz="2000" b="1" dirty="0"/>
              <a:t>tongue – </a:t>
            </a:r>
            <a:r>
              <a:rPr lang="ka-GE" sz="2000" b="1" dirty="0"/>
              <a:t>ენა</a:t>
            </a:r>
            <a:r>
              <a:rPr lang="en-US" sz="2000" b="1" dirty="0"/>
              <a:t>      </a:t>
            </a:r>
          </a:p>
        </p:txBody>
      </p:sp>
      <p:cxnSp>
        <p:nvCxnSpPr>
          <p:cNvPr id="11" name="Straight Arrow Connector 10"/>
          <p:cNvCxnSpPr/>
          <p:nvPr/>
        </p:nvCxnSpPr>
        <p:spPr>
          <a:xfrm>
            <a:off x="3233166" y="2456021"/>
            <a:ext cx="2663263" cy="32644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669863" y="2205274"/>
            <a:ext cx="2447721" cy="492443"/>
          </a:xfrm>
          <a:prstGeom prst="rect">
            <a:avLst/>
          </a:prstGeom>
          <a:solidFill>
            <a:srgbClr val="FFC000"/>
          </a:solidFill>
          <a:ln w="28575">
            <a:solidFill>
              <a:schemeClr val="tx1"/>
            </a:solidFill>
          </a:ln>
        </p:spPr>
        <p:txBody>
          <a:bodyPr wrap="none">
            <a:spAutoFit/>
          </a:bodyPr>
          <a:lstStyle/>
          <a:p>
            <a:r>
              <a:rPr lang="en-US" sz="2600" b="1" dirty="0"/>
              <a:t>eyes - </a:t>
            </a:r>
            <a:r>
              <a:rPr lang="ka-GE" sz="2600" b="1" dirty="0"/>
              <a:t>თვალები</a:t>
            </a:r>
            <a:endParaRPr lang="en-US" sz="2600" b="1" dirty="0"/>
          </a:p>
        </p:txBody>
      </p:sp>
      <p:sp>
        <p:nvSpPr>
          <p:cNvPr id="12" name="Rectangle 11"/>
          <p:cNvSpPr/>
          <p:nvPr/>
        </p:nvSpPr>
        <p:spPr>
          <a:xfrm>
            <a:off x="8987894" y="1634169"/>
            <a:ext cx="2278188" cy="492443"/>
          </a:xfrm>
          <a:prstGeom prst="rect">
            <a:avLst/>
          </a:prstGeom>
          <a:solidFill>
            <a:srgbClr val="FFC000"/>
          </a:solidFill>
          <a:ln w="28575">
            <a:solidFill>
              <a:schemeClr val="tx1"/>
            </a:solidFill>
          </a:ln>
        </p:spPr>
        <p:txBody>
          <a:bodyPr wrap="none">
            <a:spAutoFit/>
          </a:bodyPr>
          <a:lstStyle/>
          <a:p>
            <a:r>
              <a:rPr lang="en-US" sz="2600" b="1" dirty="0"/>
              <a:t>nose</a:t>
            </a:r>
            <a:r>
              <a:rPr lang="ka-GE" sz="2600" b="1" dirty="0"/>
              <a:t> - ცხვირი</a:t>
            </a:r>
            <a:endParaRPr lang="en-US" sz="2600" b="1" dirty="0"/>
          </a:p>
        </p:txBody>
      </p:sp>
      <p:sp>
        <p:nvSpPr>
          <p:cNvPr id="13" name="TextBox 12">
            <a:extLst>
              <a:ext uri="{FF2B5EF4-FFF2-40B4-BE49-F238E27FC236}">
                <a16:creationId xmlns:a16="http://schemas.microsoft.com/office/drawing/2014/main" id="{5BC85DE3-CEF5-0641-B131-90A4207E1B7B}"/>
              </a:ext>
            </a:extLst>
          </p:cNvPr>
          <p:cNvSpPr txBox="1"/>
          <p:nvPr/>
        </p:nvSpPr>
        <p:spPr>
          <a:xfrm>
            <a:off x="3525751" y="105971"/>
            <a:ext cx="8055500" cy="830997"/>
          </a:xfrm>
          <a:prstGeom prst="rect">
            <a:avLst/>
          </a:prstGeom>
          <a:noFill/>
        </p:spPr>
        <p:txBody>
          <a:bodyPr wrap="square" rtlCol="0">
            <a:spAutoFit/>
          </a:bodyPr>
          <a:lstStyle/>
          <a:p>
            <a:pPr algn="ctr"/>
            <a:r>
              <a:rPr lang="ka-GE" sz="4800" b="1" dirty="0">
                <a:solidFill>
                  <a:schemeClr val="bg1"/>
                </a:solidFill>
              </a:rPr>
              <a:t>Answer - პასუხი</a:t>
            </a:r>
            <a:r>
              <a:rPr lang="en-US" sz="2600" b="1" dirty="0"/>
              <a:t>       </a:t>
            </a:r>
          </a:p>
        </p:txBody>
      </p:sp>
    </p:spTree>
    <p:extLst>
      <p:ext uri="{BB962C8B-B14F-4D97-AF65-F5344CB8AC3E}">
        <p14:creationId xmlns:p14="http://schemas.microsoft.com/office/powerpoint/2010/main" val="3224786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5000"/>
          <a:stretch/>
        </p:blipFill>
        <p:spPr>
          <a:xfrm>
            <a:off x="0" y="0"/>
            <a:ext cx="12192000" cy="6858000"/>
          </a:xfrm>
          <a:prstGeom prst="rect">
            <a:avLst/>
          </a:prstGeom>
        </p:spPr>
      </p:pic>
      <p:pic>
        <p:nvPicPr>
          <p:cNvPr id="9" name="Corporate Blue.png" descr="Corporate Blue.png"/>
          <p:cNvPicPr>
            <a:picLocks noChangeAspect="1"/>
          </p:cNvPicPr>
          <p:nvPr/>
        </p:nvPicPr>
        <p:blipFill>
          <a:blip r:embed="rId4"/>
          <a:stretch>
            <a:fillRect/>
          </a:stretch>
        </p:blipFill>
        <p:spPr>
          <a:xfrm>
            <a:off x="1386187" y="157028"/>
            <a:ext cx="1966613" cy="909772"/>
          </a:xfrm>
          <a:prstGeom prst="rect">
            <a:avLst/>
          </a:prstGeom>
          <a:ln w="12700">
            <a:miter lim="400000"/>
          </a:ln>
        </p:spPr>
      </p:pic>
      <p:sp>
        <p:nvSpPr>
          <p:cNvPr id="13" name="Rectangle 12"/>
          <p:cNvSpPr/>
          <p:nvPr/>
        </p:nvSpPr>
        <p:spPr>
          <a:xfrm>
            <a:off x="3733800" y="110325"/>
            <a:ext cx="6400800" cy="956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400" y="226236"/>
            <a:ext cx="6172200" cy="646331"/>
          </a:xfrm>
          <a:prstGeom prst="rect">
            <a:avLst/>
          </a:prstGeom>
          <a:noFill/>
          <a:ln>
            <a:solidFill>
              <a:schemeClr val="tx1"/>
            </a:solidFill>
          </a:ln>
        </p:spPr>
        <p:txBody>
          <a:bodyPr wrap="square" lIns="91440" tIns="45720" rIns="91440" bIns="45720">
            <a:spAutoFit/>
          </a:bodyPr>
          <a:lstStyle/>
          <a:p>
            <a:pPr algn="ctr"/>
            <a:r>
              <a:rPr lang="en-US" sz="3600" b="1" dirty="0">
                <a:ln w="31550" cmpd="sng">
                  <a:solidFill>
                    <a:schemeClr val="bg1"/>
                  </a:solidFill>
                  <a:prstDash val="solid"/>
                </a:ln>
                <a:solidFill>
                  <a:schemeClr val="bg1"/>
                </a:solidFill>
                <a:effectLst>
                  <a:outerShdw blurRad="50800" dist="40000" dir="5400000" algn="tl" rotWithShape="0">
                    <a:srgbClr val="000000">
                      <a:shade val="5000"/>
                      <a:satMod val="120000"/>
                      <a:alpha val="33000"/>
                    </a:srgbClr>
                  </a:outerShdw>
                </a:effectLst>
                <a:latin typeface="Aharoni" pitchFamily="2" charset="-79"/>
                <a:cs typeface="Aharoni" pitchFamily="2" charset="-79"/>
              </a:rPr>
              <a:t>GRUFFALO BODY PARTS</a:t>
            </a:r>
          </a:p>
        </p:txBody>
      </p:sp>
      <p:pic>
        <p:nvPicPr>
          <p:cNvPr id="5130"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b="35247"/>
          <a:stretch/>
        </p:blipFill>
        <p:spPr bwMode="auto">
          <a:xfrm>
            <a:off x="1676400" y="2271710"/>
            <a:ext cx="8268322" cy="382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6438900" y="4495800"/>
            <a:ext cx="1638300" cy="1574270"/>
          </a:xfrm>
          <a:prstGeom prst="ellipse">
            <a:avLst/>
          </a:prstGeom>
          <a:noFill/>
          <a:ln w="76200">
            <a:solidFill>
              <a:srgbClr val="F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l="66755" t="8177" r="6108" b="72877"/>
          <a:stretch/>
        </p:blipFill>
        <p:spPr>
          <a:xfrm>
            <a:off x="1366863" y="1342104"/>
            <a:ext cx="1862527" cy="1787339"/>
          </a:xfrm>
          <a:prstGeom prst="ellipse">
            <a:avLst/>
          </a:prstGeom>
        </p:spPr>
      </p:pic>
      <p:sp>
        <p:nvSpPr>
          <p:cNvPr id="51" name="TextBox 50"/>
          <p:cNvSpPr txBox="1"/>
          <p:nvPr/>
        </p:nvSpPr>
        <p:spPr>
          <a:xfrm flipH="1">
            <a:off x="6477000" y="3768356"/>
            <a:ext cx="1600200" cy="1107996"/>
          </a:xfrm>
          <a:prstGeom prst="rect">
            <a:avLst/>
          </a:prstGeom>
          <a:solidFill>
            <a:srgbClr val="FFFF00"/>
          </a:solidFill>
          <a:ln w="57150">
            <a:solidFill>
              <a:schemeClr val="tx1"/>
            </a:solidFill>
          </a:ln>
        </p:spPr>
        <p:txBody>
          <a:bodyPr wrap="square" rtlCol="0">
            <a:spAutoFit/>
          </a:bodyPr>
          <a:lstStyle/>
          <a:p>
            <a:r>
              <a:rPr lang="en-US" sz="2200" b="1" dirty="0"/>
              <a:t>toes</a:t>
            </a:r>
            <a:r>
              <a:rPr lang="ka-GE" sz="2200" b="1" dirty="0"/>
              <a:t>  ფეხის თითები</a:t>
            </a:r>
            <a:endParaRPr lang="en-US" sz="2200" b="1" dirty="0"/>
          </a:p>
        </p:txBody>
      </p:sp>
      <p:sp>
        <p:nvSpPr>
          <p:cNvPr id="2" name="Oval 1"/>
          <p:cNvSpPr/>
          <p:nvPr/>
        </p:nvSpPr>
        <p:spPr>
          <a:xfrm>
            <a:off x="1981200" y="3200400"/>
            <a:ext cx="3276600" cy="3276600"/>
          </a:xfrm>
          <a:prstGeom prst="ellipse">
            <a:avLst/>
          </a:prstGeom>
          <a:noFill/>
          <a:ln w="76200">
            <a:solidFill>
              <a:srgbClr val="F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flipH="1">
            <a:off x="2928550" y="2784901"/>
            <a:ext cx="1381900" cy="769441"/>
          </a:xfrm>
          <a:prstGeom prst="rect">
            <a:avLst/>
          </a:prstGeom>
          <a:solidFill>
            <a:srgbClr val="FFFF00"/>
          </a:solidFill>
          <a:ln w="57150">
            <a:solidFill>
              <a:schemeClr val="tx1"/>
            </a:solidFill>
          </a:ln>
        </p:spPr>
        <p:txBody>
          <a:bodyPr wrap="square" rtlCol="0">
            <a:spAutoFit/>
          </a:bodyPr>
          <a:lstStyle/>
          <a:p>
            <a:r>
              <a:rPr lang="en-US" sz="2400" b="1" dirty="0"/>
              <a:t>foot</a:t>
            </a:r>
            <a:r>
              <a:rPr lang="ka-GE" sz="2400" b="1" dirty="0"/>
              <a:t> </a:t>
            </a:r>
            <a:r>
              <a:rPr lang="ka-GE" sz="2000" b="1" dirty="0"/>
              <a:t>ტერფი</a:t>
            </a:r>
            <a:endParaRPr lang="en-US" sz="2000" b="1" dirty="0"/>
          </a:p>
        </p:txBody>
      </p:sp>
      <p:sp>
        <p:nvSpPr>
          <p:cNvPr id="26" name="TextBox 25"/>
          <p:cNvSpPr txBox="1"/>
          <p:nvPr/>
        </p:nvSpPr>
        <p:spPr>
          <a:xfrm flipH="1">
            <a:off x="3733800" y="1219200"/>
            <a:ext cx="6400800" cy="830997"/>
          </a:xfrm>
          <a:prstGeom prst="rect">
            <a:avLst/>
          </a:prstGeom>
          <a:solidFill>
            <a:srgbClr val="FFFF00"/>
          </a:solidFill>
          <a:ln w="57150">
            <a:solidFill>
              <a:schemeClr val="tx1"/>
            </a:solidFill>
          </a:ln>
        </p:spPr>
        <p:txBody>
          <a:bodyPr wrap="square" rtlCol="0">
            <a:spAutoFit/>
          </a:bodyPr>
          <a:lstStyle/>
          <a:p>
            <a:r>
              <a:rPr lang="en-US" sz="4800" b="1" dirty="0"/>
              <a:t>Where are your toes?</a:t>
            </a:r>
          </a:p>
        </p:txBody>
      </p:sp>
    </p:spTree>
    <p:extLst>
      <p:ext uri="{BB962C8B-B14F-4D97-AF65-F5344CB8AC3E}">
        <p14:creationId xmlns:p14="http://schemas.microsoft.com/office/powerpoint/2010/main" val="306373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9" name="Corporate Blue.png" descr="Corporate Blue.png"/>
          <p:cNvPicPr>
            <a:picLocks noChangeAspect="1"/>
          </p:cNvPicPr>
          <p:nvPr/>
        </p:nvPicPr>
        <p:blipFill>
          <a:blip r:embed="rId4"/>
          <a:stretch>
            <a:fillRect/>
          </a:stretch>
        </p:blipFill>
        <p:spPr>
          <a:xfrm>
            <a:off x="1386187" y="157028"/>
            <a:ext cx="1966613" cy="909772"/>
          </a:xfrm>
          <a:prstGeom prst="rect">
            <a:avLst/>
          </a:prstGeom>
          <a:ln w="12700">
            <a:miter lim="400000"/>
          </a:ln>
        </p:spPr>
      </p:pic>
      <p:sp>
        <p:nvSpPr>
          <p:cNvPr id="13" name="Rectangle 12"/>
          <p:cNvSpPr/>
          <p:nvPr/>
        </p:nvSpPr>
        <p:spPr>
          <a:xfrm>
            <a:off x="3733800" y="110325"/>
            <a:ext cx="6400800" cy="956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400" y="226236"/>
            <a:ext cx="6172200" cy="646331"/>
          </a:xfrm>
          <a:prstGeom prst="rect">
            <a:avLst/>
          </a:prstGeom>
          <a:noFill/>
          <a:ln>
            <a:solidFill>
              <a:schemeClr val="tx1"/>
            </a:solidFill>
          </a:ln>
        </p:spPr>
        <p:txBody>
          <a:bodyPr wrap="square" lIns="91440" tIns="45720" rIns="91440" bIns="45720">
            <a:spAutoFit/>
          </a:bodyPr>
          <a:lstStyle/>
          <a:p>
            <a:pPr algn="ctr"/>
            <a:r>
              <a:rPr lang="en-US" sz="3600" b="1" dirty="0">
                <a:ln w="31550" cmpd="sng">
                  <a:solidFill>
                    <a:schemeClr val="bg1"/>
                  </a:solidFill>
                  <a:prstDash val="solid"/>
                </a:ln>
                <a:solidFill>
                  <a:schemeClr val="bg1"/>
                </a:solidFill>
                <a:effectLst>
                  <a:outerShdw blurRad="50800" dist="40000" dir="5400000" algn="tl" rotWithShape="0">
                    <a:srgbClr val="000000">
                      <a:shade val="5000"/>
                      <a:satMod val="120000"/>
                      <a:alpha val="33000"/>
                    </a:srgbClr>
                  </a:outerShdw>
                </a:effectLst>
                <a:latin typeface="Aharoni" pitchFamily="2" charset="-79"/>
                <a:cs typeface="Aharoni" pitchFamily="2" charset="-79"/>
              </a:rPr>
              <a:t>GRUFFALO BODY PARTS</a:t>
            </a:r>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1196" b="21165"/>
          <a:stretch/>
        </p:blipFill>
        <p:spPr bwMode="auto">
          <a:xfrm>
            <a:off x="1638300" y="2235773"/>
            <a:ext cx="8572500" cy="4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rot="20581832">
            <a:off x="8238259" y="4080301"/>
            <a:ext cx="1638300" cy="94889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flipH="1">
            <a:off x="8730095" y="4884003"/>
            <a:ext cx="1381900" cy="830997"/>
          </a:xfrm>
          <a:prstGeom prst="rect">
            <a:avLst/>
          </a:prstGeom>
          <a:solidFill>
            <a:srgbClr val="FFFF00"/>
          </a:solidFill>
          <a:ln w="57150">
            <a:solidFill>
              <a:schemeClr val="tx1"/>
            </a:solidFill>
          </a:ln>
        </p:spPr>
        <p:txBody>
          <a:bodyPr wrap="square" rtlCol="0">
            <a:spAutoFit/>
          </a:bodyPr>
          <a:lstStyle/>
          <a:p>
            <a:r>
              <a:rPr lang="en-US" sz="2400" b="1" dirty="0"/>
              <a:t>finger</a:t>
            </a:r>
          </a:p>
          <a:p>
            <a:r>
              <a:rPr lang="ka-GE" sz="2400" b="1" dirty="0"/>
              <a:t>თითი</a:t>
            </a:r>
            <a:endParaRPr lang="en-US" sz="2400" b="1" dirty="0"/>
          </a:p>
        </p:txBody>
      </p:sp>
      <p:sp>
        <p:nvSpPr>
          <p:cNvPr id="2" name="Oval 1"/>
          <p:cNvSpPr/>
          <p:nvPr/>
        </p:nvSpPr>
        <p:spPr>
          <a:xfrm>
            <a:off x="2791645" y="2235773"/>
            <a:ext cx="3276600" cy="400188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flipH="1">
            <a:off x="2174803" y="5239073"/>
            <a:ext cx="1381900" cy="830997"/>
          </a:xfrm>
          <a:prstGeom prst="rect">
            <a:avLst/>
          </a:prstGeom>
          <a:solidFill>
            <a:srgbClr val="FFFF00"/>
          </a:solidFill>
          <a:ln w="57150">
            <a:solidFill>
              <a:schemeClr val="tx1"/>
            </a:solidFill>
          </a:ln>
        </p:spPr>
        <p:txBody>
          <a:bodyPr wrap="square" rtlCol="0">
            <a:spAutoFit/>
          </a:bodyPr>
          <a:lstStyle/>
          <a:p>
            <a:r>
              <a:rPr lang="en-US" sz="2400" b="1" dirty="0"/>
              <a:t>hand</a:t>
            </a:r>
          </a:p>
          <a:p>
            <a:r>
              <a:rPr lang="ka-GE" sz="2400" b="1" dirty="0"/>
              <a:t>ხელი</a:t>
            </a:r>
            <a:endParaRPr lang="en-US" sz="2400" b="1" dirty="0"/>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71042" t="8203" r="4027" b="73363"/>
          <a:stretch/>
        </p:blipFill>
        <p:spPr>
          <a:xfrm>
            <a:off x="1295400" y="1129567"/>
            <a:ext cx="1881118" cy="1911027"/>
          </a:xfrm>
          <a:prstGeom prst="ellipse">
            <a:avLst/>
          </a:prstGeom>
        </p:spPr>
      </p:pic>
      <p:sp>
        <p:nvSpPr>
          <p:cNvPr id="16" name="TextBox 15"/>
          <p:cNvSpPr txBox="1"/>
          <p:nvPr/>
        </p:nvSpPr>
        <p:spPr>
          <a:xfrm flipH="1">
            <a:off x="4429945" y="1254083"/>
            <a:ext cx="5715000" cy="830997"/>
          </a:xfrm>
          <a:prstGeom prst="rect">
            <a:avLst/>
          </a:prstGeom>
          <a:solidFill>
            <a:srgbClr val="FFFF00"/>
          </a:solidFill>
          <a:ln w="57150">
            <a:solidFill>
              <a:schemeClr val="tx1"/>
            </a:solidFill>
          </a:ln>
        </p:spPr>
        <p:txBody>
          <a:bodyPr wrap="square" rtlCol="0">
            <a:spAutoFit/>
          </a:bodyPr>
          <a:lstStyle/>
          <a:p>
            <a:r>
              <a:rPr lang="en-US" sz="4800" b="1" dirty="0"/>
              <a:t>Where is your finger?</a:t>
            </a:r>
          </a:p>
        </p:txBody>
      </p:sp>
    </p:spTree>
    <p:extLst>
      <p:ext uri="{BB962C8B-B14F-4D97-AF65-F5344CB8AC3E}">
        <p14:creationId xmlns:p14="http://schemas.microsoft.com/office/powerpoint/2010/main" val="3952784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9" name="Corporate Blue.png" descr="Corporate Blue.png"/>
          <p:cNvPicPr>
            <a:picLocks noChangeAspect="1"/>
          </p:cNvPicPr>
          <p:nvPr/>
        </p:nvPicPr>
        <p:blipFill>
          <a:blip r:embed="rId4"/>
          <a:stretch>
            <a:fillRect/>
          </a:stretch>
        </p:blipFill>
        <p:spPr>
          <a:xfrm>
            <a:off x="1386187" y="157028"/>
            <a:ext cx="1966613" cy="909772"/>
          </a:xfrm>
          <a:prstGeom prst="rect">
            <a:avLst/>
          </a:prstGeom>
          <a:ln w="12700">
            <a:miter lim="400000"/>
          </a:ln>
        </p:spPr>
      </p:pic>
      <p:sp>
        <p:nvSpPr>
          <p:cNvPr id="13" name="Rectangle 12"/>
          <p:cNvSpPr/>
          <p:nvPr/>
        </p:nvSpPr>
        <p:spPr>
          <a:xfrm>
            <a:off x="3733800" y="110325"/>
            <a:ext cx="6400800" cy="956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400" y="226236"/>
            <a:ext cx="6172200" cy="584775"/>
          </a:xfrm>
          <a:prstGeom prst="rect">
            <a:avLst/>
          </a:prstGeom>
          <a:noFill/>
          <a:ln>
            <a:solidFill>
              <a:schemeClr val="tx1"/>
            </a:solidFill>
          </a:ln>
        </p:spPr>
        <p:txBody>
          <a:bodyPr wrap="square" lIns="91440" tIns="45720" rIns="91440" bIns="45720">
            <a:spAutoFit/>
          </a:bodyPr>
          <a:lstStyle/>
          <a:p>
            <a:pPr algn="ctr"/>
            <a:r>
              <a:rPr lang="en-US" sz="3200" b="1" dirty="0">
                <a:ln w="31550" cmpd="sng">
                  <a:solidFill>
                    <a:schemeClr val="bg1"/>
                  </a:solidFill>
                  <a:prstDash val="solid"/>
                </a:ln>
                <a:solidFill>
                  <a:schemeClr val="bg1"/>
                </a:solidFill>
                <a:effectLst>
                  <a:outerShdw blurRad="50800" dist="40000" dir="5400000" algn="tl" rotWithShape="0">
                    <a:srgbClr val="000000">
                      <a:shade val="5000"/>
                      <a:satMod val="120000"/>
                      <a:alpha val="33000"/>
                    </a:srgbClr>
                  </a:outerShdw>
                </a:effectLst>
                <a:latin typeface="Aharoni" pitchFamily="2" charset="-79"/>
                <a:cs typeface="Aharoni" pitchFamily="2" charset="-79"/>
              </a:rPr>
              <a:t>BODY PARTS</a:t>
            </a:r>
          </a:p>
        </p:txBody>
      </p:sp>
      <p:sp>
        <p:nvSpPr>
          <p:cNvPr id="16" name="TextBox 15"/>
          <p:cNvSpPr txBox="1"/>
          <p:nvPr/>
        </p:nvSpPr>
        <p:spPr>
          <a:xfrm flipH="1">
            <a:off x="3733800" y="1219200"/>
            <a:ext cx="6400800" cy="830997"/>
          </a:xfrm>
          <a:prstGeom prst="rect">
            <a:avLst/>
          </a:prstGeom>
          <a:solidFill>
            <a:srgbClr val="FFFF00"/>
          </a:solidFill>
          <a:ln w="57150">
            <a:solidFill>
              <a:schemeClr val="tx1"/>
            </a:solidFill>
          </a:ln>
        </p:spPr>
        <p:txBody>
          <a:bodyPr wrap="square" rtlCol="0">
            <a:spAutoFit/>
          </a:bodyPr>
          <a:lstStyle/>
          <a:p>
            <a:r>
              <a:rPr lang="en-US" sz="4800" b="1" dirty="0"/>
              <a:t>Where is your tongue?</a:t>
            </a:r>
          </a:p>
        </p:txBody>
      </p:sp>
      <p:pic>
        <p:nvPicPr>
          <p:cNvPr id="10244" name="Picture 4" descr="Cat Got Your Kids' Tongue? | Thousand Oaks | Westlake Village CA"/>
          <p:cNvPicPr>
            <a:picLocks noChangeAspect="1" noChangeArrowheads="1"/>
          </p:cNvPicPr>
          <p:nvPr/>
        </p:nvPicPr>
        <p:blipFill rotWithShape="1">
          <a:blip r:embed="rId5">
            <a:extLst>
              <a:ext uri="{28A0092B-C50C-407E-A947-70E740481C1C}">
                <a14:useLocalDpi xmlns:a14="http://schemas.microsoft.com/office/drawing/2010/main" val="0"/>
              </a:ext>
            </a:extLst>
          </a:blip>
          <a:srcRect l="24564" t="3065" r="25251" b="36116"/>
          <a:stretch/>
        </p:blipFill>
        <p:spPr bwMode="auto">
          <a:xfrm>
            <a:off x="2157315" y="2280068"/>
            <a:ext cx="3503126" cy="42454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at Got Your Kids' Tongue? | Thousand Oaks | Westlake Village CA"/>
          <p:cNvPicPr>
            <a:picLocks noChangeAspect="1" noChangeArrowheads="1"/>
          </p:cNvPicPr>
          <p:nvPr/>
        </p:nvPicPr>
        <p:blipFill rotWithShape="1">
          <a:blip r:embed="rId5">
            <a:extLst>
              <a:ext uri="{28A0092B-C50C-407E-A947-70E740481C1C}">
                <a14:useLocalDpi xmlns:a14="http://schemas.microsoft.com/office/drawing/2010/main" val="0"/>
              </a:ext>
            </a:extLst>
          </a:blip>
          <a:srcRect l="24564" t="3065" r="25251" b="36116"/>
          <a:stretch/>
        </p:blipFill>
        <p:spPr bwMode="auto">
          <a:xfrm>
            <a:off x="5869474" y="2280068"/>
            <a:ext cx="3503126" cy="424542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flipH="1">
            <a:off x="8766555" y="5569802"/>
            <a:ext cx="1381900" cy="830997"/>
          </a:xfrm>
          <a:prstGeom prst="rect">
            <a:avLst/>
          </a:prstGeom>
          <a:solidFill>
            <a:srgbClr val="FFFF00"/>
          </a:solidFill>
          <a:ln w="57150">
            <a:solidFill>
              <a:schemeClr val="tx1"/>
            </a:solidFill>
          </a:ln>
        </p:spPr>
        <p:txBody>
          <a:bodyPr wrap="square" rtlCol="0">
            <a:spAutoFit/>
          </a:bodyPr>
          <a:lstStyle/>
          <a:p>
            <a:r>
              <a:rPr lang="en-US" sz="2400" b="1" dirty="0"/>
              <a:t>mouth</a:t>
            </a:r>
          </a:p>
          <a:p>
            <a:r>
              <a:rPr lang="ka-GE" sz="2400" b="1" dirty="0"/>
              <a:t>პირი</a:t>
            </a:r>
            <a:endParaRPr lang="en-US" sz="2400" b="1" dirty="0"/>
          </a:p>
        </p:txBody>
      </p:sp>
      <p:sp>
        <p:nvSpPr>
          <p:cNvPr id="23" name="TextBox 22"/>
          <p:cNvSpPr txBox="1"/>
          <p:nvPr/>
        </p:nvSpPr>
        <p:spPr>
          <a:xfrm flipH="1">
            <a:off x="1371600" y="5569803"/>
            <a:ext cx="1381900" cy="830997"/>
          </a:xfrm>
          <a:prstGeom prst="rect">
            <a:avLst/>
          </a:prstGeom>
          <a:solidFill>
            <a:srgbClr val="FFFF00"/>
          </a:solidFill>
          <a:ln w="57150">
            <a:solidFill>
              <a:schemeClr val="tx1"/>
            </a:solidFill>
          </a:ln>
        </p:spPr>
        <p:txBody>
          <a:bodyPr wrap="square" rtlCol="0">
            <a:spAutoFit/>
          </a:bodyPr>
          <a:lstStyle/>
          <a:p>
            <a:r>
              <a:rPr lang="en-US" sz="2400" b="1" dirty="0"/>
              <a:t>tongue</a:t>
            </a:r>
          </a:p>
          <a:p>
            <a:r>
              <a:rPr lang="ka-GE" sz="2400" b="1" dirty="0"/>
              <a:t>ენა</a:t>
            </a:r>
            <a:endParaRPr lang="en-US" sz="2400" b="1" dirty="0"/>
          </a:p>
        </p:txBody>
      </p:sp>
      <p:sp>
        <p:nvSpPr>
          <p:cNvPr id="18" name="Oval 17"/>
          <p:cNvSpPr/>
          <p:nvPr/>
        </p:nvSpPr>
        <p:spPr>
          <a:xfrm>
            <a:off x="3635186" y="5406737"/>
            <a:ext cx="425828" cy="692727"/>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99564" y="4876798"/>
            <a:ext cx="1348986" cy="144780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67505" t="9995" r="7350" b="71203"/>
          <a:stretch/>
        </p:blipFill>
        <p:spPr>
          <a:xfrm>
            <a:off x="1388325" y="1219200"/>
            <a:ext cx="1735875" cy="1785217"/>
          </a:xfrm>
          <a:prstGeom prst="ellipse">
            <a:avLst/>
          </a:prstGeom>
        </p:spPr>
      </p:pic>
    </p:spTree>
    <p:extLst>
      <p:ext uri="{BB962C8B-B14F-4D97-AF65-F5344CB8AC3E}">
        <p14:creationId xmlns:p14="http://schemas.microsoft.com/office/powerpoint/2010/main" val="3447038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9" name="Corporate Blue.png" descr="Corporate Blue.png"/>
          <p:cNvPicPr>
            <a:picLocks noChangeAspect="1"/>
          </p:cNvPicPr>
          <p:nvPr/>
        </p:nvPicPr>
        <p:blipFill>
          <a:blip r:embed="rId4"/>
          <a:stretch>
            <a:fillRect/>
          </a:stretch>
        </p:blipFill>
        <p:spPr>
          <a:xfrm>
            <a:off x="1386187" y="157028"/>
            <a:ext cx="1966613" cy="909772"/>
          </a:xfrm>
          <a:prstGeom prst="rect">
            <a:avLst/>
          </a:prstGeom>
          <a:ln w="12700">
            <a:miter lim="400000"/>
          </a:ln>
        </p:spPr>
      </p:pic>
      <p:sp>
        <p:nvSpPr>
          <p:cNvPr id="13" name="Rectangle 12"/>
          <p:cNvSpPr/>
          <p:nvPr/>
        </p:nvSpPr>
        <p:spPr>
          <a:xfrm>
            <a:off x="3733800" y="110325"/>
            <a:ext cx="6400800" cy="956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400" y="226236"/>
            <a:ext cx="6172200" cy="646331"/>
          </a:xfrm>
          <a:prstGeom prst="rect">
            <a:avLst/>
          </a:prstGeom>
          <a:noFill/>
          <a:ln>
            <a:solidFill>
              <a:schemeClr val="tx1"/>
            </a:solidFill>
          </a:ln>
        </p:spPr>
        <p:txBody>
          <a:bodyPr wrap="square" lIns="91440" tIns="45720" rIns="91440" bIns="45720">
            <a:spAutoFit/>
          </a:bodyPr>
          <a:lstStyle/>
          <a:p>
            <a:pPr algn="ctr"/>
            <a:r>
              <a:rPr lang="en-US" sz="3600" b="1" dirty="0">
                <a:ln w="31550" cmpd="sng">
                  <a:solidFill>
                    <a:schemeClr val="bg1"/>
                  </a:solidFill>
                  <a:prstDash val="solid"/>
                </a:ln>
                <a:solidFill>
                  <a:schemeClr val="bg1"/>
                </a:solidFill>
                <a:effectLst>
                  <a:outerShdw blurRad="50800" dist="40000" dir="5400000" algn="tl" rotWithShape="0">
                    <a:srgbClr val="000000">
                      <a:shade val="5000"/>
                      <a:satMod val="120000"/>
                      <a:alpha val="33000"/>
                    </a:srgbClr>
                  </a:outerShdw>
                </a:effectLst>
                <a:latin typeface="Aharoni" pitchFamily="2" charset="-79"/>
                <a:cs typeface="Aharoni" pitchFamily="2" charset="-79"/>
              </a:rPr>
              <a:t>GRUFFALO BODY PARTS</a:t>
            </a:r>
          </a:p>
        </p:txBody>
      </p:sp>
      <p:pic>
        <p:nvPicPr>
          <p:cNvPr id="1127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4093" y="1905000"/>
            <a:ext cx="7094215" cy="472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flipH="1">
            <a:off x="3733800" y="1219200"/>
            <a:ext cx="6400800" cy="830997"/>
          </a:xfrm>
          <a:prstGeom prst="rect">
            <a:avLst/>
          </a:prstGeom>
          <a:solidFill>
            <a:srgbClr val="FFFF00"/>
          </a:solidFill>
          <a:ln w="57150">
            <a:solidFill>
              <a:schemeClr val="tx1"/>
            </a:solidFill>
          </a:ln>
        </p:spPr>
        <p:txBody>
          <a:bodyPr wrap="square" rtlCol="0">
            <a:spAutoFit/>
          </a:bodyPr>
          <a:lstStyle/>
          <a:p>
            <a:r>
              <a:rPr lang="en-US" sz="4800" b="1" dirty="0"/>
              <a:t>Where are your ears?</a:t>
            </a:r>
          </a:p>
        </p:txBody>
      </p:sp>
      <p:sp>
        <p:nvSpPr>
          <p:cNvPr id="3" name="AutoShape 6" descr="Talk to Kids About Money • Science of Parenting • Iowa Stat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7" name="Straight Arrow Connector 16"/>
          <p:cNvCxnSpPr/>
          <p:nvPr/>
        </p:nvCxnSpPr>
        <p:spPr>
          <a:xfrm flipH="1">
            <a:off x="6096000" y="3013502"/>
            <a:ext cx="2438400" cy="703049"/>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flipH="1">
            <a:off x="8499764" y="2580891"/>
            <a:ext cx="1381900" cy="830997"/>
          </a:xfrm>
          <a:prstGeom prst="rect">
            <a:avLst/>
          </a:prstGeom>
          <a:solidFill>
            <a:srgbClr val="FFFF00"/>
          </a:solidFill>
          <a:ln w="57150">
            <a:solidFill>
              <a:schemeClr val="tx1"/>
            </a:solidFill>
          </a:ln>
        </p:spPr>
        <p:txBody>
          <a:bodyPr wrap="square" rtlCol="0">
            <a:spAutoFit/>
          </a:bodyPr>
          <a:lstStyle/>
          <a:p>
            <a:r>
              <a:rPr lang="en-US" sz="2400" b="1" dirty="0"/>
              <a:t>head</a:t>
            </a:r>
          </a:p>
          <a:p>
            <a:r>
              <a:rPr lang="ka-GE" sz="2400" b="1" dirty="0"/>
              <a:t>თავი</a:t>
            </a:r>
            <a:endParaRPr lang="en-US" sz="2400" b="1" dirty="0"/>
          </a:p>
        </p:txBody>
      </p:sp>
      <p:cxnSp>
        <p:nvCxnSpPr>
          <p:cNvPr id="26" name="Straight Arrow Connector 25"/>
          <p:cNvCxnSpPr/>
          <p:nvPr/>
        </p:nvCxnSpPr>
        <p:spPr>
          <a:xfrm flipH="1">
            <a:off x="6629400" y="3989696"/>
            <a:ext cx="2438400" cy="703049"/>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flipH="1">
            <a:off x="8839200" y="3657600"/>
            <a:ext cx="1381900" cy="830997"/>
          </a:xfrm>
          <a:prstGeom prst="rect">
            <a:avLst/>
          </a:prstGeom>
          <a:solidFill>
            <a:srgbClr val="FFFF00"/>
          </a:solidFill>
          <a:ln w="57150">
            <a:solidFill>
              <a:schemeClr val="tx1"/>
            </a:solidFill>
          </a:ln>
        </p:spPr>
        <p:txBody>
          <a:bodyPr wrap="square" rtlCol="0">
            <a:spAutoFit/>
          </a:bodyPr>
          <a:lstStyle/>
          <a:p>
            <a:r>
              <a:rPr lang="en-US" sz="2400" b="1" dirty="0"/>
              <a:t>ear</a:t>
            </a:r>
          </a:p>
          <a:p>
            <a:r>
              <a:rPr lang="ka-GE" sz="2400" b="1" dirty="0"/>
              <a:t>ყური</a:t>
            </a:r>
            <a:endParaRPr lang="en-US" sz="2400" b="1" dirty="0"/>
          </a:p>
        </p:txBody>
      </p:sp>
      <p:pic>
        <p:nvPicPr>
          <p:cNvPr id="36" name="Picture 2" descr="A mouse took a walk though a deep dark wood...The Gruffalo by ..."/>
          <p:cNvPicPr>
            <a:picLocks noChangeAspect="1" noChangeArrowheads="1"/>
          </p:cNvPicPr>
          <p:nvPr/>
        </p:nvPicPr>
        <p:blipFill rotWithShape="1">
          <a:blip r:embed="rId6">
            <a:extLst>
              <a:ext uri="{28A0092B-C50C-407E-A947-70E740481C1C}">
                <a14:useLocalDpi xmlns:a14="http://schemas.microsoft.com/office/drawing/2010/main" val="0"/>
              </a:ext>
            </a:extLst>
          </a:blip>
          <a:srcRect l="73316" r="11991" b="84539"/>
          <a:stretch/>
        </p:blipFill>
        <p:spPr bwMode="auto">
          <a:xfrm>
            <a:off x="1575630" y="1316954"/>
            <a:ext cx="2039370" cy="2145857"/>
          </a:xfrm>
          <a:prstGeom prst="ellipse">
            <a:avLst/>
          </a:prstGeom>
          <a:noFill/>
          <a:ln w="762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47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9" name="Corporate Blue.png" descr="Corporate Blue.png"/>
          <p:cNvPicPr>
            <a:picLocks noChangeAspect="1"/>
          </p:cNvPicPr>
          <p:nvPr/>
        </p:nvPicPr>
        <p:blipFill>
          <a:blip r:embed="rId4"/>
          <a:stretch>
            <a:fillRect/>
          </a:stretch>
        </p:blipFill>
        <p:spPr>
          <a:xfrm>
            <a:off x="1295400" y="157028"/>
            <a:ext cx="1966613" cy="909772"/>
          </a:xfrm>
          <a:prstGeom prst="rect">
            <a:avLst/>
          </a:prstGeom>
          <a:ln w="12700">
            <a:miter lim="400000"/>
          </a:ln>
        </p:spPr>
      </p:pic>
      <p:sp>
        <p:nvSpPr>
          <p:cNvPr id="3" name="AutoShape 6" descr="Talk to Kids About Money • Science of Parenting • Iowa Stat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7" name="Straight Arrow Connector 16"/>
          <p:cNvCxnSpPr/>
          <p:nvPr/>
        </p:nvCxnSpPr>
        <p:spPr>
          <a:xfrm flipH="1">
            <a:off x="6324600" y="3259214"/>
            <a:ext cx="2209800" cy="95610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791200" y="4547411"/>
            <a:ext cx="3276600" cy="103230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62400" y="3065112"/>
            <a:ext cx="1676400" cy="1288197"/>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flipH="1">
            <a:off x="3266300" y="2750403"/>
            <a:ext cx="1381900" cy="830997"/>
          </a:xfrm>
          <a:prstGeom prst="rect">
            <a:avLst/>
          </a:prstGeom>
          <a:solidFill>
            <a:srgbClr val="FFFF00"/>
          </a:solidFill>
          <a:ln w="57150">
            <a:solidFill>
              <a:schemeClr val="tx1"/>
            </a:solidFill>
          </a:ln>
        </p:spPr>
        <p:txBody>
          <a:bodyPr wrap="square" rtlCol="0">
            <a:spAutoFit/>
          </a:bodyPr>
          <a:lstStyle/>
          <a:p>
            <a:pPr algn="ctr"/>
            <a:r>
              <a:rPr lang="ka-GE" sz="2400" b="1" dirty="0"/>
              <a:t>ცხვირი</a:t>
            </a:r>
            <a:endParaRPr lang="en-US" sz="2400" b="1" dirty="0"/>
          </a:p>
          <a:p>
            <a:endParaRPr lang="en-US" sz="2400" b="1" dirty="0"/>
          </a:p>
        </p:txBody>
      </p:sp>
      <p:sp>
        <p:nvSpPr>
          <p:cNvPr id="2" name="AutoShape 2" descr="Science Source - Boy Sticking His Tongue Ou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97979"/>
            <a:ext cx="7097131" cy="473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flipH="1">
            <a:off x="1447800" y="1600200"/>
            <a:ext cx="8711511" cy="830997"/>
          </a:xfrm>
          <a:prstGeom prst="rect">
            <a:avLst/>
          </a:prstGeom>
          <a:solidFill>
            <a:schemeClr val="bg1"/>
          </a:solidFill>
          <a:ln w="57150">
            <a:solidFill>
              <a:schemeClr val="tx1"/>
            </a:solidFill>
          </a:ln>
        </p:spPr>
        <p:txBody>
          <a:bodyPr wrap="square" rtlCol="0">
            <a:spAutoFit/>
          </a:bodyPr>
          <a:lstStyle/>
          <a:p>
            <a:pPr algn="ctr"/>
            <a:r>
              <a:rPr lang="en-US" sz="2400" b="1" dirty="0"/>
              <a:t>Directions: Match the English word for each body part </a:t>
            </a:r>
          </a:p>
          <a:p>
            <a:pPr algn="ctr"/>
            <a:r>
              <a:rPr lang="en-US" sz="2400" b="1" dirty="0"/>
              <a:t>with the correct Georgian word to complete the diagram. </a:t>
            </a:r>
          </a:p>
        </p:txBody>
      </p:sp>
      <p:sp>
        <p:nvSpPr>
          <p:cNvPr id="35" name="TextBox 34"/>
          <p:cNvSpPr txBox="1"/>
          <p:nvPr/>
        </p:nvSpPr>
        <p:spPr>
          <a:xfrm flipH="1">
            <a:off x="1371600" y="4016276"/>
            <a:ext cx="1381900" cy="1938992"/>
          </a:xfrm>
          <a:prstGeom prst="rect">
            <a:avLst/>
          </a:prstGeom>
          <a:solidFill>
            <a:schemeClr val="bg1"/>
          </a:solidFill>
          <a:ln w="57150">
            <a:solidFill>
              <a:schemeClr val="tx1"/>
            </a:solidFill>
          </a:ln>
        </p:spPr>
        <p:txBody>
          <a:bodyPr wrap="square" rtlCol="0">
            <a:spAutoFit/>
          </a:bodyPr>
          <a:lstStyle/>
          <a:p>
            <a:r>
              <a:rPr lang="en-US" sz="2400" b="1" dirty="0"/>
              <a:t>eye</a:t>
            </a:r>
          </a:p>
          <a:p>
            <a:r>
              <a:rPr lang="en-US" sz="2400" b="1" dirty="0"/>
              <a:t>nose</a:t>
            </a:r>
          </a:p>
          <a:p>
            <a:r>
              <a:rPr lang="en-US" sz="2400" b="1" dirty="0"/>
              <a:t>tongue</a:t>
            </a:r>
          </a:p>
          <a:p>
            <a:r>
              <a:rPr lang="en-US" sz="2400" b="1" dirty="0"/>
              <a:t>ear</a:t>
            </a:r>
          </a:p>
          <a:p>
            <a:r>
              <a:rPr lang="en-US" sz="2400" b="1" dirty="0"/>
              <a:t>head</a:t>
            </a:r>
          </a:p>
        </p:txBody>
      </p:sp>
      <p:cxnSp>
        <p:nvCxnSpPr>
          <p:cNvPr id="28" name="Straight Arrow Connector 27"/>
          <p:cNvCxnSpPr/>
          <p:nvPr/>
        </p:nvCxnSpPr>
        <p:spPr>
          <a:xfrm flipH="1" flipV="1">
            <a:off x="5834565" y="5410200"/>
            <a:ext cx="2852235" cy="10623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flipH="1">
            <a:off x="7754093" y="5100935"/>
            <a:ext cx="1077100" cy="461665"/>
          </a:xfrm>
          <a:prstGeom prst="rect">
            <a:avLst/>
          </a:prstGeom>
          <a:solidFill>
            <a:srgbClr val="FFFF00"/>
          </a:solidFill>
          <a:ln w="57150">
            <a:solidFill>
              <a:schemeClr val="tx1"/>
            </a:solidFill>
          </a:ln>
        </p:spPr>
        <p:txBody>
          <a:bodyPr wrap="square" rtlCol="0">
            <a:spAutoFit/>
          </a:bodyPr>
          <a:lstStyle/>
          <a:p>
            <a:r>
              <a:rPr lang="ka-GE" sz="2400" b="1" dirty="0"/>
              <a:t>ენა</a:t>
            </a:r>
            <a:endParaRPr lang="en-US" sz="1600" b="1" dirty="0"/>
          </a:p>
        </p:txBody>
      </p:sp>
      <p:cxnSp>
        <p:nvCxnSpPr>
          <p:cNvPr id="38" name="Straight Arrow Connector 37"/>
          <p:cNvCxnSpPr/>
          <p:nvPr/>
        </p:nvCxnSpPr>
        <p:spPr>
          <a:xfrm flipH="1">
            <a:off x="5943600" y="4263690"/>
            <a:ext cx="2819400" cy="454992"/>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flipH="1">
            <a:off x="7510850" y="4075687"/>
            <a:ext cx="1381900" cy="461665"/>
          </a:xfrm>
          <a:prstGeom prst="rect">
            <a:avLst/>
          </a:prstGeom>
          <a:solidFill>
            <a:srgbClr val="FFFF00"/>
          </a:solidFill>
          <a:ln w="57150">
            <a:solidFill>
              <a:schemeClr val="tx1"/>
            </a:solidFill>
          </a:ln>
        </p:spPr>
        <p:txBody>
          <a:bodyPr wrap="square" rtlCol="0">
            <a:spAutoFit/>
          </a:bodyPr>
          <a:lstStyle/>
          <a:p>
            <a:r>
              <a:rPr lang="ka-GE" sz="2400" b="1" dirty="0"/>
              <a:t>ცხვირი</a:t>
            </a:r>
            <a:endParaRPr lang="en-US" sz="2400" b="1" dirty="0"/>
          </a:p>
        </p:txBody>
      </p:sp>
      <p:cxnSp>
        <p:nvCxnSpPr>
          <p:cNvPr id="40" name="Straight Arrow Connector 39"/>
          <p:cNvCxnSpPr/>
          <p:nvPr/>
        </p:nvCxnSpPr>
        <p:spPr>
          <a:xfrm flipH="1">
            <a:off x="6553200" y="2971800"/>
            <a:ext cx="1894700" cy="1243515"/>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flipH="1">
            <a:off x="7449293" y="2808692"/>
            <a:ext cx="1381900" cy="461665"/>
          </a:xfrm>
          <a:prstGeom prst="rect">
            <a:avLst/>
          </a:prstGeom>
          <a:solidFill>
            <a:srgbClr val="FFFF00"/>
          </a:solidFill>
          <a:ln w="57150">
            <a:solidFill>
              <a:schemeClr val="tx1"/>
            </a:solidFill>
          </a:ln>
        </p:spPr>
        <p:txBody>
          <a:bodyPr wrap="square" rtlCol="0">
            <a:spAutoFit/>
          </a:bodyPr>
          <a:lstStyle/>
          <a:p>
            <a:r>
              <a:rPr lang="ka-GE" sz="2400" b="1" dirty="0"/>
              <a:t>თვალი</a:t>
            </a:r>
            <a:endParaRPr lang="en-US" sz="2400" b="1" dirty="0"/>
          </a:p>
        </p:txBody>
      </p:sp>
      <p:sp>
        <p:nvSpPr>
          <p:cNvPr id="42" name="TextBox 41"/>
          <p:cNvSpPr txBox="1"/>
          <p:nvPr/>
        </p:nvSpPr>
        <p:spPr>
          <a:xfrm flipH="1">
            <a:off x="1587756" y="2850501"/>
            <a:ext cx="1381900" cy="461665"/>
          </a:xfrm>
          <a:prstGeom prst="rect">
            <a:avLst/>
          </a:prstGeom>
          <a:solidFill>
            <a:srgbClr val="FFFF00"/>
          </a:solidFill>
          <a:ln w="57150">
            <a:solidFill>
              <a:schemeClr val="tx1"/>
            </a:solidFill>
          </a:ln>
        </p:spPr>
        <p:txBody>
          <a:bodyPr wrap="square" rtlCol="0">
            <a:spAutoFit/>
          </a:bodyPr>
          <a:lstStyle/>
          <a:p>
            <a:r>
              <a:rPr lang="ka-GE" sz="2400" b="1" dirty="0"/>
              <a:t>თავი</a:t>
            </a:r>
          </a:p>
        </p:txBody>
      </p:sp>
      <p:cxnSp>
        <p:nvCxnSpPr>
          <p:cNvPr id="43" name="Straight Arrow Connector 42"/>
          <p:cNvCxnSpPr>
            <a:cxnSpLocks/>
          </p:cNvCxnSpPr>
          <p:nvPr/>
        </p:nvCxnSpPr>
        <p:spPr>
          <a:xfrm>
            <a:off x="3006507" y="3033974"/>
            <a:ext cx="2008862" cy="47359"/>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flipH="1">
            <a:off x="3492901" y="5463316"/>
            <a:ext cx="1381900" cy="461665"/>
          </a:xfrm>
          <a:prstGeom prst="rect">
            <a:avLst/>
          </a:prstGeom>
          <a:solidFill>
            <a:srgbClr val="FFFF00"/>
          </a:solidFill>
          <a:ln w="57150">
            <a:solidFill>
              <a:schemeClr val="tx1"/>
            </a:solidFill>
          </a:ln>
        </p:spPr>
        <p:txBody>
          <a:bodyPr wrap="square" rtlCol="0">
            <a:spAutoFit/>
          </a:bodyPr>
          <a:lstStyle/>
          <a:p>
            <a:r>
              <a:rPr lang="ka-GE" sz="2400" b="1" dirty="0"/>
              <a:t>ყური</a:t>
            </a:r>
          </a:p>
        </p:txBody>
      </p:sp>
      <p:cxnSp>
        <p:nvCxnSpPr>
          <p:cNvPr id="45" name="Straight Arrow Connector 44"/>
          <p:cNvCxnSpPr>
            <a:cxnSpLocks/>
            <a:stCxn id="44" idx="0"/>
          </p:cNvCxnSpPr>
          <p:nvPr/>
        </p:nvCxnSpPr>
        <p:spPr>
          <a:xfrm flipV="1">
            <a:off x="4183851" y="4547413"/>
            <a:ext cx="616749" cy="91590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410200" y="381000"/>
            <a:ext cx="5395789" cy="707886"/>
          </a:xfrm>
          <a:prstGeom prst="rect">
            <a:avLst/>
          </a:prstGeom>
          <a:solidFill>
            <a:schemeClr val="tx1"/>
          </a:solidFill>
          <a:ln>
            <a:solidFill>
              <a:schemeClr val="tx1"/>
            </a:solidFill>
          </a:ln>
        </p:spPr>
        <p:txBody>
          <a:bodyPr wrap="square" lIns="91440" tIns="45720" rIns="91440" bIns="45720">
            <a:spAutoFit/>
          </a:bodyPr>
          <a:lstStyle/>
          <a:p>
            <a:pPr algn="ctr"/>
            <a:r>
              <a:rPr lang="en-US" sz="4000" b="1" dirty="0">
                <a:ln w="31550" cmpd="sng">
                  <a:solidFill>
                    <a:schemeClr val="bg1"/>
                  </a:solidFill>
                  <a:prstDash val="solid"/>
                </a:ln>
                <a:solidFill>
                  <a:schemeClr val="bg1"/>
                </a:solidFill>
                <a:effectLst>
                  <a:outerShdw blurRad="50800" dist="40000" dir="5400000" algn="tl" rotWithShape="0">
                    <a:srgbClr val="000000">
                      <a:shade val="5000"/>
                      <a:satMod val="120000"/>
                      <a:alpha val="33000"/>
                    </a:srgbClr>
                  </a:outerShdw>
                </a:effectLst>
                <a:latin typeface="Aharoni" pitchFamily="2" charset="-79"/>
                <a:cs typeface="Aharoni" pitchFamily="2" charset="-79"/>
              </a:rPr>
              <a:t>BODY PARTS REVIEW</a:t>
            </a:r>
          </a:p>
        </p:txBody>
      </p:sp>
    </p:spTree>
    <p:extLst>
      <p:ext uri="{BB962C8B-B14F-4D97-AF65-F5344CB8AC3E}">
        <p14:creationId xmlns:p14="http://schemas.microsoft.com/office/powerpoint/2010/main" val="1470998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9" name="Corporate Blue.png" descr="Corporate Blue.png"/>
          <p:cNvPicPr>
            <a:picLocks noChangeAspect="1"/>
          </p:cNvPicPr>
          <p:nvPr/>
        </p:nvPicPr>
        <p:blipFill>
          <a:blip r:embed="rId4"/>
          <a:stretch>
            <a:fillRect/>
          </a:stretch>
        </p:blipFill>
        <p:spPr>
          <a:xfrm>
            <a:off x="1295400" y="157028"/>
            <a:ext cx="1966613" cy="909772"/>
          </a:xfrm>
          <a:prstGeom prst="rect">
            <a:avLst/>
          </a:prstGeom>
          <a:ln w="12700">
            <a:miter lim="400000"/>
          </a:ln>
        </p:spPr>
      </p:pic>
      <p:sp>
        <p:nvSpPr>
          <p:cNvPr id="3" name="AutoShape 6" descr="Talk to Kids About Money • Science of Parenting • Iowa Stat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7" name="Straight Arrow Connector 16"/>
          <p:cNvCxnSpPr/>
          <p:nvPr/>
        </p:nvCxnSpPr>
        <p:spPr>
          <a:xfrm flipH="1">
            <a:off x="6324600" y="3259214"/>
            <a:ext cx="2209800" cy="95610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791200" y="4547411"/>
            <a:ext cx="3276600" cy="103230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62400" y="3065112"/>
            <a:ext cx="1676400" cy="1288197"/>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flipH="1">
            <a:off x="3266300" y="2750403"/>
            <a:ext cx="1381900" cy="830997"/>
          </a:xfrm>
          <a:prstGeom prst="rect">
            <a:avLst/>
          </a:prstGeom>
          <a:solidFill>
            <a:srgbClr val="FFFF00"/>
          </a:solidFill>
          <a:ln w="57150">
            <a:solidFill>
              <a:schemeClr val="tx1"/>
            </a:solidFill>
          </a:ln>
        </p:spPr>
        <p:txBody>
          <a:bodyPr wrap="square" rtlCol="0">
            <a:spAutoFit/>
          </a:bodyPr>
          <a:lstStyle/>
          <a:p>
            <a:pPr algn="ctr"/>
            <a:r>
              <a:rPr lang="ka-GE" sz="2400" b="1" dirty="0"/>
              <a:t>ცხვირი</a:t>
            </a:r>
            <a:endParaRPr lang="en-US" sz="2400" b="1" dirty="0"/>
          </a:p>
          <a:p>
            <a:endParaRPr lang="en-US" sz="2400" b="1" dirty="0"/>
          </a:p>
        </p:txBody>
      </p:sp>
      <p:sp>
        <p:nvSpPr>
          <p:cNvPr id="2" name="AutoShape 2" descr="Science Source - Boy Sticking His Tongue Ou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97979"/>
            <a:ext cx="7097131" cy="473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flipH="1">
            <a:off x="1371600" y="4016276"/>
            <a:ext cx="1381900" cy="1938992"/>
          </a:xfrm>
          <a:prstGeom prst="rect">
            <a:avLst/>
          </a:prstGeom>
          <a:solidFill>
            <a:schemeClr val="bg1"/>
          </a:solidFill>
          <a:ln w="57150">
            <a:solidFill>
              <a:schemeClr val="tx1"/>
            </a:solidFill>
          </a:ln>
        </p:spPr>
        <p:txBody>
          <a:bodyPr wrap="square" rtlCol="0">
            <a:spAutoFit/>
          </a:bodyPr>
          <a:lstStyle/>
          <a:p>
            <a:r>
              <a:rPr lang="en-US" sz="2400" b="1" dirty="0"/>
              <a:t>eye</a:t>
            </a:r>
          </a:p>
          <a:p>
            <a:r>
              <a:rPr lang="en-US" sz="2400" b="1" dirty="0"/>
              <a:t>nose</a:t>
            </a:r>
          </a:p>
          <a:p>
            <a:r>
              <a:rPr lang="en-US" sz="2400" b="1" dirty="0"/>
              <a:t>tongue</a:t>
            </a:r>
          </a:p>
          <a:p>
            <a:r>
              <a:rPr lang="en-US" sz="2400" b="1" dirty="0"/>
              <a:t>ear</a:t>
            </a:r>
          </a:p>
          <a:p>
            <a:r>
              <a:rPr lang="en-US" sz="2400" b="1" dirty="0"/>
              <a:t>head</a:t>
            </a:r>
          </a:p>
        </p:txBody>
      </p:sp>
      <p:cxnSp>
        <p:nvCxnSpPr>
          <p:cNvPr id="28" name="Straight Arrow Connector 27"/>
          <p:cNvCxnSpPr/>
          <p:nvPr/>
        </p:nvCxnSpPr>
        <p:spPr>
          <a:xfrm flipH="1" flipV="1">
            <a:off x="5834565" y="5410200"/>
            <a:ext cx="2852235" cy="10623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flipH="1">
            <a:off x="7754092" y="5100935"/>
            <a:ext cx="1313707" cy="461665"/>
          </a:xfrm>
          <a:prstGeom prst="rect">
            <a:avLst/>
          </a:prstGeom>
          <a:solidFill>
            <a:srgbClr val="FFFF00"/>
          </a:solidFill>
          <a:ln w="57150">
            <a:solidFill>
              <a:schemeClr val="tx1"/>
            </a:solidFill>
          </a:ln>
        </p:spPr>
        <p:txBody>
          <a:bodyPr wrap="square" rtlCol="0">
            <a:spAutoFit/>
          </a:bodyPr>
          <a:lstStyle/>
          <a:p>
            <a:r>
              <a:rPr lang="en-US" sz="2400" b="1" dirty="0"/>
              <a:t>tongue</a:t>
            </a:r>
            <a:endParaRPr lang="en-US" sz="1600" b="1" dirty="0"/>
          </a:p>
        </p:txBody>
      </p:sp>
      <p:cxnSp>
        <p:nvCxnSpPr>
          <p:cNvPr id="38" name="Straight Arrow Connector 37"/>
          <p:cNvCxnSpPr/>
          <p:nvPr/>
        </p:nvCxnSpPr>
        <p:spPr>
          <a:xfrm flipH="1">
            <a:off x="5943600" y="4263690"/>
            <a:ext cx="2819400" cy="454992"/>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flipH="1">
            <a:off x="7510850" y="4075687"/>
            <a:ext cx="1381900" cy="461665"/>
          </a:xfrm>
          <a:prstGeom prst="rect">
            <a:avLst/>
          </a:prstGeom>
          <a:solidFill>
            <a:srgbClr val="FFFF00"/>
          </a:solidFill>
          <a:ln w="57150">
            <a:solidFill>
              <a:schemeClr val="tx1"/>
            </a:solidFill>
          </a:ln>
        </p:spPr>
        <p:txBody>
          <a:bodyPr wrap="square" rtlCol="0">
            <a:spAutoFit/>
          </a:bodyPr>
          <a:lstStyle/>
          <a:p>
            <a:r>
              <a:rPr lang="en-US" sz="2400" b="1" dirty="0"/>
              <a:t>nose</a:t>
            </a:r>
          </a:p>
        </p:txBody>
      </p:sp>
      <p:cxnSp>
        <p:nvCxnSpPr>
          <p:cNvPr id="40" name="Straight Arrow Connector 39"/>
          <p:cNvCxnSpPr/>
          <p:nvPr/>
        </p:nvCxnSpPr>
        <p:spPr>
          <a:xfrm flipH="1">
            <a:off x="6553200" y="2971800"/>
            <a:ext cx="1894700" cy="1243515"/>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flipH="1">
            <a:off x="7449293" y="2808692"/>
            <a:ext cx="1381900" cy="461665"/>
          </a:xfrm>
          <a:prstGeom prst="rect">
            <a:avLst/>
          </a:prstGeom>
          <a:solidFill>
            <a:srgbClr val="FFFF00"/>
          </a:solidFill>
          <a:ln w="57150">
            <a:solidFill>
              <a:schemeClr val="tx1"/>
            </a:solidFill>
          </a:ln>
        </p:spPr>
        <p:txBody>
          <a:bodyPr wrap="square" rtlCol="0">
            <a:spAutoFit/>
          </a:bodyPr>
          <a:lstStyle/>
          <a:p>
            <a:r>
              <a:rPr lang="en-US" sz="2400" b="1" dirty="0"/>
              <a:t>eye</a:t>
            </a:r>
          </a:p>
        </p:txBody>
      </p:sp>
      <p:cxnSp>
        <p:nvCxnSpPr>
          <p:cNvPr id="43" name="Straight Arrow Connector 42"/>
          <p:cNvCxnSpPr>
            <a:cxnSpLocks/>
          </p:cNvCxnSpPr>
          <p:nvPr/>
        </p:nvCxnSpPr>
        <p:spPr>
          <a:xfrm>
            <a:off x="3360525" y="2920575"/>
            <a:ext cx="1668675" cy="29435"/>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820300" y="4547411"/>
            <a:ext cx="980300" cy="148950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flipH="1">
            <a:off x="1447800" y="1824335"/>
            <a:ext cx="8711511" cy="461665"/>
          </a:xfrm>
          <a:prstGeom prst="rect">
            <a:avLst/>
          </a:prstGeom>
          <a:solidFill>
            <a:schemeClr val="bg1"/>
          </a:solidFill>
          <a:ln w="57150">
            <a:solidFill>
              <a:schemeClr val="tx1"/>
            </a:solidFill>
          </a:ln>
        </p:spPr>
        <p:txBody>
          <a:bodyPr wrap="square" rtlCol="0">
            <a:spAutoFit/>
          </a:bodyPr>
          <a:lstStyle/>
          <a:p>
            <a:pPr algn="ctr"/>
            <a:r>
              <a:rPr lang="en-US" sz="2400" b="1" dirty="0"/>
              <a:t>Directions: Did you get the correct answers?</a:t>
            </a:r>
          </a:p>
        </p:txBody>
      </p:sp>
      <p:sp>
        <p:nvSpPr>
          <p:cNvPr id="47" name="TextBox 46"/>
          <p:cNvSpPr txBox="1"/>
          <p:nvPr/>
        </p:nvSpPr>
        <p:spPr>
          <a:xfrm flipH="1">
            <a:off x="3486893" y="5569803"/>
            <a:ext cx="1313707" cy="461665"/>
          </a:xfrm>
          <a:prstGeom prst="rect">
            <a:avLst/>
          </a:prstGeom>
          <a:solidFill>
            <a:srgbClr val="FFFF00"/>
          </a:solidFill>
          <a:ln w="57150">
            <a:solidFill>
              <a:schemeClr val="tx1"/>
            </a:solidFill>
          </a:ln>
        </p:spPr>
        <p:txBody>
          <a:bodyPr wrap="square" rtlCol="0">
            <a:spAutoFit/>
          </a:bodyPr>
          <a:lstStyle/>
          <a:p>
            <a:r>
              <a:rPr lang="en-US" sz="2400" b="1" dirty="0"/>
              <a:t>ear</a:t>
            </a:r>
            <a:endParaRPr lang="en-US" sz="1600" b="1" dirty="0"/>
          </a:p>
        </p:txBody>
      </p:sp>
      <p:sp>
        <p:nvSpPr>
          <p:cNvPr id="48" name="TextBox 47"/>
          <p:cNvSpPr txBox="1"/>
          <p:nvPr/>
        </p:nvSpPr>
        <p:spPr>
          <a:xfrm flipH="1">
            <a:off x="2014747" y="2719178"/>
            <a:ext cx="1313707" cy="461665"/>
          </a:xfrm>
          <a:prstGeom prst="rect">
            <a:avLst/>
          </a:prstGeom>
          <a:solidFill>
            <a:srgbClr val="FFFF00"/>
          </a:solidFill>
          <a:ln w="57150">
            <a:solidFill>
              <a:schemeClr val="tx1"/>
            </a:solidFill>
          </a:ln>
        </p:spPr>
        <p:txBody>
          <a:bodyPr wrap="square" rtlCol="0">
            <a:spAutoFit/>
          </a:bodyPr>
          <a:lstStyle/>
          <a:p>
            <a:r>
              <a:rPr lang="en-US" sz="2400" b="1" dirty="0"/>
              <a:t>head</a:t>
            </a:r>
            <a:endParaRPr lang="en-US" sz="1600" b="1" dirty="0"/>
          </a:p>
        </p:txBody>
      </p:sp>
      <p:sp>
        <p:nvSpPr>
          <p:cNvPr id="27" name="Rectangle 26"/>
          <p:cNvSpPr/>
          <p:nvPr/>
        </p:nvSpPr>
        <p:spPr>
          <a:xfrm>
            <a:off x="5410200" y="381000"/>
            <a:ext cx="5395789" cy="707886"/>
          </a:xfrm>
          <a:prstGeom prst="rect">
            <a:avLst/>
          </a:prstGeom>
          <a:solidFill>
            <a:schemeClr val="tx1"/>
          </a:solidFill>
          <a:ln>
            <a:solidFill>
              <a:schemeClr val="tx1"/>
            </a:solidFill>
          </a:ln>
        </p:spPr>
        <p:txBody>
          <a:bodyPr wrap="square" lIns="91440" tIns="45720" rIns="91440" bIns="45720">
            <a:spAutoFit/>
          </a:bodyPr>
          <a:lstStyle/>
          <a:p>
            <a:pPr algn="ctr"/>
            <a:r>
              <a:rPr lang="en-US" sz="4000" b="1" dirty="0">
                <a:ln w="31550" cmpd="sng">
                  <a:solidFill>
                    <a:schemeClr val="bg1"/>
                  </a:solidFill>
                  <a:prstDash val="solid"/>
                </a:ln>
                <a:solidFill>
                  <a:schemeClr val="bg1"/>
                </a:solidFill>
                <a:effectLst>
                  <a:outerShdw blurRad="50800" dist="40000" dir="5400000" algn="tl" rotWithShape="0">
                    <a:srgbClr val="000000">
                      <a:shade val="5000"/>
                      <a:satMod val="120000"/>
                      <a:alpha val="33000"/>
                    </a:srgbClr>
                  </a:outerShdw>
                </a:effectLst>
                <a:latin typeface="Aharoni" pitchFamily="2" charset="-79"/>
                <a:cs typeface="Aharoni" pitchFamily="2" charset="-79"/>
              </a:rPr>
              <a:t>BODY PARTS REVIEW</a:t>
            </a:r>
          </a:p>
        </p:txBody>
      </p:sp>
    </p:spTree>
    <p:extLst>
      <p:ext uri="{BB962C8B-B14F-4D97-AF65-F5344CB8AC3E}">
        <p14:creationId xmlns:p14="http://schemas.microsoft.com/office/powerpoint/2010/main" val="1009034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817EED6-2E61-A042-97AB-F41F5222103E}"/>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sp>
        <p:nvSpPr>
          <p:cNvPr id="35851" name="AutoShape 4" descr="Image result for gruffalo with black tongu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76200"/>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1822329" y="1369755"/>
            <a:ext cx="2753860" cy="1015663"/>
          </a:xfrm>
          <a:prstGeom prst="rect">
            <a:avLst/>
          </a:prstGeom>
          <a:solidFill>
            <a:schemeClr val="bg1"/>
          </a:solidFill>
          <a:ln w="76200">
            <a:solidFill>
              <a:schemeClr val="tx1"/>
            </a:solidFill>
            <a:prstDash val="sysDash"/>
          </a:ln>
        </p:spPr>
        <p:txBody>
          <a:bodyPr wrap="square" rtlCol="0">
            <a:spAutoFit/>
          </a:bodyPr>
          <a:lstStyle/>
          <a:p>
            <a:pPr algn="ctr"/>
            <a:r>
              <a:rPr lang="en-US" sz="4000" b="1" dirty="0"/>
              <a:t>Homework</a:t>
            </a:r>
            <a:endParaRPr lang="ka-GE" sz="4000" b="1" dirty="0"/>
          </a:p>
          <a:p>
            <a:pPr algn="ctr"/>
            <a:r>
              <a:rPr lang="ka-GE" sz="2000" b="1" dirty="0"/>
              <a:t>საშინაო დავალება</a:t>
            </a:r>
            <a:endParaRPr lang="en-US" sz="2000" b="1" dirty="0"/>
          </a:p>
        </p:txBody>
      </p:sp>
      <p:pic>
        <p:nvPicPr>
          <p:cNvPr id="20482" name="Picture 2" descr="How to draw people. | Kindergarten anchor charts, Classroom anchor ..."/>
          <p:cNvPicPr>
            <a:picLocks noChangeAspect="1" noChangeArrowheads="1"/>
          </p:cNvPicPr>
          <p:nvPr/>
        </p:nvPicPr>
        <p:blipFill rotWithShape="1">
          <a:blip r:embed="rId5">
            <a:extLst>
              <a:ext uri="{28A0092B-C50C-407E-A947-70E740481C1C}">
                <a14:useLocalDpi xmlns:a14="http://schemas.microsoft.com/office/drawing/2010/main" val="0"/>
              </a:ext>
            </a:extLst>
          </a:blip>
          <a:srcRect l="3165" t="1235" r="3054" b="4813"/>
          <a:stretch/>
        </p:blipFill>
        <p:spPr bwMode="auto">
          <a:xfrm>
            <a:off x="4835236" y="228600"/>
            <a:ext cx="5541819" cy="55519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52600" y="6029980"/>
            <a:ext cx="8763000" cy="523220"/>
          </a:xfrm>
          <a:prstGeom prst="rect">
            <a:avLst/>
          </a:prstGeom>
          <a:solidFill>
            <a:schemeClr val="bg1"/>
          </a:solidFill>
          <a:ln w="76200">
            <a:solidFill>
              <a:schemeClr val="tx1"/>
            </a:solidFill>
            <a:prstDash val="sysDash"/>
          </a:ln>
        </p:spPr>
        <p:txBody>
          <a:bodyPr wrap="square" rtlCol="0">
            <a:spAutoFit/>
          </a:bodyPr>
          <a:lstStyle/>
          <a:p>
            <a:pPr algn="ctr"/>
            <a:r>
              <a:rPr lang="en-US" sz="2800" b="1" dirty="0"/>
              <a:t>Can you draw a picture and write the body parts?</a:t>
            </a:r>
          </a:p>
        </p:txBody>
      </p:sp>
      <p:sp>
        <p:nvSpPr>
          <p:cNvPr id="11" name="TextBox 10"/>
          <p:cNvSpPr txBox="1"/>
          <p:nvPr/>
        </p:nvSpPr>
        <p:spPr>
          <a:xfrm>
            <a:off x="1752600" y="3229690"/>
            <a:ext cx="1376930" cy="2246769"/>
          </a:xfrm>
          <a:prstGeom prst="rect">
            <a:avLst/>
          </a:prstGeom>
          <a:solidFill>
            <a:schemeClr val="bg1"/>
          </a:solidFill>
          <a:ln w="76200">
            <a:solidFill>
              <a:schemeClr val="tx1"/>
            </a:solidFill>
            <a:prstDash val="sysDash"/>
          </a:ln>
        </p:spPr>
        <p:txBody>
          <a:bodyPr wrap="square" rtlCol="0">
            <a:spAutoFit/>
          </a:bodyPr>
          <a:lstStyle/>
          <a:p>
            <a:r>
              <a:rPr lang="en-US" sz="2800" b="1" dirty="0"/>
              <a:t>head</a:t>
            </a:r>
          </a:p>
          <a:p>
            <a:r>
              <a:rPr lang="en-US" sz="2800" b="1" dirty="0"/>
              <a:t>nose </a:t>
            </a:r>
          </a:p>
          <a:p>
            <a:r>
              <a:rPr lang="en-US" sz="2800" b="1" dirty="0"/>
              <a:t>eyes</a:t>
            </a:r>
          </a:p>
          <a:p>
            <a:r>
              <a:rPr lang="en-US" sz="2800" b="1" dirty="0"/>
              <a:t>ears	</a:t>
            </a:r>
          </a:p>
          <a:p>
            <a:r>
              <a:rPr lang="en-US" sz="2800" b="1" dirty="0"/>
              <a:t>mouth </a:t>
            </a:r>
          </a:p>
        </p:txBody>
      </p:sp>
      <p:sp>
        <p:nvSpPr>
          <p:cNvPr id="12" name="TextBox 11"/>
          <p:cNvSpPr txBox="1"/>
          <p:nvPr/>
        </p:nvSpPr>
        <p:spPr>
          <a:xfrm>
            <a:off x="3281930" y="3242608"/>
            <a:ext cx="1376930" cy="2246769"/>
          </a:xfrm>
          <a:prstGeom prst="rect">
            <a:avLst/>
          </a:prstGeom>
          <a:solidFill>
            <a:schemeClr val="bg1"/>
          </a:solidFill>
          <a:ln w="76200">
            <a:solidFill>
              <a:schemeClr val="tx1"/>
            </a:solidFill>
            <a:prstDash val="sysDash"/>
          </a:ln>
        </p:spPr>
        <p:txBody>
          <a:bodyPr wrap="square" rtlCol="0">
            <a:spAutoFit/>
          </a:bodyPr>
          <a:lstStyle/>
          <a:p>
            <a:r>
              <a:rPr lang="en-US" sz="2800" b="1" dirty="0"/>
              <a:t>tongue</a:t>
            </a:r>
          </a:p>
          <a:p>
            <a:r>
              <a:rPr lang="en-US" sz="2800" b="1" dirty="0"/>
              <a:t>hand</a:t>
            </a:r>
          </a:p>
          <a:p>
            <a:r>
              <a:rPr lang="en-US" sz="2800" b="1" dirty="0"/>
              <a:t>foot</a:t>
            </a:r>
          </a:p>
          <a:p>
            <a:r>
              <a:rPr lang="en-US" sz="2800" b="1" dirty="0"/>
              <a:t>fingers</a:t>
            </a:r>
          </a:p>
          <a:p>
            <a:r>
              <a:rPr lang="en-US" sz="2800" b="1" dirty="0"/>
              <a:t>toes</a:t>
            </a:r>
          </a:p>
        </p:txBody>
      </p:sp>
      <p:sp>
        <p:nvSpPr>
          <p:cNvPr id="13" name="TextBox 12"/>
          <p:cNvSpPr txBox="1"/>
          <p:nvPr/>
        </p:nvSpPr>
        <p:spPr>
          <a:xfrm>
            <a:off x="1752600" y="2543890"/>
            <a:ext cx="2906260" cy="707886"/>
          </a:xfrm>
          <a:prstGeom prst="rect">
            <a:avLst/>
          </a:prstGeom>
          <a:solidFill>
            <a:schemeClr val="bg1"/>
          </a:solidFill>
          <a:ln w="76200">
            <a:solidFill>
              <a:schemeClr val="tx1"/>
            </a:solidFill>
            <a:prstDash val="sysDash"/>
          </a:ln>
        </p:spPr>
        <p:txBody>
          <a:bodyPr wrap="square" rtlCol="0">
            <a:spAutoFit/>
          </a:bodyPr>
          <a:lstStyle/>
          <a:p>
            <a:pPr algn="ctr"/>
            <a:r>
              <a:rPr lang="en-US" sz="4000" b="1" dirty="0"/>
              <a:t>Body Parts</a:t>
            </a:r>
          </a:p>
        </p:txBody>
      </p:sp>
    </p:spTree>
    <p:extLst>
      <p:ext uri="{BB962C8B-B14F-4D97-AF65-F5344CB8AC3E}">
        <p14:creationId xmlns:p14="http://schemas.microsoft.com/office/powerpoint/2010/main" val="854816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817EED6-2E61-A042-97AB-F41F5222103E}"/>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sp>
        <p:nvSpPr>
          <p:cNvPr id="35851" name="AutoShape 4" descr="Image result for gruffalo with black tongu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76200"/>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p:cNvSpPr txBox="1"/>
          <p:nvPr/>
        </p:nvSpPr>
        <p:spPr>
          <a:xfrm>
            <a:off x="2133600" y="1295400"/>
            <a:ext cx="8077200" cy="707886"/>
          </a:xfrm>
          <a:prstGeom prst="rect">
            <a:avLst/>
          </a:prstGeom>
          <a:solidFill>
            <a:schemeClr val="bg1"/>
          </a:solidFill>
          <a:ln w="76200">
            <a:solidFill>
              <a:schemeClr val="tx1"/>
            </a:solidFill>
            <a:prstDash val="sysDash"/>
          </a:ln>
        </p:spPr>
        <p:txBody>
          <a:bodyPr wrap="square" rtlCol="0">
            <a:spAutoFit/>
          </a:bodyPr>
          <a:lstStyle/>
          <a:p>
            <a:pPr algn="ctr"/>
            <a:r>
              <a:rPr lang="en-US" sz="4000" b="1" dirty="0"/>
              <a:t>MAKE A FOOD FACE</a:t>
            </a:r>
          </a:p>
        </p:txBody>
      </p:sp>
      <p:sp>
        <p:nvSpPr>
          <p:cNvPr id="23" name="TextBox 22"/>
          <p:cNvSpPr txBox="1"/>
          <p:nvPr/>
        </p:nvSpPr>
        <p:spPr>
          <a:xfrm>
            <a:off x="3980973" y="291326"/>
            <a:ext cx="6352767" cy="553998"/>
          </a:xfrm>
          <a:prstGeom prst="rect">
            <a:avLst/>
          </a:prstGeom>
          <a:solidFill>
            <a:srgbClr val="FFFF00"/>
          </a:solidFill>
          <a:ln w="76200">
            <a:solidFill>
              <a:schemeClr val="tx1"/>
            </a:solidFill>
            <a:prstDash val="sysDash"/>
          </a:ln>
        </p:spPr>
        <p:txBody>
          <a:bodyPr wrap="square" rtlCol="0">
            <a:spAutoFit/>
          </a:bodyPr>
          <a:lstStyle/>
          <a:p>
            <a:pPr algn="ctr"/>
            <a:r>
              <a:rPr lang="ka-GE" sz="3000" b="1" dirty="0"/>
              <a:t>Fun Activity</a:t>
            </a:r>
            <a:r>
              <a:rPr lang="en-US" sz="3000" b="1" dirty="0"/>
              <a:t> | </a:t>
            </a:r>
            <a:r>
              <a:rPr lang="ka-GE" sz="3000" b="1" dirty="0"/>
              <a:t>სახალისო აქტივობა</a:t>
            </a:r>
            <a:endParaRPr lang="en-US" sz="3000" b="1" dirty="0"/>
          </a:p>
        </p:txBody>
      </p:sp>
      <p:sp>
        <p:nvSpPr>
          <p:cNvPr id="9" name="TextBox 8"/>
          <p:cNvSpPr txBox="1"/>
          <p:nvPr/>
        </p:nvSpPr>
        <p:spPr>
          <a:xfrm>
            <a:off x="1727200" y="5638800"/>
            <a:ext cx="8763000" cy="954107"/>
          </a:xfrm>
          <a:prstGeom prst="rect">
            <a:avLst/>
          </a:prstGeom>
          <a:solidFill>
            <a:schemeClr val="bg1"/>
          </a:solidFill>
          <a:ln w="76200">
            <a:solidFill>
              <a:schemeClr val="tx1"/>
            </a:solidFill>
            <a:prstDash val="sysDash"/>
          </a:ln>
        </p:spPr>
        <p:txBody>
          <a:bodyPr wrap="square" rtlCol="0">
            <a:spAutoFit/>
          </a:bodyPr>
          <a:lstStyle/>
          <a:p>
            <a:pPr algn="ctr"/>
            <a:r>
              <a:rPr lang="en-US" sz="2800" b="1" dirty="0"/>
              <a:t>Make a snack that looks likes a face. </a:t>
            </a:r>
          </a:p>
          <a:p>
            <a:pPr algn="ctr"/>
            <a:r>
              <a:rPr lang="en-US" sz="2800" b="1" dirty="0"/>
              <a:t>Say each body part before you eat. </a:t>
            </a:r>
          </a:p>
        </p:txBody>
      </p:sp>
      <p:sp>
        <p:nvSpPr>
          <p:cNvPr id="2" name="AutoShape 2" descr="The Gruffalo Lesson Plans | Reading Comprehension for K-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457" y="2438400"/>
            <a:ext cx="5209767" cy="30199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20 Best Fruit Faces images | Snacks, Fruit, Kids meals"/>
          <p:cNvPicPr>
            <a:picLocks noChangeAspect="1" noChangeArrowheads="1"/>
          </p:cNvPicPr>
          <p:nvPr/>
        </p:nvPicPr>
        <p:blipFill rotWithShape="1">
          <a:blip r:embed="rId6">
            <a:extLst>
              <a:ext uri="{28A0092B-C50C-407E-A947-70E740481C1C}">
                <a14:useLocalDpi xmlns:a14="http://schemas.microsoft.com/office/drawing/2010/main" val="0"/>
              </a:ext>
            </a:extLst>
          </a:blip>
          <a:srcRect t="3996" b="3064"/>
          <a:stretch/>
        </p:blipFill>
        <p:spPr bwMode="auto">
          <a:xfrm>
            <a:off x="7148249" y="2438400"/>
            <a:ext cx="3291151" cy="3019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962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56292" y="304499"/>
            <a:ext cx="5926109" cy="830997"/>
          </a:xfrm>
          <a:prstGeom prst="rect">
            <a:avLst/>
          </a:prstGeom>
          <a:noFill/>
        </p:spPr>
        <p:txBody>
          <a:bodyPr wrap="square" rtlCol="0">
            <a:spAutoFit/>
          </a:bodyPr>
          <a:lstStyle/>
          <a:p>
            <a:pPr algn="ctr"/>
            <a:r>
              <a:rPr lang="en-US" sz="4800" b="1" dirty="0"/>
              <a:t>Preview</a:t>
            </a:r>
          </a:p>
        </p:txBody>
      </p:sp>
      <p:pic>
        <p:nvPicPr>
          <p:cNvPr id="11" name="Picture 10">
            <a:extLst>
              <a:ext uri="{FF2B5EF4-FFF2-40B4-BE49-F238E27FC236}">
                <a16:creationId xmlns:a16="http://schemas.microsoft.com/office/drawing/2014/main" id="{51F0CCC3-46FA-A649-AA3F-D993E411D853}"/>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0"/>
            <a:ext cx="12192000" cy="6858000"/>
          </a:xfrm>
          <a:prstGeom prst="rect">
            <a:avLst/>
          </a:prstGeom>
        </p:spPr>
      </p:pic>
      <p:pic>
        <p:nvPicPr>
          <p:cNvPr id="12" name="Corporate Blue.png" descr="Corporate Blue.png"/>
          <p:cNvPicPr>
            <a:picLocks noChangeAspect="1"/>
          </p:cNvPicPr>
          <p:nvPr/>
        </p:nvPicPr>
        <p:blipFill>
          <a:blip r:embed="rId4"/>
          <a:stretch>
            <a:fillRect/>
          </a:stretch>
        </p:blipFill>
        <p:spPr>
          <a:xfrm>
            <a:off x="1544217" y="317467"/>
            <a:ext cx="1966613" cy="909772"/>
          </a:xfrm>
          <a:prstGeom prst="rect">
            <a:avLst/>
          </a:prstGeom>
          <a:ln w="12700">
            <a:miter lim="400000"/>
          </a:ln>
        </p:spPr>
      </p:pic>
      <p:sp>
        <p:nvSpPr>
          <p:cNvPr id="13" name="TextBox 12"/>
          <p:cNvSpPr txBox="1"/>
          <p:nvPr/>
        </p:nvSpPr>
        <p:spPr>
          <a:xfrm>
            <a:off x="6477001" y="317467"/>
            <a:ext cx="5410200" cy="1015663"/>
          </a:xfrm>
          <a:prstGeom prst="rect">
            <a:avLst/>
          </a:prstGeom>
          <a:noFill/>
        </p:spPr>
        <p:txBody>
          <a:bodyPr wrap="square" rtlCol="0">
            <a:spAutoFit/>
          </a:bodyPr>
          <a:lstStyle/>
          <a:p>
            <a:pPr algn="ctr"/>
            <a:r>
              <a:rPr lang="en-US" sz="3000" b="1" dirty="0">
                <a:solidFill>
                  <a:schemeClr val="bg1"/>
                </a:solidFill>
              </a:rPr>
              <a:t>Learning Goals</a:t>
            </a:r>
            <a:r>
              <a:rPr lang="ka-GE" sz="3000" b="1" dirty="0">
                <a:solidFill>
                  <a:schemeClr val="bg1"/>
                </a:solidFill>
              </a:rPr>
              <a:t> - სასწავლო მიზნები</a:t>
            </a:r>
            <a:endParaRPr lang="en-US" sz="3000" b="1" dirty="0">
              <a:solidFill>
                <a:schemeClr val="bg1"/>
              </a:solidFill>
            </a:endParaRPr>
          </a:p>
        </p:txBody>
      </p:sp>
      <p:pic>
        <p:nvPicPr>
          <p:cNvPr id="14" name="Picture 2" descr="How to draw people. | Kindergarten anchor charts, Classroom anchor ..."/>
          <p:cNvPicPr>
            <a:picLocks noChangeAspect="1" noChangeArrowheads="1"/>
          </p:cNvPicPr>
          <p:nvPr/>
        </p:nvPicPr>
        <p:blipFill rotWithShape="1">
          <a:blip r:embed="rId5">
            <a:extLst>
              <a:ext uri="{28A0092B-C50C-407E-A947-70E740481C1C}">
                <a14:useLocalDpi xmlns:a14="http://schemas.microsoft.com/office/drawing/2010/main" val="0"/>
              </a:ext>
            </a:extLst>
          </a:blip>
          <a:srcRect l="3165" t="1235" r="3054" b="4813"/>
          <a:stretch/>
        </p:blipFill>
        <p:spPr bwMode="auto">
          <a:xfrm>
            <a:off x="6655307" y="1800374"/>
            <a:ext cx="5149251" cy="5158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Tongue Cleaning for Kids - Kidz Choice Dental"/>
          <p:cNvPicPr>
            <a:picLocks noChangeAspect="1" noChangeArrowheads="1"/>
          </p:cNvPicPr>
          <p:nvPr/>
        </p:nvPicPr>
        <p:blipFill rotWithShape="1">
          <a:blip r:embed="rId6">
            <a:extLst>
              <a:ext uri="{28A0092B-C50C-407E-A947-70E740481C1C}">
                <a14:useLocalDpi xmlns:a14="http://schemas.microsoft.com/office/drawing/2010/main" val="0"/>
              </a:ext>
            </a:extLst>
          </a:blip>
          <a:srcRect l="29265" r="26048"/>
          <a:stretch/>
        </p:blipFill>
        <p:spPr bwMode="auto">
          <a:xfrm>
            <a:off x="1544217" y="2497828"/>
            <a:ext cx="3405154" cy="399097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a:off x="3581400" y="3072930"/>
            <a:ext cx="2209800" cy="95610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048000" y="4724400"/>
            <a:ext cx="2608292" cy="669028"/>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219200" y="2979003"/>
            <a:ext cx="1676400" cy="1288197"/>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flipH="1">
            <a:off x="4495800" y="4655403"/>
            <a:ext cx="1381900" cy="830997"/>
          </a:xfrm>
          <a:prstGeom prst="rect">
            <a:avLst/>
          </a:prstGeom>
          <a:solidFill>
            <a:srgbClr val="FFFF00"/>
          </a:solidFill>
          <a:ln w="57150">
            <a:solidFill>
              <a:schemeClr val="tx1"/>
            </a:solidFill>
          </a:ln>
        </p:spPr>
        <p:txBody>
          <a:bodyPr wrap="square" rtlCol="0">
            <a:spAutoFit/>
          </a:bodyPr>
          <a:lstStyle/>
          <a:p>
            <a:r>
              <a:rPr lang="en-US" sz="2400" b="1" dirty="0"/>
              <a:t>tongue</a:t>
            </a:r>
          </a:p>
          <a:p>
            <a:r>
              <a:rPr lang="ka-GE" sz="2400" b="1" dirty="0"/>
              <a:t>ენა</a:t>
            </a:r>
            <a:endParaRPr lang="en-US" sz="2400" b="1" dirty="0"/>
          </a:p>
        </p:txBody>
      </p:sp>
      <p:sp>
        <p:nvSpPr>
          <p:cNvPr id="20" name="TextBox 19"/>
          <p:cNvSpPr txBox="1"/>
          <p:nvPr/>
        </p:nvSpPr>
        <p:spPr>
          <a:xfrm flipH="1">
            <a:off x="528250" y="2689253"/>
            <a:ext cx="1381900" cy="830997"/>
          </a:xfrm>
          <a:prstGeom prst="rect">
            <a:avLst/>
          </a:prstGeom>
          <a:solidFill>
            <a:srgbClr val="FFFF00"/>
          </a:solidFill>
          <a:ln w="57150">
            <a:solidFill>
              <a:schemeClr val="tx1"/>
            </a:solidFill>
          </a:ln>
        </p:spPr>
        <p:txBody>
          <a:bodyPr wrap="square" rtlCol="0">
            <a:spAutoFit/>
          </a:bodyPr>
          <a:lstStyle/>
          <a:p>
            <a:r>
              <a:rPr lang="en-US" sz="2400" b="1" dirty="0"/>
              <a:t>Nose</a:t>
            </a:r>
            <a:endParaRPr lang="ka-GE" sz="2400" b="1" dirty="0"/>
          </a:p>
          <a:p>
            <a:r>
              <a:rPr lang="ka-GE" sz="2400" b="1" dirty="0"/>
              <a:t>ცხვირი</a:t>
            </a:r>
            <a:endParaRPr lang="en-US" sz="2400" b="1" dirty="0"/>
          </a:p>
        </p:txBody>
      </p:sp>
      <p:sp>
        <p:nvSpPr>
          <p:cNvPr id="21" name="TextBox 20"/>
          <p:cNvSpPr txBox="1"/>
          <p:nvPr/>
        </p:nvSpPr>
        <p:spPr>
          <a:xfrm flipH="1">
            <a:off x="4622799" y="2723557"/>
            <a:ext cx="1645065" cy="830997"/>
          </a:xfrm>
          <a:prstGeom prst="rect">
            <a:avLst/>
          </a:prstGeom>
          <a:solidFill>
            <a:srgbClr val="FFFF00"/>
          </a:solidFill>
          <a:ln w="57150">
            <a:solidFill>
              <a:schemeClr val="tx1"/>
            </a:solidFill>
          </a:ln>
        </p:spPr>
        <p:txBody>
          <a:bodyPr wrap="square" rtlCol="0">
            <a:spAutoFit/>
          </a:bodyPr>
          <a:lstStyle/>
          <a:p>
            <a:r>
              <a:rPr lang="en-US" sz="2400" b="1" dirty="0"/>
              <a:t>eye</a:t>
            </a:r>
          </a:p>
          <a:p>
            <a:r>
              <a:rPr lang="ka-GE" sz="2400" b="1" dirty="0"/>
              <a:t>თვალები</a:t>
            </a:r>
            <a:endParaRPr lang="en-US" sz="2400" b="1" dirty="0"/>
          </a:p>
        </p:txBody>
      </p:sp>
    </p:spTree>
    <p:extLst>
      <p:ext uri="{BB962C8B-B14F-4D97-AF65-F5344CB8AC3E}">
        <p14:creationId xmlns:p14="http://schemas.microsoft.com/office/powerpoint/2010/main" val="4081054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817EED6-2E61-A042-97AB-F41F5222103E}"/>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sp>
        <p:nvSpPr>
          <p:cNvPr id="35851" name="AutoShape 4" descr="Image result for gruffalo with black tongu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76200"/>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p:cNvSpPr txBox="1"/>
          <p:nvPr/>
        </p:nvSpPr>
        <p:spPr>
          <a:xfrm>
            <a:off x="2133600" y="3547408"/>
            <a:ext cx="2895600" cy="1323439"/>
          </a:xfrm>
          <a:prstGeom prst="rect">
            <a:avLst/>
          </a:prstGeom>
          <a:solidFill>
            <a:schemeClr val="bg1"/>
          </a:solidFill>
          <a:ln w="76200">
            <a:solidFill>
              <a:schemeClr val="tx1"/>
            </a:solidFill>
            <a:prstDash val="sysDash"/>
          </a:ln>
        </p:spPr>
        <p:txBody>
          <a:bodyPr wrap="square" rtlCol="0">
            <a:spAutoFit/>
          </a:bodyPr>
          <a:lstStyle/>
          <a:p>
            <a:pPr algn="ctr"/>
            <a:r>
              <a:rPr lang="en-US" sz="4000" b="1" dirty="0"/>
              <a:t>GRUFFALO</a:t>
            </a:r>
          </a:p>
          <a:p>
            <a:pPr algn="ctr"/>
            <a:r>
              <a:rPr lang="en-US" sz="4000" b="1" dirty="0"/>
              <a:t>BODY PARTS</a:t>
            </a:r>
          </a:p>
        </p:txBody>
      </p:sp>
      <p:sp>
        <p:nvSpPr>
          <p:cNvPr id="9" name="TextBox 8"/>
          <p:cNvSpPr txBox="1"/>
          <p:nvPr/>
        </p:nvSpPr>
        <p:spPr>
          <a:xfrm>
            <a:off x="1714500" y="1752600"/>
            <a:ext cx="8763000" cy="523220"/>
          </a:xfrm>
          <a:prstGeom prst="rect">
            <a:avLst/>
          </a:prstGeom>
          <a:solidFill>
            <a:schemeClr val="bg1"/>
          </a:solidFill>
          <a:ln w="76200">
            <a:solidFill>
              <a:schemeClr val="tx1"/>
            </a:solidFill>
            <a:prstDash val="sysDash"/>
          </a:ln>
        </p:spPr>
        <p:txBody>
          <a:bodyPr wrap="square" rtlCol="0">
            <a:spAutoFit/>
          </a:bodyPr>
          <a:lstStyle/>
          <a:p>
            <a:pPr algn="ctr"/>
            <a:r>
              <a:rPr lang="en-US" sz="2800" b="1" dirty="0"/>
              <a:t>Draw a picture of the </a:t>
            </a:r>
            <a:r>
              <a:rPr lang="en-US" sz="2800" b="1" dirty="0" err="1"/>
              <a:t>Gruffalo</a:t>
            </a:r>
            <a:r>
              <a:rPr lang="en-US" sz="2800" b="1" dirty="0"/>
              <a:t> and write the body parts.</a:t>
            </a:r>
          </a:p>
        </p:txBody>
      </p:sp>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22995"/>
          <a:stretch/>
        </p:blipFill>
        <p:spPr bwMode="auto">
          <a:xfrm>
            <a:off x="3799812" y="2519814"/>
            <a:ext cx="6715788" cy="3461317"/>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659" r="15341"/>
          <a:stretch/>
        </p:blipFill>
        <p:spPr bwMode="auto">
          <a:xfrm>
            <a:off x="1660684" y="2505778"/>
            <a:ext cx="2606516" cy="347535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752600" y="6172200"/>
            <a:ext cx="8763000" cy="523220"/>
          </a:xfrm>
          <a:prstGeom prst="rect">
            <a:avLst/>
          </a:prstGeom>
          <a:solidFill>
            <a:schemeClr val="bg1"/>
          </a:solidFill>
          <a:ln w="76200">
            <a:solidFill>
              <a:schemeClr val="tx1"/>
            </a:solidFill>
            <a:prstDash val="sysDash"/>
          </a:ln>
        </p:spPr>
        <p:txBody>
          <a:bodyPr wrap="square" rtlCol="0">
            <a:spAutoFit/>
          </a:bodyPr>
          <a:lstStyle/>
          <a:p>
            <a:pPr algn="ctr"/>
            <a:r>
              <a:rPr lang="en-US" sz="2800" b="1" dirty="0"/>
              <a:t>Tell the story to someone you love. </a:t>
            </a:r>
          </a:p>
        </p:txBody>
      </p:sp>
      <p:sp>
        <p:nvSpPr>
          <p:cNvPr id="12" name="TextBox 11">
            <a:extLst>
              <a:ext uri="{FF2B5EF4-FFF2-40B4-BE49-F238E27FC236}">
                <a16:creationId xmlns:a16="http://schemas.microsoft.com/office/drawing/2014/main" id="{EDFB3F97-BE9D-CB49-89AA-02C50E3D2641}"/>
              </a:ext>
            </a:extLst>
          </p:cNvPr>
          <p:cNvSpPr txBox="1"/>
          <p:nvPr/>
        </p:nvSpPr>
        <p:spPr>
          <a:xfrm>
            <a:off x="3980973" y="291326"/>
            <a:ext cx="6352767" cy="553998"/>
          </a:xfrm>
          <a:prstGeom prst="rect">
            <a:avLst/>
          </a:prstGeom>
          <a:solidFill>
            <a:srgbClr val="FFFF00"/>
          </a:solidFill>
          <a:ln w="76200">
            <a:solidFill>
              <a:schemeClr val="tx1"/>
            </a:solidFill>
            <a:prstDash val="sysDash"/>
          </a:ln>
        </p:spPr>
        <p:txBody>
          <a:bodyPr wrap="square" rtlCol="0">
            <a:spAutoFit/>
          </a:bodyPr>
          <a:lstStyle/>
          <a:p>
            <a:pPr algn="ctr"/>
            <a:r>
              <a:rPr lang="ka-GE" sz="3000" b="1" dirty="0"/>
              <a:t>Fun Activity</a:t>
            </a:r>
            <a:r>
              <a:rPr lang="en-US" sz="3000" b="1" dirty="0"/>
              <a:t> | </a:t>
            </a:r>
            <a:r>
              <a:rPr lang="ka-GE" sz="3000" b="1" dirty="0"/>
              <a:t>სახალისო აქტივობა</a:t>
            </a:r>
            <a:endParaRPr lang="en-US" sz="3000" b="1" dirty="0"/>
          </a:p>
        </p:txBody>
      </p:sp>
    </p:spTree>
    <p:extLst>
      <p:ext uri="{BB962C8B-B14F-4D97-AF65-F5344CB8AC3E}">
        <p14:creationId xmlns:p14="http://schemas.microsoft.com/office/powerpoint/2010/main" val="302510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63AEAB4-50B5-224E-802F-54529FED358C}"/>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0"/>
            <a:ext cx="12192000" cy="9144000"/>
          </a:xfrm>
          <a:prstGeom prst="rect">
            <a:avLst/>
          </a:prstGeom>
        </p:spPr>
      </p:pic>
      <p:grpSp>
        <p:nvGrpSpPr>
          <p:cNvPr id="2" name="Group 1"/>
          <p:cNvGrpSpPr/>
          <p:nvPr/>
        </p:nvGrpSpPr>
        <p:grpSpPr>
          <a:xfrm>
            <a:off x="1524000" y="1904"/>
            <a:ext cx="8931039" cy="6779896"/>
            <a:chOff x="88900" y="-144463"/>
            <a:chExt cx="8931039" cy="6779896"/>
          </a:xfrm>
        </p:grpSpPr>
        <p:pic>
          <p:nvPicPr>
            <p:cNvPr id="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179"/>
            <a:stretch/>
          </p:blipFill>
          <p:spPr bwMode="auto">
            <a:xfrm>
              <a:off x="3268743" y="160338"/>
              <a:ext cx="5751196" cy="647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6521" y="914162"/>
              <a:ext cx="1155317" cy="800219"/>
            </a:xfrm>
            <a:prstGeom prst="rect">
              <a:avLst/>
            </a:prstGeom>
            <a:noFill/>
          </p:spPr>
          <p:txBody>
            <a:bodyPr wrap="none" lIns="91440" tIns="45720" rIns="91440" bIns="45720">
              <a:spAutoFit/>
            </a:bodyPr>
            <a:lstStyle/>
            <a:p>
              <a:pPr algn="ctr"/>
              <a:r>
                <a:rPr lang="en-US" sz="4600" b="1" cap="none" spc="0"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EAR</a:t>
              </a:r>
            </a:p>
          </p:txBody>
        </p:sp>
        <p:sp>
          <p:nvSpPr>
            <p:cNvPr id="5" name="Rectangle 4"/>
            <p:cNvSpPr/>
            <p:nvPr/>
          </p:nvSpPr>
          <p:spPr>
            <a:xfrm>
              <a:off x="784339" y="1726334"/>
              <a:ext cx="1067921" cy="800219"/>
            </a:xfrm>
            <a:prstGeom prst="rect">
              <a:avLst/>
            </a:prstGeom>
            <a:noFill/>
          </p:spPr>
          <p:txBody>
            <a:bodyPr wrap="none" lIns="91440" tIns="45720" rIns="91440" bIns="45720">
              <a:spAutoFit/>
            </a:bodyPr>
            <a:lstStyle/>
            <a:p>
              <a:pPr algn="ctr"/>
              <a:r>
                <a:rPr lang="en-US" sz="4600" b="1" cap="none" spc="0"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EYE</a:t>
              </a:r>
            </a:p>
          </p:txBody>
        </p:sp>
        <p:sp>
          <p:nvSpPr>
            <p:cNvPr id="6" name="Rectangle 5"/>
            <p:cNvSpPr/>
            <p:nvPr/>
          </p:nvSpPr>
          <p:spPr>
            <a:xfrm>
              <a:off x="829675" y="4152781"/>
              <a:ext cx="1545225" cy="800219"/>
            </a:xfrm>
            <a:prstGeom prst="rect">
              <a:avLst/>
            </a:prstGeom>
            <a:noFill/>
          </p:spPr>
          <p:txBody>
            <a:bodyPr wrap="square" lIns="91440" tIns="45720" rIns="91440" bIns="45720">
              <a:spAutoFit/>
            </a:bodyPr>
            <a:lstStyle/>
            <a:p>
              <a:pPr algn="ctr"/>
              <a:r>
                <a:rPr lang="en-US" sz="4600" b="1"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TOES</a:t>
              </a:r>
            </a:p>
          </p:txBody>
        </p:sp>
        <p:sp>
          <p:nvSpPr>
            <p:cNvPr id="7" name="Rectangle 6"/>
            <p:cNvSpPr/>
            <p:nvPr/>
          </p:nvSpPr>
          <p:spPr>
            <a:xfrm>
              <a:off x="460375" y="3054033"/>
              <a:ext cx="2296014" cy="800219"/>
            </a:xfrm>
            <a:prstGeom prst="rect">
              <a:avLst/>
            </a:prstGeom>
            <a:noFill/>
          </p:spPr>
          <p:txBody>
            <a:bodyPr wrap="none" lIns="91440" tIns="45720" rIns="91440" bIns="45720">
              <a:spAutoFit/>
            </a:bodyPr>
            <a:lstStyle/>
            <a:p>
              <a:pPr algn="ctr"/>
              <a:r>
                <a:rPr lang="en-US" sz="4600" b="1" cap="none" spc="0"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TONGUE</a:t>
              </a:r>
            </a:p>
          </p:txBody>
        </p:sp>
        <p:cxnSp>
          <p:nvCxnSpPr>
            <p:cNvPr id="10" name="Straight Arrow Connector 9"/>
            <p:cNvCxnSpPr/>
            <p:nvPr/>
          </p:nvCxnSpPr>
          <p:spPr>
            <a:xfrm flipV="1">
              <a:off x="2631665" y="2674818"/>
              <a:ext cx="2092735" cy="925691"/>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74716" y="1726334"/>
              <a:ext cx="2076584" cy="402771"/>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020696" y="2139633"/>
              <a:ext cx="1826679" cy="59534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56405" y="4419601"/>
              <a:ext cx="2467995" cy="169335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03103" y="2323980"/>
              <a:ext cx="1539204" cy="800219"/>
            </a:xfrm>
            <a:prstGeom prst="rect">
              <a:avLst/>
            </a:prstGeom>
            <a:noFill/>
          </p:spPr>
          <p:txBody>
            <a:bodyPr wrap="none" lIns="91440" tIns="45720" rIns="91440" bIns="45720">
              <a:spAutoFit/>
            </a:bodyPr>
            <a:lstStyle/>
            <a:p>
              <a:pPr algn="ctr"/>
              <a:r>
                <a:rPr lang="en-US" sz="4600" b="1" cap="none" spc="0"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rPr>
                <a:t>NOSE</a:t>
              </a:r>
            </a:p>
          </p:txBody>
        </p:sp>
        <p:cxnSp>
          <p:nvCxnSpPr>
            <p:cNvPr id="17" name="Straight Arrow Connector 16"/>
            <p:cNvCxnSpPr/>
            <p:nvPr/>
          </p:nvCxnSpPr>
          <p:spPr>
            <a:xfrm flipV="1">
              <a:off x="2087901" y="1225233"/>
              <a:ext cx="1759474" cy="8903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AutoShape 4" descr="Image result for gruffalo with black tong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 y="76200"/>
              <a:ext cx="1968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65100" y="5305961"/>
              <a:ext cx="2976962" cy="1323439"/>
            </a:xfrm>
            <a:prstGeom prst="rect">
              <a:avLst/>
            </a:prstGeom>
            <a:solidFill>
              <a:schemeClr val="bg1"/>
            </a:solidFill>
            <a:ln w="76200">
              <a:solidFill>
                <a:schemeClr val="tx1"/>
              </a:solidFill>
              <a:prstDash val="sysDash"/>
            </a:ln>
          </p:spPr>
          <p:txBody>
            <a:bodyPr wrap="square" rtlCol="0">
              <a:spAutoFit/>
            </a:bodyPr>
            <a:lstStyle/>
            <a:p>
              <a:pPr algn="ctr"/>
              <a:r>
                <a:rPr lang="en-US" sz="4000" b="1" dirty="0"/>
                <a:t>GRUFFALO BODY PARTS</a:t>
              </a:r>
            </a:p>
          </p:txBody>
        </p:sp>
      </p:grpSp>
      <p:sp>
        <p:nvSpPr>
          <p:cNvPr id="24" name="TextBox 23"/>
          <p:cNvSpPr txBox="1"/>
          <p:nvPr/>
        </p:nvSpPr>
        <p:spPr>
          <a:xfrm>
            <a:off x="3724162" y="183026"/>
            <a:ext cx="8068454" cy="830997"/>
          </a:xfrm>
          <a:prstGeom prst="rect">
            <a:avLst/>
          </a:prstGeom>
          <a:noFill/>
        </p:spPr>
        <p:txBody>
          <a:bodyPr wrap="square" rtlCol="0">
            <a:spAutoFit/>
          </a:bodyPr>
          <a:lstStyle/>
          <a:p>
            <a:pPr algn="ctr"/>
            <a:r>
              <a:rPr lang="ka-GE" sz="4800" b="1" dirty="0">
                <a:solidFill>
                  <a:schemeClr val="bg1"/>
                </a:solidFill>
              </a:rPr>
              <a:t>Example - მაგალითი</a:t>
            </a:r>
            <a:endParaRPr lang="en-US" sz="4800" b="1" dirty="0">
              <a:solidFill>
                <a:schemeClr val="bg1"/>
              </a:solidFill>
            </a:endParaRPr>
          </a:p>
        </p:txBody>
      </p:sp>
    </p:spTree>
    <p:extLst>
      <p:ext uri="{BB962C8B-B14F-4D97-AF65-F5344CB8AC3E}">
        <p14:creationId xmlns:p14="http://schemas.microsoft.com/office/powerpoint/2010/main" val="60435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10886"/>
            <a:ext cx="12192000" cy="9144000"/>
          </a:xfrm>
          <a:prstGeom prst="rect">
            <a:avLst/>
          </a:prstGeom>
        </p:spPr>
      </p:pic>
      <p:pic>
        <p:nvPicPr>
          <p:cNvPr id="17" name="Corporate Blue.png" descr="Corporate Blue.png"/>
          <p:cNvPicPr>
            <a:picLocks noChangeAspect="1"/>
          </p:cNvPicPr>
          <p:nvPr/>
        </p:nvPicPr>
        <p:blipFill>
          <a:blip r:embed="rId4"/>
          <a:stretch>
            <a:fillRect/>
          </a:stretch>
        </p:blipFill>
        <p:spPr>
          <a:xfrm>
            <a:off x="1517042" y="317467"/>
            <a:ext cx="1966613" cy="909772"/>
          </a:xfrm>
          <a:prstGeom prst="rect">
            <a:avLst/>
          </a:prstGeom>
          <a:ln w="12700">
            <a:miter lim="400000"/>
          </a:ln>
        </p:spPr>
      </p:pic>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865" y="1533819"/>
            <a:ext cx="3124200" cy="2367815"/>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6" descr="Image result for owl"/>
          <p:cNvSpPr>
            <a:spLocks noChangeAspect="1" noChangeArrowheads="1"/>
          </p:cNvSpPr>
          <p:nvPr/>
        </p:nvSpPr>
        <p:spPr bwMode="auto">
          <a:xfrm>
            <a:off x="1374775" y="2643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088" y="1828800"/>
            <a:ext cx="2117787" cy="3176678"/>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r="20152"/>
          <a:stretch/>
        </p:blipFill>
        <p:spPr bwMode="auto">
          <a:xfrm>
            <a:off x="8726577" y="2438400"/>
            <a:ext cx="2709977" cy="2299301"/>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022468" y="110633"/>
            <a:ext cx="7034177" cy="1323439"/>
          </a:xfrm>
          <a:prstGeom prst="rect">
            <a:avLst/>
          </a:prstGeom>
          <a:noFill/>
        </p:spPr>
        <p:txBody>
          <a:bodyPr wrap="square" rtlCol="0">
            <a:spAutoFit/>
          </a:bodyPr>
          <a:lstStyle/>
          <a:p>
            <a:pPr algn="ctr"/>
            <a:r>
              <a:rPr lang="en-US" sz="4000" b="1" dirty="0">
                <a:solidFill>
                  <a:schemeClr val="bg1"/>
                </a:solidFill>
              </a:rPr>
              <a:t>Review Animals</a:t>
            </a:r>
          </a:p>
          <a:p>
            <a:pPr algn="ctr"/>
            <a:r>
              <a:rPr lang="ka-GE" sz="4000" b="1" dirty="0">
                <a:solidFill>
                  <a:schemeClr val="bg1"/>
                </a:solidFill>
              </a:rPr>
              <a:t>ცხოველების გამეორება</a:t>
            </a:r>
            <a:endParaRPr lang="en-US" sz="4000" b="1" dirty="0">
              <a:solidFill>
                <a:schemeClr val="bg1"/>
              </a:solidFill>
            </a:endParaRPr>
          </a:p>
        </p:txBody>
      </p:sp>
      <p:pic>
        <p:nvPicPr>
          <p:cNvPr id="3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7076"/>
          <a:stretch/>
        </p:blipFill>
        <p:spPr bwMode="auto">
          <a:xfrm>
            <a:off x="4572000" y="4359006"/>
            <a:ext cx="3325930" cy="2505438"/>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6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17" name="Corporate Blue.png" descr="Corporate Blue.png"/>
          <p:cNvPicPr>
            <a:picLocks noChangeAspect="1"/>
          </p:cNvPicPr>
          <p:nvPr/>
        </p:nvPicPr>
        <p:blipFill>
          <a:blip r:embed="rId4"/>
          <a:stretch>
            <a:fillRect/>
          </a:stretch>
        </p:blipFill>
        <p:spPr>
          <a:xfrm>
            <a:off x="1517042" y="317467"/>
            <a:ext cx="1966613" cy="909772"/>
          </a:xfrm>
          <a:prstGeom prst="rect">
            <a:avLst/>
          </a:prstGeom>
          <a:ln w="12700">
            <a:miter lim="400000"/>
          </a:ln>
        </p:spPr>
      </p:pic>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584" y="1083369"/>
            <a:ext cx="3423816" cy="2594892"/>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6" descr="Image result for owl"/>
          <p:cNvSpPr>
            <a:spLocks noChangeAspect="1" noChangeArrowheads="1"/>
          </p:cNvSpPr>
          <p:nvPr/>
        </p:nvSpPr>
        <p:spPr bwMode="auto">
          <a:xfrm>
            <a:off x="1374775" y="2643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1524000"/>
            <a:ext cx="2320886" cy="3481326"/>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r="20152"/>
          <a:stretch/>
        </p:blipFill>
        <p:spPr bwMode="auto">
          <a:xfrm>
            <a:off x="7258286" y="2590800"/>
            <a:ext cx="2969868" cy="2519807"/>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2953207" y="247097"/>
            <a:ext cx="7409993" cy="830997"/>
          </a:xfrm>
          <a:prstGeom prst="rect">
            <a:avLst/>
          </a:prstGeom>
          <a:noFill/>
        </p:spPr>
        <p:txBody>
          <a:bodyPr wrap="square" rtlCol="0">
            <a:spAutoFit/>
          </a:bodyPr>
          <a:lstStyle/>
          <a:p>
            <a:pPr algn="ctr"/>
            <a:r>
              <a:rPr lang="en-US" sz="4800" b="1" dirty="0"/>
              <a:t>      </a:t>
            </a:r>
            <a:r>
              <a:rPr lang="en-US" sz="4800" b="1" dirty="0">
                <a:solidFill>
                  <a:schemeClr val="bg1"/>
                </a:solidFill>
              </a:rPr>
              <a:t>Animals - </a:t>
            </a:r>
            <a:r>
              <a:rPr lang="ka-GE" sz="4800" b="1" dirty="0">
                <a:solidFill>
                  <a:schemeClr val="bg1"/>
                </a:solidFill>
              </a:rPr>
              <a:t>ცხოველები</a:t>
            </a:r>
            <a:endParaRPr lang="en-US" sz="4800" b="1" dirty="0">
              <a:solidFill>
                <a:schemeClr val="bg1"/>
              </a:solidFill>
            </a:endParaRPr>
          </a:p>
        </p:txBody>
      </p:sp>
      <p:pic>
        <p:nvPicPr>
          <p:cNvPr id="3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7076"/>
          <a:stretch/>
        </p:blipFill>
        <p:spPr bwMode="auto">
          <a:xfrm>
            <a:off x="3429000" y="3913795"/>
            <a:ext cx="3644892" cy="2745713"/>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3581400" y="6135469"/>
            <a:ext cx="3484553" cy="646331"/>
          </a:xfrm>
          <a:prstGeom prst="rect">
            <a:avLst/>
          </a:prstGeom>
          <a:solidFill>
            <a:schemeClr val="bg1"/>
          </a:solidFill>
          <a:ln w="57150">
            <a:solidFill>
              <a:schemeClr val="tx1"/>
            </a:solidFill>
          </a:ln>
        </p:spPr>
        <p:txBody>
          <a:bodyPr wrap="square" rtlCol="0">
            <a:spAutoFit/>
          </a:bodyPr>
          <a:lstStyle/>
          <a:p>
            <a:r>
              <a:rPr lang="en-US" sz="3600" b="1" dirty="0"/>
              <a:t>mouse - </a:t>
            </a:r>
            <a:r>
              <a:rPr lang="ka-GE" sz="3600" b="1" dirty="0"/>
              <a:t>თაგვი</a:t>
            </a:r>
            <a:r>
              <a:rPr lang="en-US" sz="3600" b="1" dirty="0"/>
              <a:t>      </a:t>
            </a:r>
          </a:p>
        </p:txBody>
      </p:sp>
      <p:sp>
        <p:nvSpPr>
          <p:cNvPr id="39" name="TextBox 38"/>
          <p:cNvSpPr txBox="1"/>
          <p:nvPr/>
        </p:nvSpPr>
        <p:spPr>
          <a:xfrm>
            <a:off x="1295400" y="4459069"/>
            <a:ext cx="1807694" cy="646331"/>
          </a:xfrm>
          <a:prstGeom prst="rect">
            <a:avLst/>
          </a:prstGeom>
          <a:solidFill>
            <a:schemeClr val="bg1"/>
          </a:solidFill>
          <a:ln w="57150">
            <a:solidFill>
              <a:schemeClr val="tx1"/>
            </a:solidFill>
          </a:ln>
        </p:spPr>
        <p:txBody>
          <a:bodyPr wrap="square" rtlCol="0">
            <a:spAutoFit/>
          </a:bodyPr>
          <a:lstStyle/>
          <a:p>
            <a:r>
              <a:rPr lang="en-US" sz="3600" b="1" dirty="0"/>
              <a:t>owl - </a:t>
            </a:r>
            <a:r>
              <a:rPr lang="ka-GE" sz="3600" b="1" dirty="0"/>
              <a:t>ბუ</a:t>
            </a:r>
            <a:r>
              <a:rPr lang="en-US" sz="3600" b="1" dirty="0"/>
              <a:t>       </a:t>
            </a:r>
          </a:p>
        </p:txBody>
      </p:sp>
      <p:sp>
        <p:nvSpPr>
          <p:cNvPr id="40" name="TextBox 39"/>
          <p:cNvSpPr txBox="1"/>
          <p:nvPr/>
        </p:nvSpPr>
        <p:spPr>
          <a:xfrm>
            <a:off x="4343400" y="3087469"/>
            <a:ext cx="2639788" cy="646331"/>
          </a:xfrm>
          <a:prstGeom prst="rect">
            <a:avLst/>
          </a:prstGeom>
          <a:solidFill>
            <a:schemeClr val="bg1"/>
          </a:solidFill>
          <a:ln w="57150">
            <a:solidFill>
              <a:schemeClr val="tx1"/>
            </a:solidFill>
          </a:ln>
        </p:spPr>
        <p:txBody>
          <a:bodyPr wrap="square" rtlCol="0">
            <a:spAutoFit/>
          </a:bodyPr>
          <a:lstStyle/>
          <a:p>
            <a:r>
              <a:rPr lang="en-US" sz="3600" b="1" dirty="0"/>
              <a:t>fox - </a:t>
            </a:r>
            <a:r>
              <a:rPr lang="ka-GE" sz="3600" b="1" dirty="0"/>
              <a:t>მელია</a:t>
            </a:r>
            <a:r>
              <a:rPr lang="en-US" sz="3600" b="1" dirty="0"/>
              <a:t>       </a:t>
            </a:r>
          </a:p>
        </p:txBody>
      </p:sp>
      <p:sp>
        <p:nvSpPr>
          <p:cNvPr id="41" name="TextBox 40"/>
          <p:cNvSpPr txBox="1"/>
          <p:nvPr/>
        </p:nvSpPr>
        <p:spPr>
          <a:xfrm>
            <a:off x="7281710" y="4572000"/>
            <a:ext cx="3010757" cy="1200329"/>
          </a:xfrm>
          <a:prstGeom prst="rect">
            <a:avLst/>
          </a:prstGeom>
          <a:solidFill>
            <a:schemeClr val="bg1"/>
          </a:solidFill>
          <a:ln w="57150">
            <a:solidFill>
              <a:schemeClr val="tx1"/>
            </a:solidFill>
          </a:ln>
        </p:spPr>
        <p:txBody>
          <a:bodyPr wrap="square" rtlCol="0">
            <a:spAutoFit/>
          </a:bodyPr>
          <a:lstStyle/>
          <a:p>
            <a:r>
              <a:rPr lang="en-US" sz="3600" b="1" dirty="0"/>
              <a:t>snake -</a:t>
            </a:r>
            <a:r>
              <a:rPr lang="ka-GE" sz="3600" b="1" dirty="0"/>
              <a:t>გველი</a:t>
            </a:r>
            <a:r>
              <a:rPr lang="en-US" sz="2600" b="1" dirty="0"/>
              <a:t>    </a:t>
            </a:r>
          </a:p>
        </p:txBody>
      </p:sp>
    </p:spTree>
    <p:extLst>
      <p:ext uri="{BB962C8B-B14F-4D97-AF65-F5344CB8AC3E}">
        <p14:creationId xmlns:p14="http://schemas.microsoft.com/office/powerpoint/2010/main" val="49932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DB99FB-C47C-204B-8621-CC070BDCED2C}"/>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177" y="1773440"/>
            <a:ext cx="7097131" cy="473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Tongue Cleaning for Kids - Kidz Choice Dental"/>
          <p:cNvPicPr>
            <a:picLocks noChangeAspect="1" noChangeArrowheads="1"/>
          </p:cNvPicPr>
          <p:nvPr/>
        </p:nvPicPr>
        <p:blipFill rotWithShape="1">
          <a:blip r:embed="rId5">
            <a:extLst>
              <a:ext uri="{28A0092B-C50C-407E-A947-70E740481C1C}">
                <a14:useLocalDpi xmlns:a14="http://schemas.microsoft.com/office/drawing/2010/main" val="0"/>
              </a:ext>
            </a:extLst>
          </a:blip>
          <a:srcRect l="29265" r="26048"/>
          <a:stretch/>
        </p:blipFill>
        <p:spPr bwMode="auto">
          <a:xfrm>
            <a:off x="1524000" y="609600"/>
            <a:ext cx="2925668" cy="3429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43400" y="178834"/>
            <a:ext cx="6629400" cy="1323439"/>
          </a:xfrm>
          <a:prstGeom prst="rect">
            <a:avLst/>
          </a:prstGeom>
          <a:noFill/>
        </p:spPr>
        <p:txBody>
          <a:bodyPr wrap="square" rtlCol="0">
            <a:spAutoFit/>
          </a:bodyPr>
          <a:lstStyle/>
          <a:p>
            <a:pPr algn="ctr"/>
            <a:r>
              <a:rPr lang="en-US" sz="4800" b="1" dirty="0">
                <a:solidFill>
                  <a:schemeClr val="bg1"/>
                </a:solidFill>
              </a:rPr>
              <a:t>Review Body Parts</a:t>
            </a:r>
            <a:endParaRPr lang="ka-GE" sz="4800" b="1" dirty="0">
              <a:solidFill>
                <a:schemeClr val="bg1"/>
              </a:solidFill>
            </a:endParaRPr>
          </a:p>
          <a:p>
            <a:pPr algn="ctr"/>
            <a:r>
              <a:rPr lang="ka-GE" sz="3200" b="1" dirty="0">
                <a:solidFill>
                  <a:schemeClr val="bg1"/>
                </a:solidFill>
              </a:rPr>
              <a:t>სხეულის ნაწილების გამეორება</a:t>
            </a:r>
            <a:endParaRPr lang="en-US" sz="3200" b="1" dirty="0">
              <a:solidFill>
                <a:schemeClr val="bg1"/>
              </a:solidFill>
            </a:endParaRPr>
          </a:p>
        </p:txBody>
      </p:sp>
    </p:spTree>
    <p:extLst>
      <p:ext uri="{BB962C8B-B14F-4D97-AF65-F5344CB8AC3E}">
        <p14:creationId xmlns:p14="http://schemas.microsoft.com/office/powerpoint/2010/main" val="1062899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DB99FB-C47C-204B-8621-CC070BDCED2C}"/>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3"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1849" t="32377" r="4545" b="35246"/>
          <a:stretch/>
        </p:blipFill>
        <p:spPr bwMode="auto">
          <a:xfrm>
            <a:off x="3276600" y="5959205"/>
            <a:ext cx="2712681" cy="6701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98" t="11196" r="3818" b="21165"/>
          <a:stretch/>
        </p:blipFill>
        <p:spPr bwMode="auto">
          <a:xfrm>
            <a:off x="2409222" y="3762447"/>
            <a:ext cx="3610578" cy="20287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Cat Got Your Kids' Tongue? | Thousand Oaks | Westlake Village CA"/>
          <p:cNvPicPr>
            <a:picLocks noChangeAspect="1" noChangeArrowheads="1"/>
          </p:cNvPicPr>
          <p:nvPr/>
        </p:nvPicPr>
        <p:blipFill rotWithShape="1">
          <a:blip r:embed="rId6">
            <a:extLst>
              <a:ext uri="{28A0092B-C50C-407E-A947-70E740481C1C}">
                <a14:useLocalDpi xmlns:a14="http://schemas.microsoft.com/office/drawing/2010/main" val="0"/>
              </a:ext>
            </a:extLst>
          </a:blip>
          <a:srcRect l="24908" t="6469" r="24908" b="37201"/>
          <a:stretch/>
        </p:blipFill>
        <p:spPr bwMode="auto">
          <a:xfrm>
            <a:off x="6172200" y="1828801"/>
            <a:ext cx="4232070" cy="47502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0" y="-68996"/>
            <a:ext cx="7409993" cy="1569660"/>
          </a:xfrm>
          <a:prstGeom prst="rect">
            <a:avLst/>
          </a:prstGeom>
          <a:noFill/>
        </p:spPr>
        <p:txBody>
          <a:bodyPr wrap="square" rtlCol="0">
            <a:spAutoFit/>
          </a:bodyPr>
          <a:lstStyle/>
          <a:p>
            <a:pPr algn="ctr"/>
            <a:r>
              <a:rPr lang="en-US" sz="4800" b="1" dirty="0">
                <a:solidFill>
                  <a:schemeClr val="bg1"/>
                </a:solidFill>
              </a:rPr>
              <a:t>Review Body Parts </a:t>
            </a:r>
          </a:p>
          <a:p>
            <a:pPr algn="ctr"/>
            <a:endParaRPr lang="en-US" sz="4800" b="1" dirty="0">
              <a:solidFill>
                <a:schemeClr val="bg1"/>
              </a:solidFill>
            </a:endParaRPr>
          </a:p>
        </p:txBody>
      </p:sp>
      <p:sp>
        <p:nvSpPr>
          <p:cNvPr id="9" name="Rectangle 8"/>
          <p:cNvSpPr/>
          <p:nvPr/>
        </p:nvSpPr>
        <p:spPr>
          <a:xfrm>
            <a:off x="1644961" y="992290"/>
            <a:ext cx="6781800" cy="2616101"/>
          </a:xfrm>
          <a:prstGeom prst="rect">
            <a:avLst/>
          </a:prstGeom>
          <a:solidFill>
            <a:schemeClr val="bg1"/>
          </a:solidFill>
          <a:ln w="76200">
            <a:solidFill>
              <a:schemeClr val="accent1"/>
            </a:solidFill>
          </a:ln>
        </p:spPr>
        <p:txBody>
          <a:bodyPr wrap="square">
            <a:spAutoFit/>
          </a:bodyPr>
          <a:lstStyle/>
          <a:p>
            <a:r>
              <a:rPr lang="en-US" sz="4400" b="1" dirty="0"/>
              <a:t>	     </a:t>
            </a:r>
            <a:r>
              <a:rPr lang="en-US" sz="2800" b="1" u="sng" dirty="0"/>
              <a:t>Body parts - </a:t>
            </a:r>
            <a:r>
              <a:rPr lang="ka-GE" sz="2800" b="1" u="sng" dirty="0"/>
              <a:t>სხეულის ნაწილები</a:t>
            </a:r>
            <a:r>
              <a:rPr lang="en-US" sz="4400" b="1" u="sng" dirty="0"/>
              <a:t>     </a:t>
            </a:r>
            <a:endParaRPr lang="en-US" sz="2000" b="1" dirty="0"/>
          </a:p>
          <a:p>
            <a:r>
              <a:rPr lang="en-US" sz="2400" b="1" dirty="0"/>
              <a:t>ear- </a:t>
            </a:r>
            <a:r>
              <a:rPr lang="ka-GE" sz="2400" b="1" dirty="0"/>
              <a:t>ყური </a:t>
            </a:r>
            <a:r>
              <a:rPr lang="en-US" sz="2400" b="1" dirty="0"/>
              <a:t>			nose - </a:t>
            </a:r>
            <a:r>
              <a:rPr lang="ka-GE" sz="2400" b="1" dirty="0"/>
              <a:t>ცხვირი</a:t>
            </a:r>
            <a:endParaRPr lang="en-US" sz="2400" b="1" dirty="0"/>
          </a:p>
          <a:p>
            <a:r>
              <a:rPr lang="en-US" sz="2400" b="1" dirty="0"/>
              <a:t>eyes- </a:t>
            </a:r>
            <a:r>
              <a:rPr lang="ka-GE" sz="2400" b="1" dirty="0"/>
              <a:t>თვალები </a:t>
            </a:r>
            <a:r>
              <a:rPr lang="en-US" sz="2400" b="1" dirty="0"/>
              <a:t>		mouth - </a:t>
            </a:r>
            <a:r>
              <a:rPr lang="ka-GE" sz="2400" b="1" dirty="0"/>
              <a:t>პირი</a:t>
            </a:r>
            <a:endParaRPr lang="en-US" sz="2400" b="1" dirty="0"/>
          </a:p>
          <a:p>
            <a:r>
              <a:rPr lang="en-US" sz="2400" b="1" dirty="0"/>
              <a:t>tongue - </a:t>
            </a:r>
            <a:r>
              <a:rPr lang="ka-GE" sz="2400" b="1" dirty="0"/>
              <a:t>ენა</a:t>
            </a:r>
            <a:r>
              <a:rPr lang="en-US" sz="2400" b="1" dirty="0"/>
              <a:t>			head - </a:t>
            </a:r>
            <a:r>
              <a:rPr lang="ka-GE" sz="2400" b="1" dirty="0"/>
              <a:t>თავი</a:t>
            </a:r>
            <a:endParaRPr lang="en-US" sz="2400" b="1" dirty="0"/>
          </a:p>
          <a:p>
            <a:r>
              <a:rPr lang="en-US" sz="2400" b="1" dirty="0"/>
              <a:t>hand- </a:t>
            </a:r>
            <a:r>
              <a:rPr lang="ka-GE" sz="2400" b="1" dirty="0"/>
              <a:t>ხელი</a:t>
            </a:r>
            <a:r>
              <a:rPr lang="en-US" sz="2400" b="1" dirty="0"/>
              <a:t>			finger -</a:t>
            </a:r>
            <a:r>
              <a:rPr lang="ka-GE" sz="2400" b="1" dirty="0"/>
              <a:t> თითი</a:t>
            </a:r>
            <a:endParaRPr lang="en-US" sz="2400" b="1" dirty="0"/>
          </a:p>
          <a:p>
            <a:r>
              <a:rPr lang="en-US" sz="2400" b="1" dirty="0"/>
              <a:t>foot - </a:t>
            </a:r>
            <a:r>
              <a:rPr lang="ka-GE" sz="2400" b="1" dirty="0"/>
              <a:t>ტერფი</a:t>
            </a:r>
            <a:r>
              <a:rPr lang="en-US" sz="2400" b="1" dirty="0"/>
              <a:t>			toes - </a:t>
            </a:r>
            <a:r>
              <a:rPr lang="ka-GE" sz="2400" b="1" dirty="0"/>
              <a:t>ფეხის თითები</a:t>
            </a:r>
            <a:endParaRPr lang="en-US" sz="2400" b="1" dirty="0"/>
          </a:p>
        </p:txBody>
      </p:sp>
    </p:spTree>
    <p:extLst>
      <p:ext uri="{BB962C8B-B14F-4D97-AF65-F5344CB8AC3E}">
        <p14:creationId xmlns:p14="http://schemas.microsoft.com/office/powerpoint/2010/main" val="1308719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6B7866-B36C-9A46-86E6-25403552A0E2}"/>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0"/>
            <a:ext cx="12192000" cy="6858000"/>
          </a:xfrm>
          <a:prstGeom prst="rect">
            <a:avLst/>
          </a:prstGeom>
        </p:spPr>
      </p:pic>
      <p:pic>
        <p:nvPicPr>
          <p:cNvPr id="17" name="Corporate Blue.png" descr="Corporate Blue.png"/>
          <p:cNvPicPr>
            <a:picLocks noChangeAspect="1"/>
          </p:cNvPicPr>
          <p:nvPr/>
        </p:nvPicPr>
        <p:blipFill>
          <a:blip r:embed="rId4"/>
          <a:stretch>
            <a:fillRect/>
          </a:stretch>
        </p:blipFill>
        <p:spPr>
          <a:xfrm>
            <a:off x="152400" y="152400"/>
            <a:ext cx="1787830" cy="827065"/>
          </a:xfrm>
          <a:prstGeom prst="rect">
            <a:avLst/>
          </a:prstGeom>
          <a:ln w="12700">
            <a:miter lim="400000"/>
          </a:ln>
        </p:spPr>
      </p:pic>
      <p:sp>
        <p:nvSpPr>
          <p:cNvPr id="2" name="AutoShape 6" descr="Image result for ow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270 Nice Meet Stock Illustrations, Cliparts And Royalty Free Nic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Clipart Go For A Walk, HD Png Download - kind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36"/>
          <p:cNvSpPr/>
          <p:nvPr/>
        </p:nvSpPr>
        <p:spPr>
          <a:xfrm>
            <a:off x="1219200" y="2331854"/>
            <a:ext cx="10058400" cy="4154984"/>
          </a:xfrm>
          <a:prstGeom prst="rect">
            <a:avLst/>
          </a:prstGeom>
          <a:solidFill>
            <a:schemeClr val="bg1"/>
          </a:solidFill>
          <a:ln w="76200">
            <a:solidFill>
              <a:schemeClr val="accent1"/>
            </a:solidFill>
          </a:ln>
        </p:spPr>
        <p:txBody>
          <a:bodyPr wrap="square">
            <a:spAutoFit/>
          </a:bodyPr>
          <a:lstStyle/>
          <a:p>
            <a:r>
              <a:rPr lang="en-US" sz="4400" b="1" u="sng" dirty="0"/>
              <a:t>Body parts - </a:t>
            </a:r>
            <a:r>
              <a:rPr lang="ka-GE" sz="4400" b="1" u="sng" dirty="0"/>
              <a:t>სხეულის ნაწილები</a:t>
            </a:r>
            <a:r>
              <a:rPr lang="en-US" sz="4400" b="1" u="sng" dirty="0"/>
              <a:t>     </a:t>
            </a:r>
          </a:p>
          <a:p>
            <a:endParaRPr lang="en-US" sz="2000" b="1" dirty="0"/>
          </a:p>
          <a:p>
            <a:r>
              <a:rPr lang="en-US" sz="4000" b="1" dirty="0"/>
              <a:t>ear- </a:t>
            </a:r>
            <a:r>
              <a:rPr lang="ka-GE" sz="4000" b="1" dirty="0"/>
              <a:t>ყური </a:t>
            </a:r>
            <a:r>
              <a:rPr lang="en-US" sz="4000" b="1" dirty="0"/>
              <a:t>			nose - </a:t>
            </a:r>
            <a:r>
              <a:rPr lang="ka-GE" sz="4000" b="1" dirty="0"/>
              <a:t>ცხვირი</a:t>
            </a:r>
            <a:endParaRPr lang="en-US" sz="4000" b="1" dirty="0"/>
          </a:p>
          <a:p>
            <a:r>
              <a:rPr lang="en-US" sz="4000" b="1" dirty="0"/>
              <a:t>eyes- </a:t>
            </a:r>
            <a:r>
              <a:rPr lang="ka-GE" sz="4000" b="1" dirty="0"/>
              <a:t>თვალები        </a:t>
            </a:r>
            <a:r>
              <a:rPr lang="en-US" sz="4000" b="1" dirty="0"/>
              <a:t>mouth - </a:t>
            </a:r>
            <a:r>
              <a:rPr lang="ka-GE" sz="4000" b="1" dirty="0"/>
              <a:t>პირი</a:t>
            </a:r>
            <a:endParaRPr lang="en-US" sz="4000" b="1" dirty="0"/>
          </a:p>
          <a:p>
            <a:r>
              <a:rPr lang="en-US" sz="4000" b="1" dirty="0"/>
              <a:t>tongue - </a:t>
            </a:r>
            <a:r>
              <a:rPr lang="ka-GE" sz="4000" b="1" dirty="0"/>
              <a:t>ენა</a:t>
            </a:r>
            <a:r>
              <a:rPr lang="en-US" sz="4000" b="1" dirty="0"/>
              <a:t>		head - </a:t>
            </a:r>
            <a:r>
              <a:rPr lang="ka-GE" sz="4000" b="1" dirty="0"/>
              <a:t>თავი</a:t>
            </a:r>
            <a:endParaRPr lang="en-US" sz="4000" b="1" dirty="0"/>
          </a:p>
          <a:p>
            <a:r>
              <a:rPr lang="en-US" sz="4000" b="1" dirty="0"/>
              <a:t>hand- </a:t>
            </a:r>
            <a:r>
              <a:rPr lang="ka-GE" sz="4000" b="1" dirty="0"/>
              <a:t>ხელი</a:t>
            </a:r>
            <a:r>
              <a:rPr lang="en-US" sz="4000" b="1" dirty="0"/>
              <a:t>			finger -</a:t>
            </a:r>
            <a:r>
              <a:rPr lang="ka-GE" sz="4000" b="1" dirty="0"/>
              <a:t> თითი</a:t>
            </a:r>
            <a:endParaRPr lang="en-US" sz="4000" b="1" dirty="0"/>
          </a:p>
          <a:p>
            <a:r>
              <a:rPr lang="en-US" sz="4000" b="1" dirty="0"/>
              <a:t>foot - </a:t>
            </a:r>
            <a:r>
              <a:rPr lang="ka-GE" sz="4000" b="1" dirty="0"/>
              <a:t>ტერფი</a:t>
            </a:r>
            <a:r>
              <a:rPr lang="en-US" sz="4000" b="1" dirty="0"/>
              <a:t>		toes - </a:t>
            </a:r>
            <a:r>
              <a:rPr lang="ka-GE" sz="4000" b="1" dirty="0"/>
              <a:t>ფეხის თითები</a:t>
            </a:r>
            <a:endParaRPr lang="en-US" sz="4000" b="1" dirty="0"/>
          </a:p>
        </p:txBody>
      </p:sp>
      <p:sp>
        <p:nvSpPr>
          <p:cNvPr id="22" name="TextBox 21"/>
          <p:cNvSpPr txBox="1"/>
          <p:nvPr/>
        </p:nvSpPr>
        <p:spPr>
          <a:xfrm>
            <a:off x="4343400" y="165653"/>
            <a:ext cx="7409993" cy="2000548"/>
          </a:xfrm>
          <a:prstGeom prst="rect">
            <a:avLst/>
          </a:prstGeom>
          <a:noFill/>
        </p:spPr>
        <p:txBody>
          <a:bodyPr wrap="square" rtlCol="0">
            <a:spAutoFit/>
          </a:bodyPr>
          <a:lstStyle/>
          <a:p>
            <a:pPr algn="ctr"/>
            <a:r>
              <a:rPr lang="en-US" sz="4800" b="1" dirty="0">
                <a:solidFill>
                  <a:schemeClr val="bg1"/>
                </a:solidFill>
              </a:rPr>
              <a:t>Vocabulary for Homework</a:t>
            </a:r>
          </a:p>
          <a:p>
            <a:pPr algn="ctr"/>
            <a:r>
              <a:rPr lang="ka-GE" sz="3800" b="1" dirty="0">
                <a:solidFill>
                  <a:schemeClr val="bg1"/>
                </a:solidFill>
              </a:rPr>
              <a:t>საშინაო დავალება: ლექსიკური ერთეულები</a:t>
            </a:r>
            <a:endParaRPr lang="en-US" sz="3800" b="1" dirty="0">
              <a:solidFill>
                <a:schemeClr val="bg1"/>
              </a:solidFill>
            </a:endParaRPr>
          </a:p>
        </p:txBody>
      </p:sp>
    </p:spTree>
    <p:extLst>
      <p:ext uri="{BB962C8B-B14F-4D97-AF65-F5344CB8AC3E}">
        <p14:creationId xmlns:p14="http://schemas.microsoft.com/office/powerpoint/2010/main" val="3650678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890945-15D0-9C4C-A8C8-E3A9A2D3AF34}"/>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b="25466"/>
          <a:stretch/>
        </p:blipFill>
        <p:spPr>
          <a:xfrm>
            <a:off x="0" y="-12290"/>
            <a:ext cx="12268200" cy="6858000"/>
          </a:xfrm>
          <a:prstGeom prst="rect">
            <a:avLst/>
          </a:prstGeom>
        </p:spPr>
      </p:pic>
      <p:sp>
        <p:nvSpPr>
          <p:cNvPr id="2" name="AutoShape 2" descr="Image result for GRUFFALO GREAT JOB"/>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93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710" y="192293"/>
            <a:ext cx="8683625" cy="651271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381000"/>
            <a:ext cx="3581400" cy="3581400"/>
          </a:xfrm>
          <a:prstGeom prst="rect">
            <a:avLst/>
          </a:prstGeom>
          <a:noFill/>
          <a:ln w="76200">
            <a:solidFill>
              <a:schemeClr val="tx1"/>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37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56292" y="304499"/>
            <a:ext cx="5926109" cy="830997"/>
          </a:xfrm>
          <a:prstGeom prst="rect">
            <a:avLst/>
          </a:prstGeom>
          <a:noFill/>
        </p:spPr>
        <p:txBody>
          <a:bodyPr wrap="square" rtlCol="0">
            <a:spAutoFit/>
          </a:bodyPr>
          <a:lstStyle/>
          <a:p>
            <a:pPr algn="ctr"/>
            <a:r>
              <a:rPr lang="en-US" sz="4800" b="1" dirty="0"/>
              <a:t>Preview</a:t>
            </a:r>
          </a:p>
        </p:txBody>
      </p:sp>
      <p:pic>
        <p:nvPicPr>
          <p:cNvPr id="11" name="Picture 10">
            <a:extLst>
              <a:ext uri="{FF2B5EF4-FFF2-40B4-BE49-F238E27FC236}">
                <a16:creationId xmlns:a16="http://schemas.microsoft.com/office/drawing/2014/main" id="{51F0CCC3-46FA-A649-AA3F-D993E411D853}"/>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0" y="0"/>
            <a:ext cx="12192000" cy="6858000"/>
          </a:xfrm>
          <a:prstGeom prst="rect">
            <a:avLst/>
          </a:prstGeom>
        </p:spPr>
      </p:pic>
      <p:sp>
        <p:nvSpPr>
          <p:cNvPr id="9" name="Footer Placeholder 1"/>
          <p:cNvSpPr txBox="1">
            <a:spLocks/>
          </p:cNvSpPr>
          <p:nvPr/>
        </p:nvSpPr>
        <p:spPr>
          <a:xfrm>
            <a:off x="1544216" y="63404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rPr>
              <a:t>The King's and Queen's Club</a:t>
            </a:r>
          </a:p>
        </p:txBody>
      </p:sp>
      <p:pic>
        <p:nvPicPr>
          <p:cNvPr id="12" name="Corporate Blue.png" descr="Corporate Blue.png"/>
          <p:cNvPicPr>
            <a:picLocks noChangeAspect="1"/>
          </p:cNvPicPr>
          <p:nvPr/>
        </p:nvPicPr>
        <p:blipFill>
          <a:blip r:embed="rId4"/>
          <a:stretch>
            <a:fillRect/>
          </a:stretch>
        </p:blipFill>
        <p:spPr>
          <a:xfrm>
            <a:off x="1544217" y="317467"/>
            <a:ext cx="1966613" cy="909772"/>
          </a:xfrm>
          <a:prstGeom prst="rect">
            <a:avLst/>
          </a:prstGeom>
          <a:ln w="12700">
            <a:miter lim="400000"/>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1062" y="1133984"/>
            <a:ext cx="4333775" cy="538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33" t="23685" r="39078" b="69895"/>
          <a:stretch/>
        </p:blipFill>
        <p:spPr bwMode="auto">
          <a:xfrm>
            <a:off x="7115174" y="2538414"/>
            <a:ext cx="1724026" cy="26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7" name="Picture 1"/>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8160963" y="2181197"/>
            <a:ext cx="3265048" cy="378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05829" y="1409940"/>
            <a:ext cx="3956771" cy="4896057"/>
          </a:xfrm>
          <a:prstGeom prst="rect">
            <a:avLst/>
          </a:prstGeom>
          <a:solidFill>
            <a:schemeClr val="accent3">
              <a:lumMod val="75000"/>
            </a:schemeClr>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9" name="Picture 3"/>
          <p:cNvPicPr>
            <a:picLocks noChangeAspect="1" noChangeArrowheads="1"/>
          </p:cNvPicPr>
          <p:nvPr/>
        </p:nvPicPr>
        <p:blipFill rotWithShape="1">
          <a:blip r:embed="rId8" cstate="print">
            <a:biLevel thresh="25000"/>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1857" r="15389"/>
          <a:stretch/>
        </p:blipFill>
        <p:spPr bwMode="auto">
          <a:xfrm>
            <a:off x="2156459" y="1932693"/>
            <a:ext cx="2807236" cy="3858507"/>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083630" y="152400"/>
            <a:ext cx="5508168" cy="1231106"/>
          </a:xfrm>
          <a:prstGeom prst="rect">
            <a:avLst/>
          </a:prstGeom>
          <a:noFill/>
        </p:spPr>
        <p:txBody>
          <a:bodyPr wrap="square" rtlCol="0">
            <a:spAutoFit/>
          </a:bodyPr>
          <a:lstStyle/>
          <a:p>
            <a:pPr algn="ctr"/>
            <a:r>
              <a:rPr lang="en-US" sz="4800" b="1" dirty="0"/>
              <a:t>      </a:t>
            </a:r>
            <a:r>
              <a:rPr lang="en-US" sz="4800" b="1" dirty="0">
                <a:solidFill>
                  <a:schemeClr val="bg1"/>
                </a:solidFill>
              </a:rPr>
              <a:t>READ</a:t>
            </a:r>
            <a:r>
              <a:rPr lang="ka-GE" sz="4800" b="1" dirty="0">
                <a:solidFill>
                  <a:schemeClr val="bg1"/>
                </a:solidFill>
              </a:rPr>
              <a:t> - კითხვა</a:t>
            </a:r>
            <a:endParaRPr lang="en-US" sz="4800" b="1" dirty="0">
              <a:solidFill>
                <a:schemeClr val="bg1"/>
              </a:solidFill>
            </a:endParaRPr>
          </a:p>
          <a:p>
            <a:pPr algn="ctr"/>
            <a:r>
              <a:rPr lang="en-US" sz="2600" b="1" dirty="0">
                <a:solidFill>
                  <a:schemeClr val="bg1"/>
                </a:solidFill>
              </a:rPr>
              <a:t> </a:t>
            </a:r>
          </a:p>
        </p:txBody>
      </p:sp>
    </p:spTree>
    <p:extLst>
      <p:ext uri="{BB962C8B-B14F-4D97-AF65-F5344CB8AC3E}">
        <p14:creationId xmlns:p14="http://schemas.microsoft.com/office/powerpoint/2010/main" val="40054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6B7866-B36C-9A46-86E6-25403552A0E2}"/>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524000" y="0"/>
            <a:ext cx="9144000" cy="6858000"/>
          </a:xfrm>
          <a:prstGeom prst="rect">
            <a:avLst/>
          </a:prstGeom>
        </p:spPr>
      </p:pic>
      <p:pic>
        <p:nvPicPr>
          <p:cNvPr id="17" name="Corporate Blue.png" descr="Corporate Blue.png"/>
          <p:cNvPicPr>
            <a:picLocks noChangeAspect="1"/>
          </p:cNvPicPr>
          <p:nvPr/>
        </p:nvPicPr>
        <p:blipFill>
          <a:blip r:embed="rId4"/>
          <a:stretch>
            <a:fillRect/>
          </a:stretch>
        </p:blipFill>
        <p:spPr>
          <a:xfrm>
            <a:off x="1600200" y="228600"/>
            <a:ext cx="1966613" cy="909772"/>
          </a:xfrm>
          <a:prstGeom prst="rect">
            <a:avLst/>
          </a:prstGeom>
          <a:ln w="12700">
            <a:miter lim="400000"/>
          </a:ln>
        </p:spPr>
      </p:pic>
      <p:pic>
        <p:nvPicPr>
          <p:cNvPr id="1740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1228" y="3276600"/>
            <a:ext cx="8360572" cy="347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Image result for ow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5053542" y="160338"/>
            <a:ext cx="5118196" cy="830997"/>
          </a:xfrm>
          <a:prstGeom prst="rect">
            <a:avLst/>
          </a:prstGeom>
        </p:spPr>
        <p:txBody>
          <a:bodyPr wrap="none">
            <a:spAutoFit/>
          </a:bodyPr>
          <a:lstStyle/>
          <a:p>
            <a:r>
              <a:rPr lang="en-US" sz="4800" b="1" dirty="0">
                <a:solidFill>
                  <a:schemeClr val="bg1"/>
                </a:solidFill>
              </a:rPr>
              <a:t> 		Forest - </a:t>
            </a:r>
            <a:r>
              <a:rPr lang="ka-GE" sz="4800" b="1" dirty="0">
                <a:solidFill>
                  <a:schemeClr val="bg1"/>
                </a:solidFill>
              </a:rPr>
              <a:t>ტყე</a:t>
            </a:r>
            <a:endParaRPr lang="en-US" sz="4800" dirty="0"/>
          </a:p>
        </p:txBody>
      </p:sp>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7576" y="1295400"/>
            <a:ext cx="4504624" cy="261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019800" y="2858869"/>
            <a:ext cx="1827744" cy="646331"/>
          </a:xfrm>
          <a:prstGeom prst="rect">
            <a:avLst/>
          </a:prstGeom>
          <a:solidFill>
            <a:srgbClr val="FFFF00"/>
          </a:solidFill>
          <a:ln w="57150">
            <a:solidFill>
              <a:schemeClr val="tx1"/>
            </a:solidFill>
          </a:ln>
        </p:spPr>
        <p:txBody>
          <a:bodyPr wrap="none">
            <a:spAutoFit/>
          </a:bodyPr>
          <a:lstStyle/>
          <a:p>
            <a:r>
              <a:rPr lang="en-US" sz="3600" b="1" dirty="0"/>
              <a:t>tree - </a:t>
            </a:r>
            <a:r>
              <a:rPr lang="ka-GE" sz="3600" dirty="0"/>
              <a:t>ხე</a:t>
            </a:r>
            <a:endParaRPr lang="en-US" sz="3600" dirty="0"/>
          </a:p>
        </p:txBody>
      </p:sp>
      <p:sp>
        <p:nvSpPr>
          <p:cNvPr id="26" name="Rectangle 25"/>
          <p:cNvSpPr/>
          <p:nvPr/>
        </p:nvSpPr>
        <p:spPr>
          <a:xfrm>
            <a:off x="6019800" y="1959007"/>
            <a:ext cx="4477508" cy="646331"/>
          </a:xfrm>
          <a:prstGeom prst="rect">
            <a:avLst/>
          </a:prstGeom>
          <a:solidFill>
            <a:srgbClr val="FFFF00"/>
          </a:solidFill>
          <a:ln w="57150">
            <a:solidFill>
              <a:schemeClr val="tx1"/>
            </a:solidFill>
          </a:ln>
        </p:spPr>
        <p:txBody>
          <a:bodyPr wrap="none">
            <a:spAutoFit/>
          </a:bodyPr>
          <a:lstStyle/>
          <a:p>
            <a:r>
              <a:rPr lang="en-US" sz="3600" b="1" dirty="0"/>
              <a:t>animals -</a:t>
            </a:r>
            <a:r>
              <a:rPr lang="ka-GE" sz="3600" b="1" dirty="0"/>
              <a:t> ცხოველები</a:t>
            </a:r>
            <a:endParaRPr lang="en-US" sz="3600" dirty="0"/>
          </a:p>
        </p:txBody>
      </p:sp>
    </p:spTree>
    <p:extLst>
      <p:ext uri="{BB962C8B-B14F-4D97-AF65-F5344CB8AC3E}">
        <p14:creationId xmlns:p14="http://schemas.microsoft.com/office/powerpoint/2010/main" val="895447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17" name="Corporate Blue.png" descr="Corporate Blue.png"/>
          <p:cNvPicPr>
            <a:picLocks noChangeAspect="1"/>
          </p:cNvPicPr>
          <p:nvPr/>
        </p:nvPicPr>
        <p:blipFill>
          <a:blip r:embed="rId4"/>
          <a:stretch>
            <a:fillRect/>
          </a:stretch>
        </p:blipFill>
        <p:spPr>
          <a:xfrm>
            <a:off x="1517042" y="317467"/>
            <a:ext cx="1966613" cy="909772"/>
          </a:xfrm>
          <a:prstGeom prst="rect">
            <a:avLst/>
          </a:prstGeom>
          <a:ln w="12700">
            <a:miter lim="400000"/>
          </a:ln>
        </p:spPr>
      </p:pic>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584" y="1083369"/>
            <a:ext cx="3423816" cy="2594892"/>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6" descr="Image result for owl"/>
          <p:cNvSpPr>
            <a:spLocks noChangeAspect="1" noChangeArrowheads="1"/>
          </p:cNvSpPr>
          <p:nvPr/>
        </p:nvSpPr>
        <p:spPr bwMode="auto">
          <a:xfrm>
            <a:off x="1374775" y="2643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1524000"/>
            <a:ext cx="2320886" cy="3481326"/>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r="20152"/>
          <a:stretch/>
        </p:blipFill>
        <p:spPr bwMode="auto">
          <a:xfrm>
            <a:off x="7258286" y="2590800"/>
            <a:ext cx="2969868" cy="2519807"/>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2953207" y="247097"/>
            <a:ext cx="7409993" cy="830997"/>
          </a:xfrm>
          <a:prstGeom prst="rect">
            <a:avLst/>
          </a:prstGeom>
          <a:noFill/>
        </p:spPr>
        <p:txBody>
          <a:bodyPr wrap="square" rtlCol="0">
            <a:spAutoFit/>
          </a:bodyPr>
          <a:lstStyle/>
          <a:p>
            <a:pPr algn="ctr"/>
            <a:r>
              <a:rPr lang="en-US" sz="4800" b="1" dirty="0"/>
              <a:t>      </a:t>
            </a:r>
            <a:r>
              <a:rPr lang="en-US" sz="4800" b="1" dirty="0">
                <a:solidFill>
                  <a:schemeClr val="bg1"/>
                </a:solidFill>
              </a:rPr>
              <a:t>Animals - </a:t>
            </a:r>
            <a:r>
              <a:rPr lang="ka-GE" sz="4800" b="1" dirty="0">
                <a:solidFill>
                  <a:schemeClr val="bg1"/>
                </a:solidFill>
              </a:rPr>
              <a:t>ცხოველები</a:t>
            </a:r>
            <a:endParaRPr lang="en-US" sz="4800" b="1" dirty="0">
              <a:solidFill>
                <a:schemeClr val="bg1"/>
              </a:solidFill>
            </a:endParaRPr>
          </a:p>
        </p:txBody>
      </p:sp>
      <p:pic>
        <p:nvPicPr>
          <p:cNvPr id="3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7076"/>
          <a:stretch/>
        </p:blipFill>
        <p:spPr bwMode="auto">
          <a:xfrm>
            <a:off x="3429000" y="3913795"/>
            <a:ext cx="3644892" cy="2745713"/>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3581400" y="6135469"/>
            <a:ext cx="3484553" cy="646331"/>
          </a:xfrm>
          <a:prstGeom prst="rect">
            <a:avLst/>
          </a:prstGeom>
          <a:solidFill>
            <a:schemeClr val="bg1"/>
          </a:solidFill>
          <a:ln w="57150">
            <a:solidFill>
              <a:schemeClr val="tx1"/>
            </a:solidFill>
          </a:ln>
        </p:spPr>
        <p:txBody>
          <a:bodyPr wrap="square" rtlCol="0">
            <a:spAutoFit/>
          </a:bodyPr>
          <a:lstStyle/>
          <a:p>
            <a:r>
              <a:rPr lang="en-US" sz="3600" b="1" dirty="0"/>
              <a:t>mouse - </a:t>
            </a:r>
            <a:r>
              <a:rPr lang="ka-GE" sz="3600" b="1" dirty="0"/>
              <a:t>თაგვი</a:t>
            </a:r>
            <a:r>
              <a:rPr lang="en-US" sz="3600" b="1" dirty="0"/>
              <a:t>      </a:t>
            </a:r>
          </a:p>
        </p:txBody>
      </p:sp>
      <p:sp>
        <p:nvSpPr>
          <p:cNvPr id="39" name="TextBox 38"/>
          <p:cNvSpPr txBox="1"/>
          <p:nvPr/>
        </p:nvSpPr>
        <p:spPr>
          <a:xfrm>
            <a:off x="1295400" y="4459069"/>
            <a:ext cx="1807694" cy="646331"/>
          </a:xfrm>
          <a:prstGeom prst="rect">
            <a:avLst/>
          </a:prstGeom>
          <a:solidFill>
            <a:schemeClr val="bg1"/>
          </a:solidFill>
          <a:ln w="57150">
            <a:solidFill>
              <a:schemeClr val="tx1"/>
            </a:solidFill>
          </a:ln>
        </p:spPr>
        <p:txBody>
          <a:bodyPr wrap="square" rtlCol="0">
            <a:spAutoFit/>
          </a:bodyPr>
          <a:lstStyle/>
          <a:p>
            <a:r>
              <a:rPr lang="en-US" sz="3600" b="1" dirty="0"/>
              <a:t>owl - </a:t>
            </a:r>
            <a:r>
              <a:rPr lang="ka-GE" sz="3600" b="1" dirty="0"/>
              <a:t>ბუ</a:t>
            </a:r>
            <a:r>
              <a:rPr lang="en-US" sz="3600" b="1" dirty="0"/>
              <a:t>       </a:t>
            </a:r>
          </a:p>
        </p:txBody>
      </p:sp>
      <p:sp>
        <p:nvSpPr>
          <p:cNvPr id="40" name="TextBox 39"/>
          <p:cNvSpPr txBox="1"/>
          <p:nvPr/>
        </p:nvSpPr>
        <p:spPr>
          <a:xfrm>
            <a:off x="4343400" y="3087469"/>
            <a:ext cx="2590080" cy="646331"/>
          </a:xfrm>
          <a:prstGeom prst="rect">
            <a:avLst/>
          </a:prstGeom>
          <a:solidFill>
            <a:schemeClr val="bg1"/>
          </a:solidFill>
          <a:ln w="57150">
            <a:solidFill>
              <a:schemeClr val="tx1"/>
            </a:solidFill>
          </a:ln>
        </p:spPr>
        <p:txBody>
          <a:bodyPr wrap="square" rtlCol="0">
            <a:spAutoFit/>
          </a:bodyPr>
          <a:lstStyle/>
          <a:p>
            <a:r>
              <a:rPr lang="en-US" sz="3600" b="1" dirty="0"/>
              <a:t>fox - </a:t>
            </a:r>
            <a:r>
              <a:rPr lang="ka-GE" sz="3600" b="1" dirty="0"/>
              <a:t>მელია</a:t>
            </a:r>
            <a:r>
              <a:rPr lang="en-US" sz="3600" b="1" dirty="0"/>
              <a:t>       </a:t>
            </a:r>
          </a:p>
        </p:txBody>
      </p:sp>
      <p:sp>
        <p:nvSpPr>
          <p:cNvPr id="41" name="TextBox 40"/>
          <p:cNvSpPr txBox="1"/>
          <p:nvPr/>
        </p:nvSpPr>
        <p:spPr>
          <a:xfrm>
            <a:off x="7281710" y="4572000"/>
            <a:ext cx="3010757" cy="646331"/>
          </a:xfrm>
          <a:prstGeom prst="rect">
            <a:avLst/>
          </a:prstGeom>
          <a:solidFill>
            <a:schemeClr val="bg1"/>
          </a:solidFill>
          <a:ln w="57150">
            <a:solidFill>
              <a:schemeClr val="tx1"/>
            </a:solidFill>
          </a:ln>
        </p:spPr>
        <p:txBody>
          <a:bodyPr wrap="square" rtlCol="0">
            <a:spAutoFit/>
          </a:bodyPr>
          <a:lstStyle/>
          <a:p>
            <a:r>
              <a:rPr lang="en-US" sz="3600" b="1" dirty="0"/>
              <a:t>snake - </a:t>
            </a:r>
            <a:r>
              <a:rPr lang="ka-GE" sz="3600" b="1" dirty="0"/>
              <a:t>გველი</a:t>
            </a:r>
            <a:r>
              <a:rPr lang="en-US" sz="2600" b="1" dirty="0"/>
              <a:t>    </a:t>
            </a:r>
          </a:p>
        </p:txBody>
      </p:sp>
    </p:spTree>
    <p:extLst>
      <p:ext uri="{BB962C8B-B14F-4D97-AF65-F5344CB8AC3E}">
        <p14:creationId xmlns:p14="http://schemas.microsoft.com/office/powerpoint/2010/main" val="166347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E69A8EB-AFEE-8941-BB6D-111C96961B46}"/>
              </a:ext>
            </a:extLst>
          </p:cNvPr>
          <p:cNvPicPr>
            <a:picLocks noChangeAspect="1"/>
          </p:cNvPicPr>
          <p:nvPr/>
        </p:nvPicPr>
        <p:blipFill rotWithShape="1">
          <a:blip r:embed="rId3">
            <a:extLst>
              <a:ext uri="{28A0092B-C50C-407E-A947-70E740481C1C}">
                <a14:useLocalDpi xmlns:a14="http://schemas.microsoft.com/office/drawing/2010/main" val="0"/>
              </a:ext>
            </a:extLst>
          </a:blip>
          <a:srcRect r="25133"/>
          <a:stretch/>
        </p:blipFill>
        <p:spPr>
          <a:xfrm>
            <a:off x="1219200" y="0"/>
            <a:ext cx="9144000" cy="6858000"/>
          </a:xfrm>
          <a:prstGeom prst="rect">
            <a:avLst/>
          </a:prstGeom>
        </p:spPr>
      </p:pic>
      <p:pic>
        <p:nvPicPr>
          <p:cNvPr id="17" name="Corporate Blue.png" descr="Corporate Blue.png"/>
          <p:cNvPicPr>
            <a:picLocks noChangeAspect="1"/>
          </p:cNvPicPr>
          <p:nvPr/>
        </p:nvPicPr>
        <p:blipFill>
          <a:blip r:embed="rId4"/>
          <a:stretch>
            <a:fillRect/>
          </a:stretch>
        </p:blipFill>
        <p:spPr>
          <a:xfrm>
            <a:off x="1517042" y="317467"/>
            <a:ext cx="1966613" cy="909772"/>
          </a:xfrm>
          <a:prstGeom prst="rect">
            <a:avLst/>
          </a:prstGeom>
          <a:ln w="12700">
            <a:miter lim="400000"/>
          </a:ln>
        </p:spPr>
      </p:pic>
      <p:cxnSp>
        <p:nvCxnSpPr>
          <p:cNvPr id="16" name="Straight Connector 15"/>
          <p:cNvCxnSpPr/>
          <p:nvPr/>
        </p:nvCxnSpPr>
        <p:spPr>
          <a:xfrm>
            <a:off x="5682929" y="2456897"/>
            <a:ext cx="0" cy="184643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5400000">
            <a:off x="4478962" y="614362"/>
            <a:ext cx="2675465" cy="3532909"/>
          </a:xfrm>
          <a:prstGeom prst="ellipse">
            <a:avLst/>
          </a:prstGeom>
          <a:solidFill>
            <a:schemeClr val="bg1"/>
          </a:solid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048000" y="3980897"/>
            <a:ext cx="1524000" cy="9525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019800" y="3980897"/>
            <a:ext cx="2286001" cy="14004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076"/>
          <a:stretch/>
        </p:blipFill>
        <p:spPr bwMode="auto">
          <a:xfrm>
            <a:off x="3905831" y="4133297"/>
            <a:ext cx="3313538" cy="2496103"/>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9400" y="1308546"/>
            <a:ext cx="2829600" cy="2144539"/>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rot="5400000">
            <a:off x="7377351" y="2485181"/>
            <a:ext cx="2675465" cy="2991432"/>
          </a:xfrm>
          <a:prstGeom prst="ellipse">
            <a:avLst/>
          </a:prstGeom>
          <a:solidFill>
            <a:schemeClr val="bg1"/>
          </a:solid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utoShape 6" descr="Image result for owl"/>
          <p:cNvSpPr>
            <a:spLocks noChangeAspect="1" noChangeArrowheads="1"/>
          </p:cNvSpPr>
          <p:nvPr/>
        </p:nvSpPr>
        <p:spPr bwMode="auto">
          <a:xfrm>
            <a:off x="1374775" y="2643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Oval 30"/>
          <p:cNvSpPr/>
          <p:nvPr/>
        </p:nvSpPr>
        <p:spPr>
          <a:xfrm>
            <a:off x="1374775" y="1871543"/>
            <a:ext cx="2675465" cy="3532909"/>
          </a:xfrm>
          <a:prstGeom prst="ellipse">
            <a:avLst/>
          </a:prstGeom>
          <a:solidFill>
            <a:schemeClr val="bg1"/>
          </a:solid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3464" y="2199433"/>
            <a:ext cx="1918087" cy="2877129"/>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r="20152"/>
          <a:stretch/>
        </p:blipFill>
        <p:spPr bwMode="auto">
          <a:xfrm>
            <a:off x="7516002" y="2939241"/>
            <a:ext cx="2454436" cy="2082485"/>
          </a:xfrm>
          <a:prstGeom prst="ellipse">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2953207" y="247097"/>
            <a:ext cx="7409993" cy="830997"/>
          </a:xfrm>
          <a:prstGeom prst="rect">
            <a:avLst/>
          </a:prstGeom>
          <a:noFill/>
        </p:spPr>
        <p:txBody>
          <a:bodyPr wrap="square" rtlCol="0">
            <a:spAutoFit/>
          </a:bodyPr>
          <a:lstStyle/>
          <a:p>
            <a:pPr algn="ctr"/>
            <a:r>
              <a:rPr lang="en-US" sz="4800" b="1" dirty="0"/>
              <a:t>      </a:t>
            </a:r>
            <a:r>
              <a:rPr lang="en-US" sz="4800" b="1" dirty="0">
                <a:solidFill>
                  <a:schemeClr val="bg1"/>
                </a:solidFill>
              </a:rPr>
              <a:t>Animals - </a:t>
            </a:r>
            <a:r>
              <a:rPr lang="ka-GE" sz="4800" b="1" dirty="0">
                <a:solidFill>
                  <a:schemeClr val="bg1"/>
                </a:solidFill>
              </a:rPr>
              <a:t>ცხოველები</a:t>
            </a:r>
            <a:endParaRPr lang="en-US" sz="4800" b="1" dirty="0">
              <a:solidFill>
                <a:schemeClr val="bg1"/>
              </a:solidFill>
            </a:endParaRPr>
          </a:p>
        </p:txBody>
      </p:sp>
    </p:spTree>
    <p:extLst>
      <p:ext uri="{BB962C8B-B14F-4D97-AF65-F5344CB8AC3E}">
        <p14:creationId xmlns:p14="http://schemas.microsoft.com/office/powerpoint/2010/main" val="154195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3999</TotalTime>
  <Words>2700</Words>
  <Application>Microsoft Macintosh PowerPoint</Application>
  <PresentationFormat>Widescreen</PresentationFormat>
  <Paragraphs>388</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Aharoni</vt:lpstr>
      <vt:lpstr>Arial</vt:lpstr>
      <vt:lpstr>Calibri</vt:lpstr>
      <vt:lpstr>Helvetica</vt:lpstr>
      <vt:lpstr>Sylfaen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Aragona</dc:creator>
  <cp:lastModifiedBy>Misha Gurgenidze</cp:lastModifiedBy>
  <cp:revision>233</cp:revision>
  <dcterms:created xsi:type="dcterms:W3CDTF">2020-03-25T18:01:29Z</dcterms:created>
  <dcterms:modified xsi:type="dcterms:W3CDTF">2020-04-10T11:23:24Z</dcterms:modified>
</cp:coreProperties>
</file>