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45"/>
  </p:notesMasterIdLst>
  <p:sldIdLst>
    <p:sldId id="256" r:id="rId2"/>
    <p:sldId id="257" r:id="rId3"/>
    <p:sldId id="258" r:id="rId4"/>
    <p:sldId id="259" r:id="rId5"/>
    <p:sldId id="260" r:id="rId6"/>
    <p:sldId id="261" r:id="rId7"/>
    <p:sldId id="371" r:id="rId8"/>
    <p:sldId id="372" r:id="rId9"/>
    <p:sldId id="373" r:id="rId10"/>
    <p:sldId id="374" r:id="rId11"/>
    <p:sldId id="347" r:id="rId12"/>
    <p:sldId id="381" r:id="rId13"/>
    <p:sldId id="382" r:id="rId14"/>
    <p:sldId id="383" r:id="rId15"/>
    <p:sldId id="384" r:id="rId16"/>
    <p:sldId id="357" r:id="rId17"/>
    <p:sldId id="358" r:id="rId18"/>
    <p:sldId id="359" r:id="rId19"/>
    <p:sldId id="360" r:id="rId20"/>
    <p:sldId id="361" r:id="rId21"/>
    <p:sldId id="362" r:id="rId22"/>
    <p:sldId id="393" r:id="rId23"/>
    <p:sldId id="388" r:id="rId24"/>
    <p:sldId id="353" r:id="rId25"/>
    <p:sldId id="354" r:id="rId26"/>
    <p:sldId id="355" r:id="rId27"/>
    <p:sldId id="397" r:id="rId28"/>
    <p:sldId id="363" r:id="rId29"/>
    <p:sldId id="364" r:id="rId30"/>
    <p:sldId id="365" r:id="rId31"/>
    <p:sldId id="366" r:id="rId32"/>
    <p:sldId id="296" r:id="rId33"/>
    <p:sldId id="325" r:id="rId34"/>
    <p:sldId id="376" r:id="rId35"/>
    <p:sldId id="377" r:id="rId36"/>
    <p:sldId id="402" r:id="rId37"/>
    <p:sldId id="399" r:id="rId38"/>
    <p:sldId id="400" r:id="rId39"/>
    <p:sldId id="395" r:id="rId40"/>
    <p:sldId id="396" r:id="rId41"/>
    <p:sldId id="392" r:id="rId42"/>
    <p:sldId id="304" r:id="rId43"/>
    <p:sldId id="333" r:id="rId44"/>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67" roundtripDataSignature="AMtx7mi04+w5nQ4tCbZznQyhmJX9mJzj9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B46CFEF4-99AF-46A8-A051-738FFB79779B}">
  <a:tblStyle styleId="{B46CFEF4-99AF-46A8-A051-738FFB79779B}"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99331022-4FDA-4916-96CC-4CBCEC6AEFC1}" styleName="Table_1">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316" autoAdjust="0"/>
    <p:restoredTop sz="95865"/>
  </p:normalViewPr>
  <p:slideViewPr>
    <p:cSldViewPr snapToGrid="0">
      <p:cViewPr>
        <p:scale>
          <a:sx n="60" d="100"/>
          <a:sy n="60" d="100"/>
        </p:scale>
        <p:origin x="-1122" y="-38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68"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67" Type="http://customschemas.google.com/relationships/presentationmetadata" Target="metadata"/><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69" Type="http://schemas.openxmlformats.org/officeDocument/2006/relationships/viewProps" Target="viewProp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7783141-4018-4238-B391-D8F149E2B061}" type="doc">
      <dgm:prSet loTypeId="urn:microsoft.com/office/officeart/2005/8/layout/radial5" loCatId="cycle" qsTypeId="urn:microsoft.com/office/officeart/2005/8/quickstyle/3d4" qsCatId="3D" csTypeId="urn:microsoft.com/office/officeart/2005/8/colors/colorful1" csCatId="colorful" phldr="1"/>
      <dgm:spPr/>
      <dgm:t>
        <a:bodyPr/>
        <a:lstStyle/>
        <a:p>
          <a:endParaRPr lang="en-US"/>
        </a:p>
      </dgm:t>
    </dgm:pt>
    <dgm:pt modelId="{600DC6DA-E31B-4814-8AC6-F1209EABB62B}">
      <dgm:prSet phldrT="[Text]"/>
      <dgm:spPr/>
      <dgm:t>
        <a:bodyPr/>
        <a:lstStyle/>
        <a:p>
          <a:r>
            <a:rPr lang="en-US" dirty="0" smtClean="0"/>
            <a:t>Corporate Culture</a:t>
          </a:r>
          <a:endParaRPr lang="en-US" dirty="0"/>
        </a:p>
      </dgm:t>
    </dgm:pt>
    <dgm:pt modelId="{21D25AD0-7E3C-46A6-B3F0-022775548F2B}" type="parTrans" cxnId="{E3CDEC78-8D9D-4C38-BD69-5070730ADC7C}">
      <dgm:prSet/>
      <dgm:spPr/>
      <dgm:t>
        <a:bodyPr/>
        <a:lstStyle/>
        <a:p>
          <a:endParaRPr lang="en-US"/>
        </a:p>
      </dgm:t>
    </dgm:pt>
    <dgm:pt modelId="{8A193DF1-2D09-49B4-BDEB-4D059F3D47C1}" type="sibTrans" cxnId="{E3CDEC78-8D9D-4C38-BD69-5070730ADC7C}">
      <dgm:prSet/>
      <dgm:spPr/>
      <dgm:t>
        <a:bodyPr/>
        <a:lstStyle/>
        <a:p>
          <a:endParaRPr lang="en-US"/>
        </a:p>
      </dgm:t>
    </dgm:pt>
    <dgm:pt modelId="{E87C03D4-D3E9-416B-BBF9-F3F465652FFD}">
      <dgm:prSet phldrT="[Text]" custT="1"/>
      <dgm:spPr/>
      <dgm:t>
        <a:bodyPr/>
        <a:lstStyle/>
        <a:p>
          <a:r>
            <a:rPr lang="en-US" sz="1200" dirty="0" smtClean="0"/>
            <a:t>Team-first</a:t>
          </a:r>
          <a:endParaRPr lang="en-US" sz="1200" dirty="0"/>
        </a:p>
      </dgm:t>
    </dgm:pt>
    <dgm:pt modelId="{F1CECA02-372D-41B2-8D93-AD9873EDCC7E}" type="parTrans" cxnId="{688BB054-D93C-4BF2-90C5-31956669E080}">
      <dgm:prSet/>
      <dgm:spPr/>
      <dgm:t>
        <a:bodyPr/>
        <a:lstStyle/>
        <a:p>
          <a:endParaRPr lang="en-US"/>
        </a:p>
      </dgm:t>
    </dgm:pt>
    <dgm:pt modelId="{24C49EF5-FB99-46E5-9933-266862955A2F}" type="sibTrans" cxnId="{688BB054-D93C-4BF2-90C5-31956669E080}">
      <dgm:prSet/>
      <dgm:spPr/>
      <dgm:t>
        <a:bodyPr/>
        <a:lstStyle/>
        <a:p>
          <a:endParaRPr lang="en-US"/>
        </a:p>
      </dgm:t>
    </dgm:pt>
    <dgm:pt modelId="{914215AD-E1D0-49E8-A6EE-F0C03B380814}">
      <dgm:prSet phldrT="[Text]" custT="1"/>
      <dgm:spPr/>
      <dgm:t>
        <a:bodyPr/>
        <a:lstStyle/>
        <a:p>
          <a:r>
            <a:rPr lang="en-US" sz="1200" dirty="0" smtClean="0"/>
            <a:t>Elite</a:t>
          </a:r>
          <a:endParaRPr lang="en-US" sz="1200" dirty="0"/>
        </a:p>
      </dgm:t>
    </dgm:pt>
    <dgm:pt modelId="{CE44D2E2-90C4-4B10-ADA7-14DBAAA281CE}" type="parTrans" cxnId="{0C597326-065A-44F8-AD88-3B3900FBD40A}">
      <dgm:prSet/>
      <dgm:spPr/>
      <dgm:t>
        <a:bodyPr/>
        <a:lstStyle/>
        <a:p>
          <a:endParaRPr lang="en-US"/>
        </a:p>
      </dgm:t>
    </dgm:pt>
    <dgm:pt modelId="{086CF236-7E20-4DF4-9EB6-9754C2EA1D99}" type="sibTrans" cxnId="{0C597326-065A-44F8-AD88-3B3900FBD40A}">
      <dgm:prSet/>
      <dgm:spPr/>
      <dgm:t>
        <a:bodyPr/>
        <a:lstStyle/>
        <a:p>
          <a:endParaRPr lang="en-US"/>
        </a:p>
      </dgm:t>
    </dgm:pt>
    <dgm:pt modelId="{8977EB71-DF1B-4E19-A732-418BA4446FD0}">
      <dgm:prSet phldrT="[Text]" custT="1"/>
      <dgm:spPr/>
      <dgm:t>
        <a:bodyPr/>
        <a:lstStyle/>
        <a:p>
          <a:r>
            <a:rPr lang="en-US" sz="1200" dirty="0" smtClean="0"/>
            <a:t>Horizontal</a:t>
          </a:r>
          <a:endParaRPr lang="en-US" sz="1200" dirty="0"/>
        </a:p>
      </dgm:t>
    </dgm:pt>
    <dgm:pt modelId="{6868E71C-3A8C-43AC-AB34-5B3EFF90FA50}" type="parTrans" cxnId="{DC25647E-13AA-400A-95CB-7290B10F0FFA}">
      <dgm:prSet/>
      <dgm:spPr/>
      <dgm:t>
        <a:bodyPr/>
        <a:lstStyle/>
        <a:p>
          <a:endParaRPr lang="en-US"/>
        </a:p>
      </dgm:t>
    </dgm:pt>
    <dgm:pt modelId="{29087780-FADC-41B7-91B3-6698D74E789F}" type="sibTrans" cxnId="{DC25647E-13AA-400A-95CB-7290B10F0FFA}">
      <dgm:prSet/>
      <dgm:spPr/>
      <dgm:t>
        <a:bodyPr/>
        <a:lstStyle/>
        <a:p>
          <a:endParaRPr lang="en-US"/>
        </a:p>
      </dgm:t>
    </dgm:pt>
    <dgm:pt modelId="{C9D94C7C-87DB-4F27-B9D0-A967A8152D88}">
      <dgm:prSet phldrT="[Text]" custT="1"/>
      <dgm:spPr/>
      <dgm:t>
        <a:bodyPr/>
        <a:lstStyle/>
        <a:p>
          <a:r>
            <a:rPr lang="en-US" sz="1200" dirty="0" smtClean="0"/>
            <a:t>Conventional</a:t>
          </a:r>
          <a:endParaRPr lang="en-US" sz="1200" dirty="0"/>
        </a:p>
      </dgm:t>
    </dgm:pt>
    <dgm:pt modelId="{FB261A02-9635-4A97-866E-4B58391699B6}" type="parTrans" cxnId="{212FF8F2-FDC7-4A28-B3D7-87AAF737EF88}">
      <dgm:prSet/>
      <dgm:spPr/>
      <dgm:t>
        <a:bodyPr/>
        <a:lstStyle/>
        <a:p>
          <a:endParaRPr lang="en-US"/>
        </a:p>
      </dgm:t>
    </dgm:pt>
    <dgm:pt modelId="{E1A31BE1-867F-48B6-BC04-AAE8B04E8061}" type="sibTrans" cxnId="{212FF8F2-FDC7-4A28-B3D7-87AAF737EF88}">
      <dgm:prSet/>
      <dgm:spPr/>
      <dgm:t>
        <a:bodyPr/>
        <a:lstStyle/>
        <a:p>
          <a:endParaRPr lang="en-US"/>
        </a:p>
      </dgm:t>
    </dgm:pt>
    <dgm:pt modelId="{72D30B74-D90D-4458-9437-66689D6E90D9}">
      <dgm:prSet phldrT="[Text]" custT="1"/>
      <dgm:spPr/>
      <dgm:t>
        <a:bodyPr/>
        <a:lstStyle/>
        <a:p>
          <a:r>
            <a:rPr lang="en-US" sz="1200" dirty="0" smtClean="0"/>
            <a:t>Progressive</a:t>
          </a:r>
          <a:endParaRPr lang="en-US" sz="1200" dirty="0"/>
        </a:p>
      </dgm:t>
    </dgm:pt>
    <dgm:pt modelId="{274882E6-0DC5-4CC3-A485-8F5C009DA433}" type="parTrans" cxnId="{E05195EB-ABD0-4D28-9972-94B4B65B7ADE}">
      <dgm:prSet/>
      <dgm:spPr/>
      <dgm:t>
        <a:bodyPr/>
        <a:lstStyle/>
        <a:p>
          <a:endParaRPr lang="en-US"/>
        </a:p>
      </dgm:t>
    </dgm:pt>
    <dgm:pt modelId="{5814F7D4-5D9D-4E45-B664-B906939BAF0E}" type="sibTrans" cxnId="{E05195EB-ABD0-4D28-9972-94B4B65B7ADE}">
      <dgm:prSet/>
      <dgm:spPr/>
      <dgm:t>
        <a:bodyPr/>
        <a:lstStyle/>
        <a:p>
          <a:endParaRPr lang="en-US"/>
        </a:p>
      </dgm:t>
    </dgm:pt>
    <dgm:pt modelId="{56719F80-E9EC-4F95-9849-9C691A446AF2}" type="pres">
      <dgm:prSet presAssocID="{97783141-4018-4238-B391-D8F149E2B061}" presName="Name0" presStyleCnt="0">
        <dgm:presLayoutVars>
          <dgm:chMax val="1"/>
          <dgm:dir/>
          <dgm:animLvl val="ctr"/>
          <dgm:resizeHandles val="exact"/>
        </dgm:presLayoutVars>
      </dgm:prSet>
      <dgm:spPr/>
      <dgm:t>
        <a:bodyPr/>
        <a:lstStyle/>
        <a:p>
          <a:endParaRPr lang="en-US"/>
        </a:p>
      </dgm:t>
    </dgm:pt>
    <dgm:pt modelId="{B9133E6F-C618-4964-952D-39F045796F48}" type="pres">
      <dgm:prSet presAssocID="{600DC6DA-E31B-4814-8AC6-F1209EABB62B}" presName="centerShape" presStyleLbl="node0" presStyleIdx="0" presStyleCnt="1"/>
      <dgm:spPr/>
      <dgm:t>
        <a:bodyPr/>
        <a:lstStyle/>
        <a:p>
          <a:endParaRPr lang="en-US"/>
        </a:p>
      </dgm:t>
    </dgm:pt>
    <dgm:pt modelId="{46F4503C-0747-47C1-835F-D6103D6891A3}" type="pres">
      <dgm:prSet presAssocID="{F1CECA02-372D-41B2-8D93-AD9873EDCC7E}" presName="parTrans" presStyleLbl="sibTrans2D1" presStyleIdx="0" presStyleCnt="5"/>
      <dgm:spPr/>
      <dgm:t>
        <a:bodyPr/>
        <a:lstStyle/>
        <a:p>
          <a:endParaRPr lang="en-US"/>
        </a:p>
      </dgm:t>
    </dgm:pt>
    <dgm:pt modelId="{A3BF800A-86C4-40EB-A319-C069CFA4AAA7}" type="pres">
      <dgm:prSet presAssocID="{F1CECA02-372D-41B2-8D93-AD9873EDCC7E}" presName="connectorText" presStyleLbl="sibTrans2D1" presStyleIdx="0" presStyleCnt="5"/>
      <dgm:spPr/>
      <dgm:t>
        <a:bodyPr/>
        <a:lstStyle/>
        <a:p>
          <a:endParaRPr lang="en-US"/>
        </a:p>
      </dgm:t>
    </dgm:pt>
    <dgm:pt modelId="{02DC170B-EAC5-450C-BA12-3EB732A50822}" type="pres">
      <dgm:prSet presAssocID="{E87C03D4-D3E9-416B-BBF9-F3F465652FFD}" presName="node" presStyleLbl="node1" presStyleIdx="0" presStyleCnt="5" custScaleX="119738" custScaleY="85618">
        <dgm:presLayoutVars>
          <dgm:bulletEnabled val="1"/>
        </dgm:presLayoutVars>
      </dgm:prSet>
      <dgm:spPr/>
      <dgm:t>
        <a:bodyPr/>
        <a:lstStyle/>
        <a:p>
          <a:endParaRPr lang="en-US"/>
        </a:p>
      </dgm:t>
    </dgm:pt>
    <dgm:pt modelId="{F49E69AC-275A-4930-9256-0207B04A45A7}" type="pres">
      <dgm:prSet presAssocID="{CE44D2E2-90C4-4B10-ADA7-14DBAAA281CE}" presName="parTrans" presStyleLbl="sibTrans2D1" presStyleIdx="1" presStyleCnt="5"/>
      <dgm:spPr/>
      <dgm:t>
        <a:bodyPr/>
        <a:lstStyle/>
        <a:p>
          <a:endParaRPr lang="en-US"/>
        </a:p>
      </dgm:t>
    </dgm:pt>
    <dgm:pt modelId="{894B4847-C7B6-40FE-991B-464912401BD7}" type="pres">
      <dgm:prSet presAssocID="{CE44D2E2-90C4-4B10-ADA7-14DBAAA281CE}" presName="connectorText" presStyleLbl="sibTrans2D1" presStyleIdx="1" presStyleCnt="5"/>
      <dgm:spPr/>
      <dgm:t>
        <a:bodyPr/>
        <a:lstStyle/>
        <a:p>
          <a:endParaRPr lang="en-US"/>
        </a:p>
      </dgm:t>
    </dgm:pt>
    <dgm:pt modelId="{E1772E88-A487-437E-A25C-94FA5CB3FEC8}" type="pres">
      <dgm:prSet presAssocID="{914215AD-E1D0-49E8-A6EE-F0C03B380814}" presName="node" presStyleLbl="node1" presStyleIdx="1" presStyleCnt="5" custScaleX="119738" custScaleY="85618">
        <dgm:presLayoutVars>
          <dgm:bulletEnabled val="1"/>
        </dgm:presLayoutVars>
      </dgm:prSet>
      <dgm:spPr/>
      <dgm:t>
        <a:bodyPr/>
        <a:lstStyle/>
        <a:p>
          <a:endParaRPr lang="en-US"/>
        </a:p>
      </dgm:t>
    </dgm:pt>
    <dgm:pt modelId="{7427310B-BFEA-4295-B0B7-D3CB7D02D25D}" type="pres">
      <dgm:prSet presAssocID="{6868E71C-3A8C-43AC-AB34-5B3EFF90FA50}" presName="parTrans" presStyleLbl="sibTrans2D1" presStyleIdx="2" presStyleCnt="5"/>
      <dgm:spPr/>
      <dgm:t>
        <a:bodyPr/>
        <a:lstStyle/>
        <a:p>
          <a:endParaRPr lang="en-US"/>
        </a:p>
      </dgm:t>
    </dgm:pt>
    <dgm:pt modelId="{03A3126C-981D-470B-9B8E-05A6677D3390}" type="pres">
      <dgm:prSet presAssocID="{6868E71C-3A8C-43AC-AB34-5B3EFF90FA50}" presName="connectorText" presStyleLbl="sibTrans2D1" presStyleIdx="2" presStyleCnt="5"/>
      <dgm:spPr/>
      <dgm:t>
        <a:bodyPr/>
        <a:lstStyle/>
        <a:p>
          <a:endParaRPr lang="en-US"/>
        </a:p>
      </dgm:t>
    </dgm:pt>
    <dgm:pt modelId="{3649C4F2-BDBC-4358-A76F-AC50B53A34D9}" type="pres">
      <dgm:prSet presAssocID="{8977EB71-DF1B-4E19-A732-418BA4446FD0}" presName="node" presStyleLbl="node1" presStyleIdx="2" presStyleCnt="5" custScaleX="119738" custScaleY="85618">
        <dgm:presLayoutVars>
          <dgm:bulletEnabled val="1"/>
        </dgm:presLayoutVars>
      </dgm:prSet>
      <dgm:spPr/>
      <dgm:t>
        <a:bodyPr/>
        <a:lstStyle/>
        <a:p>
          <a:endParaRPr lang="en-US"/>
        </a:p>
      </dgm:t>
    </dgm:pt>
    <dgm:pt modelId="{5E04286C-9EBE-42EB-8298-C7C2ADC66AD3}" type="pres">
      <dgm:prSet presAssocID="{FB261A02-9635-4A97-866E-4B58391699B6}" presName="parTrans" presStyleLbl="sibTrans2D1" presStyleIdx="3" presStyleCnt="5"/>
      <dgm:spPr/>
      <dgm:t>
        <a:bodyPr/>
        <a:lstStyle/>
        <a:p>
          <a:endParaRPr lang="en-US"/>
        </a:p>
      </dgm:t>
    </dgm:pt>
    <dgm:pt modelId="{BC561541-8A31-4C60-A3BF-A4054AC064AE}" type="pres">
      <dgm:prSet presAssocID="{FB261A02-9635-4A97-866E-4B58391699B6}" presName="connectorText" presStyleLbl="sibTrans2D1" presStyleIdx="3" presStyleCnt="5"/>
      <dgm:spPr/>
      <dgm:t>
        <a:bodyPr/>
        <a:lstStyle/>
        <a:p>
          <a:endParaRPr lang="en-US"/>
        </a:p>
      </dgm:t>
    </dgm:pt>
    <dgm:pt modelId="{5CD723FD-CDF9-4079-BB29-7B7106178113}" type="pres">
      <dgm:prSet presAssocID="{C9D94C7C-87DB-4F27-B9D0-A967A8152D88}" presName="node" presStyleLbl="node1" presStyleIdx="3" presStyleCnt="5" custScaleX="119738" custScaleY="85618">
        <dgm:presLayoutVars>
          <dgm:bulletEnabled val="1"/>
        </dgm:presLayoutVars>
      </dgm:prSet>
      <dgm:spPr/>
      <dgm:t>
        <a:bodyPr/>
        <a:lstStyle/>
        <a:p>
          <a:endParaRPr lang="en-US"/>
        </a:p>
      </dgm:t>
    </dgm:pt>
    <dgm:pt modelId="{F15697BC-B235-4A67-97C7-BCDC53735F11}" type="pres">
      <dgm:prSet presAssocID="{274882E6-0DC5-4CC3-A485-8F5C009DA433}" presName="parTrans" presStyleLbl="sibTrans2D1" presStyleIdx="4" presStyleCnt="5"/>
      <dgm:spPr/>
      <dgm:t>
        <a:bodyPr/>
        <a:lstStyle/>
        <a:p>
          <a:endParaRPr lang="en-US"/>
        </a:p>
      </dgm:t>
    </dgm:pt>
    <dgm:pt modelId="{23B516D1-1550-4EE9-9C6F-83C9DFE1B89B}" type="pres">
      <dgm:prSet presAssocID="{274882E6-0DC5-4CC3-A485-8F5C009DA433}" presName="connectorText" presStyleLbl="sibTrans2D1" presStyleIdx="4" presStyleCnt="5"/>
      <dgm:spPr/>
      <dgm:t>
        <a:bodyPr/>
        <a:lstStyle/>
        <a:p>
          <a:endParaRPr lang="en-US"/>
        </a:p>
      </dgm:t>
    </dgm:pt>
    <dgm:pt modelId="{119061F9-D7BD-46A4-A701-83B4EB3F818B}" type="pres">
      <dgm:prSet presAssocID="{72D30B74-D90D-4458-9437-66689D6E90D9}" presName="node" presStyleLbl="node1" presStyleIdx="4" presStyleCnt="5" custScaleX="119738" custScaleY="85618">
        <dgm:presLayoutVars>
          <dgm:bulletEnabled val="1"/>
        </dgm:presLayoutVars>
      </dgm:prSet>
      <dgm:spPr/>
      <dgm:t>
        <a:bodyPr/>
        <a:lstStyle/>
        <a:p>
          <a:endParaRPr lang="en-US"/>
        </a:p>
      </dgm:t>
    </dgm:pt>
  </dgm:ptLst>
  <dgm:cxnLst>
    <dgm:cxn modelId="{8C3FABF3-F484-4686-BBF4-9680CA28A9AF}" type="presOf" srcId="{6868E71C-3A8C-43AC-AB34-5B3EFF90FA50}" destId="{03A3126C-981D-470B-9B8E-05A6677D3390}" srcOrd="1" destOrd="0" presId="urn:microsoft.com/office/officeart/2005/8/layout/radial5"/>
    <dgm:cxn modelId="{18EE5D04-DC2A-4A5C-B10B-9C1F3563C302}" type="presOf" srcId="{600DC6DA-E31B-4814-8AC6-F1209EABB62B}" destId="{B9133E6F-C618-4964-952D-39F045796F48}" srcOrd="0" destOrd="0" presId="urn:microsoft.com/office/officeart/2005/8/layout/radial5"/>
    <dgm:cxn modelId="{90A1B3AB-0609-47CB-BF0C-5FE200B19190}" type="presOf" srcId="{6868E71C-3A8C-43AC-AB34-5B3EFF90FA50}" destId="{7427310B-BFEA-4295-B0B7-D3CB7D02D25D}" srcOrd="0" destOrd="0" presId="urn:microsoft.com/office/officeart/2005/8/layout/radial5"/>
    <dgm:cxn modelId="{D61C0A12-7461-4F4D-9E8A-55D1EFCA61E5}" type="presOf" srcId="{274882E6-0DC5-4CC3-A485-8F5C009DA433}" destId="{23B516D1-1550-4EE9-9C6F-83C9DFE1B89B}" srcOrd="1" destOrd="0" presId="urn:microsoft.com/office/officeart/2005/8/layout/radial5"/>
    <dgm:cxn modelId="{62E97E0C-04F0-4621-BAFF-0E9D2D36488C}" type="presOf" srcId="{914215AD-E1D0-49E8-A6EE-F0C03B380814}" destId="{E1772E88-A487-437E-A25C-94FA5CB3FEC8}" srcOrd="0" destOrd="0" presId="urn:microsoft.com/office/officeart/2005/8/layout/radial5"/>
    <dgm:cxn modelId="{99D22DA6-2074-4A61-8BB0-74DA0DA137BE}" type="presOf" srcId="{FB261A02-9635-4A97-866E-4B58391699B6}" destId="{BC561541-8A31-4C60-A3BF-A4054AC064AE}" srcOrd="1" destOrd="0" presId="urn:microsoft.com/office/officeart/2005/8/layout/radial5"/>
    <dgm:cxn modelId="{8331AF1D-B4D7-48EC-A11B-45BA377DFFFC}" type="presOf" srcId="{72D30B74-D90D-4458-9437-66689D6E90D9}" destId="{119061F9-D7BD-46A4-A701-83B4EB3F818B}" srcOrd="0" destOrd="0" presId="urn:microsoft.com/office/officeart/2005/8/layout/radial5"/>
    <dgm:cxn modelId="{F323F9C2-D2F2-424F-9D99-CC08CE18C4E3}" type="presOf" srcId="{8977EB71-DF1B-4E19-A732-418BA4446FD0}" destId="{3649C4F2-BDBC-4358-A76F-AC50B53A34D9}" srcOrd="0" destOrd="0" presId="urn:microsoft.com/office/officeart/2005/8/layout/radial5"/>
    <dgm:cxn modelId="{212FF8F2-FDC7-4A28-B3D7-87AAF737EF88}" srcId="{600DC6DA-E31B-4814-8AC6-F1209EABB62B}" destId="{C9D94C7C-87DB-4F27-B9D0-A967A8152D88}" srcOrd="3" destOrd="0" parTransId="{FB261A02-9635-4A97-866E-4B58391699B6}" sibTransId="{E1A31BE1-867F-48B6-BC04-AAE8B04E8061}"/>
    <dgm:cxn modelId="{F998687B-D2E4-409C-A89F-4701064B4672}" type="presOf" srcId="{CE44D2E2-90C4-4B10-ADA7-14DBAAA281CE}" destId="{F49E69AC-275A-4930-9256-0207B04A45A7}" srcOrd="0" destOrd="0" presId="urn:microsoft.com/office/officeart/2005/8/layout/radial5"/>
    <dgm:cxn modelId="{1992FE0A-13A1-40A4-9933-9567AF2E3B15}" type="presOf" srcId="{97783141-4018-4238-B391-D8F149E2B061}" destId="{56719F80-E9EC-4F95-9849-9C691A446AF2}" srcOrd="0" destOrd="0" presId="urn:microsoft.com/office/officeart/2005/8/layout/radial5"/>
    <dgm:cxn modelId="{688BB054-D93C-4BF2-90C5-31956669E080}" srcId="{600DC6DA-E31B-4814-8AC6-F1209EABB62B}" destId="{E87C03D4-D3E9-416B-BBF9-F3F465652FFD}" srcOrd="0" destOrd="0" parTransId="{F1CECA02-372D-41B2-8D93-AD9873EDCC7E}" sibTransId="{24C49EF5-FB99-46E5-9933-266862955A2F}"/>
    <dgm:cxn modelId="{DC25647E-13AA-400A-95CB-7290B10F0FFA}" srcId="{600DC6DA-E31B-4814-8AC6-F1209EABB62B}" destId="{8977EB71-DF1B-4E19-A732-418BA4446FD0}" srcOrd="2" destOrd="0" parTransId="{6868E71C-3A8C-43AC-AB34-5B3EFF90FA50}" sibTransId="{29087780-FADC-41B7-91B3-6698D74E789F}"/>
    <dgm:cxn modelId="{E3CDEC78-8D9D-4C38-BD69-5070730ADC7C}" srcId="{97783141-4018-4238-B391-D8F149E2B061}" destId="{600DC6DA-E31B-4814-8AC6-F1209EABB62B}" srcOrd="0" destOrd="0" parTransId="{21D25AD0-7E3C-46A6-B3F0-022775548F2B}" sibTransId="{8A193DF1-2D09-49B4-BDEB-4D059F3D47C1}"/>
    <dgm:cxn modelId="{0C597326-065A-44F8-AD88-3B3900FBD40A}" srcId="{600DC6DA-E31B-4814-8AC6-F1209EABB62B}" destId="{914215AD-E1D0-49E8-A6EE-F0C03B380814}" srcOrd="1" destOrd="0" parTransId="{CE44D2E2-90C4-4B10-ADA7-14DBAAA281CE}" sibTransId="{086CF236-7E20-4DF4-9EB6-9754C2EA1D99}"/>
    <dgm:cxn modelId="{AFEB99E4-D36D-4A27-B6AF-1F34E99579C0}" type="presOf" srcId="{E87C03D4-D3E9-416B-BBF9-F3F465652FFD}" destId="{02DC170B-EAC5-450C-BA12-3EB732A50822}" srcOrd="0" destOrd="0" presId="urn:microsoft.com/office/officeart/2005/8/layout/radial5"/>
    <dgm:cxn modelId="{A49E9C76-6A69-4C60-9DE5-FCDCA330F7A7}" type="presOf" srcId="{CE44D2E2-90C4-4B10-ADA7-14DBAAA281CE}" destId="{894B4847-C7B6-40FE-991B-464912401BD7}" srcOrd="1" destOrd="0" presId="urn:microsoft.com/office/officeart/2005/8/layout/radial5"/>
    <dgm:cxn modelId="{A4D7CC0F-7F9E-405A-BBA6-1364F35AD783}" type="presOf" srcId="{F1CECA02-372D-41B2-8D93-AD9873EDCC7E}" destId="{A3BF800A-86C4-40EB-A319-C069CFA4AAA7}" srcOrd="1" destOrd="0" presId="urn:microsoft.com/office/officeart/2005/8/layout/radial5"/>
    <dgm:cxn modelId="{7C535E94-1568-4B48-8A61-08C1FE097578}" type="presOf" srcId="{F1CECA02-372D-41B2-8D93-AD9873EDCC7E}" destId="{46F4503C-0747-47C1-835F-D6103D6891A3}" srcOrd="0" destOrd="0" presId="urn:microsoft.com/office/officeart/2005/8/layout/radial5"/>
    <dgm:cxn modelId="{92E50617-9462-4509-889C-8FBF4E0567F4}" type="presOf" srcId="{FB261A02-9635-4A97-866E-4B58391699B6}" destId="{5E04286C-9EBE-42EB-8298-C7C2ADC66AD3}" srcOrd="0" destOrd="0" presId="urn:microsoft.com/office/officeart/2005/8/layout/radial5"/>
    <dgm:cxn modelId="{E05195EB-ABD0-4D28-9972-94B4B65B7ADE}" srcId="{600DC6DA-E31B-4814-8AC6-F1209EABB62B}" destId="{72D30B74-D90D-4458-9437-66689D6E90D9}" srcOrd="4" destOrd="0" parTransId="{274882E6-0DC5-4CC3-A485-8F5C009DA433}" sibTransId="{5814F7D4-5D9D-4E45-B664-B906939BAF0E}"/>
    <dgm:cxn modelId="{8945A78F-1378-4429-A722-F5AD19539C8E}" type="presOf" srcId="{C9D94C7C-87DB-4F27-B9D0-A967A8152D88}" destId="{5CD723FD-CDF9-4079-BB29-7B7106178113}" srcOrd="0" destOrd="0" presId="urn:microsoft.com/office/officeart/2005/8/layout/radial5"/>
    <dgm:cxn modelId="{856BB9C5-331A-41F6-BF18-4F63554EC58F}" type="presOf" srcId="{274882E6-0DC5-4CC3-A485-8F5C009DA433}" destId="{F15697BC-B235-4A67-97C7-BCDC53735F11}" srcOrd="0" destOrd="0" presId="urn:microsoft.com/office/officeart/2005/8/layout/radial5"/>
    <dgm:cxn modelId="{DE100EB0-D4C4-4A16-AD85-BCFB0BC5FA35}" type="presParOf" srcId="{56719F80-E9EC-4F95-9849-9C691A446AF2}" destId="{B9133E6F-C618-4964-952D-39F045796F48}" srcOrd="0" destOrd="0" presId="urn:microsoft.com/office/officeart/2005/8/layout/radial5"/>
    <dgm:cxn modelId="{F34F8CFB-C532-49B1-B030-1C5682FB5CB3}" type="presParOf" srcId="{56719F80-E9EC-4F95-9849-9C691A446AF2}" destId="{46F4503C-0747-47C1-835F-D6103D6891A3}" srcOrd="1" destOrd="0" presId="urn:microsoft.com/office/officeart/2005/8/layout/radial5"/>
    <dgm:cxn modelId="{1156732A-E196-418C-B844-9E05A3EAB0AB}" type="presParOf" srcId="{46F4503C-0747-47C1-835F-D6103D6891A3}" destId="{A3BF800A-86C4-40EB-A319-C069CFA4AAA7}" srcOrd="0" destOrd="0" presId="urn:microsoft.com/office/officeart/2005/8/layout/radial5"/>
    <dgm:cxn modelId="{2E2EF9B2-EF10-464B-90D8-DC5D75C92620}" type="presParOf" srcId="{56719F80-E9EC-4F95-9849-9C691A446AF2}" destId="{02DC170B-EAC5-450C-BA12-3EB732A50822}" srcOrd="2" destOrd="0" presId="urn:microsoft.com/office/officeart/2005/8/layout/radial5"/>
    <dgm:cxn modelId="{319423B2-8E7D-4A2D-8A63-909B9F6CFD9E}" type="presParOf" srcId="{56719F80-E9EC-4F95-9849-9C691A446AF2}" destId="{F49E69AC-275A-4930-9256-0207B04A45A7}" srcOrd="3" destOrd="0" presId="urn:microsoft.com/office/officeart/2005/8/layout/radial5"/>
    <dgm:cxn modelId="{6DDCDA26-256F-466B-A469-9F2B76D986D0}" type="presParOf" srcId="{F49E69AC-275A-4930-9256-0207B04A45A7}" destId="{894B4847-C7B6-40FE-991B-464912401BD7}" srcOrd="0" destOrd="0" presId="urn:microsoft.com/office/officeart/2005/8/layout/radial5"/>
    <dgm:cxn modelId="{3B93F2F7-3187-4311-BB80-7F94AB577583}" type="presParOf" srcId="{56719F80-E9EC-4F95-9849-9C691A446AF2}" destId="{E1772E88-A487-437E-A25C-94FA5CB3FEC8}" srcOrd="4" destOrd="0" presId="urn:microsoft.com/office/officeart/2005/8/layout/radial5"/>
    <dgm:cxn modelId="{8EFE1AC2-C7F8-46CE-8491-FCBF6A7D1D18}" type="presParOf" srcId="{56719F80-E9EC-4F95-9849-9C691A446AF2}" destId="{7427310B-BFEA-4295-B0B7-D3CB7D02D25D}" srcOrd="5" destOrd="0" presId="urn:microsoft.com/office/officeart/2005/8/layout/radial5"/>
    <dgm:cxn modelId="{B5E2475F-2471-49E7-9EF6-237F4CC81B2E}" type="presParOf" srcId="{7427310B-BFEA-4295-B0B7-D3CB7D02D25D}" destId="{03A3126C-981D-470B-9B8E-05A6677D3390}" srcOrd="0" destOrd="0" presId="urn:microsoft.com/office/officeart/2005/8/layout/radial5"/>
    <dgm:cxn modelId="{EFF3B2C3-C0EE-461C-A46E-D07CDDF04E20}" type="presParOf" srcId="{56719F80-E9EC-4F95-9849-9C691A446AF2}" destId="{3649C4F2-BDBC-4358-A76F-AC50B53A34D9}" srcOrd="6" destOrd="0" presId="urn:microsoft.com/office/officeart/2005/8/layout/radial5"/>
    <dgm:cxn modelId="{364F91D5-3757-4A95-9117-7A4BFAA3B85D}" type="presParOf" srcId="{56719F80-E9EC-4F95-9849-9C691A446AF2}" destId="{5E04286C-9EBE-42EB-8298-C7C2ADC66AD3}" srcOrd="7" destOrd="0" presId="urn:microsoft.com/office/officeart/2005/8/layout/radial5"/>
    <dgm:cxn modelId="{4868D44F-8F17-46F5-A431-22F8CA5E699E}" type="presParOf" srcId="{5E04286C-9EBE-42EB-8298-C7C2ADC66AD3}" destId="{BC561541-8A31-4C60-A3BF-A4054AC064AE}" srcOrd="0" destOrd="0" presId="urn:microsoft.com/office/officeart/2005/8/layout/radial5"/>
    <dgm:cxn modelId="{8321218C-109E-4CF1-B6AB-BD09A844A33D}" type="presParOf" srcId="{56719F80-E9EC-4F95-9849-9C691A446AF2}" destId="{5CD723FD-CDF9-4079-BB29-7B7106178113}" srcOrd="8" destOrd="0" presId="urn:microsoft.com/office/officeart/2005/8/layout/radial5"/>
    <dgm:cxn modelId="{2F672EEC-057B-4E5C-B659-9D2B3C726635}" type="presParOf" srcId="{56719F80-E9EC-4F95-9849-9C691A446AF2}" destId="{F15697BC-B235-4A67-97C7-BCDC53735F11}" srcOrd="9" destOrd="0" presId="urn:microsoft.com/office/officeart/2005/8/layout/radial5"/>
    <dgm:cxn modelId="{E675F6AB-C047-46FB-8B29-610D47C858DC}" type="presParOf" srcId="{F15697BC-B235-4A67-97C7-BCDC53735F11}" destId="{23B516D1-1550-4EE9-9C6F-83C9DFE1B89B}" srcOrd="0" destOrd="0" presId="urn:microsoft.com/office/officeart/2005/8/layout/radial5"/>
    <dgm:cxn modelId="{FDFC32BE-E1C9-477D-87D5-3275B568B41E}" type="presParOf" srcId="{56719F80-E9EC-4F95-9849-9C691A446AF2}" destId="{119061F9-D7BD-46A4-A701-83B4EB3F818B}" srcOrd="10" destOrd="0" presId="urn:microsoft.com/office/officeart/2005/8/layout/radial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133E6F-C618-4964-952D-39F045796F48}">
      <dsp:nvSpPr>
        <dsp:cNvPr id="0" name=""/>
        <dsp:cNvSpPr/>
      </dsp:nvSpPr>
      <dsp:spPr>
        <a:xfrm>
          <a:off x="3207084" y="1894350"/>
          <a:ext cx="1349553" cy="1349553"/>
        </a:xfrm>
        <a:prstGeom prst="ellipse">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Corporate Culture</a:t>
          </a:r>
          <a:endParaRPr lang="en-US" sz="1600" kern="1200" dirty="0"/>
        </a:p>
      </dsp:txBody>
      <dsp:txXfrm>
        <a:off x="3404721" y="2091987"/>
        <a:ext cx="954279" cy="954279"/>
      </dsp:txXfrm>
    </dsp:sp>
    <dsp:sp modelId="{46F4503C-0747-47C1-835F-D6103D6891A3}">
      <dsp:nvSpPr>
        <dsp:cNvPr id="0" name=""/>
        <dsp:cNvSpPr/>
      </dsp:nvSpPr>
      <dsp:spPr>
        <a:xfrm rot="16200000">
          <a:off x="3712445" y="1354863"/>
          <a:ext cx="338831" cy="458848"/>
        </a:xfrm>
        <a:prstGeom prst="rightArrow">
          <a:avLst>
            <a:gd name="adj1" fmla="val 60000"/>
            <a:gd name="adj2" fmla="val 50000"/>
          </a:avLst>
        </a:prstGeom>
        <a:solidFill>
          <a:schemeClr val="accent2">
            <a:hueOff val="0"/>
            <a:satOff val="0"/>
            <a:lumOff val="0"/>
            <a:alphaOff val="0"/>
          </a:schemeClr>
        </a:solidFill>
        <a:ln>
          <a:noFill/>
        </a:ln>
        <a:effectLst/>
        <a:scene3d>
          <a:camera prst="orthographicFront"/>
          <a:lightRig rig="chilly" dir="t"/>
        </a:scene3d>
        <a:sp3d z="-70000" extrusionH="1700" prstMaterial="translucentPowder">
          <a:bevelT w="25400" h="6350" prst="softRound"/>
          <a:bevelB w="0" h="0" prst="convex"/>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a:p>
      </dsp:txBody>
      <dsp:txXfrm>
        <a:off x="3763270" y="1497458"/>
        <a:ext cx="237182" cy="275308"/>
      </dsp:txXfrm>
    </dsp:sp>
    <dsp:sp modelId="{02DC170B-EAC5-450C-BA12-3EB732A50822}">
      <dsp:nvSpPr>
        <dsp:cNvPr id="0" name=""/>
        <dsp:cNvSpPr/>
      </dsp:nvSpPr>
      <dsp:spPr>
        <a:xfrm>
          <a:off x="3073897" y="99584"/>
          <a:ext cx="1615928" cy="1155460"/>
        </a:xfrm>
        <a:prstGeom prst="ellipse">
          <a:avLst/>
        </a:prstGeom>
        <a:solidFill>
          <a:schemeClr val="accent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t>Team-first</a:t>
          </a:r>
          <a:endParaRPr lang="en-US" sz="1200" kern="1200" dirty="0"/>
        </a:p>
      </dsp:txBody>
      <dsp:txXfrm>
        <a:off x="3310544" y="268797"/>
        <a:ext cx="1142634" cy="817034"/>
      </dsp:txXfrm>
    </dsp:sp>
    <dsp:sp modelId="{F49E69AC-275A-4930-9256-0207B04A45A7}">
      <dsp:nvSpPr>
        <dsp:cNvPr id="0" name=""/>
        <dsp:cNvSpPr/>
      </dsp:nvSpPr>
      <dsp:spPr>
        <a:xfrm rot="20520000">
          <a:off x="4610674" y="2064702"/>
          <a:ext cx="235107" cy="458848"/>
        </a:xfrm>
        <a:prstGeom prst="rightArrow">
          <a:avLst>
            <a:gd name="adj1" fmla="val 60000"/>
            <a:gd name="adj2" fmla="val 50000"/>
          </a:avLst>
        </a:prstGeom>
        <a:solidFill>
          <a:schemeClr val="accent3">
            <a:hueOff val="0"/>
            <a:satOff val="0"/>
            <a:lumOff val="0"/>
            <a:alphaOff val="0"/>
          </a:schemeClr>
        </a:solidFill>
        <a:ln>
          <a:noFill/>
        </a:ln>
        <a:effectLst/>
        <a:scene3d>
          <a:camera prst="orthographicFront"/>
          <a:lightRig rig="chilly" dir="t"/>
        </a:scene3d>
        <a:sp3d z="-70000" extrusionH="1700" prstMaterial="translucentPowder">
          <a:bevelT w="25400" h="6350" prst="softRound"/>
          <a:bevelB w="0" h="0" prst="convex"/>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a:p>
      </dsp:txBody>
      <dsp:txXfrm>
        <a:off x="4612400" y="2167370"/>
        <a:ext cx="164575" cy="275308"/>
      </dsp:txXfrm>
    </dsp:sp>
    <dsp:sp modelId="{E1772E88-A487-437E-A25C-94FA5CB3FEC8}">
      <dsp:nvSpPr>
        <dsp:cNvPr id="0" name=""/>
        <dsp:cNvSpPr/>
      </dsp:nvSpPr>
      <dsp:spPr>
        <a:xfrm>
          <a:off x="4873117" y="1406795"/>
          <a:ext cx="1615928" cy="1155460"/>
        </a:xfrm>
        <a:prstGeom prst="ellipse">
          <a:avLst/>
        </a:prstGeom>
        <a:solidFill>
          <a:schemeClr val="accent3">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t>Elite</a:t>
          </a:r>
          <a:endParaRPr lang="en-US" sz="1200" kern="1200" dirty="0"/>
        </a:p>
      </dsp:txBody>
      <dsp:txXfrm>
        <a:off x="5109764" y="1576008"/>
        <a:ext cx="1142634" cy="817034"/>
      </dsp:txXfrm>
    </dsp:sp>
    <dsp:sp modelId="{7427310B-BFEA-4295-B0B7-D3CB7D02D25D}">
      <dsp:nvSpPr>
        <dsp:cNvPr id="0" name=""/>
        <dsp:cNvSpPr/>
      </dsp:nvSpPr>
      <dsp:spPr>
        <a:xfrm rot="3240000">
          <a:off x="4290196" y="3114494"/>
          <a:ext cx="309167" cy="458848"/>
        </a:xfrm>
        <a:prstGeom prst="rightArrow">
          <a:avLst>
            <a:gd name="adj1" fmla="val 60000"/>
            <a:gd name="adj2" fmla="val 50000"/>
          </a:avLst>
        </a:prstGeom>
        <a:solidFill>
          <a:schemeClr val="accent4">
            <a:hueOff val="0"/>
            <a:satOff val="0"/>
            <a:lumOff val="0"/>
            <a:alphaOff val="0"/>
          </a:schemeClr>
        </a:solidFill>
        <a:ln>
          <a:noFill/>
        </a:ln>
        <a:effectLst/>
        <a:scene3d>
          <a:camera prst="orthographicFront"/>
          <a:lightRig rig="chilly" dir="t"/>
        </a:scene3d>
        <a:sp3d z="-70000" extrusionH="1700" prstMaterial="translucentPowder">
          <a:bevelT w="25400" h="6350" prst="softRound"/>
          <a:bevelB w="0" h="0" prst="convex"/>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a:p>
      </dsp:txBody>
      <dsp:txXfrm>
        <a:off x="4309312" y="3168746"/>
        <a:ext cx="216417" cy="275308"/>
      </dsp:txXfrm>
    </dsp:sp>
    <dsp:sp modelId="{3649C4F2-BDBC-4358-A76F-AC50B53A34D9}">
      <dsp:nvSpPr>
        <dsp:cNvPr id="0" name=""/>
        <dsp:cNvSpPr/>
      </dsp:nvSpPr>
      <dsp:spPr>
        <a:xfrm>
          <a:off x="4185876" y="3521905"/>
          <a:ext cx="1615928" cy="1155460"/>
        </a:xfrm>
        <a:prstGeom prst="ellipse">
          <a:avLst/>
        </a:prstGeom>
        <a:solidFill>
          <a:schemeClr val="accent4">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t>Horizontal</a:t>
          </a:r>
          <a:endParaRPr lang="en-US" sz="1200" kern="1200" dirty="0"/>
        </a:p>
      </dsp:txBody>
      <dsp:txXfrm>
        <a:off x="4422523" y="3691118"/>
        <a:ext cx="1142634" cy="817034"/>
      </dsp:txXfrm>
    </dsp:sp>
    <dsp:sp modelId="{5E04286C-9EBE-42EB-8298-C7C2ADC66AD3}">
      <dsp:nvSpPr>
        <dsp:cNvPr id="0" name=""/>
        <dsp:cNvSpPr/>
      </dsp:nvSpPr>
      <dsp:spPr>
        <a:xfrm rot="7560000">
          <a:off x="3164359" y="3114494"/>
          <a:ext cx="309167" cy="458848"/>
        </a:xfrm>
        <a:prstGeom prst="rightArrow">
          <a:avLst>
            <a:gd name="adj1" fmla="val 60000"/>
            <a:gd name="adj2" fmla="val 50000"/>
          </a:avLst>
        </a:prstGeom>
        <a:solidFill>
          <a:schemeClr val="accent5">
            <a:hueOff val="0"/>
            <a:satOff val="0"/>
            <a:lumOff val="0"/>
            <a:alphaOff val="0"/>
          </a:schemeClr>
        </a:solidFill>
        <a:ln>
          <a:noFill/>
        </a:ln>
        <a:effectLst/>
        <a:scene3d>
          <a:camera prst="orthographicFront"/>
          <a:lightRig rig="chilly" dir="t"/>
        </a:scene3d>
        <a:sp3d z="-70000" extrusionH="1700" prstMaterial="translucentPowder">
          <a:bevelT w="25400" h="6350" prst="softRound"/>
          <a:bevelB w="0" h="0" prst="convex"/>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a:p>
      </dsp:txBody>
      <dsp:txXfrm rot="10800000">
        <a:off x="3237993" y="3168746"/>
        <a:ext cx="216417" cy="275308"/>
      </dsp:txXfrm>
    </dsp:sp>
    <dsp:sp modelId="{5CD723FD-CDF9-4079-BB29-7B7106178113}">
      <dsp:nvSpPr>
        <dsp:cNvPr id="0" name=""/>
        <dsp:cNvSpPr/>
      </dsp:nvSpPr>
      <dsp:spPr>
        <a:xfrm>
          <a:off x="1961917" y="3521905"/>
          <a:ext cx="1615928" cy="1155460"/>
        </a:xfrm>
        <a:prstGeom prst="ellipse">
          <a:avLst/>
        </a:prstGeom>
        <a:solidFill>
          <a:schemeClr val="accent5">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t>Conventional</a:t>
          </a:r>
          <a:endParaRPr lang="en-US" sz="1200" kern="1200" dirty="0"/>
        </a:p>
      </dsp:txBody>
      <dsp:txXfrm>
        <a:off x="2198564" y="3691118"/>
        <a:ext cx="1142634" cy="817034"/>
      </dsp:txXfrm>
    </dsp:sp>
    <dsp:sp modelId="{F15697BC-B235-4A67-97C7-BCDC53735F11}">
      <dsp:nvSpPr>
        <dsp:cNvPr id="0" name=""/>
        <dsp:cNvSpPr/>
      </dsp:nvSpPr>
      <dsp:spPr>
        <a:xfrm rot="11880000">
          <a:off x="2917941" y="2064702"/>
          <a:ext cx="235107" cy="458848"/>
        </a:xfrm>
        <a:prstGeom prst="rightArrow">
          <a:avLst>
            <a:gd name="adj1" fmla="val 60000"/>
            <a:gd name="adj2" fmla="val 50000"/>
          </a:avLst>
        </a:prstGeom>
        <a:solidFill>
          <a:schemeClr val="accent6">
            <a:hueOff val="0"/>
            <a:satOff val="0"/>
            <a:lumOff val="0"/>
            <a:alphaOff val="0"/>
          </a:schemeClr>
        </a:solidFill>
        <a:ln>
          <a:noFill/>
        </a:ln>
        <a:effectLst/>
        <a:scene3d>
          <a:camera prst="orthographicFront"/>
          <a:lightRig rig="chilly" dir="t"/>
        </a:scene3d>
        <a:sp3d z="-70000" extrusionH="1700" prstMaterial="translucentPowder">
          <a:bevelT w="25400" h="6350" prst="softRound"/>
          <a:bevelB w="0" h="0" prst="convex"/>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a:p>
      </dsp:txBody>
      <dsp:txXfrm rot="10800000">
        <a:off x="2986747" y="2167370"/>
        <a:ext cx="164575" cy="275308"/>
      </dsp:txXfrm>
    </dsp:sp>
    <dsp:sp modelId="{119061F9-D7BD-46A4-A701-83B4EB3F818B}">
      <dsp:nvSpPr>
        <dsp:cNvPr id="0" name=""/>
        <dsp:cNvSpPr/>
      </dsp:nvSpPr>
      <dsp:spPr>
        <a:xfrm>
          <a:off x="1274676" y="1406795"/>
          <a:ext cx="1615928" cy="1155460"/>
        </a:xfrm>
        <a:prstGeom prst="ellipse">
          <a:avLst/>
        </a:prstGeom>
        <a:solidFill>
          <a:schemeClr val="accent6">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t>Progressive</a:t>
          </a:r>
          <a:endParaRPr lang="en-US" sz="1200" kern="1200" dirty="0"/>
        </a:p>
      </dsp:txBody>
      <dsp:txXfrm>
        <a:off x="1511323" y="1576008"/>
        <a:ext cx="1142634" cy="817034"/>
      </dsp:txXfrm>
    </dsp:sp>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Sylfaen Regular" pitchFamily="18" charset="0"/>
                <a:ea typeface="Sylfaen Regular" pitchFamily="18" charset="0"/>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lang="en-US" dirty="0"/>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Sylfaen Regular" pitchFamily="18" charset="0"/>
                <a:ea typeface="Sylfaen Regular" pitchFamily="18" charset="0"/>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lang="en-US" dirty="0"/>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dirty="0"/>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Sylfaen Regular" pitchFamily="18" charset="0"/>
                <a:ea typeface="Sylfaen Regular" pitchFamily="18" charset="0"/>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lang="en-US" dirty="0"/>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lvl1pPr>
              <a:defRPr b="0" i="0">
                <a:latin typeface="Sylfaen Regular" pitchFamily="18" charset="0"/>
              </a:defRPr>
            </a:lvl1pPr>
          </a:lstStyle>
          <a:p>
            <a:pPr algn="r"/>
            <a:fld id="{00000000-1234-1234-1234-123412341234}" type="slidenum">
              <a:rPr lang="en-US" sz="1200" smtClean="0">
                <a:solidFill>
                  <a:schemeClr val="dk1"/>
                </a:solidFill>
                <a:ea typeface="Calibri"/>
                <a:cs typeface="Calibri"/>
                <a:sym typeface="Calibri"/>
              </a:rPr>
              <a:pPr algn="r"/>
              <a:t>‹#›</a:t>
            </a:fld>
            <a:endParaRPr lang="en-US" sz="1200" dirty="0">
              <a:solidFill>
                <a:schemeClr val="dk1"/>
              </a:solidFill>
              <a:ea typeface="Calibri"/>
              <a:cs typeface="Calibri"/>
              <a:sym typeface="Calibri"/>
            </a:endParaRPr>
          </a:p>
        </p:txBody>
      </p:sp>
    </p:spTree>
    <p:extLst>
      <p:ext uri="{BB962C8B-B14F-4D97-AF65-F5344CB8AC3E}">
        <p14:creationId xmlns:p14="http://schemas.microsoft.com/office/powerpoint/2010/main" val="250840298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Sylfaen Regular" pitchFamily="18" charset="0"/>
        <a:ea typeface="Sylfaen Regular" pitchFamily="18"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87" name="Google Shape;8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1</a:t>
            </a:fld>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8d3272b2c0_0_2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8d3272b2c0_0_23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185" name="Google Shape;185;g8d3272b2c0_0_23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10</a:t>
            </a:fld>
            <a:endParaRPr dirty="0"/>
          </a:p>
        </p:txBody>
      </p:sp>
    </p:spTree>
    <p:extLst>
      <p:ext uri="{BB962C8B-B14F-4D97-AF65-F5344CB8AC3E}">
        <p14:creationId xmlns:p14="http://schemas.microsoft.com/office/powerpoint/2010/main" val="560744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8d3272b2c0_0_18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8d3272b2c0_0_18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143" name="Google Shape;143;g8d3272b2c0_0_18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16</a:t>
            </a:fld>
            <a:endParaRPr dirty="0"/>
          </a:p>
        </p:txBody>
      </p:sp>
    </p:spTree>
    <p:extLst>
      <p:ext uri="{BB962C8B-B14F-4D97-AF65-F5344CB8AC3E}">
        <p14:creationId xmlns:p14="http://schemas.microsoft.com/office/powerpoint/2010/main" val="14936875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8d3272b2c0_0_2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8d3272b2c0_0_23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185" name="Google Shape;185;g8d3272b2c0_0_23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17</a:t>
            </a:fld>
            <a:endParaRPr dirty="0"/>
          </a:p>
        </p:txBody>
      </p:sp>
    </p:spTree>
    <p:extLst>
      <p:ext uri="{BB962C8B-B14F-4D97-AF65-F5344CB8AC3E}">
        <p14:creationId xmlns:p14="http://schemas.microsoft.com/office/powerpoint/2010/main" val="3695502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8d3272b2c0_0_2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8d3272b2c0_0_23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185" name="Google Shape;185;g8d3272b2c0_0_23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18</a:t>
            </a:fld>
            <a:endParaRPr dirty="0"/>
          </a:p>
        </p:txBody>
      </p:sp>
    </p:spTree>
    <p:extLst>
      <p:ext uri="{BB962C8B-B14F-4D97-AF65-F5344CB8AC3E}">
        <p14:creationId xmlns:p14="http://schemas.microsoft.com/office/powerpoint/2010/main" val="2582007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8d3272b2c0_0_2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8d3272b2c0_0_23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185" name="Google Shape;185;g8d3272b2c0_0_23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19</a:t>
            </a:fld>
            <a:endParaRPr dirty="0"/>
          </a:p>
        </p:txBody>
      </p:sp>
    </p:spTree>
    <p:extLst>
      <p:ext uri="{BB962C8B-B14F-4D97-AF65-F5344CB8AC3E}">
        <p14:creationId xmlns:p14="http://schemas.microsoft.com/office/powerpoint/2010/main" val="8247074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8d3272b2c0_0_2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8d3272b2c0_0_23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185" name="Google Shape;185;g8d3272b2c0_0_23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20</a:t>
            </a:fld>
            <a:endParaRPr dirty="0"/>
          </a:p>
        </p:txBody>
      </p:sp>
    </p:spTree>
    <p:extLst>
      <p:ext uri="{BB962C8B-B14F-4D97-AF65-F5344CB8AC3E}">
        <p14:creationId xmlns:p14="http://schemas.microsoft.com/office/powerpoint/2010/main" val="9028064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8d3272b2c0_0_2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8d3272b2c0_0_23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185" name="Google Shape;185;g8d3272b2c0_0_23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21</a:t>
            </a:fld>
            <a:endParaRPr dirty="0"/>
          </a:p>
        </p:txBody>
      </p:sp>
    </p:spTree>
    <p:extLst>
      <p:ext uri="{BB962C8B-B14F-4D97-AF65-F5344CB8AC3E}">
        <p14:creationId xmlns:p14="http://schemas.microsoft.com/office/powerpoint/2010/main" val="13277056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8d3272b2c0_0_2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8d3272b2c0_0_23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185" name="Google Shape;185;g8d3272b2c0_0_23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22</a:t>
            </a:fld>
            <a:endParaRPr dirty="0"/>
          </a:p>
        </p:txBody>
      </p:sp>
    </p:spTree>
    <p:extLst>
      <p:ext uri="{BB962C8B-B14F-4D97-AF65-F5344CB8AC3E}">
        <p14:creationId xmlns:p14="http://schemas.microsoft.com/office/powerpoint/2010/main" val="27404718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8d3272b2c0_0_2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8d3272b2c0_0_23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185" name="Google Shape;185;g8d3272b2c0_0_23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23</a:t>
            </a:fld>
            <a:endParaRPr dirty="0"/>
          </a:p>
        </p:txBody>
      </p:sp>
    </p:spTree>
    <p:extLst>
      <p:ext uri="{BB962C8B-B14F-4D97-AF65-F5344CB8AC3E}">
        <p14:creationId xmlns:p14="http://schemas.microsoft.com/office/powerpoint/2010/main" val="15844687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6"/>
        <p:cNvGrpSpPr/>
        <p:nvPr/>
      </p:nvGrpSpPr>
      <p:grpSpPr>
        <a:xfrm>
          <a:off x="0" y="0"/>
          <a:ext cx="0" cy="0"/>
          <a:chOff x="0" y="0"/>
          <a:chExt cx="0" cy="0"/>
        </a:xfrm>
      </p:grpSpPr>
      <p:sp>
        <p:nvSpPr>
          <p:cNvPr id="527" name="Google Shape;527;g8d3272b2c0_2_18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8" name="Google Shape;528;g8d3272b2c0_2_18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529" name="Google Shape;529;g8d3272b2c0_2_18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28</a:t>
            </a:fld>
            <a:endParaRPr dirty="0"/>
          </a:p>
        </p:txBody>
      </p:sp>
    </p:spTree>
    <p:extLst>
      <p:ext uri="{BB962C8B-B14F-4D97-AF65-F5344CB8AC3E}">
        <p14:creationId xmlns:p14="http://schemas.microsoft.com/office/powerpoint/2010/main" val="17768356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94" name="Google Shape;94;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6"/>
        <p:cNvGrpSpPr/>
        <p:nvPr/>
      </p:nvGrpSpPr>
      <p:grpSpPr>
        <a:xfrm>
          <a:off x="0" y="0"/>
          <a:ext cx="0" cy="0"/>
          <a:chOff x="0" y="0"/>
          <a:chExt cx="0" cy="0"/>
        </a:xfrm>
      </p:grpSpPr>
      <p:sp>
        <p:nvSpPr>
          <p:cNvPr id="527" name="Google Shape;527;g8d3272b2c0_2_18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8" name="Google Shape;528;g8d3272b2c0_2_18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529" name="Google Shape;529;g8d3272b2c0_2_18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29</a:t>
            </a:fld>
            <a:endParaRPr dirty="0"/>
          </a:p>
        </p:txBody>
      </p:sp>
    </p:spTree>
    <p:extLst>
      <p:ext uri="{BB962C8B-B14F-4D97-AF65-F5344CB8AC3E}">
        <p14:creationId xmlns:p14="http://schemas.microsoft.com/office/powerpoint/2010/main" val="14364725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6"/>
        <p:cNvGrpSpPr/>
        <p:nvPr/>
      </p:nvGrpSpPr>
      <p:grpSpPr>
        <a:xfrm>
          <a:off x="0" y="0"/>
          <a:ext cx="0" cy="0"/>
          <a:chOff x="0" y="0"/>
          <a:chExt cx="0" cy="0"/>
        </a:xfrm>
      </p:grpSpPr>
      <p:sp>
        <p:nvSpPr>
          <p:cNvPr id="527" name="Google Shape;527;g8d3272b2c0_2_18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8" name="Google Shape;528;g8d3272b2c0_2_18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529" name="Google Shape;529;g8d3272b2c0_2_18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30</a:t>
            </a:fld>
            <a:endParaRPr dirty="0"/>
          </a:p>
        </p:txBody>
      </p:sp>
    </p:spTree>
    <p:extLst>
      <p:ext uri="{BB962C8B-B14F-4D97-AF65-F5344CB8AC3E}">
        <p14:creationId xmlns:p14="http://schemas.microsoft.com/office/powerpoint/2010/main" val="21367268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6"/>
        <p:cNvGrpSpPr/>
        <p:nvPr/>
      </p:nvGrpSpPr>
      <p:grpSpPr>
        <a:xfrm>
          <a:off x="0" y="0"/>
          <a:ext cx="0" cy="0"/>
          <a:chOff x="0" y="0"/>
          <a:chExt cx="0" cy="0"/>
        </a:xfrm>
      </p:grpSpPr>
      <p:sp>
        <p:nvSpPr>
          <p:cNvPr id="527" name="Google Shape;527;g8d3272b2c0_2_18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8" name="Google Shape;528;g8d3272b2c0_2_18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529" name="Google Shape;529;g8d3272b2c0_2_18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31</a:t>
            </a:fld>
            <a:endParaRPr dirty="0"/>
          </a:p>
        </p:txBody>
      </p:sp>
    </p:spTree>
    <p:extLst>
      <p:ext uri="{BB962C8B-B14F-4D97-AF65-F5344CB8AC3E}">
        <p14:creationId xmlns:p14="http://schemas.microsoft.com/office/powerpoint/2010/main" val="17832376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1"/>
        <p:cNvGrpSpPr/>
        <p:nvPr/>
      </p:nvGrpSpPr>
      <p:grpSpPr>
        <a:xfrm>
          <a:off x="0" y="0"/>
          <a:ext cx="0" cy="0"/>
          <a:chOff x="0" y="0"/>
          <a:chExt cx="0" cy="0"/>
        </a:xfrm>
      </p:grpSpPr>
      <p:sp>
        <p:nvSpPr>
          <p:cNvPr id="562" name="Google Shape;562;g8d3272b2c0_1_10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3" name="Google Shape;563;g8d3272b2c0_1_10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564" name="Google Shape;564;g8d3272b2c0_1_10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32</a:t>
            </a:fld>
            <a:endParaRPr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9"/>
        <p:cNvGrpSpPr/>
        <p:nvPr/>
      </p:nvGrpSpPr>
      <p:grpSpPr>
        <a:xfrm>
          <a:off x="0" y="0"/>
          <a:ext cx="0" cy="0"/>
          <a:chOff x="0" y="0"/>
          <a:chExt cx="0" cy="0"/>
        </a:xfrm>
      </p:grpSpPr>
      <p:sp>
        <p:nvSpPr>
          <p:cNvPr id="570" name="Google Shape;570;g8d3272b2c0_1_6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1" name="Google Shape;571;g8d3272b2c0_1_6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572" name="Google Shape;572;g8d3272b2c0_1_6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33</a:t>
            </a:fld>
            <a:endParaRPr dirty="0"/>
          </a:p>
        </p:txBody>
      </p:sp>
    </p:spTree>
    <p:extLst>
      <p:ext uri="{BB962C8B-B14F-4D97-AF65-F5344CB8AC3E}">
        <p14:creationId xmlns:p14="http://schemas.microsoft.com/office/powerpoint/2010/main" val="296444570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9"/>
        <p:cNvGrpSpPr/>
        <p:nvPr/>
      </p:nvGrpSpPr>
      <p:grpSpPr>
        <a:xfrm>
          <a:off x="0" y="0"/>
          <a:ext cx="0" cy="0"/>
          <a:chOff x="0" y="0"/>
          <a:chExt cx="0" cy="0"/>
        </a:xfrm>
      </p:grpSpPr>
      <p:sp>
        <p:nvSpPr>
          <p:cNvPr id="570" name="Google Shape;570;g8d3272b2c0_1_6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1" name="Google Shape;571;g8d3272b2c0_1_6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572" name="Google Shape;572;g8d3272b2c0_1_6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34</a:t>
            </a:fld>
            <a:endParaRPr dirty="0"/>
          </a:p>
        </p:txBody>
      </p:sp>
    </p:spTree>
    <p:extLst>
      <p:ext uri="{BB962C8B-B14F-4D97-AF65-F5344CB8AC3E}">
        <p14:creationId xmlns:p14="http://schemas.microsoft.com/office/powerpoint/2010/main" val="2704340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9"/>
        <p:cNvGrpSpPr/>
        <p:nvPr/>
      </p:nvGrpSpPr>
      <p:grpSpPr>
        <a:xfrm>
          <a:off x="0" y="0"/>
          <a:ext cx="0" cy="0"/>
          <a:chOff x="0" y="0"/>
          <a:chExt cx="0" cy="0"/>
        </a:xfrm>
      </p:grpSpPr>
      <p:sp>
        <p:nvSpPr>
          <p:cNvPr id="570" name="Google Shape;570;g8d3272b2c0_1_6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1" name="Google Shape;571;g8d3272b2c0_1_6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572" name="Google Shape;572;g8d3272b2c0_1_6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35</a:t>
            </a:fld>
            <a:endParaRPr dirty="0"/>
          </a:p>
        </p:txBody>
      </p:sp>
    </p:spTree>
    <p:extLst>
      <p:ext uri="{BB962C8B-B14F-4D97-AF65-F5344CB8AC3E}">
        <p14:creationId xmlns:p14="http://schemas.microsoft.com/office/powerpoint/2010/main" val="113998860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9"/>
        <p:cNvGrpSpPr/>
        <p:nvPr/>
      </p:nvGrpSpPr>
      <p:grpSpPr>
        <a:xfrm>
          <a:off x="0" y="0"/>
          <a:ext cx="0" cy="0"/>
          <a:chOff x="0" y="0"/>
          <a:chExt cx="0" cy="0"/>
        </a:xfrm>
      </p:grpSpPr>
      <p:sp>
        <p:nvSpPr>
          <p:cNvPr id="570" name="Google Shape;570;g8d3272b2c0_1_6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1" name="Google Shape;571;g8d3272b2c0_1_6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572" name="Google Shape;572;g8d3272b2c0_1_6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36</a:t>
            </a:fld>
            <a:endParaRPr dirty="0"/>
          </a:p>
        </p:txBody>
      </p:sp>
    </p:spTree>
    <p:extLst>
      <p:ext uri="{BB962C8B-B14F-4D97-AF65-F5344CB8AC3E}">
        <p14:creationId xmlns:p14="http://schemas.microsoft.com/office/powerpoint/2010/main" val="136222597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9"/>
        <p:cNvGrpSpPr/>
        <p:nvPr/>
      </p:nvGrpSpPr>
      <p:grpSpPr>
        <a:xfrm>
          <a:off x="0" y="0"/>
          <a:ext cx="0" cy="0"/>
          <a:chOff x="0" y="0"/>
          <a:chExt cx="0" cy="0"/>
        </a:xfrm>
      </p:grpSpPr>
      <p:sp>
        <p:nvSpPr>
          <p:cNvPr id="610" name="Google Shape;610;g8d3272b2c0_1_10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1" name="Google Shape;611;g8d3272b2c0_1_10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612" name="Google Shape;612;g8d3272b2c0_1_10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37</a:t>
            </a:fld>
            <a:endParaRPr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9"/>
        <p:cNvGrpSpPr/>
        <p:nvPr/>
      </p:nvGrpSpPr>
      <p:grpSpPr>
        <a:xfrm>
          <a:off x="0" y="0"/>
          <a:ext cx="0" cy="0"/>
          <a:chOff x="0" y="0"/>
          <a:chExt cx="0" cy="0"/>
        </a:xfrm>
      </p:grpSpPr>
      <p:sp>
        <p:nvSpPr>
          <p:cNvPr id="610" name="Google Shape;610;g8d3272b2c0_1_10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1" name="Google Shape;611;g8d3272b2c0_1_10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612" name="Google Shape;612;g8d3272b2c0_1_10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38</a:t>
            </a:fld>
            <a:endParaRPr dirty="0"/>
          </a:p>
        </p:txBody>
      </p:sp>
    </p:spTree>
    <p:extLst>
      <p:ext uri="{BB962C8B-B14F-4D97-AF65-F5344CB8AC3E}">
        <p14:creationId xmlns:p14="http://schemas.microsoft.com/office/powerpoint/2010/main" val="4761449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8d3272b2c0_0_30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102" name="Google Shape;102;g8d3272b2c0_0_30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9"/>
        <p:cNvGrpSpPr/>
        <p:nvPr/>
      </p:nvGrpSpPr>
      <p:grpSpPr>
        <a:xfrm>
          <a:off x="0" y="0"/>
          <a:ext cx="0" cy="0"/>
          <a:chOff x="0" y="0"/>
          <a:chExt cx="0" cy="0"/>
        </a:xfrm>
      </p:grpSpPr>
      <p:sp>
        <p:nvSpPr>
          <p:cNvPr id="610" name="Google Shape;610;g8d3272b2c0_1_10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1" name="Google Shape;611;g8d3272b2c0_1_10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612" name="Google Shape;612;g8d3272b2c0_1_10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39</a:t>
            </a:fld>
            <a:endParaRPr dirty="0"/>
          </a:p>
        </p:txBody>
      </p:sp>
    </p:spTree>
    <p:extLst>
      <p:ext uri="{BB962C8B-B14F-4D97-AF65-F5344CB8AC3E}">
        <p14:creationId xmlns:p14="http://schemas.microsoft.com/office/powerpoint/2010/main" val="45353582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9"/>
        <p:cNvGrpSpPr/>
        <p:nvPr/>
      </p:nvGrpSpPr>
      <p:grpSpPr>
        <a:xfrm>
          <a:off x="0" y="0"/>
          <a:ext cx="0" cy="0"/>
          <a:chOff x="0" y="0"/>
          <a:chExt cx="0" cy="0"/>
        </a:xfrm>
      </p:grpSpPr>
      <p:sp>
        <p:nvSpPr>
          <p:cNvPr id="610" name="Google Shape;610;g8d3272b2c0_1_10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1" name="Google Shape;611;g8d3272b2c0_1_10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612" name="Google Shape;612;g8d3272b2c0_1_10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40</a:t>
            </a:fld>
            <a:endParaRPr dirty="0"/>
          </a:p>
        </p:txBody>
      </p:sp>
    </p:spTree>
    <p:extLst>
      <p:ext uri="{BB962C8B-B14F-4D97-AF65-F5344CB8AC3E}">
        <p14:creationId xmlns:p14="http://schemas.microsoft.com/office/powerpoint/2010/main" val="415998197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8d3272b2c0_0_30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102" name="Google Shape;102;g8d3272b2c0_0_30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1159870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9"/>
        <p:cNvGrpSpPr/>
        <p:nvPr/>
      </p:nvGrpSpPr>
      <p:grpSpPr>
        <a:xfrm>
          <a:off x="0" y="0"/>
          <a:ext cx="0" cy="0"/>
          <a:chOff x="0" y="0"/>
          <a:chExt cx="0" cy="0"/>
        </a:xfrm>
      </p:grpSpPr>
      <p:sp>
        <p:nvSpPr>
          <p:cNvPr id="610" name="Google Shape;610;g8d3272b2c0_1_10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1" name="Google Shape;611;g8d3272b2c0_1_10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612" name="Google Shape;612;g8d3272b2c0_1_10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43</a:t>
            </a:fld>
            <a:endParaRPr dirty="0"/>
          </a:p>
        </p:txBody>
      </p:sp>
    </p:spTree>
    <p:extLst>
      <p:ext uri="{BB962C8B-B14F-4D97-AF65-F5344CB8AC3E}">
        <p14:creationId xmlns:p14="http://schemas.microsoft.com/office/powerpoint/2010/main" val="39935719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133" name="Google Shape;133;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8d3272b2c0_0_18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8d3272b2c0_0_18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143" name="Google Shape;143;g8d3272b2c0_0_18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5</a:t>
            </a:fld>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8d3272b2c0_0_2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8d3272b2c0_0_23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185" name="Google Shape;185;g8d3272b2c0_0_23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6</a:t>
            </a:fld>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8d3272b2c0_0_2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8d3272b2c0_0_23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185" name="Google Shape;185;g8d3272b2c0_0_23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7</a:t>
            </a:fld>
            <a:endParaRPr dirty="0"/>
          </a:p>
        </p:txBody>
      </p:sp>
    </p:spTree>
    <p:extLst>
      <p:ext uri="{BB962C8B-B14F-4D97-AF65-F5344CB8AC3E}">
        <p14:creationId xmlns:p14="http://schemas.microsoft.com/office/powerpoint/2010/main" val="2437910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8d3272b2c0_0_2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8d3272b2c0_0_23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185" name="Google Shape;185;g8d3272b2c0_0_23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8</a:t>
            </a:fld>
            <a:endParaRPr dirty="0"/>
          </a:p>
        </p:txBody>
      </p:sp>
    </p:spTree>
    <p:extLst>
      <p:ext uri="{BB962C8B-B14F-4D97-AF65-F5344CB8AC3E}">
        <p14:creationId xmlns:p14="http://schemas.microsoft.com/office/powerpoint/2010/main" val="19504356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8d3272b2c0_0_2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8d3272b2c0_0_23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185" name="Google Shape;185;g8d3272b2c0_0_23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9</a:t>
            </a:fld>
            <a:endParaRPr dirty="0"/>
          </a:p>
        </p:txBody>
      </p:sp>
    </p:spTree>
    <p:extLst>
      <p:ext uri="{BB962C8B-B14F-4D97-AF65-F5344CB8AC3E}">
        <p14:creationId xmlns:p14="http://schemas.microsoft.com/office/powerpoint/2010/main" val="9748698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5"/>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b="0" i="0">
                <a:latin typeface="Sylfaen Regular" pitchFamily="18"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17" name="Google Shape;17;p5"/>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b="0" i="0">
                <a:latin typeface="Sylfaen Regular" pitchFamily="18" charset="0"/>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dirty="0"/>
          </a:p>
        </p:txBody>
      </p:sp>
      <p:sp>
        <p:nvSpPr>
          <p:cNvPr id="18" name="Google Shape;18;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19" name="Google Shape;19;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20" name="Google Shape;20;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b="0" i="0"/>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b="0" i="0">
                <a:latin typeface="Sylfaen Regular" pitchFamily="18"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74" name="Google Shape;74;p1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b="0" i="0">
                <a:latin typeface="Sylfaen Regular" pitchFamily="18"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75" name="Google Shape;75;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76" name="Google Shape;76;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77" name="Google Shape;77;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b="0" i="0"/>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b="0" i="0">
                <a:latin typeface="Sylfaen Regular" pitchFamily="18"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80" name="Google Shape;80;p1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b="0" i="0">
                <a:latin typeface="Sylfaen Regular" pitchFamily="18"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81" name="Google Shape;81;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82" name="Google Shape;82;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83" name="Google Shape;83;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b="0" i="0"/>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b="0" i="0">
                <a:latin typeface="Sylfaen Regular" pitchFamily="18"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23" name="Google Shape;23;p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b="0" i="0">
                <a:latin typeface="Sylfaen Regular" pitchFamily="18"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24" name="Google Shape;24;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25" name="Google Shape;25;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26" name="Google Shape;26;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b="0" i="0"/>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7"/>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b="0" i="0">
                <a:latin typeface="Sylfaen Regular" pitchFamily="18"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29" name="Google Shape;29;p7"/>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b="0" i="0">
                <a:solidFill>
                  <a:srgbClr val="888888"/>
                </a:solidFill>
                <a:latin typeface="Sylfaen Regular" pitchFamily="18" charset="0"/>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dirty="0"/>
          </a:p>
        </p:txBody>
      </p:sp>
      <p:sp>
        <p:nvSpPr>
          <p:cNvPr id="30" name="Google Shape;30;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31" name="Google Shape;31;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32" name="Google Shape;32;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b="0" i="0"/>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b="0" i="0">
                <a:latin typeface="Sylfaen Regular" pitchFamily="18"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35" name="Google Shape;35;p8"/>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b="0" i="0">
                <a:latin typeface="Sylfaen Regular" pitchFamily="18"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36" name="Google Shape;36;p8"/>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b="0" i="0">
                <a:latin typeface="Sylfaen Regular" pitchFamily="18"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37" name="Google Shape;37;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38" name="Google Shape;38;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39" name="Google Shape;39;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b="0" i="0"/>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9"/>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b="0" i="0">
                <a:latin typeface="Sylfaen Regular" pitchFamily="18"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42" name="Google Shape;42;p9"/>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0" i="0">
                <a:latin typeface="Sylfaen Regular" pitchFamily="18" charset="0"/>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dirty="0"/>
          </a:p>
        </p:txBody>
      </p:sp>
      <p:sp>
        <p:nvSpPr>
          <p:cNvPr id="43" name="Google Shape;43;p9"/>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b="0" i="0">
                <a:latin typeface="Sylfaen Regular" pitchFamily="18"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44" name="Google Shape;44;p9"/>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0" i="0">
                <a:latin typeface="Sylfaen Regular" pitchFamily="18" charset="0"/>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dirty="0"/>
          </a:p>
        </p:txBody>
      </p:sp>
      <p:sp>
        <p:nvSpPr>
          <p:cNvPr id="45" name="Google Shape;45;p9"/>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b="0" i="0">
                <a:latin typeface="Sylfaen Regular" pitchFamily="18"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46" name="Google Shape;46;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47" name="Google Shape;47;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48" name="Google Shape;48;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b="0" i="0"/>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1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b="0" i="0">
                <a:latin typeface="Sylfaen Regular" pitchFamily="18"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51" name="Google Shape;51;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52" name="Google Shape;52;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53" name="Google Shape;53;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b="0" i="0"/>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56" name="Google Shape;56;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57" name="Google Shape;57;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b="0" i="0"/>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1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b="0" i="0">
                <a:latin typeface="Sylfaen Regular" pitchFamily="18"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60" name="Google Shape;60;p1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b="0" i="0">
                <a:latin typeface="Sylfaen Regular" pitchFamily="18" charset="0"/>
              </a:defRPr>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dirty="0"/>
          </a:p>
        </p:txBody>
      </p:sp>
      <p:sp>
        <p:nvSpPr>
          <p:cNvPr id="61" name="Google Shape;61;p1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b="0" i="0">
                <a:latin typeface="Sylfaen Regular" pitchFamily="18" charset="0"/>
              </a:defRPr>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dirty="0"/>
          </a:p>
        </p:txBody>
      </p:sp>
      <p:sp>
        <p:nvSpPr>
          <p:cNvPr id="62" name="Google Shape;62;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63" name="Google Shape;63;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64" name="Google Shape;64;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b="0" i="0"/>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b="0" i="0">
                <a:latin typeface="Sylfaen Regular" pitchFamily="18"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67" name="Google Shape;67;p13"/>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Sylfaen Regular" pitchFamily="18" charset="0"/>
                <a:ea typeface="Sylfaen Regular" pitchFamily="18" charset="0"/>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dirty="0"/>
          </a:p>
        </p:txBody>
      </p:sp>
      <p:sp>
        <p:nvSpPr>
          <p:cNvPr id="68" name="Google Shape;68;p1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b="0" i="0">
                <a:latin typeface="Sylfaen Regular" pitchFamily="18" charset="0"/>
              </a:defRPr>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dirty="0"/>
          </a:p>
        </p:txBody>
      </p:sp>
      <p:sp>
        <p:nvSpPr>
          <p:cNvPr id="69" name="Google Shape;69;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70" name="Google Shape;70;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71" name="Google Shape;71;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b="0" i="0"/>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Shape 9"/>
        <p:cNvGrpSpPr/>
        <p:nvPr/>
      </p:nvGrpSpPr>
      <p:grpSpPr>
        <a:xfrm>
          <a:off x="0" y="0"/>
          <a:ext cx="0" cy="0"/>
          <a:chOff x="0" y="0"/>
          <a:chExt cx="0" cy="0"/>
        </a:xfrm>
      </p:grpSpPr>
      <p:sp>
        <p:nvSpPr>
          <p:cNvPr id="10" name="Google Shape;10;p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dirty="0"/>
          </a:p>
        </p:txBody>
      </p:sp>
      <p:sp>
        <p:nvSpPr>
          <p:cNvPr id="11" name="Google Shape;11;p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dirty="0"/>
          </a:p>
        </p:txBody>
      </p:sp>
      <p:sp>
        <p:nvSpPr>
          <p:cNvPr id="12" name="Google Shape;12;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Sylfaen Regular" pitchFamily="18" charset="0"/>
                <a:ea typeface="Sylfaen Regular" pitchFamily="18" charset="0"/>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lang="en-US" dirty="0"/>
          </a:p>
        </p:txBody>
      </p:sp>
      <p:sp>
        <p:nvSpPr>
          <p:cNvPr id="13" name="Google Shape;13;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Sylfaen Regular" pitchFamily="18" charset="0"/>
                <a:ea typeface="Sylfaen Regular" pitchFamily="18" charset="0"/>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lang="en-US" dirty="0"/>
          </a:p>
        </p:txBody>
      </p:sp>
      <p:sp>
        <p:nvSpPr>
          <p:cNvPr id="14" name="Google Shape;14;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Sylfaen Regular" pitchFamily="18" charset="0"/>
                <a:ea typeface="Sylfaen Regular" pitchFamily="18" charset="0"/>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dirty="0"/>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Sylfaen Regular" pitchFamily="18" charset="0"/>
          <a:ea typeface="Sylfaen Regular" pitchFamily="18"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Sylfaen Regular" pitchFamily="18" charset="0"/>
          <a:ea typeface="Sylfaen Regular" pitchFamily="18"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2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4.jpg"/></Relationships>
</file>

<file path=ppt/slides/_rels/slide2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g"/></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4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pic>
        <p:nvPicPr>
          <p:cNvPr id="89" name="Google Shape;89;p1"/>
          <p:cNvPicPr preferRelativeResize="0"/>
          <p:nvPr/>
        </p:nvPicPr>
        <p:blipFill rotWithShape="1">
          <a:blip r:embed="rId3">
            <a:alphaModFix/>
          </a:blip>
          <a:srcRect/>
          <a:stretch/>
        </p:blipFill>
        <p:spPr>
          <a:xfrm>
            <a:off x="0" y="0"/>
            <a:ext cx="12192000" cy="68580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9" name="Google Shape;189;g8d3272b2c0_0_231"/>
          <p:cNvSpPr/>
          <p:nvPr/>
        </p:nvSpPr>
        <p:spPr>
          <a:xfrm>
            <a:off x="4380298" y="1924340"/>
            <a:ext cx="3431400" cy="2519400"/>
          </a:xfrm>
          <a:prstGeom prst="ellipse">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dirty="0" smtClean="0">
                <a:solidFill>
                  <a:schemeClr val="bg1"/>
                </a:solidFill>
                <a:latin typeface="Calibri" panose="020F0502020204030204" pitchFamily="34" charset="0"/>
                <a:cs typeface="Calibri" panose="020F0502020204030204" pitchFamily="34" charset="0"/>
              </a:rPr>
              <a:t>impartial</a:t>
            </a:r>
            <a:endParaRPr lang="en-US" sz="2800" dirty="0">
              <a:solidFill>
                <a:schemeClr val="bg1"/>
              </a:solidFill>
              <a:latin typeface="Calibri" panose="020F0502020204030204" pitchFamily="34" charset="0"/>
              <a:cs typeface="Calibri" panose="020F0502020204030204" pitchFamily="34" charset="0"/>
            </a:endParaRPr>
          </a:p>
          <a:p>
            <a:pPr marL="0" marR="0" lvl="0" indent="0" algn="ctr" rtl="0">
              <a:spcBef>
                <a:spcPts val="0"/>
              </a:spcBef>
              <a:spcAft>
                <a:spcPts val="0"/>
              </a:spcAft>
              <a:buNone/>
            </a:pPr>
            <a:r>
              <a:rPr lang="en-US" sz="2800" dirty="0">
                <a:solidFill>
                  <a:schemeClr val="bg1"/>
                </a:solidFill>
                <a:latin typeface="Calibri" panose="020F0502020204030204" pitchFamily="34" charset="0"/>
                <a:cs typeface="Calibri" panose="020F0502020204030204" pitchFamily="34" charset="0"/>
              </a:rPr>
              <a:t>(</a:t>
            </a:r>
            <a:r>
              <a:rPr lang="en-US" sz="2800" dirty="0" smtClean="0">
                <a:solidFill>
                  <a:schemeClr val="bg1"/>
                </a:solidFill>
                <a:latin typeface="Calibri" panose="020F0502020204030204" pitchFamily="34" charset="0"/>
                <a:cs typeface="Calibri" panose="020F0502020204030204" pitchFamily="34" charset="0"/>
              </a:rPr>
              <a:t>adj.)</a:t>
            </a:r>
            <a:endParaRPr lang="en-US" sz="2800" dirty="0">
              <a:solidFill>
                <a:schemeClr val="bg1"/>
              </a:solidFill>
              <a:latin typeface="Calibri" panose="020F0502020204030204" pitchFamily="34" charset="0"/>
              <a:cs typeface="Calibri" panose="020F0502020204030204" pitchFamily="34" charset="0"/>
            </a:endParaRPr>
          </a:p>
        </p:txBody>
      </p:sp>
      <p:sp>
        <p:nvSpPr>
          <p:cNvPr id="190" name="Google Shape;190;g8d3272b2c0_0_231"/>
          <p:cNvSpPr/>
          <p:nvPr/>
        </p:nvSpPr>
        <p:spPr>
          <a:xfrm>
            <a:off x="3526680" y="4734889"/>
            <a:ext cx="5138637" cy="544870"/>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algn="ctr"/>
            <a:endParaRPr lang="en-US" sz="2400" dirty="0" smtClean="0">
              <a:solidFill>
                <a:schemeClr val="bg1"/>
              </a:solidFill>
              <a:latin typeface="Calibri" panose="020F0502020204030204" pitchFamily="34" charset="0"/>
              <a:cs typeface="Calibri" panose="020F0502020204030204" pitchFamily="34" charset="0"/>
            </a:endParaRPr>
          </a:p>
          <a:p>
            <a:pPr algn="ctr"/>
            <a:r>
              <a:rPr lang="ka-GE" sz="2400" dirty="0" smtClean="0">
                <a:solidFill>
                  <a:schemeClr val="bg1"/>
                </a:solidFill>
                <a:latin typeface="Calibri" panose="020F0502020204030204" pitchFamily="34" charset="0"/>
                <a:cs typeface="Calibri" panose="020F0502020204030204" pitchFamily="34" charset="0"/>
              </a:rPr>
              <a:t>მიუკერძოებელი</a:t>
            </a:r>
            <a:endParaRPr lang="ka-GE" sz="2400" dirty="0">
              <a:solidFill>
                <a:schemeClr val="bg1"/>
              </a:solidFill>
              <a:latin typeface="Calibri" panose="020F0502020204030204" pitchFamily="34" charset="0"/>
              <a:cs typeface="Calibri" panose="020F0502020204030204" pitchFamily="34" charset="0"/>
            </a:endParaRPr>
          </a:p>
          <a:p>
            <a:pPr marL="0" marR="0" lvl="0" indent="0" algn="ctr" rtl="0">
              <a:spcBef>
                <a:spcPts val="0"/>
              </a:spcBef>
              <a:spcAft>
                <a:spcPts val="0"/>
              </a:spcAft>
              <a:buNone/>
            </a:pPr>
            <a:endParaRPr sz="2400" u="none" strike="noStrike" cap="none" dirty="0">
              <a:solidFill>
                <a:srgbClr val="FFFFFF"/>
              </a:solidFill>
              <a:latin typeface="Calibri" panose="020F0502020204030204" pitchFamily="34" charset="0"/>
              <a:ea typeface="Calibri"/>
              <a:cs typeface="Calibri" panose="020F0502020204030204" pitchFamily="34" charset="0"/>
              <a:sym typeface="Calibri"/>
            </a:endParaRPr>
          </a:p>
        </p:txBody>
      </p:sp>
      <p:pic>
        <p:nvPicPr>
          <p:cNvPr id="8" name="Google Shape;90;p1">
            <a:extLst>
              <a:ext uri="{FF2B5EF4-FFF2-40B4-BE49-F238E27FC236}">
                <a16:creationId xmlns="" xmlns:a16="http://schemas.microsoft.com/office/drawing/2014/main" id="{6B00B62A-C3D9-E44C-A57B-24BD8195D2FC}"/>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9" name="Picture 8">
            <a:extLst>
              <a:ext uri="{FF2B5EF4-FFF2-40B4-BE49-F238E27FC236}">
                <a16:creationId xmlns="" xmlns:a16="http://schemas.microsoft.com/office/drawing/2014/main" id="{977C1737-B8AF-334B-B69F-C4A61B990CB1}"/>
              </a:ext>
            </a:extLst>
          </p:cNvPr>
          <p:cNvPicPr>
            <a:picLocks noChangeAspect="1"/>
          </p:cNvPicPr>
          <p:nvPr/>
        </p:nvPicPr>
        <p:blipFill>
          <a:blip r:embed="rId4"/>
          <a:stretch>
            <a:fillRect/>
          </a:stretch>
        </p:blipFill>
        <p:spPr>
          <a:xfrm>
            <a:off x="2450562" y="556124"/>
            <a:ext cx="2376972" cy="968991"/>
          </a:xfrm>
          <a:prstGeom prst="rect">
            <a:avLst/>
          </a:prstGeom>
        </p:spPr>
      </p:pic>
      <p:sp>
        <p:nvSpPr>
          <p:cNvPr id="10" name="Google Shape;190;g8d3272b2c0_0_231"/>
          <p:cNvSpPr/>
          <p:nvPr/>
        </p:nvSpPr>
        <p:spPr>
          <a:xfrm>
            <a:off x="3526681" y="5376627"/>
            <a:ext cx="5138637" cy="834987"/>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i="1" u="none" strike="noStrike" cap="none" dirty="0">
                <a:solidFill>
                  <a:srgbClr val="FFFFFF"/>
                </a:solidFill>
                <a:latin typeface="Calibri" panose="020F0502020204030204" pitchFamily="34" charset="0"/>
                <a:ea typeface="Calibri"/>
                <a:cs typeface="Calibri" panose="020F0502020204030204" pitchFamily="34" charset="0"/>
                <a:sym typeface="Calibri"/>
              </a:rPr>
              <a:t>A trial must be fair and </a:t>
            </a:r>
            <a:r>
              <a:rPr lang="en-US" sz="2400" i="1" u="none" strike="noStrike" cap="none" dirty="0">
                <a:solidFill>
                  <a:srgbClr val="FF0000"/>
                </a:solidFill>
                <a:latin typeface="Calibri" panose="020F0502020204030204" pitchFamily="34" charset="0"/>
                <a:ea typeface="Calibri"/>
                <a:cs typeface="Calibri" panose="020F0502020204030204" pitchFamily="34" charset="0"/>
                <a:sym typeface="Calibri"/>
              </a:rPr>
              <a:t>impartial</a:t>
            </a:r>
            <a:r>
              <a:rPr lang="en-US" sz="2400" i="1" u="none" strike="noStrike" cap="none" dirty="0">
                <a:solidFill>
                  <a:srgbClr val="FFFFFF"/>
                </a:solidFill>
                <a:latin typeface="Calibri" panose="020F0502020204030204" pitchFamily="34" charset="0"/>
                <a:ea typeface="Calibri"/>
                <a:cs typeface="Calibri" panose="020F0502020204030204" pitchFamily="34" charset="0"/>
                <a:sym typeface="Calibri"/>
              </a:rPr>
              <a:t>.</a:t>
            </a:r>
            <a:endParaRPr sz="2400" i="1" u="none" strike="noStrike" cap="none" dirty="0">
              <a:solidFill>
                <a:srgbClr val="FFFFFF"/>
              </a:solidFill>
              <a:latin typeface="Calibri" panose="020F0502020204030204" pitchFamily="34" charset="0"/>
              <a:ea typeface="Calibri"/>
              <a:cs typeface="Calibri" panose="020F0502020204030204" pitchFamily="34" charset="0"/>
              <a:sym typeface="Calibri"/>
            </a:endParaRPr>
          </a:p>
        </p:txBody>
      </p:sp>
      <p:sp>
        <p:nvSpPr>
          <p:cNvPr id="13" name="Rectangle 12">
            <a:extLst>
              <a:ext uri="{FF2B5EF4-FFF2-40B4-BE49-F238E27FC236}">
                <a16:creationId xmlns="" xmlns:a16="http://schemas.microsoft.com/office/drawing/2014/main" id="{748FA8E3-2CE3-3647-992D-018F0126A7B0}"/>
              </a:ext>
            </a:extLst>
          </p:cNvPr>
          <p:cNvSpPr/>
          <p:nvPr/>
        </p:nvSpPr>
        <p:spPr>
          <a:xfrm>
            <a:off x="9184943" y="525048"/>
            <a:ext cx="2483894" cy="13992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 xmlns:a16="http://schemas.microsoft.com/office/drawing/2014/main" id="{B328E047-1F90-4CB1-8264-047021299E60}"/>
              </a:ext>
            </a:extLst>
          </p:cNvPr>
          <p:cNvSpPr txBox="1"/>
          <p:nvPr/>
        </p:nvSpPr>
        <p:spPr>
          <a:xfrm>
            <a:off x="9054790" y="573932"/>
            <a:ext cx="2764172" cy="1169551"/>
          </a:xfrm>
          <a:prstGeom prst="rect">
            <a:avLst/>
          </a:prstGeom>
          <a:noFill/>
        </p:spPr>
        <p:txBody>
          <a:bodyPr wrap="square" rtlCol="0">
            <a:spAutoFit/>
          </a:bodyPr>
          <a:lstStyle/>
          <a:p>
            <a:pPr algn="ctr"/>
            <a:r>
              <a:rPr lang="en-US" sz="3500" dirty="0">
                <a:solidFill>
                  <a:schemeClr val="bg1"/>
                </a:solidFill>
                <a:latin typeface="Calibri" pitchFamily="34" charset="0"/>
              </a:rPr>
              <a:t>Vocabulary</a:t>
            </a:r>
          </a:p>
          <a:p>
            <a:pPr algn="ctr"/>
            <a:r>
              <a:rPr lang="ka-GE" sz="3500" dirty="0">
                <a:solidFill>
                  <a:schemeClr val="bg1"/>
                </a:solidFill>
                <a:latin typeface="Calibri Regular" charset="0"/>
              </a:rPr>
              <a:t>ლექსიკა</a:t>
            </a:r>
            <a:endParaRPr lang="en-US" sz="3500" dirty="0">
              <a:solidFill>
                <a:schemeClr val="bg1"/>
              </a:solidFill>
              <a:latin typeface="Calibri" pitchFamily="34" charset="0"/>
            </a:endParaRPr>
          </a:p>
        </p:txBody>
      </p:sp>
    </p:spTree>
    <p:extLst>
      <p:ext uri="{BB962C8B-B14F-4D97-AF65-F5344CB8AC3E}">
        <p14:creationId xmlns:p14="http://schemas.microsoft.com/office/powerpoint/2010/main" val="19086789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59;g8d3272b2c0_0_406">
            <a:extLst>
              <a:ext uri="{FF2B5EF4-FFF2-40B4-BE49-F238E27FC236}">
                <a16:creationId xmlns="" xmlns:a16="http://schemas.microsoft.com/office/drawing/2014/main" id="{1DAC6726-0665-CE42-843C-081700985CF1}"/>
              </a:ext>
            </a:extLst>
          </p:cNvPr>
          <p:cNvSpPr txBox="1">
            <a:spLocks/>
          </p:cNvSpPr>
          <p:nvPr/>
        </p:nvSpPr>
        <p:spPr>
          <a:xfrm>
            <a:off x="286479" y="276286"/>
            <a:ext cx="11271300" cy="8508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lang="en-US" sz="4800" dirty="0">
              <a:latin typeface="Sylfaen Regular" pitchFamily="18" charset="0"/>
            </a:endParaRPr>
          </a:p>
        </p:txBody>
      </p:sp>
      <p:sp>
        <p:nvSpPr>
          <p:cNvPr id="2" name="Rectangle 1">
            <a:extLst>
              <a:ext uri="{FF2B5EF4-FFF2-40B4-BE49-F238E27FC236}">
                <a16:creationId xmlns="" xmlns:a16="http://schemas.microsoft.com/office/drawing/2014/main" id="{97D84395-477B-5643-998F-5A55D6D879D4}"/>
              </a:ext>
            </a:extLst>
          </p:cNvPr>
          <p:cNvSpPr/>
          <p:nvPr/>
        </p:nvSpPr>
        <p:spPr>
          <a:xfrm>
            <a:off x="1178817" y="3647406"/>
            <a:ext cx="9419744" cy="1828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Calibri" pitchFamily="34" charset="0"/>
                <a:cs typeface="Calibri" panose="020F0502020204030204" pitchFamily="34" charset="0"/>
              </a:rPr>
              <a:t>They claimed that the settlement was ……………… in </a:t>
            </a:r>
            <a:r>
              <a:rPr lang="en-US" sz="2400" b="1" dirty="0" err="1">
                <a:latin typeface="Calibri" pitchFamily="34" charset="0"/>
                <a:cs typeface="Calibri" panose="020F0502020204030204" pitchFamily="34" charset="0"/>
              </a:rPr>
              <a:t>favour</a:t>
            </a:r>
            <a:r>
              <a:rPr lang="en-US" sz="2400" b="1" dirty="0">
                <a:latin typeface="Calibri" pitchFamily="34" charset="0"/>
                <a:cs typeface="Calibri" panose="020F0502020204030204" pitchFamily="34" charset="0"/>
              </a:rPr>
              <a:t> of corporate clients.</a:t>
            </a:r>
          </a:p>
        </p:txBody>
      </p:sp>
      <p:pic>
        <p:nvPicPr>
          <p:cNvPr id="11" name="Google Shape;90;p1">
            <a:extLst>
              <a:ext uri="{FF2B5EF4-FFF2-40B4-BE49-F238E27FC236}">
                <a16:creationId xmlns="" xmlns:a16="http://schemas.microsoft.com/office/drawing/2014/main" id="{C0F02F15-F1A3-BE4E-8F9E-010F27EC343E}"/>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sp>
        <p:nvSpPr>
          <p:cNvPr id="17" name="Rectangle 16">
            <a:extLst>
              <a:ext uri="{FF2B5EF4-FFF2-40B4-BE49-F238E27FC236}">
                <a16:creationId xmlns="" xmlns:a16="http://schemas.microsoft.com/office/drawing/2014/main" id="{C3F1E415-546D-2C48-A6C3-AC6D34F9BA7B}"/>
              </a:ext>
            </a:extLst>
          </p:cNvPr>
          <p:cNvSpPr/>
          <p:nvPr/>
        </p:nvSpPr>
        <p:spPr>
          <a:xfrm>
            <a:off x="3486719" y="2514729"/>
            <a:ext cx="1350311" cy="6422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libri" panose="020F0502020204030204" pitchFamily="34" charset="0"/>
                <a:cs typeface="Calibri" panose="020F0502020204030204" pitchFamily="34" charset="0"/>
              </a:rPr>
              <a:t>siloed</a:t>
            </a:r>
          </a:p>
        </p:txBody>
      </p:sp>
      <p:sp>
        <p:nvSpPr>
          <p:cNvPr id="18" name="Rectangle 17">
            <a:extLst>
              <a:ext uri="{FF2B5EF4-FFF2-40B4-BE49-F238E27FC236}">
                <a16:creationId xmlns="" xmlns:a16="http://schemas.microsoft.com/office/drawing/2014/main" id="{9F627E5A-4AF2-2946-8B8E-7F5BF220557A}"/>
              </a:ext>
            </a:extLst>
          </p:cNvPr>
          <p:cNvSpPr/>
          <p:nvPr/>
        </p:nvSpPr>
        <p:spPr>
          <a:xfrm>
            <a:off x="5092531" y="2501082"/>
            <a:ext cx="1350311" cy="6422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libri" panose="020F0502020204030204" pitchFamily="34" charset="0"/>
                <a:cs typeface="Calibri" panose="020F0502020204030204" pitchFamily="34" charset="0"/>
              </a:rPr>
              <a:t>biased</a:t>
            </a:r>
          </a:p>
        </p:txBody>
      </p:sp>
      <p:sp>
        <p:nvSpPr>
          <p:cNvPr id="19" name="Rectangle 18">
            <a:extLst>
              <a:ext uri="{FF2B5EF4-FFF2-40B4-BE49-F238E27FC236}">
                <a16:creationId xmlns="" xmlns:a16="http://schemas.microsoft.com/office/drawing/2014/main" id="{9B367E4F-EA24-D143-A51F-FA5040CB2782}"/>
              </a:ext>
            </a:extLst>
          </p:cNvPr>
          <p:cNvSpPr/>
          <p:nvPr/>
        </p:nvSpPr>
        <p:spPr>
          <a:xfrm>
            <a:off x="6815807" y="2502432"/>
            <a:ext cx="1487836" cy="6210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libri" panose="020F0502020204030204" pitchFamily="34" charset="0"/>
                <a:cs typeface="Calibri" panose="020F0502020204030204" pitchFamily="34" charset="0"/>
              </a:rPr>
              <a:t>impartial</a:t>
            </a:r>
          </a:p>
        </p:txBody>
      </p:sp>
      <p:sp>
        <p:nvSpPr>
          <p:cNvPr id="20" name="Rectangle 19">
            <a:extLst>
              <a:ext uri="{FF2B5EF4-FFF2-40B4-BE49-F238E27FC236}">
                <a16:creationId xmlns="" xmlns:a16="http://schemas.microsoft.com/office/drawing/2014/main" id="{D86E702E-104A-D647-B1CD-0A5C18F4C340}"/>
              </a:ext>
            </a:extLst>
          </p:cNvPr>
          <p:cNvSpPr/>
          <p:nvPr/>
        </p:nvSpPr>
        <p:spPr>
          <a:xfrm>
            <a:off x="8676608" y="2517837"/>
            <a:ext cx="1487836" cy="608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libri" panose="020F0502020204030204" pitchFamily="34" charset="0"/>
                <a:cs typeface="Calibri" panose="020F0502020204030204" pitchFamily="34" charset="0"/>
              </a:rPr>
              <a:t>nimble</a:t>
            </a:r>
          </a:p>
        </p:txBody>
      </p:sp>
      <p:pic>
        <p:nvPicPr>
          <p:cNvPr id="12" name="Google Shape;90;p1">
            <a:extLst>
              <a:ext uri="{FF2B5EF4-FFF2-40B4-BE49-F238E27FC236}">
                <a16:creationId xmlns="" xmlns:a16="http://schemas.microsoft.com/office/drawing/2014/main" id="{C0F02F15-F1A3-BE4E-8F9E-010F27EC343E}"/>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pic>
        <p:nvPicPr>
          <p:cNvPr id="13" name="Picture 12">
            <a:extLst>
              <a:ext uri="{FF2B5EF4-FFF2-40B4-BE49-F238E27FC236}">
                <a16:creationId xmlns="" xmlns:a16="http://schemas.microsoft.com/office/drawing/2014/main" id="{CBFB4AD6-5147-B841-97E3-D3DBF2870DA4}"/>
              </a:ext>
            </a:extLst>
          </p:cNvPr>
          <p:cNvPicPr>
            <a:picLocks noChangeAspect="1"/>
          </p:cNvPicPr>
          <p:nvPr/>
        </p:nvPicPr>
        <p:blipFill>
          <a:blip r:embed="rId3"/>
          <a:stretch>
            <a:fillRect/>
          </a:stretch>
        </p:blipFill>
        <p:spPr>
          <a:xfrm>
            <a:off x="2450562" y="556124"/>
            <a:ext cx="2376972" cy="968991"/>
          </a:xfrm>
          <a:prstGeom prst="rect">
            <a:avLst/>
          </a:prstGeom>
        </p:spPr>
      </p:pic>
      <p:sp>
        <p:nvSpPr>
          <p:cNvPr id="14" name="Rectangle 13">
            <a:extLst>
              <a:ext uri="{FF2B5EF4-FFF2-40B4-BE49-F238E27FC236}">
                <a16:creationId xmlns="" xmlns:a16="http://schemas.microsoft.com/office/drawing/2014/main" id="{C3F1E415-546D-2C48-A6C3-AC6D34F9BA7B}"/>
              </a:ext>
            </a:extLst>
          </p:cNvPr>
          <p:cNvSpPr/>
          <p:nvPr/>
        </p:nvSpPr>
        <p:spPr>
          <a:xfrm>
            <a:off x="1525659" y="2514729"/>
            <a:ext cx="1705559" cy="6422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atin typeface="Calibri" panose="020F0502020204030204" pitchFamily="34" charset="0"/>
                <a:cs typeface="Calibri" panose="020F0502020204030204" pitchFamily="34" charset="0"/>
              </a:rPr>
              <a:t>transparent </a:t>
            </a:r>
            <a:endParaRPr lang="en-US" sz="2000" b="1" dirty="0">
              <a:latin typeface="Calibri" panose="020F0502020204030204" pitchFamily="34" charset="0"/>
              <a:cs typeface="Calibri" panose="020F0502020204030204" pitchFamily="34" charset="0"/>
            </a:endParaRPr>
          </a:p>
        </p:txBody>
      </p:sp>
      <p:sp>
        <p:nvSpPr>
          <p:cNvPr id="23" name="Rectangle 22">
            <a:extLst>
              <a:ext uri="{FF2B5EF4-FFF2-40B4-BE49-F238E27FC236}">
                <a16:creationId xmlns="" xmlns:a16="http://schemas.microsoft.com/office/drawing/2014/main" id="{748FA8E3-2CE3-3647-992D-018F0126A7B0}"/>
              </a:ext>
            </a:extLst>
          </p:cNvPr>
          <p:cNvSpPr/>
          <p:nvPr/>
        </p:nvSpPr>
        <p:spPr>
          <a:xfrm>
            <a:off x="9184943" y="525048"/>
            <a:ext cx="2483894" cy="13992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 xmlns:a16="http://schemas.microsoft.com/office/drawing/2014/main" id="{B328E047-1F90-4CB1-8264-047021299E60}"/>
              </a:ext>
            </a:extLst>
          </p:cNvPr>
          <p:cNvSpPr txBox="1"/>
          <p:nvPr/>
        </p:nvSpPr>
        <p:spPr>
          <a:xfrm>
            <a:off x="9054790" y="573932"/>
            <a:ext cx="2764172" cy="1169551"/>
          </a:xfrm>
          <a:prstGeom prst="rect">
            <a:avLst/>
          </a:prstGeom>
          <a:noFill/>
        </p:spPr>
        <p:txBody>
          <a:bodyPr wrap="square" rtlCol="0">
            <a:spAutoFit/>
          </a:bodyPr>
          <a:lstStyle/>
          <a:p>
            <a:pPr algn="ctr"/>
            <a:r>
              <a:rPr lang="en-US" sz="3500" dirty="0">
                <a:solidFill>
                  <a:schemeClr val="bg1"/>
                </a:solidFill>
                <a:latin typeface="Calibri" pitchFamily="34" charset="0"/>
              </a:rPr>
              <a:t>Vocabulary</a:t>
            </a:r>
          </a:p>
          <a:p>
            <a:pPr algn="ctr"/>
            <a:r>
              <a:rPr lang="ka-GE" sz="3500" dirty="0">
                <a:solidFill>
                  <a:schemeClr val="bg1"/>
                </a:solidFill>
                <a:latin typeface="Calibri Regular" charset="0"/>
              </a:rPr>
              <a:t>ლექსიკა</a:t>
            </a:r>
            <a:endParaRPr lang="en-US" sz="3500" dirty="0">
              <a:solidFill>
                <a:schemeClr val="bg1"/>
              </a:solidFill>
              <a:latin typeface="Calibri" pitchFamily="34" charset="0"/>
            </a:endParaRPr>
          </a:p>
        </p:txBody>
      </p:sp>
    </p:spTree>
    <p:extLst>
      <p:ext uri="{BB962C8B-B14F-4D97-AF65-F5344CB8AC3E}">
        <p14:creationId xmlns:p14="http://schemas.microsoft.com/office/powerpoint/2010/main" val="721579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1.73114E-6 -2.59259E-6 L 0.10004 0.22084 " pathEditMode="relative" rAng="0" ptsTypes="AA">
                                      <p:cBhvr>
                                        <p:cTn id="6" dur="2000" fill="hold"/>
                                        <p:tgtEl>
                                          <p:spTgt spid="18"/>
                                        </p:tgtEl>
                                        <p:attrNameLst>
                                          <p:attrName>ppt_x</p:attrName>
                                          <p:attrName>ppt_y</p:attrName>
                                        </p:attrNameLst>
                                      </p:cBhvr>
                                      <p:rCtr x="5002" y="1104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59;g8d3272b2c0_0_406">
            <a:extLst>
              <a:ext uri="{FF2B5EF4-FFF2-40B4-BE49-F238E27FC236}">
                <a16:creationId xmlns="" xmlns:a16="http://schemas.microsoft.com/office/drawing/2014/main" id="{1DAC6726-0665-CE42-843C-081700985CF1}"/>
              </a:ext>
            </a:extLst>
          </p:cNvPr>
          <p:cNvSpPr txBox="1">
            <a:spLocks/>
          </p:cNvSpPr>
          <p:nvPr/>
        </p:nvSpPr>
        <p:spPr>
          <a:xfrm>
            <a:off x="286479" y="276286"/>
            <a:ext cx="11271300" cy="8508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lang="en-US" sz="4800" dirty="0">
              <a:latin typeface="Sylfaen Regular" pitchFamily="18" charset="0"/>
            </a:endParaRPr>
          </a:p>
        </p:txBody>
      </p:sp>
      <p:sp>
        <p:nvSpPr>
          <p:cNvPr id="2" name="Rectangle 1">
            <a:extLst>
              <a:ext uri="{FF2B5EF4-FFF2-40B4-BE49-F238E27FC236}">
                <a16:creationId xmlns="" xmlns:a16="http://schemas.microsoft.com/office/drawing/2014/main" id="{97D84395-477B-5643-998F-5A55D6D879D4}"/>
              </a:ext>
            </a:extLst>
          </p:cNvPr>
          <p:cNvSpPr/>
          <p:nvPr/>
        </p:nvSpPr>
        <p:spPr>
          <a:xfrm>
            <a:off x="1053417" y="3573192"/>
            <a:ext cx="9800383" cy="1094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Calibri" panose="020F0502020204030204" pitchFamily="34" charset="0"/>
                <a:cs typeface="Calibri" panose="020F0502020204030204" pitchFamily="34" charset="0"/>
              </a:rPr>
              <a:t>Reporters must be ……………………and not show political bias.</a:t>
            </a:r>
          </a:p>
        </p:txBody>
      </p:sp>
      <p:pic>
        <p:nvPicPr>
          <p:cNvPr id="11" name="Google Shape;90;p1">
            <a:extLst>
              <a:ext uri="{FF2B5EF4-FFF2-40B4-BE49-F238E27FC236}">
                <a16:creationId xmlns="" xmlns:a16="http://schemas.microsoft.com/office/drawing/2014/main" id="{C0F02F15-F1A3-BE4E-8F9E-010F27EC343E}"/>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sp>
        <p:nvSpPr>
          <p:cNvPr id="17" name="Rectangle 16">
            <a:extLst>
              <a:ext uri="{FF2B5EF4-FFF2-40B4-BE49-F238E27FC236}">
                <a16:creationId xmlns="" xmlns:a16="http://schemas.microsoft.com/office/drawing/2014/main" id="{C3F1E415-546D-2C48-A6C3-AC6D34F9BA7B}"/>
              </a:ext>
            </a:extLst>
          </p:cNvPr>
          <p:cNvSpPr/>
          <p:nvPr/>
        </p:nvSpPr>
        <p:spPr>
          <a:xfrm>
            <a:off x="3961430" y="2103190"/>
            <a:ext cx="1708145" cy="6341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libri" panose="020F0502020204030204" pitchFamily="34" charset="0"/>
                <a:cs typeface="Calibri" panose="020F0502020204030204" pitchFamily="34" charset="0"/>
              </a:rPr>
              <a:t>siloed</a:t>
            </a:r>
          </a:p>
        </p:txBody>
      </p:sp>
      <p:sp>
        <p:nvSpPr>
          <p:cNvPr id="18" name="Rectangle 17">
            <a:extLst>
              <a:ext uri="{FF2B5EF4-FFF2-40B4-BE49-F238E27FC236}">
                <a16:creationId xmlns="" xmlns:a16="http://schemas.microsoft.com/office/drawing/2014/main" id="{9F627E5A-4AF2-2946-8B8E-7F5BF220557A}"/>
              </a:ext>
            </a:extLst>
          </p:cNvPr>
          <p:cNvSpPr/>
          <p:nvPr/>
        </p:nvSpPr>
        <p:spPr>
          <a:xfrm>
            <a:off x="6571212" y="2103190"/>
            <a:ext cx="1502715" cy="6341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libri" panose="020F0502020204030204" pitchFamily="34" charset="0"/>
                <a:cs typeface="Calibri" panose="020F0502020204030204" pitchFamily="34" charset="0"/>
              </a:rPr>
              <a:t>impartial</a:t>
            </a:r>
          </a:p>
        </p:txBody>
      </p:sp>
      <p:sp>
        <p:nvSpPr>
          <p:cNvPr id="19" name="Rectangle 18">
            <a:extLst>
              <a:ext uri="{FF2B5EF4-FFF2-40B4-BE49-F238E27FC236}">
                <a16:creationId xmlns="" xmlns:a16="http://schemas.microsoft.com/office/drawing/2014/main" id="{9B367E4F-EA24-D143-A51F-FA5040CB2782}"/>
              </a:ext>
            </a:extLst>
          </p:cNvPr>
          <p:cNvSpPr/>
          <p:nvPr/>
        </p:nvSpPr>
        <p:spPr>
          <a:xfrm>
            <a:off x="8881364" y="2103190"/>
            <a:ext cx="1799010" cy="6341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libri" panose="020F0502020204030204" pitchFamily="34" charset="0"/>
                <a:cs typeface="Calibri" panose="020F0502020204030204" pitchFamily="34" charset="0"/>
              </a:rPr>
              <a:t>nimble</a:t>
            </a:r>
          </a:p>
        </p:txBody>
      </p:sp>
      <p:pic>
        <p:nvPicPr>
          <p:cNvPr id="12" name="Google Shape;90;p1">
            <a:extLst>
              <a:ext uri="{FF2B5EF4-FFF2-40B4-BE49-F238E27FC236}">
                <a16:creationId xmlns="" xmlns:a16="http://schemas.microsoft.com/office/drawing/2014/main" id="{C0F02F15-F1A3-BE4E-8F9E-010F27EC343E}"/>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pic>
        <p:nvPicPr>
          <p:cNvPr id="13" name="Picture 12">
            <a:extLst>
              <a:ext uri="{FF2B5EF4-FFF2-40B4-BE49-F238E27FC236}">
                <a16:creationId xmlns="" xmlns:a16="http://schemas.microsoft.com/office/drawing/2014/main" id="{CBFB4AD6-5147-B841-97E3-D3DBF2870DA4}"/>
              </a:ext>
            </a:extLst>
          </p:cNvPr>
          <p:cNvPicPr>
            <a:picLocks noChangeAspect="1"/>
          </p:cNvPicPr>
          <p:nvPr/>
        </p:nvPicPr>
        <p:blipFill>
          <a:blip r:embed="rId3"/>
          <a:stretch>
            <a:fillRect/>
          </a:stretch>
        </p:blipFill>
        <p:spPr>
          <a:xfrm>
            <a:off x="2450562" y="556124"/>
            <a:ext cx="2376972" cy="968991"/>
          </a:xfrm>
          <a:prstGeom prst="rect">
            <a:avLst/>
          </a:prstGeom>
        </p:spPr>
      </p:pic>
      <p:sp>
        <p:nvSpPr>
          <p:cNvPr id="14" name="Rectangle 13">
            <a:extLst>
              <a:ext uri="{FF2B5EF4-FFF2-40B4-BE49-F238E27FC236}">
                <a16:creationId xmlns="" xmlns:a16="http://schemas.microsoft.com/office/drawing/2014/main" id="{C3F1E415-546D-2C48-A6C3-AC6D34F9BA7B}"/>
              </a:ext>
            </a:extLst>
          </p:cNvPr>
          <p:cNvSpPr/>
          <p:nvPr/>
        </p:nvSpPr>
        <p:spPr>
          <a:xfrm>
            <a:off x="1307778" y="2103190"/>
            <a:ext cx="1799312" cy="6341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libri" panose="020F0502020204030204" pitchFamily="34" charset="0"/>
                <a:cs typeface="Calibri" panose="020F0502020204030204" pitchFamily="34" charset="0"/>
              </a:rPr>
              <a:t>transparent</a:t>
            </a:r>
          </a:p>
        </p:txBody>
      </p:sp>
      <p:sp>
        <p:nvSpPr>
          <p:cNvPr id="20" name="Rectangle 19">
            <a:extLst>
              <a:ext uri="{FF2B5EF4-FFF2-40B4-BE49-F238E27FC236}">
                <a16:creationId xmlns="" xmlns:a16="http://schemas.microsoft.com/office/drawing/2014/main" id="{748FA8E3-2CE3-3647-992D-018F0126A7B0}"/>
              </a:ext>
            </a:extLst>
          </p:cNvPr>
          <p:cNvSpPr/>
          <p:nvPr/>
        </p:nvSpPr>
        <p:spPr>
          <a:xfrm>
            <a:off x="9184943" y="525048"/>
            <a:ext cx="2483894" cy="13992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 xmlns:a16="http://schemas.microsoft.com/office/drawing/2014/main" id="{B328E047-1F90-4CB1-8264-047021299E60}"/>
              </a:ext>
            </a:extLst>
          </p:cNvPr>
          <p:cNvSpPr txBox="1"/>
          <p:nvPr/>
        </p:nvSpPr>
        <p:spPr>
          <a:xfrm>
            <a:off x="9054790" y="573932"/>
            <a:ext cx="2764172" cy="1169551"/>
          </a:xfrm>
          <a:prstGeom prst="rect">
            <a:avLst/>
          </a:prstGeom>
          <a:noFill/>
        </p:spPr>
        <p:txBody>
          <a:bodyPr wrap="square" rtlCol="0">
            <a:spAutoFit/>
          </a:bodyPr>
          <a:lstStyle/>
          <a:p>
            <a:pPr algn="ctr"/>
            <a:r>
              <a:rPr lang="en-US" sz="3500" dirty="0">
                <a:solidFill>
                  <a:schemeClr val="bg1"/>
                </a:solidFill>
                <a:latin typeface="Calibri" pitchFamily="34" charset="0"/>
              </a:rPr>
              <a:t>Vocabulary</a:t>
            </a:r>
          </a:p>
          <a:p>
            <a:pPr algn="ctr"/>
            <a:r>
              <a:rPr lang="ka-GE" sz="3500" dirty="0">
                <a:solidFill>
                  <a:schemeClr val="bg1"/>
                </a:solidFill>
                <a:latin typeface="Calibri Regular" charset="0"/>
              </a:rPr>
              <a:t>ლექსიკა</a:t>
            </a:r>
            <a:endParaRPr lang="en-US" sz="3500" dirty="0">
              <a:solidFill>
                <a:schemeClr val="bg1"/>
              </a:solidFill>
              <a:latin typeface="Calibri" pitchFamily="34" charset="0"/>
            </a:endParaRPr>
          </a:p>
        </p:txBody>
      </p:sp>
    </p:spTree>
    <p:extLst>
      <p:ext uri="{BB962C8B-B14F-4D97-AF65-F5344CB8AC3E}">
        <p14:creationId xmlns:p14="http://schemas.microsoft.com/office/powerpoint/2010/main" val="1384718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4.49655E-6 2.22222E-6 L -0.16048 0.24583 " pathEditMode="relative" rAng="0" ptsTypes="AA">
                                      <p:cBhvr>
                                        <p:cTn id="6" dur="2000" fill="hold"/>
                                        <p:tgtEl>
                                          <p:spTgt spid="18"/>
                                        </p:tgtEl>
                                        <p:attrNameLst>
                                          <p:attrName>ppt_x</p:attrName>
                                          <p:attrName>ppt_y</p:attrName>
                                        </p:attrNameLst>
                                      </p:cBhvr>
                                      <p:rCtr x="-8024" y="1229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59;g8d3272b2c0_0_406">
            <a:extLst>
              <a:ext uri="{FF2B5EF4-FFF2-40B4-BE49-F238E27FC236}">
                <a16:creationId xmlns="" xmlns:a16="http://schemas.microsoft.com/office/drawing/2014/main" id="{1DAC6726-0665-CE42-843C-081700985CF1}"/>
              </a:ext>
            </a:extLst>
          </p:cNvPr>
          <p:cNvSpPr txBox="1">
            <a:spLocks/>
          </p:cNvSpPr>
          <p:nvPr/>
        </p:nvSpPr>
        <p:spPr>
          <a:xfrm>
            <a:off x="286479" y="276286"/>
            <a:ext cx="11271300" cy="8508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lang="en-US" sz="4800" dirty="0">
              <a:latin typeface="Sylfaen Regular" pitchFamily="18" charset="0"/>
            </a:endParaRPr>
          </a:p>
        </p:txBody>
      </p:sp>
      <p:sp>
        <p:nvSpPr>
          <p:cNvPr id="2" name="Rectangle 1">
            <a:extLst>
              <a:ext uri="{FF2B5EF4-FFF2-40B4-BE49-F238E27FC236}">
                <a16:creationId xmlns="" xmlns:a16="http://schemas.microsoft.com/office/drawing/2014/main" id="{97D84395-477B-5643-998F-5A55D6D879D4}"/>
              </a:ext>
            </a:extLst>
          </p:cNvPr>
          <p:cNvSpPr/>
          <p:nvPr/>
        </p:nvSpPr>
        <p:spPr>
          <a:xfrm>
            <a:off x="1134319" y="4074288"/>
            <a:ext cx="10156976" cy="12222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Calibri" panose="020F0502020204030204" pitchFamily="34" charset="0"/>
                <a:cs typeface="Calibri" panose="020F0502020204030204" pitchFamily="34" charset="0"/>
              </a:rPr>
              <a:t>The company has to make its accounts and operations as ……………………….as possible.</a:t>
            </a:r>
          </a:p>
        </p:txBody>
      </p:sp>
      <p:pic>
        <p:nvPicPr>
          <p:cNvPr id="11" name="Google Shape;90;p1">
            <a:extLst>
              <a:ext uri="{FF2B5EF4-FFF2-40B4-BE49-F238E27FC236}">
                <a16:creationId xmlns="" xmlns:a16="http://schemas.microsoft.com/office/drawing/2014/main" id="{C0F02F15-F1A3-BE4E-8F9E-010F27EC343E}"/>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sp>
        <p:nvSpPr>
          <p:cNvPr id="17" name="Rectangle 16">
            <a:extLst>
              <a:ext uri="{FF2B5EF4-FFF2-40B4-BE49-F238E27FC236}">
                <a16:creationId xmlns="" xmlns:a16="http://schemas.microsoft.com/office/drawing/2014/main" id="{C3F1E415-546D-2C48-A6C3-AC6D34F9BA7B}"/>
              </a:ext>
            </a:extLst>
          </p:cNvPr>
          <p:cNvSpPr/>
          <p:nvPr/>
        </p:nvSpPr>
        <p:spPr>
          <a:xfrm>
            <a:off x="2450561" y="2482615"/>
            <a:ext cx="1762117" cy="6341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libri" panose="020F0502020204030204" pitchFamily="34" charset="0"/>
                <a:cs typeface="Calibri" panose="020F0502020204030204" pitchFamily="34" charset="0"/>
              </a:rPr>
              <a:t>transparent</a:t>
            </a:r>
          </a:p>
        </p:txBody>
      </p:sp>
      <p:sp>
        <p:nvSpPr>
          <p:cNvPr id="18" name="Rectangle 17">
            <a:extLst>
              <a:ext uri="{FF2B5EF4-FFF2-40B4-BE49-F238E27FC236}">
                <a16:creationId xmlns="" xmlns:a16="http://schemas.microsoft.com/office/drawing/2014/main" id="{9F627E5A-4AF2-2946-8B8E-7F5BF220557A}"/>
              </a:ext>
            </a:extLst>
          </p:cNvPr>
          <p:cNvSpPr/>
          <p:nvPr/>
        </p:nvSpPr>
        <p:spPr>
          <a:xfrm>
            <a:off x="5291090" y="2482615"/>
            <a:ext cx="1536871" cy="6341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libri" panose="020F0502020204030204" pitchFamily="34" charset="0"/>
                <a:cs typeface="Calibri" panose="020F0502020204030204" pitchFamily="34" charset="0"/>
              </a:rPr>
              <a:t>siloed</a:t>
            </a:r>
          </a:p>
        </p:txBody>
      </p:sp>
      <p:sp>
        <p:nvSpPr>
          <p:cNvPr id="19" name="Rectangle 18">
            <a:extLst>
              <a:ext uri="{FF2B5EF4-FFF2-40B4-BE49-F238E27FC236}">
                <a16:creationId xmlns="" xmlns:a16="http://schemas.microsoft.com/office/drawing/2014/main" id="{9B367E4F-EA24-D143-A51F-FA5040CB2782}"/>
              </a:ext>
            </a:extLst>
          </p:cNvPr>
          <p:cNvSpPr/>
          <p:nvPr/>
        </p:nvSpPr>
        <p:spPr>
          <a:xfrm>
            <a:off x="7847860" y="2482615"/>
            <a:ext cx="1624614" cy="6341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libri" panose="020F0502020204030204" pitchFamily="34" charset="0"/>
                <a:cs typeface="Calibri" panose="020F0502020204030204" pitchFamily="34" charset="0"/>
              </a:rPr>
              <a:t>nimble</a:t>
            </a:r>
          </a:p>
        </p:txBody>
      </p:sp>
      <p:pic>
        <p:nvPicPr>
          <p:cNvPr id="12" name="Google Shape;90;p1">
            <a:extLst>
              <a:ext uri="{FF2B5EF4-FFF2-40B4-BE49-F238E27FC236}">
                <a16:creationId xmlns="" xmlns:a16="http://schemas.microsoft.com/office/drawing/2014/main" id="{C0F02F15-F1A3-BE4E-8F9E-010F27EC343E}"/>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pic>
        <p:nvPicPr>
          <p:cNvPr id="13" name="Picture 12">
            <a:extLst>
              <a:ext uri="{FF2B5EF4-FFF2-40B4-BE49-F238E27FC236}">
                <a16:creationId xmlns="" xmlns:a16="http://schemas.microsoft.com/office/drawing/2014/main" id="{CBFB4AD6-5147-B841-97E3-D3DBF2870DA4}"/>
              </a:ext>
            </a:extLst>
          </p:cNvPr>
          <p:cNvPicPr>
            <a:picLocks noChangeAspect="1"/>
          </p:cNvPicPr>
          <p:nvPr/>
        </p:nvPicPr>
        <p:blipFill>
          <a:blip r:embed="rId3"/>
          <a:stretch>
            <a:fillRect/>
          </a:stretch>
        </p:blipFill>
        <p:spPr>
          <a:xfrm>
            <a:off x="2450562" y="556124"/>
            <a:ext cx="2376972" cy="968991"/>
          </a:xfrm>
          <a:prstGeom prst="rect">
            <a:avLst/>
          </a:prstGeom>
        </p:spPr>
      </p:pic>
      <p:sp>
        <p:nvSpPr>
          <p:cNvPr id="21" name="Rectangle 20">
            <a:extLst>
              <a:ext uri="{FF2B5EF4-FFF2-40B4-BE49-F238E27FC236}">
                <a16:creationId xmlns="" xmlns:a16="http://schemas.microsoft.com/office/drawing/2014/main" id="{748FA8E3-2CE3-3647-992D-018F0126A7B0}"/>
              </a:ext>
            </a:extLst>
          </p:cNvPr>
          <p:cNvSpPr/>
          <p:nvPr/>
        </p:nvSpPr>
        <p:spPr>
          <a:xfrm>
            <a:off x="9184943" y="525048"/>
            <a:ext cx="2483894" cy="13992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 xmlns:a16="http://schemas.microsoft.com/office/drawing/2014/main" id="{B328E047-1F90-4CB1-8264-047021299E60}"/>
              </a:ext>
            </a:extLst>
          </p:cNvPr>
          <p:cNvSpPr txBox="1"/>
          <p:nvPr/>
        </p:nvSpPr>
        <p:spPr>
          <a:xfrm>
            <a:off x="9054790" y="573932"/>
            <a:ext cx="2764172" cy="1169551"/>
          </a:xfrm>
          <a:prstGeom prst="rect">
            <a:avLst/>
          </a:prstGeom>
          <a:noFill/>
        </p:spPr>
        <p:txBody>
          <a:bodyPr wrap="square" rtlCol="0">
            <a:spAutoFit/>
          </a:bodyPr>
          <a:lstStyle/>
          <a:p>
            <a:pPr algn="ctr"/>
            <a:r>
              <a:rPr lang="en-US" sz="3500" dirty="0">
                <a:solidFill>
                  <a:schemeClr val="bg1"/>
                </a:solidFill>
                <a:latin typeface="Calibri" pitchFamily="34" charset="0"/>
              </a:rPr>
              <a:t>Vocabulary</a:t>
            </a:r>
          </a:p>
          <a:p>
            <a:pPr algn="ctr"/>
            <a:r>
              <a:rPr lang="ka-GE" sz="3500" dirty="0">
                <a:solidFill>
                  <a:schemeClr val="bg1"/>
                </a:solidFill>
                <a:latin typeface="Calibri Regular" charset="0"/>
              </a:rPr>
              <a:t>ლექსიკა</a:t>
            </a:r>
            <a:endParaRPr lang="en-US" sz="3500" dirty="0">
              <a:solidFill>
                <a:schemeClr val="bg1"/>
              </a:solidFill>
              <a:latin typeface="Calibri" pitchFamily="34" charset="0"/>
            </a:endParaRPr>
          </a:p>
        </p:txBody>
      </p:sp>
    </p:spTree>
    <p:extLst>
      <p:ext uri="{BB962C8B-B14F-4D97-AF65-F5344CB8AC3E}">
        <p14:creationId xmlns:p14="http://schemas.microsoft.com/office/powerpoint/2010/main" val="697975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2.70833E-6 -1.85185E-6 L 0.52565 0.24398 " pathEditMode="relative" rAng="0" ptsTypes="AA">
                                      <p:cBhvr>
                                        <p:cTn id="6" dur="2000" fill="hold"/>
                                        <p:tgtEl>
                                          <p:spTgt spid="17"/>
                                        </p:tgtEl>
                                        <p:attrNameLst>
                                          <p:attrName>ppt_x</p:attrName>
                                          <p:attrName>ppt_y</p:attrName>
                                        </p:attrNameLst>
                                      </p:cBhvr>
                                      <p:rCtr x="26276" y="1219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59;g8d3272b2c0_0_406">
            <a:extLst>
              <a:ext uri="{FF2B5EF4-FFF2-40B4-BE49-F238E27FC236}">
                <a16:creationId xmlns="" xmlns:a16="http://schemas.microsoft.com/office/drawing/2014/main" id="{1DAC6726-0665-CE42-843C-081700985CF1}"/>
              </a:ext>
            </a:extLst>
          </p:cNvPr>
          <p:cNvSpPr txBox="1">
            <a:spLocks/>
          </p:cNvSpPr>
          <p:nvPr/>
        </p:nvSpPr>
        <p:spPr>
          <a:xfrm>
            <a:off x="286479" y="276286"/>
            <a:ext cx="11271300" cy="8508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lang="en-US" sz="4800" dirty="0">
              <a:latin typeface="Sylfaen Regular" pitchFamily="18" charset="0"/>
            </a:endParaRPr>
          </a:p>
        </p:txBody>
      </p:sp>
      <p:sp>
        <p:nvSpPr>
          <p:cNvPr id="2" name="Rectangle 1">
            <a:extLst>
              <a:ext uri="{FF2B5EF4-FFF2-40B4-BE49-F238E27FC236}">
                <a16:creationId xmlns="" xmlns:a16="http://schemas.microsoft.com/office/drawing/2014/main" id="{97D84395-477B-5643-998F-5A55D6D879D4}"/>
              </a:ext>
            </a:extLst>
          </p:cNvPr>
          <p:cNvSpPr/>
          <p:nvPr/>
        </p:nvSpPr>
        <p:spPr>
          <a:xfrm>
            <a:off x="1524702" y="4283972"/>
            <a:ext cx="9305725" cy="10635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Calibri" panose="020F0502020204030204" pitchFamily="34" charset="0"/>
                <a:cs typeface="Calibri" panose="020F0502020204030204" pitchFamily="34" charset="0"/>
              </a:rPr>
              <a:t>Without communication between those </a:t>
            </a:r>
            <a:r>
              <a:rPr lang="en-US" sz="2400" b="1" dirty="0" smtClean="0">
                <a:latin typeface="Calibri" panose="020F0502020204030204" pitchFamily="34" charset="0"/>
                <a:cs typeface="Calibri" panose="020F0502020204030204" pitchFamily="34" charset="0"/>
              </a:rPr>
              <a:t>………………….. departments</a:t>
            </a:r>
            <a:r>
              <a:rPr lang="en-US" sz="2400" b="1" dirty="0">
                <a:latin typeface="Calibri" panose="020F0502020204030204" pitchFamily="34" charset="0"/>
                <a:cs typeface="Calibri" panose="020F0502020204030204" pitchFamily="34" charset="0"/>
              </a:rPr>
              <a:t>, many people will take on the same task.</a:t>
            </a:r>
          </a:p>
        </p:txBody>
      </p:sp>
      <p:pic>
        <p:nvPicPr>
          <p:cNvPr id="11" name="Google Shape;90;p1">
            <a:extLst>
              <a:ext uri="{FF2B5EF4-FFF2-40B4-BE49-F238E27FC236}">
                <a16:creationId xmlns="" xmlns:a16="http://schemas.microsoft.com/office/drawing/2014/main" id="{C0F02F15-F1A3-BE4E-8F9E-010F27EC343E}"/>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sp>
        <p:nvSpPr>
          <p:cNvPr id="17" name="Rectangle 16">
            <a:extLst>
              <a:ext uri="{FF2B5EF4-FFF2-40B4-BE49-F238E27FC236}">
                <a16:creationId xmlns="" xmlns:a16="http://schemas.microsoft.com/office/drawing/2014/main" id="{C3F1E415-546D-2C48-A6C3-AC6D34F9BA7B}"/>
              </a:ext>
            </a:extLst>
          </p:cNvPr>
          <p:cNvSpPr/>
          <p:nvPr/>
        </p:nvSpPr>
        <p:spPr>
          <a:xfrm>
            <a:off x="4270159" y="2663301"/>
            <a:ext cx="1518410" cy="6685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libri" panose="020F0502020204030204" pitchFamily="34" charset="0"/>
                <a:cs typeface="Calibri" panose="020F0502020204030204" pitchFamily="34" charset="0"/>
              </a:rPr>
              <a:t>siloed</a:t>
            </a:r>
          </a:p>
        </p:txBody>
      </p:sp>
      <p:sp>
        <p:nvSpPr>
          <p:cNvPr id="18" name="Rectangle 17">
            <a:extLst>
              <a:ext uri="{FF2B5EF4-FFF2-40B4-BE49-F238E27FC236}">
                <a16:creationId xmlns="" xmlns:a16="http://schemas.microsoft.com/office/drawing/2014/main" id="{9F627E5A-4AF2-2946-8B8E-7F5BF220557A}"/>
              </a:ext>
            </a:extLst>
          </p:cNvPr>
          <p:cNvSpPr/>
          <p:nvPr/>
        </p:nvSpPr>
        <p:spPr>
          <a:xfrm>
            <a:off x="6498454" y="2663301"/>
            <a:ext cx="1603855" cy="6685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libri" panose="020F0502020204030204" pitchFamily="34" charset="0"/>
                <a:cs typeface="Calibri" panose="020F0502020204030204" pitchFamily="34" charset="0"/>
              </a:rPr>
              <a:t>nimble</a:t>
            </a:r>
          </a:p>
        </p:txBody>
      </p:sp>
      <p:pic>
        <p:nvPicPr>
          <p:cNvPr id="12" name="Google Shape;90;p1">
            <a:extLst>
              <a:ext uri="{FF2B5EF4-FFF2-40B4-BE49-F238E27FC236}">
                <a16:creationId xmlns="" xmlns:a16="http://schemas.microsoft.com/office/drawing/2014/main" id="{C0F02F15-F1A3-BE4E-8F9E-010F27EC343E}"/>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pic>
        <p:nvPicPr>
          <p:cNvPr id="13" name="Picture 12">
            <a:extLst>
              <a:ext uri="{FF2B5EF4-FFF2-40B4-BE49-F238E27FC236}">
                <a16:creationId xmlns="" xmlns:a16="http://schemas.microsoft.com/office/drawing/2014/main" id="{CBFB4AD6-5147-B841-97E3-D3DBF2870DA4}"/>
              </a:ext>
            </a:extLst>
          </p:cNvPr>
          <p:cNvPicPr>
            <a:picLocks noChangeAspect="1"/>
          </p:cNvPicPr>
          <p:nvPr/>
        </p:nvPicPr>
        <p:blipFill>
          <a:blip r:embed="rId3"/>
          <a:stretch>
            <a:fillRect/>
          </a:stretch>
        </p:blipFill>
        <p:spPr>
          <a:xfrm>
            <a:off x="2450562" y="556124"/>
            <a:ext cx="2376972" cy="968991"/>
          </a:xfrm>
          <a:prstGeom prst="rect">
            <a:avLst/>
          </a:prstGeom>
        </p:spPr>
      </p:pic>
      <p:sp>
        <p:nvSpPr>
          <p:cNvPr id="20" name="Rectangle 19">
            <a:extLst>
              <a:ext uri="{FF2B5EF4-FFF2-40B4-BE49-F238E27FC236}">
                <a16:creationId xmlns="" xmlns:a16="http://schemas.microsoft.com/office/drawing/2014/main" id="{748FA8E3-2CE3-3647-992D-018F0126A7B0}"/>
              </a:ext>
            </a:extLst>
          </p:cNvPr>
          <p:cNvSpPr/>
          <p:nvPr/>
        </p:nvSpPr>
        <p:spPr>
          <a:xfrm>
            <a:off x="9184943" y="525048"/>
            <a:ext cx="2483894" cy="13992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 xmlns:a16="http://schemas.microsoft.com/office/drawing/2014/main" id="{B328E047-1F90-4CB1-8264-047021299E60}"/>
              </a:ext>
            </a:extLst>
          </p:cNvPr>
          <p:cNvSpPr txBox="1"/>
          <p:nvPr/>
        </p:nvSpPr>
        <p:spPr>
          <a:xfrm>
            <a:off x="9054790" y="573932"/>
            <a:ext cx="2764172" cy="1169551"/>
          </a:xfrm>
          <a:prstGeom prst="rect">
            <a:avLst/>
          </a:prstGeom>
          <a:noFill/>
        </p:spPr>
        <p:txBody>
          <a:bodyPr wrap="square" rtlCol="0">
            <a:spAutoFit/>
          </a:bodyPr>
          <a:lstStyle/>
          <a:p>
            <a:pPr algn="ctr"/>
            <a:r>
              <a:rPr lang="en-US" sz="3500" dirty="0">
                <a:solidFill>
                  <a:schemeClr val="bg1"/>
                </a:solidFill>
                <a:latin typeface="Calibri" pitchFamily="34" charset="0"/>
              </a:rPr>
              <a:t>Vocabulary</a:t>
            </a:r>
          </a:p>
          <a:p>
            <a:pPr algn="ctr"/>
            <a:r>
              <a:rPr lang="ka-GE" sz="3500" dirty="0">
                <a:solidFill>
                  <a:schemeClr val="bg1"/>
                </a:solidFill>
                <a:latin typeface="Calibri Regular" charset="0"/>
              </a:rPr>
              <a:t>ლექსიკა</a:t>
            </a:r>
            <a:endParaRPr lang="en-US" sz="3500" dirty="0">
              <a:solidFill>
                <a:schemeClr val="bg1"/>
              </a:solidFill>
              <a:latin typeface="Calibri" pitchFamily="34" charset="0"/>
            </a:endParaRPr>
          </a:p>
        </p:txBody>
      </p:sp>
    </p:spTree>
    <p:extLst>
      <p:ext uri="{BB962C8B-B14F-4D97-AF65-F5344CB8AC3E}">
        <p14:creationId xmlns:p14="http://schemas.microsoft.com/office/powerpoint/2010/main" val="1892789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5.55112E-17 2.96296E-6 L 0.23268 0.22569 " pathEditMode="relative" rAng="0" ptsTypes="AA">
                                      <p:cBhvr>
                                        <p:cTn id="6" dur="2000" fill="hold"/>
                                        <p:tgtEl>
                                          <p:spTgt spid="17"/>
                                        </p:tgtEl>
                                        <p:attrNameLst>
                                          <p:attrName>ppt_x</p:attrName>
                                          <p:attrName>ppt_y</p:attrName>
                                        </p:attrNameLst>
                                      </p:cBhvr>
                                      <p:rCtr x="11628" y="1127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59;g8d3272b2c0_0_406">
            <a:extLst>
              <a:ext uri="{FF2B5EF4-FFF2-40B4-BE49-F238E27FC236}">
                <a16:creationId xmlns="" xmlns:a16="http://schemas.microsoft.com/office/drawing/2014/main" id="{1DAC6726-0665-CE42-843C-081700985CF1}"/>
              </a:ext>
            </a:extLst>
          </p:cNvPr>
          <p:cNvSpPr txBox="1">
            <a:spLocks/>
          </p:cNvSpPr>
          <p:nvPr/>
        </p:nvSpPr>
        <p:spPr>
          <a:xfrm>
            <a:off x="286479" y="276286"/>
            <a:ext cx="11271300" cy="8508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lang="en-US" sz="4800" dirty="0">
              <a:latin typeface="Sylfaen Regular" pitchFamily="18" charset="0"/>
            </a:endParaRPr>
          </a:p>
        </p:txBody>
      </p:sp>
      <p:sp>
        <p:nvSpPr>
          <p:cNvPr id="2" name="Rectangle 1">
            <a:extLst>
              <a:ext uri="{FF2B5EF4-FFF2-40B4-BE49-F238E27FC236}">
                <a16:creationId xmlns="" xmlns:a16="http://schemas.microsoft.com/office/drawing/2014/main" id="{97D84395-477B-5643-998F-5A55D6D879D4}"/>
              </a:ext>
            </a:extLst>
          </p:cNvPr>
          <p:cNvSpPr/>
          <p:nvPr/>
        </p:nvSpPr>
        <p:spPr>
          <a:xfrm>
            <a:off x="1012054" y="4094277"/>
            <a:ext cx="10338440" cy="132638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Calibri" panose="020F0502020204030204" pitchFamily="34" charset="0"/>
                <a:cs typeface="Calibri" panose="020F0502020204030204" pitchFamily="34" charset="0"/>
              </a:rPr>
              <a:t>Self-awareness of roles and of the feelings evoked in interpersonal encounters</a:t>
            </a:r>
          </a:p>
          <a:p>
            <a:pPr algn="ctr"/>
            <a:endParaRPr lang="en-US" sz="2400" b="1" dirty="0">
              <a:latin typeface="Calibri" panose="020F0502020204030204" pitchFamily="34" charset="0"/>
              <a:cs typeface="Calibri" panose="020F0502020204030204" pitchFamily="34" charset="0"/>
            </a:endParaRPr>
          </a:p>
          <a:p>
            <a:pPr algn="ctr"/>
            <a:r>
              <a:rPr lang="en-US" sz="2400" b="1" dirty="0">
                <a:latin typeface="Calibri" panose="020F0502020204030204" pitchFamily="34" charset="0"/>
                <a:cs typeface="Calibri" panose="020F0502020204030204" pitchFamily="34" charset="0"/>
              </a:rPr>
              <a:t> is increasingly critical for the …………………….entrepreneur.</a:t>
            </a:r>
          </a:p>
        </p:txBody>
      </p:sp>
      <p:pic>
        <p:nvPicPr>
          <p:cNvPr id="11" name="Google Shape;90;p1">
            <a:extLst>
              <a:ext uri="{FF2B5EF4-FFF2-40B4-BE49-F238E27FC236}">
                <a16:creationId xmlns="" xmlns:a16="http://schemas.microsoft.com/office/drawing/2014/main" id="{C0F02F15-F1A3-BE4E-8F9E-010F27EC343E}"/>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sp>
        <p:nvSpPr>
          <p:cNvPr id="17" name="Rectangle 16">
            <a:extLst>
              <a:ext uri="{FF2B5EF4-FFF2-40B4-BE49-F238E27FC236}">
                <a16:creationId xmlns="" xmlns:a16="http://schemas.microsoft.com/office/drawing/2014/main" id="{C3F1E415-546D-2C48-A6C3-AC6D34F9BA7B}"/>
              </a:ext>
            </a:extLst>
          </p:cNvPr>
          <p:cNvSpPr/>
          <p:nvPr/>
        </p:nvSpPr>
        <p:spPr>
          <a:xfrm>
            <a:off x="5326602" y="2563048"/>
            <a:ext cx="1597981" cy="6341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libri" panose="020F0502020204030204" pitchFamily="34" charset="0"/>
                <a:cs typeface="Calibri" panose="020F0502020204030204" pitchFamily="34" charset="0"/>
              </a:rPr>
              <a:t>nimble</a:t>
            </a:r>
          </a:p>
        </p:txBody>
      </p:sp>
      <p:pic>
        <p:nvPicPr>
          <p:cNvPr id="12" name="Google Shape;90;p1">
            <a:extLst>
              <a:ext uri="{FF2B5EF4-FFF2-40B4-BE49-F238E27FC236}">
                <a16:creationId xmlns="" xmlns:a16="http://schemas.microsoft.com/office/drawing/2014/main" id="{C0F02F15-F1A3-BE4E-8F9E-010F27EC343E}"/>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pic>
        <p:nvPicPr>
          <p:cNvPr id="13" name="Picture 12">
            <a:extLst>
              <a:ext uri="{FF2B5EF4-FFF2-40B4-BE49-F238E27FC236}">
                <a16:creationId xmlns="" xmlns:a16="http://schemas.microsoft.com/office/drawing/2014/main" id="{CBFB4AD6-5147-B841-97E3-D3DBF2870DA4}"/>
              </a:ext>
            </a:extLst>
          </p:cNvPr>
          <p:cNvPicPr>
            <a:picLocks noChangeAspect="1"/>
          </p:cNvPicPr>
          <p:nvPr/>
        </p:nvPicPr>
        <p:blipFill>
          <a:blip r:embed="rId3"/>
          <a:stretch>
            <a:fillRect/>
          </a:stretch>
        </p:blipFill>
        <p:spPr>
          <a:xfrm>
            <a:off x="2450562" y="556124"/>
            <a:ext cx="2376972" cy="968991"/>
          </a:xfrm>
          <a:prstGeom prst="rect">
            <a:avLst/>
          </a:prstGeom>
        </p:spPr>
      </p:pic>
      <p:sp>
        <p:nvSpPr>
          <p:cNvPr id="18" name="Rectangle 17">
            <a:extLst>
              <a:ext uri="{FF2B5EF4-FFF2-40B4-BE49-F238E27FC236}">
                <a16:creationId xmlns="" xmlns:a16="http://schemas.microsoft.com/office/drawing/2014/main" id="{748FA8E3-2CE3-3647-992D-018F0126A7B0}"/>
              </a:ext>
            </a:extLst>
          </p:cNvPr>
          <p:cNvSpPr/>
          <p:nvPr/>
        </p:nvSpPr>
        <p:spPr>
          <a:xfrm>
            <a:off x="9184943" y="525048"/>
            <a:ext cx="2483894" cy="13992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 xmlns:a16="http://schemas.microsoft.com/office/drawing/2014/main" id="{B328E047-1F90-4CB1-8264-047021299E60}"/>
              </a:ext>
            </a:extLst>
          </p:cNvPr>
          <p:cNvSpPr txBox="1"/>
          <p:nvPr/>
        </p:nvSpPr>
        <p:spPr>
          <a:xfrm>
            <a:off x="9054790" y="573932"/>
            <a:ext cx="2764172" cy="1169551"/>
          </a:xfrm>
          <a:prstGeom prst="rect">
            <a:avLst/>
          </a:prstGeom>
          <a:noFill/>
        </p:spPr>
        <p:txBody>
          <a:bodyPr wrap="square" rtlCol="0">
            <a:spAutoFit/>
          </a:bodyPr>
          <a:lstStyle/>
          <a:p>
            <a:pPr algn="ctr"/>
            <a:r>
              <a:rPr lang="en-US" sz="3500" dirty="0">
                <a:solidFill>
                  <a:schemeClr val="bg1"/>
                </a:solidFill>
                <a:latin typeface="Calibri" pitchFamily="34" charset="0"/>
              </a:rPr>
              <a:t>Vocabulary</a:t>
            </a:r>
          </a:p>
          <a:p>
            <a:pPr algn="ctr"/>
            <a:r>
              <a:rPr lang="ka-GE" sz="3500" dirty="0">
                <a:solidFill>
                  <a:schemeClr val="bg1"/>
                </a:solidFill>
                <a:latin typeface="Calibri Regular" charset="0"/>
              </a:rPr>
              <a:t>ლექსიკა</a:t>
            </a:r>
            <a:endParaRPr lang="en-US" sz="3500" dirty="0">
              <a:solidFill>
                <a:schemeClr val="bg1"/>
              </a:solidFill>
              <a:latin typeface="Calibri" pitchFamily="34" charset="0"/>
            </a:endParaRPr>
          </a:p>
        </p:txBody>
      </p:sp>
    </p:spTree>
    <p:extLst>
      <p:ext uri="{BB962C8B-B14F-4D97-AF65-F5344CB8AC3E}">
        <p14:creationId xmlns:p14="http://schemas.microsoft.com/office/powerpoint/2010/main" val="385974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5.47089E-8 2.59259E-6 L 0.08415 0.3074 " pathEditMode="relative" rAng="0" ptsTypes="AA">
                                      <p:cBhvr>
                                        <p:cTn id="6" dur="2000" fill="hold"/>
                                        <p:tgtEl>
                                          <p:spTgt spid="17"/>
                                        </p:tgtEl>
                                        <p:attrNameLst>
                                          <p:attrName>ppt_x</p:attrName>
                                          <p:attrName>ppt_y</p:attrName>
                                        </p:attrNameLst>
                                      </p:cBhvr>
                                      <p:rCtr x="4207" y="1537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grpSp>
        <p:nvGrpSpPr>
          <p:cNvPr id="147" name="Google Shape;147;g8d3272b2c0_0_186"/>
          <p:cNvGrpSpPr/>
          <p:nvPr/>
        </p:nvGrpSpPr>
        <p:grpSpPr>
          <a:xfrm>
            <a:off x="1975513" y="283779"/>
            <a:ext cx="8102248" cy="6115473"/>
            <a:chOff x="661560" y="-511281"/>
            <a:chExt cx="7908376" cy="6379248"/>
          </a:xfrm>
        </p:grpSpPr>
        <p:sp>
          <p:nvSpPr>
            <p:cNvPr id="150" name="Google Shape;150;g8d3272b2c0_0_186"/>
            <p:cNvSpPr/>
            <p:nvPr/>
          </p:nvSpPr>
          <p:spPr>
            <a:xfrm rot="5400000" flipV="1">
              <a:off x="4035782" y="1370052"/>
              <a:ext cx="1141210" cy="522489"/>
            </a:xfrm>
            <a:custGeom>
              <a:avLst/>
              <a:gdLst/>
              <a:ahLst/>
              <a:cxnLst/>
              <a:rect l="l" t="t" r="r" b="b"/>
              <a:pathLst>
                <a:path w="120000" h="120000" extrusionOk="0">
                  <a:moveTo>
                    <a:pt x="0" y="59998"/>
                  </a:moveTo>
                  <a:lnTo>
                    <a:pt x="120000" y="59998"/>
                  </a:lnTo>
                </a:path>
              </a:pathLst>
            </a:custGeom>
            <a:noFill/>
            <a:ln w="12700" cap="flat" cmpd="sng">
              <a:solidFill>
                <a:srgbClr val="345A99"/>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Calibri" charset="0"/>
                <a:ea typeface="Calibri" charset="0"/>
                <a:cs typeface="Calibri" charset="0"/>
              </a:endParaRPr>
            </a:p>
          </p:txBody>
        </p:sp>
        <p:sp>
          <p:nvSpPr>
            <p:cNvPr id="151" name="Google Shape;151;g8d3272b2c0_0_186"/>
            <p:cNvSpPr txBox="1"/>
            <p:nvPr/>
          </p:nvSpPr>
          <p:spPr>
            <a:xfrm rot="5196305">
              <a:off x="4607339" y="1672363"/>
              <a:ext cx="35462" cy="35462"/>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Calibri" charset="0"/>
                <a:ea typeface="Calibri" charset="0"/>
                <a:cs typeface="Calibri" charset="0"/>
                <a:sym typeface="Calibri"/>
              </a:endParaRPr>
            </a:p>
          </p:txBody>
        </p:sp>
        <p:sp>
          <p:nvSpPr>
            <p:cNvPr id="152" name="Google Shape;152;g8d3272b2c0_0_186"/>
            <p:cNvSpPr/>
            <p:nvPr/>
          </p:nvSpPr>
          <p:spPr>
            <a:xfrm>
              <a:off x="3542908" y="-511281"/>
              <a:ext cx="2183004" cy="1640730"/>
            </a:xfrm>
            <a:prstGeom prst="ellipse">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spcFirstLastPara="1" wrap="square" lIns="91425" tIns="91425" rIns="91425" bIns="91425" anchor="ctr" anchorCtr="0">
              <a:noAutofit/>
            </a:bodyPr>
            <a:lstStyle/>
            <a:p>
              <a:pPr marL="0" lvl="0" indent="0" algn="ctr" rtl="0">
                <a:spcBef>
                  <a:spcPts val="0"/>
                </a:spcBef>
                <a:spcAft>
                  <a:spcPts val="0"/>
                </a:spcAft>
                <a:buNone/>
              </a:pPr>
              <a:endParaRPr lang="en-US" sz="2000" dirty="0">
                <a:solidFill>
                  <a:schemeClr val="bg1"/>
                </a:solidFill>
                <a:latin typeface="Calibri" charset="0"/>
                <a:ea typeface="Calibri" charset="0"/>
                <a:cs typeface="Calibri" charset="0"/>
              </a:endParaRPr>
            </a:p>
          </p:txBody>
        </p:sp>
        <p:sp>
          <p:nvSpPr>
            <p:cNvPr id="154" name="Google Shape;154;g8d3272b2c0_0_186"/>
            <p:cNvSpPr/>
            <p:nvPr/>
          </p:nvSpPr>
          <p:spPr>
            <a:xfrm rot="19539062" flipV="1">
              <a:off x="5294020" y="1734625"/>
              <a:ext cx="1458742" cy="274785"/>
            </a:xfrm>
            <a:custGeom>
              <a:avLst/>
              <a:gdLst/>
              <a:ahLst/>
              <a:cxnLst/>
              <a:rect l="l" t="t" r="r" b="b"/>
              <a:pathLst>
                <a:path w="120000" h="120000" extrusionOk="0">
                  <a:moveTo>
                    <a:pt x="0" y="59998"/>
                  </a:moveTo>
                  <a:lnTo>
                    <a:pt x="120000" y="59998"/>
                  </a:lnTo>
                </a:path>
              </a:pathLst>
            </a:custGeom>
            <a:noFill/>
            <a:ln w="12700" cap="flat" cmpd="sng">
              <a:solidFill>
                <a:srgbClr val="345A99"/>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Calibri" charset="0"/>
                <a:ea typeface="Calibri" charset="0"/>
                <a:cs typeface="Calibri" charset="0"/>
              </a:endParaRPr>
            </a:p>
          </p:txBody>
        </p:sp>
        <p:sp>
          <p:nvSpPr>
            <p:cNvPr id="155" name="Google Shape;155;g8d3272b2c0_0_186"/>
            <p:cNvSpPr txBox="1"/>
            <p:nvPr/>
          </p:nvSpPr>
          <p:spPr>
            <a:xfrm rot="-2466378">
              <a:off x="5868095" y="1745714"/>
              <a:ext cx="81222" cy="81222"/>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Calibri" charset="0"/>
                <a:ea typeface="Calibri" charset="0"/>
                <a:cs typeface="Calibri" charset="0"/>
                <a:sym typeface="Calibri"/>
              </a:endParaRPr>
            </a:p>
          </p:txBody>
        </p:sp>
        <p:sp>
          <p:nvSpPr>
            <p:cNvPr id="156" name="Google Shape;156;g8d3272b2c0_0_186"/>
            <p:cNvSpPr/>
            <p:nvPr/>
          </p:nvSpPr>
          <p:spPr>
            <a:xfrm>
              <a:off x="6376507" y="434364"/>
              <a:ext cx="2193429" cy="1619731"/>
            </a:xfrm>
            <a:prstGeom prst="ellipse">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Calibri" charset="0"/>
                <a:ea typeface="Calibri" charset="0"/>
                <a:cs typeface="Calibri" charset="0"/>
              </a:endParaRPr>
            </a:p>
          </p:txBody>
        </p:sp>
        <p:sp>
          <p:nvSpPr>
            <p:cNvPr id="159" name="Google Shape;159;g8d3272b2c0_0_186"/>
            <p:cNvSpPr txBox="1"/>
            <p:nvPr/>
          </p:nvSpPr>
          <p:spPr>
            <a:xfrm rot="-246013">
              <a:off x="6281636" y="2686160"/>
              <a:ext cx="83915" cy="83915"/>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Calibri" charset="0"/>
                <a:ea typeface="Calibri" charset="0"/>
                <a:cs typeface="Calibri" charset="0"/>
                <a:sym typeface="Calibri"/>
              </a:endParaRPr>
            </a:p>
          </p:txBody>
        </p:sp>
        <p:sp>
          <p:nvSpPr>
            <p:cNvPr id="163" name="Google Shape;163;g8d3272b2c0_0_186"/>
            <p:cNvSpPr txBox="1"/>
            <p:nvPr/>
          </p:nvSpPr>
          <p:spPr>
            <a:xfrm rot="2113695">
              <a:off x="5940677" y="3711274"/>
              <a:ext cx="77492" cy="77492"/>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Calibri" charset="0"/>
                <a:ea typeface="Calibri" charset="0"/>
                <a:cs typeface="Calibri" charset="0"/>
                <a:sym typeface="Calibri"/>
              </a:endParaRPr>
            </a:p>
          </p:txBody>
        </p:sp>
        <p:sp>
          <p:nvSpPr>
            <p:cNvPr id="166" name="Google Shape;166;g8d3272b2c0_0_186"/>
            <p:cNvSpPr/>
            <p:nvPr/>
          </p:nvSpPr>
          <p:spPr>
            <a:xfrm rot="8600490" flipV="1">
              <a:off x="2932864" y="2881876"/>
              <a:ext cx="834831" cy="669516"/>
            </a:xfrm>
            <a:custGeom>
              <a:avLst/>
              <a:gdLst/>
              <a:ahLst/>
              <a:cxnLst/>
              <a:rect l="l" t="t" r="r" b="b"/>
              <a:pathLst>
                <a:path w="120000" h="120000" extrusionOk="0">
                  <a:moveTo>
                    <a:pt x="0" y="59998"/>
                  </a:moveTo>
                  <a:lnTo>
                    <a:pt x="120000" y="59998"/>
                  </a:lnTo>
                </a:path>
              </a:pathLst>
            </a:custGeom>
            <a:noFill/>
            <a:ln w="12700" cap="flat" cmpd="sng">
              <a:solidFill>
                <a:srgbClr val="345A99"/>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Calibri" charset="0"/>
                <a:ea typeface="Calibri" charset="0"/>
                <a:cs typeface="Calibri" charset="0"/>
              </a:endParaRPr>
            </a:p>
          </p:txBody>
        </p:sp>
        <p:sp>
          <p:nvSpPr>
            <p:cNvPr id="167" name="Google Shape;167;g8d3272b2c0_0_186"/>
            <p:cNvSpPr txBox="1"/>
            <p:nvPr/>
          </p:nvSpPr>
          <p:spPr>
            <a:xfrm rot="5176116">
              <a:off x="4746973" y="3776269"/>
              <a:ext cx="13829" cy="13829"/>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Calibri" charset="0"/>
                <a:ea typeface="Calibri" charset="0"/>
                <a:cs typeface="Calibri" charset="0"/>
                <a:sym typeface="Calibri"/>
              </a:endParaRPr>
            </a:p>
          </p:txBody>
        </p:sp>
        <p:sp>
          <p:nvSpPr>
            <p:cNvPr id="168" name="Google Shape;168;g8d3272b2c0_0_186"/>
            <p:cNvSpPr/>
            <p:nvPr/>
          </p:nvSpPr>
          <p:spPr>
            <a:xfrm>
              <a:off x="991228" y="2863819"/>
              <a:ext cx="2314391" cy="1729024"/>
            </a:xfrm>
            <a:prstGeom prst="ellipse">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Calibri" charset="0"/>
                <a:ea typeface="Calibri" charset="0"/>
                <a:cs typeface="Calibri" charset="0"/>
              </a:endParaRPr>
            </a:p>
          </p:txBody>
        </p:sp>
        <p:sp>
          <p:nvSpPr>
            <p:cNvPr id="170" name="Google Shape;170;g8d3272b2c0_0_186"/>
            <p:cNvSpPr/>
            <p:nvPr/>
          </p:nvSpPr>
          <p:spPr>
            <a:xfrm rot="12361869">
              <a:off x="2738392" y="1570733"/>
              <a:ext cx="1204755" cy="602567"/>
            </a:xfrm>
            <a:custGeom>
              <a:avLst/>
              <a:gdLst/>
              <a:ahLst/>
              <a:cxnLst/>
              <a:rect l="l" t="t" r="r" b="b"/>
              <a:pathLst>
                <a:path w="120000" h="120000" extrusionOk="0">
                  <a:moveTo>
                    <a:pt x="0" y="59998"/>
                  </a:moveTo>
                  <a:lnTo>
                    <a:pt x="120000" y="59998"/>
                  </a:lnTo>
                </a:path>
              </a:pathLst>
            </a:custGeom>
            <a:noFill/>
            <a:ln w="12700" cap="flat" cmpd="sng">
              <a:solidFill>
                <a:srgbClr val="345A99"/>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Calibri" charset="0"/>
                <a:ea typeface="Calibri" charset="0"/>
                <a:cs typeface="Calibri" charset="0"/>
              </a:endParaRPr>
            </a:p>
          </p:txBody>
        </p:sp>
        <p:sp>
          <p:nvSpPr>
            <p:cNvPr id="171" name="Google Shape;171;g8d3272b2c0_0_186"/>
            <p:cNvSpPr txBox="1"/>
            <p:nvPr/>
          </p:nvSpPr>
          <p:spPr>
            <a:xfrm rot="-1759631">
              <a:off x="3157491" y="3636472"/>
              <a:ext cx="91875" cy="91875"/>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Calibri" charset="0"/>
                <a:ea typeface="Calibri" charset="0"/>
                <a:cs typeface="Calibri" charset="0"/>
                <a:sym typeface="Calibri"/>
              </a:endParaRPr>
            </a:p>
          </p:txBody>
        </p:sp>
        <p:sp>
          <p:nvSpPr>
            <p:cNvPr id="172" name="Google Shape;172;g8d3272b2c0_0_186"/>
            <p:cNvSpPr/>
            <p:nvPr/>
          </p:nvSpPr>
          <p:spPr>
            <a:xfrm>
              <a:off x="661560" y="629583"/>
              <a:ext cx="2374089" cy="1619731"/>
            </a:xfrm>
            <a:prstGeom prst="ellipse">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Calibri" charset="0"/>
                <a:ea typeface="Calibri" charset="0"/>
                <a:cs typeface="Calibri" charset="0"/>
              </a:endParaRPr>
            </a:p>
          </p:txBody>
        </p:sp>
        <p:sp>
          <p:nvSpPr>
            <p:cNvPr id="174" name="Google Shape;174;g8d3272b2c0_0_186"/>
            <p:cNvSpPr/>
            <p:nvPr/>
          </p:nvSpPr>
          <p:spPr>
            <a:xfrm rot="12785645" flipV="1">
              <a:off x="5444940" y="2499519"/>
              <a:ext cx="929129" cy="1398930"/>
            </a:xfrm>
            <a:custGeom>
              <a:avLst/>
              <a:gdLst/>
              <a:ahLst/>
              <a:cxnLst/>
              <a:rect l="l" t="t" r="r" b="b"/>
              <a:pathLst>
                <a:path w="120000" h="120000" extrusionOk="0">
                  <a:moveTo>
                    <a:pt x="0" y="59998"/>
                  </a:moveTo>
                  <a:lnTo>
                    <a:pt x="120000" y="59998"/>
                  </a:lnTo>
                </a:path>
              </a:pathLst>
            </a:custGeom>
            <a:noFill/>
            <a:ln w="12700" cap="flat" cmpd="sng">
              <a:solidFill>
                <a:srgbClr val="345A99"/>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Calibri" charset="0"/>
                <a:ea typeface="Calibri" charset="0"/>
                <a:cs typeface="Calibri" charset="0"/>
              </a:endParaRPr>
            </a:p>
          </p:txBody>
        </p:sp>
        <p:sp>
          <p:nvSpPr>
            <p:cNvPr id="175" name="Google Shape;175;g8d3272b2c0_0_186"/>
            <p:cNvSpPr txBox="1"/>
            <p:nvPr/>
          </p:nvSpPr>
          <p:spPr>
            <a:xfrm rot="162391">
              <a:off x="3037428" y="2729877"/>
              <a:ext cx="82592" cy="82592"/>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Calibri" charset="0"/>
                <a:ea typeface="Calibri" charset="0"/>
                <a:cs typeface="Calibri" charset="0"/>
                <a:sym typeface="Calibri"/>
              </a:endParaRPr>
            </a:p>
          </p:txBody>
        </p:sp>
        <p:sp>
          <p:nvSpPr>
            <p:cNvPr id="176" name="Google Shape;176;g8d3272b2c0_0_186"/>
            <p:cNvSpPr/>
            <p:nvPr/>
          </p:nvSpPr>
          <p:spPr>
            <a:xfrm>
              <a:off x="3519083" y="4260597"/>
              <a:ext cx="2334039" cy="1607370"/>
            </a:xfrm>
            <a:prstGeom prst="ellipse">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Calibri" charset="0"/>
                <a:ea typeface="Calibri" charset="0"/>
                <a:cs typeface="Calibri" charset="0"/>
              </a:endParaRPr>
            </a:p>
          </p:txBody>
        </p:sp>
        <p:sp>
          <p:nvSpPr>
            <p:cNvPr id="179" name="Google Shape;179;g8d3272b2c0_0_186"/>
            <p:cNvSpPr txBox="1"/>
            <p:nvPr/>
          </p:nvSpPr>
          <p:spPr>
            <a:xfrm rot="2082986">
              <a:off x="3151456" y="1760314"/>
              <a:ext cx="102192" cy="102191"/>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Calibri" charset="0"/>
                <a:ea typeface="Calibri" charset="0"/>
                <a:cs typeface="Calibri" charset="0"/>
                <a:sym typeface="Calibri"/>
              </a:endParaRPr>
            </a:p>
          </p:txBody>
        </p:sp>
      </p:grpSp>
      <p:cxnSp>
        <p:nvCxnSpPr>
          <p:cNvPr id="4" name="Straight Connector 3">
            <a:extLst>
              <a:ext uri="{FF2B5EF4-FFF2-40B4-BE49-F238E27FC236}">
                <a16:creationId xmlns="" xmlns:a16="http://schemas.microsoft.com/office/drawing/2014/main" id="{53F2663E-4617-4789-A064-F1C604AA3DFF}"/>
              </a:ext>
            </a:extLst>
          </p:cNvPr>
          <p:cNvCxnSpPr/>
          <p:nvPr/>
        </p:nvCxnSpPr>
        <p:spPr>
          <a:xfrm>
            <a:off x="6029217" y="4242619"/>
            <a:ext cx="26112" cy="717629"/>
          </a:xfrm>
          <a:prstGeom prst="line">
            <a:avLst/>
          </a:prstGeom>
        </p:spPr>
        <p:style>
          <a:lnRef idx="1">
            <a:schemeClr val="accent1"/>
          </a:lnRef>
          <a:fillRef idx="0">
            <a:schemeClr val="accent1"/>
          </a:fillRef>
          <a:effectRef idx="0">
            <a:schemeClr val="accent1"/>
          </a:effectRef>
          <a:fontRef idx="minor">
            <a:schemeClr val="tx1"/>
          </a:fontRef>
        </p:style>
      </p:cxnSp>
      <p:sp>
        <p:nvSpPr>
          <p:cNvPr id="29" name="Google Shape;148;g8d3272b2c0_0_186"/>
          <p:cNvSpPr/>
          <p:nvPr/>
        </p:nvSpPr>
        <p:spPr>
          <a:xfrm>
            <a:off x="4927497" y="2573493"/>
            <a:ext cx="2203440" cy="1702676"/>
          </a:xfrm>
          <a:prstGeom prst="ellipse">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Sylfaen Regular" pitchFamily="18" charset="0"/>
            </a:endParaRPr>
          </a:p>
        </p:txBody>
      </p:sp>
      <p:sp>
        <p:nvSpPr>
          <p:cNvPr id="30" name="Google Shape;149;g8d3272b2c0_0_186"/>
          <p:cNvSpPr txBox="1"/>
          <p:nvPr/>
        </p:nvSpPr>
        <p:spPr>
          <a:xfrm>
            <a:off x="5356764" y="2858787"/>
            <a:ext cx="1466029" cy="1125002"/>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spcFirstLastPara="1" wrap="square" lIns="10775" tIns="10775" rIns="10775" bIns="10775" anchor="ctr" anchorCtr="0">
            <a:noAutofit/>
          </a:bodyPr>
          <a:lstStyle/>
          <a:p>
            <a:pPr marL="0" marR="0" lvl="0" indent="0" algn="ctr" rtl="0">
              <a:lnSpc>
                <a:spcPct val="90000"/>
              </a:lnSpc>
              <a:spcBef>
                <a:spcPts val="0"/>
              </a:spcBef>
              <a:spcAft>
                <a:spcPts val="0"/>
              </a:spcAft>
              <a:buNone/>
            </a:pPr>
            <a:r>
              <a:rPr lang="en-US" sz="2400" u="none" strike="noStrike" cap="none" dirty="0">
                <a:solidFill>
                  <a:srgbClr val="FFFFFF"/>
                </a:solidFill>
                <a:latin typeface="Calibri" panose="020F0502020204030204" pitchFamily="34" charset="0"/>
                <a:ea typeface="Calibri"/>
                <a:cs typeface="Calibri" panose="020F0502020204030204" pitchFamily="34" charset="0"/>
                <a:sym typeface="Calibri"/>
              </a:rPr>
              <a:t>Vocabulary</a:t>
            </a:r>
            <a:endParaRPr sz="2400" dirty="0">
              <a:latin typeface="Calibri" panose="020F0502020204030204" pitchFamily="34" charset="0"/>
              <a:cs typeface="Calibri" panose="020F0502020204030204" pitchFamily="34" charset="0"/>
            </a:endParaRPr>
          </a:p>
          <a:p>
            <a:pPr marL="0" marR="0" lvl="0" indent="0" algn="ctr" rtl="0">
              <a:lnSpc>
                <a:spcPct val="90000"/>
              </a:lnSpc>
              <a:spcBef>
                <a:spcPts val="595"/>
              </a:spcBef>
              <a:spcAft>
                <a:spcPts val="0"/>
              </a:spcAft>
              <a:buNone/>
            </a:pPr>
            <a:r>
              <a:rPr lang="en-US" sz="2400" u="none" strike="noStrike" cap="none" dirty="0">
                <a:solidFill>
                  <a:srgbClr val="FFFFFF"/>
                </a:solidFill>
                <a:latin typeface="Calibri" panose="020F0502020204030204" pitchFamily="34" charset="0"/>
                <a:ea typeface="Calibri"/>
                <a:cs typeface="Calibri" panose="020F0502020204030204" pitchFamily="34" charset="0"/>
                <a:sym typeface="Calibri"/>
              </a:rPr>
              <a:t>ლექსიკა</a:t>
            </a:r>
            <a:endParaRPr sz="2400" dirty="0">
              <a:latin typeface="Calibri" panose="020F0502020204030204" pitchFamily="34" charset="0"/>
              <a:cs typeface="Calibri" panose="020F0502020204030204" pitchFamily="34" charset="0"/>
            </a:endParaRPr>
          </a:p>
        </p:txBody>
      </p:sp>
      <p:sp>
        <p:nvSpPr>
          <p:cNvPr id="33" name="TextBox 32">
            <a:extLst>
              <a:ext uri="{FF2B5EF4-FFF2-40B4-BE49-F238E27FC236}">
                <a16:creationId xmlns="" xmlns:a16="http://schemas.microsoft.com/office/drawing/2014/main" id="{A41E4839-9119-40DD-A7E9-0B0C5E322231}"/>
              </a:ext>
            </a:extLst>
          </p:cNvPr>
          <p:cNvSpPr txBox="1"/>
          <p:nvPr/>
        </p:nvSpPr>
        <p:spPr>
          <a:xfrm>
            <a:off x="2184776" y="1559397"/>
            <a:ext cx="2011715" cy="1477328"/>
          </a:xfrm>
          <a:prstGeom prst="rect">
            <a:avLst/>
          </a:prstGeom>
          <a:noFill/>
        </p:spPr>
        <p:txBody>
          <a:bodyPr wrap="square">
            <a:spAutoFit/>
          </a:bodyPr>
          <a:lstStyle/>
          <a:p>
            <a:pPr algn="ctr"/>
            <a:r>
              <a:rPr lang="en-US" sz="1800" dirty="0" smtClean="0">
                <a:solidFill>
                  <a:schemeClr val="bg1"/>
                </a:solidFill>
                <a:latin typeface="Calibri" pitchFamily="34" charset="0"/>
              </a:rPr>
              <a:t>recruit </a:t>
            </a:r>
          </a:p>
          <a:p>
            <a:pPr algn="ctr"/>
            <a:r>
              <a:rPr lang="en-US" sz="1800" dirty="0" smtClean="0">
                <a:solidFill>
                  <a:schemeClr val="bg1"/>
                </a:solidFill>
                <a:latin typeface="Calibri" pitchFamily="34" charset="0"/>
              </a:rPr>
              <a:t>(n.) </a:t>
            </a:r>
          </a:p>
          <a:p>
            <a:pPr algn="ctr"/>
            <a:r>
              <a:rPr lang="ka-GE" sz="1800" dirty="0" smtClean="0">
                <a:solidFill>
                  <a:schemeClr val="bg1"/>
                </a:solidFill>
              </a:rPr>
              <a:t>ახალი თანამშრომელი</a:t>
            </a:r>
            <a:endParaRPr lang="en-US" sz="1800" dirty="0" smtClean="0">
              <a:solidFill>
                <a:schemeClr val="bg1"/>
              </a:solidFill>
              <a:latin typeface="Calibri" pitchFamily="34" charset="0"/>
            </a:endParaRPr>
          </a:p>
          <a:p>
            <a:endParaRPr lang="en-US" sz="1800" dirty="0">
              <a:latin typeface="Calibri" pitchFamily="34" charset="0"/>
            </a:endParaRPr>
          </a:p>
        </p:txBody>
      </p:sp>
      <p:sp>
        <p:nvSpPr>
          <p:cNvPr id="34" name="TextBox 33">
            <a:extLst>
              <a:ext uri="{FF2B5EF4-FFF2-40B4-BE49-F238E27FC236}">
                <a16:creationId xmlns="" xmlns:a16="http://schemas.microsoft.com/office/drawing/2014/main" id="{7AF1C12C-10C1-4AEC-A4B1-E493DDD80AFB}"/>
              </a:ext>
            </a:extLst>
          </p:cNvPr>
          <p:cNvSpPr txBox="1"/>
          <p:nvPr/>
        </p:nvSpPr>
        <p:spPr>
          <a:xfrm>
            <a:off x="5279862" y="608558"/>
            <a:ext cx="1552820" cy="923330"/>
          </a:xfrm>
          <a:prstGeom prst="rect">
            <a:avLst/>
          </a:prstGeom>
          <a:noFill/>
        </p:spPr>
        <p:txBody>
          <a:bodyPr wrap="square">
            <a:spAutoFit/>
          </a:bodyPr>
          <a:lstStyle/>
          <a:p>
            <a:pPr algn="ctr"/>
            <a:r>
              <a:rPr lang="en-US" sz="1800" dirty="0" smtClean="0">
                <a:solidFill>
                  <a:schemeClr val="bg1"/>
                </a:solidFill>
                <a:latin typeface="Calibri" pitchFamily="34" charset="0"/>
              </a:rPr>
              <a:t>objective</a:t>
            </a:r>
          </a:p>
          <a:p>
            <a:pPr algn="ctr"/>
            <a:r>
              <a:rPr lang="en-US" sz="1800" dirty="0" smtClean="0">
                <a:solidFill>
                  <a:schemeClr val="bg1"/>
                </a:solidFill>
                <a:latin typeface="Calibri" pitchFamily="34" charset="0"/>
              </a:rPr>
              <a:t>(n.)</a:t>
            </a:r>
            <a:endParaRPr lang="ka-GE" sz="1800" dirty="0" smtClean="0">
              <a:solidFill>
                <a:schemeClr val="bg1"/>
              </a:solidFill>
            </a:endParaRPr>
          </a:p>
          <a:p>
            <a:pPr algn="ctr"/>
            <a:r>
              <a:rPr lang="ka-GE" sz="1800" dirty="0" smtClean="0">
                <a:solidFill>
                  <a:schemeClr val="bg1"/>
                </a:solidFill>
              </a:rPr>
              <a:t>  მიზანი</a:t>
            </a:r>
            <a:endParaRPr lang="en-US" sz="1800" dirty="0">
              <a:solidFill>
                <a:schemeClr val="bg1"/>
              </a:solidFill>
              <a:latin typeface="Calibri" pitchFamily="34" charset="0"/>
            </a:endParaRPr>
          </a:p>
        </p:txBody>
      </p:sp>
      <p:sp>
        <p:nvSpPr>
          <p:cNvPr id="36" name="TextBox 35">
            <a:extLst>
              <a:ext uri="{FF2B5EF4-FFF2-40B4-BE49-F238E27FC236}">
                <a16:creationId xmlns="" xmlns:a16="http://schemas.microsoft.com/office/drawing/2014/main" id="{49CB1837-4D4A-48BB-BDFA-B8C2C6274FE7}"/>
              </a:ext>
            </a:extLst>
          </p:cNvPr>
          <p:cNvSpPr txBox="1"/>
          <p:nvPr/>
        </p:nvSpPr>
        <p:spPr>
          <a:xfrm>
            <a:off x="8219348" y="1593974"/>
            <a:ext cx="1493965" cy="923330"/>
          </a:xfrm>
          <a:prstGeom prst="rect">
            <a:avLst/>
          </a:prstGeom>
          <a:noFill/>
        </p:spPr>
        <p:txBody>
          <a:bodyPr wrap="square">
            <a:spAutoFit/>
          </a:bodyPr>
          <a:lstStyle/>
          <a:p>
            <a:pPr algn="ctr"/>
            <a:r>
              <a:rPr lang="en-US" sz="1800" dirty="0" smtClean="0">
                <a:solidFill>
                  <a:schemeClr val="bg1"/>
                </a:solidFill>
                <a:latin typeface="Calibri" pitchFamily="34" charset="0"/>
              </a:rPr>
              <a:t>to evaluate</a:t>
            </a:r>
          </a:p>
          <a:p>
            <a:pPr algn="ctr"/>
            <a:r>
              <a:rPr lang="ka-GE" sz="1800" dirty="0" smtClean="0">
                <a:solidFill>
                  <a:schemeClr val="bg1"/>
                </a:solidFill>
              </a:rPr>
              <a:t> </a:t>
            </a:r>
            <a:r>
              <a:rPr lang="en-US" sz="1800" dirty="0" smtClean="0">
                <a:solidFill>
                  <a:schemeClr val="bg1"/>
                </a:solidFill>
                <a:latin typeface="Calibri" pitchFamily="34" charset="0"/>
              </a:rPr>
              <a:t>(v.)</a:t>
            </a:r>
            <a:endParaRPr lang="ka-GE" sz="1800" dirty="0" smtClean="0">
              <a:solidFill>
                <a:schemeClr val="bg1"/>
              </a:solidFill>
            </a:endParaRPr>
          </a:p>
          <a:p>
            <a:pPr algn="ctr"/>
            <a:r>
              <a:rPr lang="ka-GE" sz="1800" dirty="0" smtClean="0">
                <a:solidFill>
                  <a:schemeClr val="bg1"/>
                </a:solidFill>
              </a:rPr>
              <a:t>შეფასება</a:t>
            </a:r>
            <a:endParaRPr lang="en-US" sz="1800" dirty="0">
              <a:solidFill>
                <a:schemeClr val="bg1"/>
              </a:solidFill>
              <a:latin typeface="Calibri" pitchFamily="34" charset="0"/>
            </a:endParaRPr>
          </a:p>
        </p:txBody>
      </p:sp>
      <p:sp>
        <p:nvSpPr>
          <p:cNvPr id="38" name="TextBox 37">
            <a:extLst>
              <a:ext uri="{FF2B5EF4-FFF2-40B4-BE49-F238E27FC236}">
                <a16:creationId xmlns="" xmlns:a16="http://schemas.microsoft.com/office/drawing/2014/main" id="{E0A094C5-DCCD-466B-8465-C2B1423C1D36}"/>
              </a:ext>
            </a:extLst>
          </p:cNvPr>
          <p:cNvSpPr txBox="1"/>
          <p:nvPr/>
        </p:nvSpPr>
        <p:spPr>
          <a:xfrm>
            <a:off x="5191184" y="4960248"/>
            <a:ext cx="1815064" cy="1169551"/>
          </a:xfrm>
          <a:prstGeom prst="rect">
            <a:avLst/>
          </a:prstGeom>
          <a:noFill/>
        </p:spPr>
        <p:txBody>
          <a:bodyPr wrap="square">
            <a:spAutoFit/>
          </a:bodyPr>
          <a:lstStyle/>
          <a:p>
            <a:endParaRPr lang="en-US" sz="1600" dirty="0" smtClean="0">
              <a:latin typeface="Calibri" pitchFamily="34" charset="0"/>
            </a:endParaRPr>
          </a:p>
          <a:p>
            <a:pPr algn="ctr"/>
            <a:r>
              <a:rPr lang="en-US" sz="1800" dirty="0" smtClean="0">
                <a:solidFill>
                  <a:schemeClr val="bg1"/>
                </a:solidFill>
                <a:latin typeface="Calibri" pitchFamily="34" charset="0"/>
              </a:rPr>
              <a:t>to pick up </a:t>
            </a:r>
          </a:p>
          <a:p>
            <a:pPr algn="ctr"/>
            <a:r>
              <a:rPr lang="en-US" sz="1800" dirty="0" smtClean="0">
                <a:solidFill>
                  <a:schemeClr val="bg1"/>
                </a:solidFill>
                <a:latin typeface="Calibri" pitchFamily="34" charset="0"/>
              </a:rPr>
              <a:t>(</a:t>
            </a:r>
            <a:r>
              <a:rPr lang="en-US" sz="1800" dirty="0" err="1" smtClean="0">
                <a:solidFill>
                  <a:schemeClr val="bg1"/>
                </a:solidFill>
                <a:latin typeface="Calibri" pitchFamily="34" charset="0"/>
              </a:rPr>
              <a:t>phr.v</a:t>
            </a:r>
            <a:r>
              <a:rPr lang="en-US" sz="1800" dirty="0" smtClean="0">
                <a:solidFill>
                  <a:schemeClr val="bg1"/>
                </a:solidFill>
                <a:latin typeface="Calibri" pitchFamily="34" charset="0"/>
              </a:rPr>
              <a:t>.)</a:t>
            </a:r>
            <a:endParaRPr lang="ka-GE" sz="1800" dirty="0" smtClean="0">
              <a:solidFill>
                <a:schemeClr val="bg1"/>
              </a:solidFill>
            </a:endParaRPr>
          </a:p>
          <a:p>
            <a:pPr algn="ctr"/>
            <a:r>
              <a:rPr lang="ka-GE" sz="1800" dirty="0" smtClean="0">
                <a:solidFill>
                  <a:schemeClr val="bg1"/>
                </a:solidFill>
              </a:rPr>
              <a:t>ათვისება</a:t>
            </a:r>
            <a:endParaRPr lang="en-US" sz="1800" dirty="0">
              <a:solidFill>
                <a:schemeClr val="bg1"/>
              </a:solidFill>
              <a:latin typeface="Calibri" pitchFamily="34" charset="0"/>
            </a:endParaRPr>
          </a:p>
        </p:txBody>
      </p:sp>
      <p:sp>
        <p:nvSpPr>
          <p:cNvPr id="40" name="TextBox 39">
            <a:extLst>
              <a:ext uri="{FF2B5EF4-FFF2-40B4-BE49-F238E27FC236}">
                <a16:creationId xmlns="" xmlns:a16="http://schemas.microsoft.com/office/drawing/2014/main" id="{665DC005-8AFD-44D4-930B-D40F0D03A800}"/>
              </a:ext>
            </a:extLst>
          </p:cNvPr>
          <p:cNvSpPr txBox="1"/>
          <p:nvPr/>
        </p:nvSpPr>
        <p:spPr>
          <a:xfrm>
            <a:off x="2698367" y="3519322"/>
            <a:ext cx="1600920" cy="1200329"/>
          </a:xfrm>
          <a:prstGeom prst="rect">
            <a:avLst/>
          </a:prstGeom>
          <a:noFill/>
        </p:spPr>
        <p:txBody>
          <a:bodyPr wrap="square">
            <a:spAutoFit/>
          </a:bodyPr>
          <a:lstStyle/>
          <a:p>
            <a:endParaRPr lang="en-US" sz="1800" dirty="0" smtClean="0">
              <a:latin typeface="Calibri" pitchFamily="34" charset="0"/>
            </a:endParaRPr>
          </a:p>
          <a:p>
            <a:pPr algn="ctr"/>
            <a:r>
              <a:rPr lang="en-US" sz="1800" dirty="0" smtClean="0">
                <a:solidFill>
                  <a:schemeClr val="bg1"/>
                </a:solidFill>
                <a:latin typeface="Calibri" pitchFamily="34" charset="0"/>
              </a:rPr>
              <a:t>clue</a:t>
            </a:r>
          </a:p>
          <a:p>
            <a:pPr algn="ctr"/>
            <a:r>
              <a:rPr lang="en-US" sz="1800" dirty="0" smtClean="0">
                <a:solidFill>
                  <a:schemeClr val="bg1"/>
                </a:solidFill>
                <a:latin typeface="Calibri" pitchFamily="34" charset="0"/>
              </a:rPr>
              <a:t>(n.) </a:t>
            </a:r>
            <a:endParaRPr lang="ka-GE" sz="1800" dirty="0" smtClean="0">
              <a:solidFill>
                <a:schemeClr val="bg1"/>
              </a:solidFill>
            </a:endParaRPr>
          </a:p>
          <a:p>
            <a:pPr algn="ctr"/>
            <a:r>
              <a:rPr lang="ka-GE" sz="1800" dirty="0" smtClean="0">
                <a:solidFill>
                  <a:schemeClr val="bg1"/>
                </a:solidFill>
              </a:rPr>
              <a:t>მინიშნება</a:t>
            </a:r>
            <a:endParaRPr lang="en-US" sz="1800" dirty="0">
              <a:solidFill>
                <a:schemeClr val="bg1"/>
              </a:solidFill>
              <a:latin typeface="Calibri" pitchFamily="34" charset="0"/>
            </a:endParaRPr>
          </a:p>
        </p:txBody>
      </p:sp>
      <p:sp>
        <p:nvSpPr>
          <p:cNvPr id="65" name="Oval 64">
            <a:extLst>
              <a:ext uri="{FF2B5EF4-FFF2-40B4-BE49-F238E27FC236}">
                <a16:creationId xmlns="" xmlns:a16="http://schemas.microsoft.com/office/drawing/2014/main" id="{17DFDB4C-9792-4BAD-979A-3FB865F95A53}"/>
              </a:ext>
            </a:extLst>
          </p:cNvPr>
          <p:cNvSpPr/>
          <p:nvPr/>
        </p:nvSpPr>
        <p:spPr>
          <a:xfrm>
            <a:off x="7512141" y="3610792"/>
            <a:ext cx="2201172" cy="1579760"/>
          </a:xfrm>
          <a:prstGeom prst="ellipse">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800" dirty="0" smtClean="0">
                <a:latin typeface="Calibri" panose="020F0502020204030204" pitchFamily="34" charset="0"/>
                <a:cs typeface="Calibri" panose="020F0502020204030204" pitchFamily="34" charset="0"/>
              </a:rPr>
              <a:t> subtle</a:t>
            </a:r>
          </a:p>
          <a:p>
            <a:pPr algn="ctr"/>
            <a:r>
              <a:rPr lang="en-US" sz="1800" dirty="0" smtClean="0">
                <a:latin typeface="Calibri" panose="020F0502020204030204" pitchFamily="34" charset="0"/>
                <a:cs typeface="Calibri" panose="020F0502020204030204" pitchFamily="34" charset="0"/>
              </a:rPr>
              <a:t>(adj.)</a:t>
            </a:r>
          </a:p>
          <a:p>
            <a:pPr algn="ctr"/>
            <a:r>
              <a:rPr lang="ka-GE" sz="1800" dirty="0" smtClean="0">
                <a:latin typeface="Calibri" panose="020F0502020204030204" pitchFamily="34" charset="0"/>
                <a:cs typeface="Calibri" panose="020F0502020204030204" pitchFamily="34" charset="0"/>
              </a:rPr>
              <a:t>ნაზი, შეუმნეველი</a:t>
            </a:r>
          </a:p>
          <a:p>
            <a:pPr algn="ctr"/>
            <a:r>
              <a:rPr lang="en-US" sz="1800" dirty="0" smtClean="0">
                <a:latin typeface="Calibri" panose="020F0502020204030204" pitchFamily="34" charset="0"/>
                <a:cs typeface="Calibri" panose="020F0502020204030204" pitchFamily="34" charset="0"/>
              </a:rPr>
              <a:t> </a:t>
            </a:r>
            <a:endParaRPr lang="ka-GE" sz="1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4023165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9" name="Google Shape;189;g8d3272b2c0_0_231"/>
          <p:cNvSpPr/>
          <p:nvPr/>
        </p:nvSpPr>
        <p:spPr>
          <a:xfrm>
            <a:off x="4317814" y="1743483"/>
            <a:ext cx="3292334" cy="2519400"/>
          </a:xfrm>
          <a:prstGeom prst="ellipse">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lvl="0" algn="ctr"/>
            <a:r>
              <a:rPr lang="pt-BR" sz="3600" dirty="0">
                <a:solidFill>
                  <a:schemeClr val="bg1"/>
                </a:solidFill>
                <a:latin typeface="Calibri" pitchFamily="34" charset="0"/>
              </a:rPr>
              <a:t>recruit </a:t>
            </a:r>
          </a:p>
          <a:p>
            <a:pPr lvl="0" algn="ctr"/>
            <a:r>
              <a:rPr lang="pt-BR" sz="3600" dirty="0">
                <a:solidFill>
                  <a:schemeClr val="bg1"/>
                </a:solidFill>
                <a:latin typeface="Calibri" pitchFamily="34" charset="0"/>
              </a:rPr>
              <a:t>(</a:t>
            </a:r>
            <a:r>
              <a:rPr lang="pt-BR" sz="3600" dirty="0" smtClean="0">
                <a:solidFill>
                  <a:schemeClr val="bg1"/>
                </a:solidFill>
                <a:latin typeface="Calibri" pitchFamily="34" charset="0"/>
              </a:rPr>
              <a:t>n.) </a:t>
            </a:r>
            <a:endParaRPr lang="pt-BR" sz="3600" dirty="0">
              <a:solidFill>
                <a:schemeClr val="bg1"/>
              </a:solidFill>
              <a:latin typeface="Calibri" pitchFamily="34" charset="0"/>
            </a:endParaRPr>
          </a:p>
        </p:txBody>
      </p:sp>
      <p:sp>
        <p:nvSpPr>
          <p:cNvPr id="190" name="Google Shape;190;g8d3272b2c0_0_231"/>
          <p:cNvSpPr/>
          <p:nvPr/>
        </p:nvSpPr>
        <p:spPr>
          <a:xfrm>
            <a:off x="3678262" y="4503761"/>
            <a:ext cx="4571438" cy="641445"/>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algn="ctr"/>
            <a:endParaRPr lang="ka-GE" sz="2400" dirty="0">
              <a:solidFill>
                <a:schemeClr val="bg1"/>
              </a:solidFill>
              <a:latin typeface="Calibri" pitchFamily="34" charset="0"/>
            </a:endParaRPr>
          </a:p>
          <a:p>
            <a:pPr algn="ctr"/>
            <a:r>
              <a:rPr lang="ka-GE" sz="2400" dirty="0">
                <a:solidFill>
                  <a:schemeClr val="bg1"/>
                </a:solidFill>
                <a:latin typeface="Calibri" pitchFamily="34" charset="0"/>
              </a:rPr>
              <a:t>ახალი თანამშრომელი</a:t>
            </a:r>
          </a:p>
          <a:p>
            <a:pPr marL="0" marR="0" lvl="0" indent="0" algn="ctr" rtl="0">
              <a:spcBef>
                <a:spcPts val="0"/>
              </a:spcBef>
              <a:spcAft>
                <a:spcPts val="0"/>
              </a:spcAft>
              <a:buNone/>
            </a:pPr>
            <a:endParaRPr sz="2400" u="none" strike="noStrike" cap="none" dirty="0">
              <a:solidFill>
                <a:srgbClr val="FFFFFF"/>
              </a:solidFill>
              <a:latin typeface="Calibri Regular" charset="0"/>
              <a:ea typeface="Calibri"/>
              <a:cs typeface="Calibri"/>
              <a:sym typeface="Calibri"/>
            </a:endParaRPr>
          </a:p>
        </p:txBody>
      </p:sp>
      <p:pic>
        <p:nvPicPr>
          <p:cNvPr id="8" name="Google Shape;90;p1">
            <a:extLst>
              <a:ext uri="{FF2B5EF4-FFF2-40B4-BE49-F238E27FC236}">
                <a16:creationId xmlns="" xmlns:a16="http://schemas.microsoft.com/office/drawing/2014/main" id="{6B00B62A-C3D9-E44C-A57B-24BD8195D2FC}"/>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9" name="Picture 8">
            <a:extLst>
              <a:ext uri="{FF2B5EF4-FFF2-40B4-BE49-F238E27FC236}">
                <a16:creationId xmlns="" xmlns:a16="http://schemas.microsoft.com/office/drawing/2014/main" id="{977C1737-B8AF-334B-B69F-C4A61B990CB1}"/>
              </a:ext>
            </a:extLst>
          </p:cNvPr>
          <p:cNvPicPr>
            <a:picLocks noChangeAspect="1"/>
          </p:cNvPicPr>
          <p:nvPr/>
        </p:nvPicPr>
        <p:blipFill>
          <a:blip r:embed="rId4"/>
          <a:stretch>
            <a:fillRect/>
          </a:stretch>
        </p:blipFill>
        <p:spPr>
          <a:xfrm>
            <a:off x="2450562" y="556124"/>
            <a:ext cx="2376972" cy="968991"/>
          </a:xfrm>
          <a:prstGeom prst="rect">
            <a:avLst/>
          </a:prstGeom>
        </p:spPr>
      </p:pic>
      <p:sp>
        <p:nvSpPr>
          <p:cNvPr id="10" name="Google Shape;190;g8d3272b2c0_0_231">
            <a:extLst>
              <a:ext uri="{FF2B5EF4-FFF2-40B4-BE49-F238E27FC236}">
                <a16:creationId xmlns="" xmlns:a16="http://schemas.microsoft.com/office/drawing/2014/main" id="{D1B5DCDD-794B-2846-8198-90595578A702}"/>
              </a:ext>
            </a:extLst>
          </p:cNvPr>
          <p:cNvSpPr/>
          <p:nvPr/>
        </p:nvSpPr>
        <p:spPr>
          <a:xfrm>
            <a:off x="3678261" y="5352776"/>
            <a:ext cx="4571439" cy="1144990"/>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lvl="0" algn="ctr"/>
            <a:r>
              <a:rPr lang="en-US" sz="2400" i="1" strike="noStrike" cap="none" dirty="0">
                <a:solidFill>
                  <a:schemeClr val="bg1"/>
                </a:solidFill>
                <a:latin typeface="Calibri" charset="0"/>
                <a:ea typeface="Calibri" charset="0"/>
                <a:cs typeface="Calibri" charset="0"/>
                <a:sym typeface="Calibri"/>
              </a:rPr>
              <a:t>About 14% of new </a:t>
            </a:r>
            <a:r>
              <a:rPr lang="en-US" sz="2400" i="1" strike="noStrike" cap="none" dirty="0">
                <a:solidFill>
                  <a:srgbClr val="FF0000"/>
                </a:solidFill>
                <a:latin typeface="Calibri" charset="0"/>
                <a:ea typeface="Calibri" charset="0"/>
                <a:cs typeface="Calibri" charset="0"/>
                <a:sym typeface="Calibri"/>
              </a:rPr>
              <a:t>recruits </a:t>
            </a:r>
            <a:r>
              <a:rPr lang="en-US" sz="2400" i="1" strike="noStrike" cap="none" dirty="0">
                <a:solidFill>
                  <a:schemeClr val="bg1"/>
                </a:solidFill>
                <a:latin typeface="Calibri" charset="0"/>
                <a:ea typeface="Calibri" charset="0"/>
                <a:cs typeface="Calibri" charset="0"/>
                <a:sym typeface="Calibri"/>
              </a:rPr>
              <a:t>are from ethnic minorities.</a:t>
            </a:r>
            <a:endParaRPr sz="2400" i="1" strike="noStrike" cap="none" dirty="0">
              <a:solidFill>
                <a:schemeClr val="bg1"/>
              </a:solidFill>
              <a:latin typeface="Calibri" charset="0"/>
              <a:ea typeface="Calibri" charset="0"/>
              <a:cs typeface="Calibri" charset="0"/>
              <a:sym typeface="Calibri"/>
            </a:endParaRPr>
          </a:p>
        </p:txBody>
      </p:sp>
      <p:sp>
        <p:nvSpPr>
          <p:cNvPr id="13" name="Rectangle 12">
            <a:extLst>
              <a:ext uri="{FF2B5EF4-FFF2-40B4-BE49-F238E27FC236}">
                <a16:creationId xmlns="" xmlns:a16="http://schemas.microsoft.com/office/drawing/2014/main" id="{748FA8E3-2CE3-3647-992D-018F0126A7B0}"/>
              </a:ext>
            </a:extLst>
          </p:cNvPr>
          <p:cNvSpPr/>
          <p:nvPr/>
        </p:nvSpPr>
        <p:spPr>
          <a:xfrm>
            <a:off x="9184943" y="525048"/>
            <a:ext cx="2483894" cy="13992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 xmlns:a16="http://schemas.microsoft.com/office/drawing/2014/main" id="{B328E047-1F90-4CB1-8264-047021299E60}"/>
              </a:ext>
            </a:extLst>
          </p:cNvPr>
          <p:cNvSpPr txBox="1"/>
          <p:nvPr/>
        </p:nvSpPr>
        <p:spPr>
          <a:xfrm>
            <a:off x="9054790" y="573932"/>
            <a:ext cx="2764172" cy="1169551"/>
          </a:xfrm>
          <a:prstGeom prst="rect">
            <a:avLst/>
          </a:prstGeom>
          <a:noFill/>
        </p:spPr>
        <p:txBody>
          <a:bodyPr wrap="square" rtlCol="0">
            <a:spAutoFit/>
          </a:bodyPr>
          <a:lstStyle/>
          <a:p>
            <a:pPr algn="ctr"/>
            <a:r>
              <a:rPr lang="en-US" sz="3500" dirty="0">
                <a:solidFill>
                  <a:schemeClr val="bg1"/>
                </a:solidFill>
                <a:latin typeface="Calibri" pitchFamily="34" charset="0"/>
              </a:rPr>
              <a:t>Vocabulary</a:t>
            </a:r>
          </a:p>
          <a:p>
            <a:pPr algn="ctr"/>
            <a:r>
              <a:rPr lang="ka-GE" sz="3500" dirty="0">
                <a:solidFill>
                  <a:schemeClr val="bg1"/>
                </a:solidFill>
                <a:latin typeface="Calibri Regular" charset="0"/>
              </a:rPr>
              <a:t>ლექსიკა</a:t>
            </a:r>
            <a:endParaRPr lang="en-US" sz="3500" dirty="0">
              <a:solidFill>
                <a:schemeClr val="bg1"/>
              </a:solidFill>
              <a:latin typeface="Calibri" pitchFamily="34" charset="0"/>
            </a:endParaRPr>
          </a:p>
        </p:txBody>
      </p:sp>
    </p:spTree>
    <p:extLst>
      <p:ext uri="{BB962C8B-B14F-4D97-AF65-F5344CB8AC3E}">
        <p14:creationId xmlns:p14="http://schemas.microsoft.com/office/powerpoint/2010/main" val="124044391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9" name="Google Shape;189;g8d3272b2c0_0_231"/>
          <p:cNvSpPr/>
          <p:nvPr/>
        </p:nvSpPr>
        <p:spPr>
          <a:xfrm>
            <a:off x="4819370" y="1525115"/>
            <a:ext cx="3422166" cy="2519400"/>
          </a:xfrm>
          <a:prstGeom prst="ellipse">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lvl="0" algn="ctr"/>
            <a:r>
              <a:rPr lang="en-US" sz="3600" dirty="0" smtClean="0">
                <a:solidFill>
                  <a:schemeClr val="bg1"/>
                </a:solidFill>
                <a:latin typeface="Calibri" pitchFamily="34" charset="0"/>
              </a:rPr>
              <a:t>objective</a:t>
            </a:r>
          </a:p>
          <a:p>
            <a:pPr lvl="0" algn="ctr"/>
            <a:r>
              <a:rPr lang="en-US" sz="3600" dirty="0" smtClean="0">
                <a:solidFill>
                  <a:schemeClr val="bg1"/>
                </a:solidFill>
                <a:latin typeface="Calibri" pitchFamily="34" charset="0"/>
              </a:rPr>
              <a:t>(n.)</a:t>
            </a:r>
            <a:endParaRPr lang="en-US" sz="3600" dirty="0">
              <a:solidFill>
                <a:schemeClr val="bg1"/>
              </a:solidFill>
              <a:latin typeface="Calibri" pitchFamily="34" charset="0"/>
            </a:endParaRPr>
          </a:p>
        </p:txBody>
      </p:sp>
      <p:sp>
        <p:nvSpPr>
          <p:cNvPr id="190" name="Google Shape;190;g8d3272b2c0_0_231"/>
          <p:cNvSpPr/>
          <p:nvPr/>
        </p:nvSpPr>
        <p:spPr>
          <a:xfrm>
            <a:off x="4380931" y="4305782"/>
            <a:ext cx="4299045" cy="750534"/>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algn="ctr"/>
            <a:r>
              <a:rPr lang="en-US" sz="2400" dirty="0">
                <a:solidFill>
                  <a:schemeClr val="bg1"/>
                </a:solidFill>
                <a:latin typeface="Calibri" pitchFamily="34" charset="0"/>
              </a:rPr>
              <a:t> </a:t>
            </a:r>
            <a:endParaRPr lang="en-US" sz="2400" dirty="0" smtClean="0">
              <a:solidFill>
                <a:schemeClr val="bg1"/>
              </a:solidFill>
              <a:latin typeface="Calibri" pitchFamily="34" charset="0"/>
            </a:endParaRPr>
          </a:p>
          <a:p>
            <a:pPr algn="ctr"/>
            <a:r>
              <a:rPr lang="ka-GE" sz="2400" dirty="0" smtClean="0">
                <a:solidFill>
                  <a:schemeClr val="bg1"/>
                </a:solidFill>
                <a:latin typeface="Calibri" pitchFamily="34" charset="0"/>
              </a:rPr>
              <a:t>მიზანი</a:t>
            </a:r>
            <a:endParaRPr lang="ka-GE" sz="2400" dirty="0">
              <a:solidFill>
                <a:schemeClr val="bg1"/>
              </a:solidFill>
              <a:latin typeface="Calibri" pitchFamily="34" charset="0"/>
            </a:endParaRPr>
          </a:p>
          <a:p>
            <a:pPr lvl="0" algn="ctr"/>
            <a:endParaRPr sz="2400" u="none" strike="noStrike" cap="none" dirty="0">
              <a:solidFill>
                <a:srgbClr val="FFFFFF"/>
              </a:solidFill>
              <a:latin typeface="Calibri Regular" charset="0"/>
              <a:ea typeface="Calibri"/>
              <a:cs typeface="Calibri"/>
              <a:sym typeface="Calibri"/>
            </a:endParaRPr>
          </a:p>
        </p:txBody>
      </p:sp>
      <p:sp>
        <p:nvSpPr>
          <p:cNvPr id="7" name="Google Shape;190;g8d3272b2c0_0_231">
            <a:extLst>
              <a:ext uri="{FF2B5EF4-FFF2-40B4-BE49-F238E27FC236}">
                <a16:creationId xmlns="" xmlns:a16="http://schemas.microsoft.com/office/drawing/2014/main" id="{D1B5DCDD-794B-2846-8198-90595578A702}"/>
              </a:ext>
            </a:extLst>
          </p:cNvPr>
          <p:cNvSpPr/>
          <p:nvPr/>
        </p:nvSpPr>
        <p:spPr>
          <a:xfrm>
            <a:off x="4380931" y="5273466"/>
            <a:ext cx="4299045" cy="1012558"/>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lvl="0" algn="ctr"/>
            <a:r>
              <a:rPr lang="en-US" sz="2400" i="1" strike="noStrike" cap="none" dirty="0">
                <a:solidFill>
                  <a:schemeClr val="bg1"/>
                </a:solidFill>
                <a:latin typeface="Calibri" charset="0"/>
                <a:ea typeface="Calibri" charset="0"/>
                <a:cs typeface="Calibri" charset="0"/>
                <a:sym typeface="Calibri"/>
              </a:rPr>
              <a:t>The </a:t>
            </a:r>
            <a:r>
              <a:rPr lang="en-US" sz="2400" i="1" strike="noStrike" cap="none" dirty="0">
                <a:solidFill>
                  <a:srgbClr val="FF0000"/>
                </a:solidFill>
                <a:latin typeface="Calibri" charset="0"/>
                <a:ea typeface="Calibri" charset="0"/>
                <a:cs typeface="Calibri" charset="0"/>
                <a:sym typeface="Calibri"/>
              </a:rPr>
              <a:t>objective</a:t>
            </a:r>
            <a:r>
              <a:rPr lang="en-US" sz="2400" i="1" strike="noStrike" cap="none" dirty="0">
                <a:solidFill>
                  <a:schemeClr val="bg1"/>
                </a:solidFill>
                <a:latin typeface="Calibri" charset="0"/>
                <a:ea typeface="Calibri" charset="0"/>
                <a:cs typeface="Calibri" charset="0"/>
                <a:sym typeface="Calibri"/>
              </a:rPr>
              <a:t> of starting a business is to become a success on your own terms. </a:t>
            </a:r>
          </a:p>
        </p:txBody>
      </p:sp>
      <p:pic>
        <p:nvPicPr>
          <p:cNvPr id="8" name="Google Shape;90;p1">
            <a:extLst>
              <a:ext uri="{FF2B5EF4-FFF2-40B4-BE49-F238E27FC236}">
                <a16:creationId xmlns="" xmlns:a16="http://schemas.microsoft.com/office/drawing/2014/main" id="{6B00B62A-C3D9-E44C-A57B-24BD8195D2FC}"/>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9" name="Picture 8">
            <a:extLst>
              <a:ext uri="{FF2B5EF4-FFF2-40B4-BE49-F238E27FC236}">
                <a16:creationId xmlns="" xmlns:a16="http://schemas.microsoft.com/office/drawing/2014/main" id="{977C1737-B8AF-334B-B69F-C4A61B990CB1}"/>
              </a:ext>
            </a:extLst>
          </p:cNvPr>
          <p:cNvPicPr>
            <a:picLocks noChangeAspect="1"/>
          </p:cNvPicPr>
          <p:nvPr/>
        </p:nvPicPr>
        <p:blipFill>
          <a:blip r:embed="rId4"/>
          <a:stretch>
            <a:fillRect/>
          </a:stretch>
        </p:blipFill>
        <p:spPr>
          <a:xfrm>
            <a:off x="2450562" y="556124"/>
            <a:ext cx="2376972" cy="968991"/>
          </a:xfrm>
          <a:prstGeom prst="rect">
            <a:avLst/>
          </a:prstGeom>
        </p:spPr>
      </p:pic>
      <p:sp>
        <p:nvSpPr>
          <p:cNvPr id="12" name="Rectangle 11">
            <a:extLst>
              <a:ext uri="{FF2B5EF4-FFF2-40B4-BE49-F238E27FC236}">
                <a16:creationId xmlns="" xmlns:a16="http://schemas.microsoft.com/office/drawing/2014/main" id="{748FA8E3-2CE3-3647-992D-018F0126A7B0}"/>
              </a:ext>
            </a:extLst>
          </p:cNvPr>
          <p:cNvSpPr/>
          <p:nvPr/>
        </p:nvSpPr>
        <p:spPr>
          <a:xfrm>
            <a:off x="9184943" y="525048"/>
            <a:ext cx="2483894" cy="13992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 xmlns:a16="http://schemas.microsoft.com/office/drawing/2014/main" id="{B328E047-1F90-4CB1-8264-047021299E60}"/>
              </a:ext>
            </a:extLst>
          </p:cNvPr>
          <p:cNvSpPr txBox="1"/>
          <p:nvPr/>
        </p:nvSpPr>
        <p:spPr>
          <a:xfrm>
            <a:off x="9054790" y="573932"/>
            <a:ext cx="2764172" cy="1169551"/>
          </a:xfrm>
          <a:prstGeom prst="rect">
            <a:avLst/>
          </a:prstGeom>
          <a:noFill/>
        </p:spPr>
        <p:txBody>
          <a:bodyPr wrap="square" rtlCol="0">
            <a:spAutoFit/>
          </a:bodyPr>
          <a:lstStyle/>
          <a:p>
            <a:pPr algn="ctr"/>
            <a:r>
              <a:rPr lang="en-US" sz="3500" dirty="0">
                <a:solidFill>
                  <a:schemeClr val="bg1"/>
                </a:solidFill>
                <a:latin typeface="Calibri" pitchFamily="34" charset="0"/>
              </a:rPr>
              <a:t>Vocabulary</a:t>
            </a:r>
          </a:p>
          <a:p>
            <a:pPr algn="ctr"/>
            <a:r>
              <a:rPr lang="ka-GE" sz="3500" dirty="0">
                <a:solidFill>
                  <a:schemeClr val="bg1"/>
                </a:solidFill>
                <a:latin typeface="Calibri Regular" charset="0"/>
              </a:rPr>
              <a:t>ლექსიკა</a:t>
            </a:r>
            <a:endParaRPr lang="en-US" sz="3500" dirty="0">
              <a:solidFill>
                <a:schemeClr val="bg1"/>
              </a:solidFill>
              <a:latin typeface="Calibri" pitchFamily="34" charset="0"/>
            </a:endParaRPr>
          </a:p>
        </p:txBody>
      </p:sp>
    </p:spTree>
    <p:extLst>
      <p:ext uri="{BB962C8B-B14F-4D97-AF65-F5344CB8AC3E}">
        <p14:creationId xmlns:p14="http://schemas.microsoft.com/office/powerpoint/2010/main" val="128298575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9" name="Google Shape;189;g8d3272b2c0_0_231"/>
          <p:cNvSpPr/>
          <p:nvPr/>
        </p:nvSpPr>
        <p:spPr>
          <a:xfrm>
            <a:off x="4614576" y="1387366"/>
            <a:ext cx="3359384" cy="2632976"/>
          </a:xfrm>
          <a:prstGeom prst="ellipse">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lvl="0" algn="ctr"/>
            <a:r>
              <a:rPr lang="en-US" sz="3600" dirty="0" smtClean="0">
                <a:solidFill>
                  <a:schemeClr val="bg1"/>
                </a:solidFill>
                <a:latin typeface="Calibri" pitchFamily="34" charset="0"/>
              </a:rPr>
              <a:t>to evaluate</a:t>
            </a:r>
            <a:endParaRPr lang="en-US" sz="3600" dirty="0">
              <a:solidFill>
                <a:schemeClr val="bg1"/>
              </a:solidFill>
              <a:latin typeface="Calibri" pitchFamily="34" charset="0"/>
            </a:endParaRPr>
          </a:p>
          <a:p>
            <a:pPr lvl="0" algn="ctr"/>
            <a:r>
              <a:rPr lang="en-US" sz="3600" dirty="0" smtClean="0">
                <a:solidFill>
                  <a:schemeClr val="bg1"/>
                </a:solidFill>
                <a:latin typeface="Calibri" pitchFamily="34" charset="0"/>
              </a:rPr>
              <a:t>(v.)</a:t>
            </a:r>
            <a:endParaRPr lang="en-US" sz="3600" dirty="0">
              <a:solidFill>
                <a:schemeClr val="bg1"/>
              </a:solidFill>
              <a:latin typeface="Calibri" pitchFamily="34" charset="0"/>
            </a:endParaRPr>
          </a:p>
        </p:txBody>
      </p:sp>
      <p:sp>
        <p:nvSpPr>
          <p:cNvPr id="190" name="Google Shape;190;g8d3272b2c0_0_231"/>
          <p:cNvSpPr/>
          <p:nvPr/>
        </p:nvSpPr>
        <p:spPr>
          <a:xfrm>
            <a:off x="3737499" y="4222088"/>
            <a:ext cx="5113537" cy="843131"/>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algn="ctr"/>
            <a:endParaRPr lang="ka-GE" sz="1200" dirty="0">
              <a:solidFill>
                <a:schemeClr val="bg1"/>
              </a:solidFill>
              <a:latin typeface="Calibri" pitchFamily="34" charset="0"/>
            </a:endParaRPr>
          </a:p>
          <a:p>
            <a:pPr algn="ctr"/>
            <a:r>
              <a:rPr lang="ka-GE" sz="2400" dirty="0">
                <a:solidFill>
                  <a:schemeClr val="bg1"/>
                </a:solidFill>
                <a:latin typeface="Calibri" pitchFamily="34" charset="0"/>
              </a:rPr>
              <a:t>შეფასება</a:t>
            </a:r>
            <a:endParaRPr lang="en-US" sz="2400" dirty="0">
              <a:solidFill>
                <a:schemeClr val="bg1"/>
              </a:solidFill>
              <a:latin typeface="Calibri" pitchFamily="34" charset="0"/>
            </a:endParaRPr>
          </a:p>
          <a:p>
            <a:pPr marL="0" marR="0" lvl="0" indent="0" algn="ctr" rtl="0">
              <a:spcBef>
                <a:spcPts val="0"/>
              </a:spcBef>
              <a:spcAft>
                <a:spcPts val="0"/>
              </a:spcAft>
              <a:buNone/>
            </a:pPr>
            <a:endParaRPr sz="2400" u="none" strike="noStrike" cap="none" dirty="0">
              <a:solidFill>
                <a:srgbClr val="FFFFFF"/>
              </a:solidFill>
              <a:latin typeface="Calibri Regular" charset="0"/>
              <a:ea typeface="Calibri"/>
              <a:cs typeface="Calibri"/>
              <a:sym typeface="Calibri"/>
            </a:endParaRPr>
          </a:p>
        </p:txBody>
      </p:sp>
      <p:pic>
        <p:nvPicPr>
          <p:cNvPr id="8" name="Google Shape;90;p1">
            <a:extLst>
              <a:ext uri="{FF2B5EF4-FFF2-40B4-BE49-F238E27FC236}">
                <a16:creationId xmlns="" xmlns:a16="http://schemas.microsoft.com/office/drawing/2014/main" id="{6B00B62A-C3D9-E44C-A57B-24BD8195D2FC}"/>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9" name="Picture 8">
            <a:extLst>
              <a:ext uri="{FF2B5EF4-FFF2-40B4-BE49-F238E27FC236}">
                <a16:creationId xmlns="" xmlns:a16="http://schemas.microsoft.com/office/drawing/2014/main" id="{977C1737-B8AF-334B-B69F-C4A61B990CB1}"/>
              </a:ext>
            </a:extLst>
          </p:cNvPr>
          <p:cNvPicPr>
            <a:picLocks noChangeAspect="1"/>
          </p:cNvPicPr>
          <p:nvPr/>
        </p:nvPicPr>
        <p:blipFill>
          <a:blip r:embed="rId4"/>
          <a:stretch>
            <a:fillRect/>
          </a:stretch>
        </p:blipFill>
        <p:spPr>
          <a:xfrm>
            <a:off x="2450562" y="556124"/>
            <a:ext cx="2376972" cy="968991"/>
          </a:xfrm>
          <a:prstGeom prst="rect">
            <a:avLst/>
          </a:prstGeom>
        </p:spPr>
      </p:pic>
      <p:sp>
        <p:nvSpPr>
          <p:cNvPr id="10" name="Google Shape;190;g8d3272b2c0_0_231">
            <a:extLst>
              <a:ext uri="{FF2B5EF4-FFF2-40B4-BE49-F238E27FC236}">
                <a16:creationId xmlns="" xmlns:a16="http://schemas.microsoft.com/office/drawing/2014/main" id="{D1B5DCDD-794B-2846-8198-90595578A702}"/>
              </a:ext>
            </a:extLst>
          </p:cNvPr>
          <p:cNvSpPr/>
          <p:nvPr/>
        </p:nvSpPr>
        <p:spPr>
          <a:xfrm>
            <a:off x="3737499" y="5203901"/>
            <a:ext cx="5113538" cy="1411936"/>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lvl="0" algn="ctr"/>
            <a:r>
              <a:rPr lang="en-US" sz="2600" i="1" strike="noStrike" cap="none" dirty="0">
                <a:solidFill>
                  <a:schemeClr val="bg1"/>
                </a:solidFill>
                <a:latin typeface="Calibri" charset="0"/>
                <a:ea typeface="Calibri" charset="0"/>
                <a:cs typeface="Calibri" charset="0"/>
                <a:sym typeface="Calibri"/>
              </a:rPr>
              <a:t>It's impossible to </a:t>
            </a:r>
            <a:r>
              <a:rPr lang="en-US" sz="2600" i="1" strike="noStrike" cap="none" dirty="0">
                <a:solidFill>
                  <a:srgbClr val="FF0000"/>
                </a:solidFill>
                <a:latin typeface="Calibri" charset="0"/>
                <a:ea typeface="Calibri" charset="0"/>
                <a:cs typeface="Calibri" charset="0"/>
                <a:sym typeface="Calibri"/>
              </a:rPr>
              <a:t>evaluate </a:t>
            </a:r>
            <a:r>
              <a:rPr lang="en-US" sz="2600" i="1" strike="noStrike" cap="none" dirty="0">
                <a:solidFill>
                  <a:schemeClr val="bg1"/>
                </a:solidFill>
                <a:latin typeface="Calibri" charset="0"/>
                <a:ea typeface="Calibri" charset="0"/>
                <a:cs typeface="Calibri" charset="0"/>
                <a:sym typeface="Calibri"/>
              </a:rPr>
              <a:t>these results without knowing more about the research methods employed.</a:t>
            </a:r>
            <a:endParaRPr sz="2600" i="1" strike="noStrike" cap="none" dirty="0">
              <a:solidFill>
                <a:schemeClr val="bg1"/>
              </a:solidFill>
              <a:latin typeface="Calibri" charset="0"/>
              <a:ea typeface="Calibri" charset="0"/>
              <a:cs typeface="Calibri" charset="0"/>
              <a:sym typeface="Calibri"/>
            </a:endParaRPr>
          </a:p>
        </p:txBody>
      </p:sp>
      <p:sp>
        <p:nvSpPr>
          <p:cNvPr id="13" name="Rectangle 12">
            <a:extLst>
              <a:ext uri="{FF2B5EF4-FFF2-40B4-BE49-F238E27FC236}">
                <a16:creationId xmlns="" xmlns:a16="http://schemas.microsoft.com/office/drawing/2014/main" id="{748FA8E3-2CE3-3647-992D-018F0126A7B0}"/>
              </a:ext>
            </a:extLst>
          </p:cNvPr>
          <p:cNvSpPr/>
          <p:nvPr/>
        </p:nvSpPr>
        <p:spPr>
          <a:xfrm>
            <a:off x="9184943" y="525048"/>
            <a:ext cx="2483894" cy="13992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 xmlns:a16="http://schemas.microsoft.com/office/drawing/2014/main" id="{B328E047-1F90-4CB1-8264-047021299E60}"/>
              </a:ext>
            </a:extLst>
          </p:cNvPr>
          <p:cNvSpPr txBox="1"/>
          <p:nvPr/>
        </p:nvSpPr>
        <p:spPr>
          <a:xfrm>
            <a:off x="9054790" y="573932"/>
            <a:ext cx="2764172" cy="1169551"/>
          </a:xfrm>
          <a:prstGeom prst="rect">
            <a:avLst/>
          </a:prstGeom>
          <a:noFill/>
        </p:spPr>
        <p:txBody>
          <a:bodyPr wrap="square" rtlCol="0">
            <a:spAutoFit/>
          </a:bodyPr>
          <a:lstStyle/>
          <a:p>
            <a:pPr algn="ctr"/>
            <a:r>
              <a:rPr lang="en-US" sz="3500" dirty="0">
                <a:solidFill>
                  <a:schemeClr val="bg1"/>
                </a:solidFill>
                <a:latin typeface="Calibri" pitchFamily="34" charset="0"/>
              </a:rPr>
              <a:t>Vocabulary</a:t>
            </a:r>
          </a:p>
          <a:p>
            <a:pPr algn="ctr"/>
            <a:r>
              <a:rPr lang="ka-GE" sz="3500" dirty="0">
                <a:solidFill>
                  <a:schemeClr val="bg1"/>
                </a:solidFill>
                <a:latin typeface="Calibri Regular" charset="0"/>
              </a:rPr>
              <a:t>ლექსიკა</a:t>
            </a:r>
            <a:endParaRPr lang="en-US" sz="3500" dirty="0">
              <a:solidFill>
                <a:schemeClr val="bg1"/>
              </a:solidFill>
              <a:latin typeface="Calibri" pitchFamily="34" charset="0"/>
            </a:endParaRPr>
          </a:p>
        </p:txBody>
      </p:sp>
    </p:spTree>
    <p:extLst>
      <p:ext uri="{BB962C8B-B14F-4D97-AF65-F5344CB8AC3E}">
        <p14:creationId xmlns:p14="http://schemas.microsoft.com/office/powerpoint/2010/main" val="339089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7" name="Google Shape;97;p2"/>
          <p:cNvSpPr txBox="1"/>
          <p:nvPr/>
        </p:nvSpPr>
        <p:spPr>
          <a:xfrm>
            <a:off x="0" y="1932868"/>
            <a:ext cx="12207936" cy="2418122"/>
          </a:xfrm>
          <a:prstGeom prst="rect">
            <a:avLst/>
          </a:prstGeom>
          <a:no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chemeClr val="dk1"/>
              </a:buClr>
              <a:buSzPts val="6600"/>
              <a:buFont typeface="Calibri"/>
              <a:buNone/>
            </a:pPr>
            <a:r>
              <a:rPr lang="en-US" sz="6600" dirty="0">
                <a:solidFill>
                  <a:schemeClr val="bg1"/>
                </a:solidFill>
                <a:latin typeface="Calibri" pitchFamily="34" charset="0"/>
                <a:ea typeface="Calibri"/>
                <a:cs typeface="Calibri"/>
                <a:sym typeface="Calibri"/>
              </a:rPr>
              <a:t>Business|</a:t>
            </a:r>
            <a:r>
              <a:rPr lang="ka-GE" sz="6600" dirty="0">
                <a:solidFill>
                  <a:schemeClr val="bg1"/>
                </a:solidFill>
                <a:latin typeface="Calibri" pitchFamily="34" charset="0"/>
                <a:ea typeface="Calibri"/>
                <a:cs typeface="Calibri"/>
                <a:sym typeface="Calibri"/>
              </a:rPr>
              <a:t>ბიზნესი</a:t>
            </a:r>
            <a:endParaRPr sz="5400" u="none" strike="noStrike" cap="none" dirty="0">
              <a:solidFill>
                <a:schemeClr val="bg1"/>
              </a:solidFill>
              <a:latin typeface="Calibri" panose="020F0502020204030204" pitchFamily="34" charset="0"/>
              <a:ea typeface="Calibri"/>
              <a:cs typeface="Calibri" panose="020F0502020204030204" pitchFamily="34" charset="0"/>
              <a:sym typeface="Calibri"/>
            </a:endParaRPr>
          </a:p>
        </p:txBody>
      </p:sp>
      <p:sp>
        <p:nvSpPr>
          <p:cNvPr id="2" name="Rectangle 1">
            <a:extLst>
              <a:ext uri="{FF2B5EF4-FFF2-40B4-BE49-F238E27FC236}">
                <a16:creationId xmlns="" xmlns:a16="http://schemas.microsoft.com/office/drawing/2014/main" id="{0E16A4AA-71E9-B34C-AAC8-D84F71CB1A1A}"/>
              </a:ext>
            </a:extLst>
          </p:cNvPr>
          <p:cNvSpPr/>
          <p:nvPr/>
        </p:nvSpPr>
        <p:spPr>
          <a:xfrm>
            <a:off x="2061247" y="4045527"/>
            <a:ext cx="8163408"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Google Shape;98;p2"/>
          <p:cNvSpPr txBox="1"/>
          <p:nvPr/>
        </p:nvSpPr>
        <p:spPr>
          <a:xfrm>
            <a:off x="0" y="3523109"/>
            <a:ext cx="12192000" cy="1655762"/>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chemeClr val="dk1"/>
              </a:buClr>
              <a:buSzPts val="4400"/>
              <a:buFont typeface="Arial"/>
              <a:buNone/>
            </a:pPr>
            <a:endParaRPr sz="4400" u="none" strike="noStrike" cap="none" dirty="0">
              <a:solidFill>
                <a:schemeClr val="dk1"/>
              </a:solidFill>
              <a:latin typeface="Calibri" pitchFamily="34" charset="0"/>
              <a:ea typeface="Calibri"/>
              <a:cs typeface="Calibri"/>
              <a:sym typeface="Calibri"/>
            </a:endParaRPr>
          </a:p>
          <a:p>
            <a:pPr marL="0" marR="0" lvl="0" indent="0" algn="ctr" rtl="0">
              <a:lnSpc>
                <a:spcPct val="90000"/>
              </a:lnSpc>
              <a:spcBef>
                <a:spcPts val="1000"/>
              </a:spcBef>
              <a:spcAft>
                <a:spcPts val="0"/>
              </a:spcAft>
              <a:buClr>
                <a:schemeClr val="dk1"/>
              </a:buClr>
              <a:buSzPts val="3600"/>
              <a:buFont typeface="Arial"/>
              <a:buNone/>
            </a:pPr>
            <a:r>
              <a:rPr lang="en-US" sz="3600" u="none" strike="noStrike" cap="none" dirty="0">
                <a:solidFill>
                  <a:schemeClr val="bg1"/>
                </a:solidFill>
                <a:latin typeface="Calibri" pitchFamily="34" charset="0"/>
                <a:ea typeface="Calibri"/>
                <a:cs typeface="Calibri"/>
                <a:sym typeface="Calibri"/>
              </a:rPr>
              <a:t> </a:t>
            </a:r>
            <a:r>
              <a:rPr lang="en-US" sz="3600">
                <a:solidFill>
                  <a:schemeClr val="bg1"/>
                </a:solidFill>
                <a:latin typeface="Calibri" panose="020F0502020204030204" pitchFamily="34" charset="0"/>
                <a:ea typeface="Calibri"/>
                <a:cs typeface="Calibri" panose="020F0502020204030204" pitchFamily="34" charset="0"/>
                <a:sym typeface="Calibri"/>
              </a:rPr>
              <a:t>English </a:t>
            </a:r>
            <a:r>
              <a:rPr lang="en-US" sz="3600" smtClean="0">
                <a:solidFill>
                  <a:schemeClr val="bg1"/>
                </a:solidFill>
                <a:latin typeface="Calibri" panose="020F0502020204030204" pitchFamily="34" charset="0"/>
                <a:ea typeface="Calibri"/>
                <a:cs typeface="Calibri" panose="020F0502020204030204" pitchFamily="34" charset="0"/>
                <a:sym typeface="Calibri"/>
              </a:rPr>
              <a:t>for </a:t>
            </a:r>
            <a:r>
              <a:rPr lang="en-US" sz="3600" dirty="0">
                <a:solidFill>
                  <a:schemeClr val="bg1"/>
                </a:solidFill>
                <a:latin typeface="Calibri" panose="020F0502020204030204" pitchFamily="34" charset="0"/>
                <a:ea typeface="Calibri"/>
                <a:cs typeface="Calibri" panose="020F0502020204030204" pitchFamily="34" charset="0"/>
                <a:sym typeface="Calibri"/>
              </a:rPr>
              <a:t>Specific Purposes </a:t>
            </a:r>
            <a:r>
              <a:rPr lang="en-US" sz="3600" dirty="0">
                <a:solidFill>
                  <a:schemeClr val="bg1"/>
                </a:solidFill>
                <a:latin typeface="Calibri" pitchFamily="34" charset="0"/>
                <a:ea typeface="Calibri"/>
                <a:cs typeface="Calibri"/>
                <a:sym typeface="Calibri"/>
              </a:rPr>
              <a:t>| Level </a:t>
            </a:r>
            <a:r>
              <a:rPr lang="en-US" sz="3600" dirty="0" smtClean="0">
                <a:solidFill>
                  <a:schemeClr val="bg1"/>
                </a:solidFill>
                <a:latin typeface="Calibri" pitchFamily="34" charset="0"/>
                <a:ea typeface="Calibri"/>
                <a:cs typeface="Calibri"/>
                <a:sym typeface="Calibri"/>
              </a:rPr>
              <a:t>B2+</a:t>
            </a:r>
            <a:endParaRPr sz="3600" u="none" strike="noStrike" cap="none" dirty="0">
              <a:solidFill>
                <a:schemeClr val="bg1"/>
              </a:solidFill>
              <a:latin typeface="Calibri" pitchFamily="34" charset="0"/>
              <a:ea typeface="Calibri"/>
              <a:cs typeface="Calibri"/>
              <a:sym typeface="Calibri"/>
            </a:endParaRPr>
          </a:p>
        </p:txBody>
      </p:sp>
      <p:pic>
        <p:nvPicPr>
          <p:cNvPr id="9" name="Google Shape;90;p1">
            <a:extLst>
              <a:ext uri="{FF2B5EF4-FFF2-40B4-BE49-F238E27FC236}">
                <a16:creationId xmlns="" xmlns:a16="http://schemas.microsoft.com/office/drawing/2014/main" id="{1C14417A-E33F-0B46-915E-ABFAFA8DF063}"/>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10" name="Picture 9">
            <a:extLst>
              <a:ext uri="{FF2B5EF4-FFF2-40B4-BE49-F238E27FC236}">
                <a16:creationId xmlns="" xmlns:a16="http://schemas.microsoft.com/office/drawing/2014/main" id="{8A0FE119-0200-0442-BAF7-CA24D53A2AFE}"/>
              </a:ext>
            </a:extLst>
          </p:cNvPr>
          <p:cNvPicPr>
            <a:picLocks noChangeAspect="1"/>
          </p:cNvPicPr>
          <p:nvPr/>
        </p:nvPicPr>
        <p:blipFill>
          <a:blip r:embed="rId4"/>
          <a:stretch>
            <a:fillRect/>
          </a:stretch>
        </p:blipFill>
        <p:spPr>
          <a:xfrm>
            <a:off x="2450562" y="556124"/>
            <a:ext cx="2376972" cy="968991"/>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9" name="Google Shape;189;g8d3272b2c0_0_231"/>
          <p:cNvSpPr/>
          <p:nvPr/>
        </p:nvSpPr>
        <p:spPr>
          <a:xfrm>
            <a:off x="4574545" y="1525116"/>
            <a:ext cx="3665407" cy="2719040"/>
          </a:xfrm>
          <a:prstGeom prst="ellipse">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lvl="0" algn="ctr"/>
            <a:r>
              <a:rPr lang="en-US" sz="3600" dirty="0">
                <a:solidFill>
                  <a:schemeClr val="bg1"/>
                </a:solidFill>
                <a:latin typeface="Calibri" pitchFamily="34" charset="0"/>
              </a:rPr>
              <a:t> </a:t>
            </a:r>
            <a:endParaRPr lang="en-US" sz="3600" dirty="0" smtClean="0">
              <a:solidFill>
                <a:schemeClr val="bg1"/>
              </a:solidFill>
              <a:latin typeface="Calibri" pitchFamily="34" charset="0"/>
            </a:endParaRPr>
          </a:p>
          <a:p>
            <a:pPr lvl="0" algn="ctr"/>
            <a:r>
              <a:rPr lang="en-US" sz="3600" dirty="0" smtClean="0">
                <a:solidFill>
                  <a:schemeClr val="bg1"/>
                </a:solidFill>
                <a:latin typeface="Calibri" pitchFamily="34" charset="0"/>
              </a:rPr>
              <a:t>subtle</a:t>
            </a:r>
            <a:endParaRPr lang="en-US" sz="3600" dirty="0">
              <a:solidFill>
                <a:schemeClr val="bg1"/>
              </a:solidFill>
              <a:latin typeface="Calibri" pitchFamily="34" charset="0"/>
            </a:endParaRPr>
          </a:p>
          <a:p>
            <a:pPr lvl="0" algn="ctr"/>
            <a:r>
              <a:rPr lang="en-US" sz="3600" dirty="0">
                <a:solidFill>
                  <a:schemeClr val="bg1"/>
                </a:solidFill>
                <a:latin typeface="Calibri" pitchFamily="34" charset="0"/>
              </a:rPr>
              <a:t>(</a:t>
            </a:r>
            <a:r>
              <a:rPr lang="en-US" sz="3600" dirty="0" smtClean="0">
                <a:solidFill>
                  <a:schemeClr val="bg1"/>
                </a:solidFill>
                <a:latin typeface="Calibri" pitchFamily="34" charset="0"/>
              </a:rPr>
              <a:t>adj.)</a:t>
            </a:r>
            <a:endParaRPr lang="en-US" sz="3600" dirty="0">
              <a:solidFill>
                <a:schemeClr val="bg1"/>
              </a:solidFill>
              <a:latin typeface="Calibri" pitchFamily="34" charset="0"/>
            </a:endParaRPr>
          </a:p>
          <a:p>
            <a:pPr lvl="0" algn="ctr"/>
            <a:r>
              <a:rPr lang="ka-GE" sz="3600" dirty="0">
                <a:solidFill>
                  <a:schemeClr val="bg1"/>
                </a:solidFill>
                <a:latin typeface="Calibri" pitchFamily="34" charset="0"/>
              </a:rPr>
              <a:t> </a:t>
            </a:r>
          </a:p>
        </p:txBody>
      </p:sp>
      <p:sp>
        <p:nvSpPr>
          <p:cNvPr id="190" name="Google Shape;190;g8d3272b2c0_0_231"/>
          <p:cNvSpPr/>
          <p:nvPr/>
        </p:nvSpPr>
        <p:spPr>
          <a:xfrm>
            <a:off x="3585833" y="4384131"/>
            <a:ext cx="5642834" cy="911006"/>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algn="ctr"/>
            <a:endParaRPr lang="en-US" sz="2400" dirty="0" smtClean="0">
              <a:solidFill>
                <a:schemeClr val="bg1"/>
              </a:solidFill>
              <a:latin typeface="Calibri" pitchFamily="34" charset="0"/>
            </a:endParaRPr>
          </a:p>
          <a:p>
            <a:pPr algn="ctr"/>
            <a:r>
              <a:rPr lang="ka-GE" sz="2400" dirty="0" smtClean="0">
                <a:solidFill>
                  <a:schemeClr val="bg1"/>
                </a:solidFill>
                <a:latin typeface="Calibri" pitchFamily="34" charset="0"/>
              </a:rPr>
              <a:t>ნაზი</a:t>
            </a:r>
            <a:r>
              <a:rPr lang="ka-GE" sz="2400" dirty="0">
                <a:solidFill>
                  <a:schemeClr val="bg1"/>
                </a:solidFill>
                <a:latin typeface="Calibri" pitchFamily="34" charset="0"/>
              </a:rPr>
              <a:t>, შეუმნეველი</a:t>
            </a:r>
          </a:p>
          <a:p>
            <a:pPr lvl="0" algn="ctr"/>
            <a:endParaRPr lang="en-US" sz="2400" u="none" strike="noStrike" cap="none" dirty="0">
              <a:solidFill>
                <a:srgbClr val="FFFFFF"/>
              </a:solidFill>
              <a:latin typeface="Calibri Regular" charset="0"/>
              <a:ea typeface="Calibri"/>
              <a:cs typeface="Calibri"/>
              <a:sym typeface="Calibri"/>
            </a:endParaRPr>
          </a:p>
        </p:txBody>
      </p:sp>
      <p:sp>
        <p:nvSpPr>
          <p:cNvPr id="7" name="Google Shape;190;g8d3272b2c0_0_231">
            <a:extLst>
              <a:ext uri="{FF2B5EF4-FFF2-40B4-BE49-F238E27FC236}">
                <a16:creationId xmlns="" xmlns:a16="http://schemas.microsoft.com/office/drawing/2014/main" id="{D1B5DCDD-794B-2846-8198-90595578A702}"/>
              </a:ext>
            </a:extLst>
          </p:cNvPr>
          <p:cNvSpPr/>
          <p:nvPr/>
        </p:nvSpPr>
        <p:spPr>
          <a:xfrm>
            <a:off x="3585832" y="5450879"/>
            <a:ext cx="5642835" cy="1220854"/>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lvl="0" algn="ctr"/>
            <a:r>
              <a:rPr lang="en-US" sz="2600" i="1" strike="noStrike" cap="none" dirty="0">
                <a:solidFill>
                  <a:schemeClr val="bg1"/>
                </a:solidFill>
                <a:latin typeface="Calibri" charset="0"/>
                <a:ea typeface="Calibri" charset="0"/>
                <a:cs typeface="Calibri" charset="0"/>
                <a:sym typeface="Calibri"/>
              </a:rPr>
              <a:t>There is a </a:t>
            </a:r>
            <a:r>
              <a:rPr lang="en-US" sz="2600" i="1" strike="noStrike" cap="none" dirty="0">
                <a:solidFill>
                  <a:srgbClr val="FF0000"/>
                </a:solidFill>
                <a:latin typeface="Calibri" charset="0"/>
                <a:ea typeface="Calibri" charset="0"/>
                <a:cs typeface="Calibri" charset="0"/>
                <a:sym typeface="Calibri"/>
              </a:rPr>
              <a:t>subtle</a:t>
            </a:r>
            <a:r>
              <a:rPr lang="en-US" sz="2600" i="1" strike="noStrike" cap="none" dirty="0">
                <a:solidFill>
                  <a:schemeClr val="bg1"/>
                </a:solidFill>
                <a:latin typeface="Calibri" charset="0"/>
                <a:ea typeface="Calibri" charset="0"/>
                <a:cs typeface="Calibri" charset="0"/>
                <a:sym typeface="Calibri"/>
              </a:rPr>
              <a:t> difference between these two plans.</a:t>
            </a:r>
            <a:endParaRPr sz="2600" i="1" strike="noStrike" cap="none" dirty="0">
              <a:solidFill>
                <a:schemeClr val="bg1"/>
              </a:solidFill>
              <a:latin typeface="Calibri" charset="0"/>
              <a:ea typeface="Calibri" charset="0"/>
              <a:cs typeface="Calibri" charset="0"/>
              <a:sym typeface="Calibri"/>
            </a:endParaRPr>
          </a:p>
        </p:txBody>
      </p:sp>
      <p:pic>
        <p:nvPicPr>
          <p:cNvPr id="8" name="Google Shape;90;p1">
            <a:extLst>
              <a:ext uri="{FF2B5EF4-FFF2-40B4-BE49-F238E27FC236}">
                <a16:creationId xmlns="" xmlns:a16="http://schemas.microsoft.com/office/drawing/2014/main" id="{6B00B62A-C3D9-E44C-A57B-24BD8195D2FC}"/>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9" name="Picture 8">
            <a:extLst>
              <a:ext uri="{FF2B5EF4-FFF2-40B4-BE49-F238E27FC236}">
                <a16:creationId xmlns="" xmlns:a16="http://schemas.microsoft.com/office/drawing/2014/main" id="{977C1737-B8AF-334B-B69F-C4A61B990CB1}"/>
              </a:ext>
            </a:extLst>
          </p:cNvPr>
          <p:cNvPicPr>
            <a:picLocks noChangeAspect="1"/>
          </p:cNvPicPr>
          <p:nvPr/>
        </p:nvPicPr>
        <p:blipFill>
          <a:blip r:embed="rId4"/>
          <a:stretch>
            <a:fillRect/>
          </a:stretch>
        </p:blipFill>
        <p:spPr>
          <a:xfrm>
            <a:off x="2450562" y="556124"/>
            <a:ext cx="2376972" cy="968991"/>
          </a:xfrm>
          <a:prstGeom prst="rect">
            <a:avLst/>
          </a:prstGeom>
        </p:spPr>
      </p:pic>
      <p:sp>
        <p:nvSpPr>
          <p:cNvPr id="12" name="Rectangle 11">
            <a:extLst>
              <a:ext uri="{FF2B5EF4-FFF2-40B4-BE49-F238E27FC236}">
                <a16:creationId xmlns="" xmlns:a16="http://schemas.microsoft.com/office/drawing/2014/main" id="{748FA8E3-2CE3-3647-992D-018F0126A7B0}"/>
              </a:ext>
            </a:extLst>
          </p:cNvPr>
          <p:cNvSpPr/>
          <p:nvPr/>
        </p:nvSpPr>
        <p:spPr>
          <a:xfrm>
            <a:off x="9184943" y="525048"/>
            <a:ext cx="2483894" cy="13992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 xmlns:a16="http://schemas.microsoft.com/office/drawing/2014/main" id="{B328E047-1F90-4CB1-8264-047021299E60}"/>
              </a:ext>
            </a:extLst>
          </p:cNvPr>
          <p:cNvSpPr txBox="1"/>
          <p:nvPr/>
        </p:nvSpPr>
        <p:spPr>
          <a:xfrm>
            <a:off x="9054790" y="573932"/>
            <a:ext cx="2764172" cy="1169551"/>
          </a:xfrm>
          <a:prstGeom prst="rect">
            <a:avLst/>
          </a:prstGeom>
          <a:noFill/>
        </p:spPr>
        <p:txBody>
          <a:bodyPr wrap="square" rtlCol="0">
            <a:spAutoFit/>
          </a:bodyPr>
          <a:lstStyle/>
          <a:p>
            <a:pPr algn="ctr"/>
            <a:r>
              <a:rPr lang="en-US" sz="3500" dirty="0">
                <a:solidFill>
                  <a:schemeClr val="bg1"/>
                </a:solidFill>
                <a:latin typeface="Calibri" pitchFamily="34" charset="0"/>
              </a:rPr>
              <a:t>Vocabulary</a:t>
            </a:r>
          </a:p>
          <a:p>
            <a:pPr algn="ctr"/>
            <a:r>
              <a:rPr lang="ka-GE" sz="3500" dirty="0">
                <a:solidFill>
                  <a:schemeClr val="bg1"/>
                </a:solidFill>
                <a:latin typeface="Calibri Regular" charset="0"/>
              </a:rPr>
              <a:t>ლექსიკა</a:t>
            </a:r>
            <a:endParaRPr lang="en-US" sz="3500" dirty="0">
              <a:solidFill>
                <a:schemeClr val="bg1"/>
              </a:solidFill>
              <a:latin typeface="Calibri" pitchFamily="34" charset="0"/>
            </a:endParaRPr>
          </a:p>
        </p:txBody>
      </p:sp>
    </p:spTree>
    <p:extLst>
      <p:ext uri="{BB962C8B-B14F-4D97-AF65-F5344CB8AC3E}">
        <p14:creationId xmlns:p14="http://schemas.microsoft.com/office/powerpoint/2010/main" val="85715613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9" name="Google Shape;189;g8d3272b2c0_0_231"/>
          <p:cNvSpPr/>
          <p:nvPr/>
        </p:nvSpPr>
        <p:spPr>
          <a:xfrm>
            <a:off x="4811592" y="1664653"/>
            <a:ext cx="3373977" cy="2614489"/>
          </a:xfrm>
          <a:prstGeom prst="ellipse">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lvl="0" algn="ctr"/>
            <a:r>
              <a:rPr lang="en-US" sz="3600" dirty="0" smtClean="0">
                <a:solidFill>
                  <a:schemeClr val="bg1"/>
                </a:solidFill>
                <a:latin typeface="Calibri" pitchFamily="34" charset="0"/>
              </a:rPr>
              <a:t>to pick </a:t>
            </a:r>
            <a:r>
              <a:rPr lang="en-US" sz="3600" dirty="0">
                <a:solidFill>
                  <a:schemeClr val="bg1"/>
                </a:solidFill>
                <a:latin typeface="Calibri" pitchFamily="34" charset="0"/>
              </a:rPr>
              <a:t>up </a:t>
            </a:r>
          </a:p>
          <a:p>
            <a:pPr lvl="0" algn="ctr"/>
            <a:r>
              <a:rPr lang="en-US" sz="3600" dirty="0" smtClean="0">
                <a:solidFill>
                  <a:schemeClr val="bg1"/>
                </a:solidFill>
                <a:latin typeface="Calibri" pitchFamily="34" charset="0"/>
              </a:rPr>
              <a:t>(</a:t>
            </a:r>
            <a:r>
              <a:rPr lang="en-US" sz="3600" dirty="0" err="1" smtClean="0">
                <a:solidFill>
                  <a:schemeClr val="bg1"/>
                </a:solidFill>
                <a:latin typeface="Calibri" pitchFamily="34" charset="0"/>
              </a:rPr>
              <a:t>phr.v</a:t>
            </a:r>
            <a:r>
              <a:rPr lang="en-US" sz="3600" dirty="0" smtClean="0">
                <a:solidFill>
                  <a:schemeClr val="bg1"/>
                </a:solidFill>
                <a:latin typeface="Calibri" pitchFamily="34" charset="0"/>
              </a:rPr>
              <a:t>.)</a:t>
            </a:r>
            <a:endParaRPr lang="en-US" sz="3600" dirty="0">
              <a:solidFill>
                <a:schemeClr val="bg1"/>
              </a:solidFill>
              <a:latin typeface="Calibri" pitchFamily="34" charset="0"/>
            </a:endParaRPr>
          </a:p>
        </p:txBody>
      </p:sp>
      <p:sp>
        <p:nvSpPr>
          <p:cNvPr id="190" name="Google Shape;190;g8d3272b2c0_0_231"/>
          <p:cNvSpPr/>
          <p:nvPr/>
        </p:nvSpPr>
        <p:spPr>
          <a:xfrm>
            <a:off x="4190387" y="4388400"/>
            <a:ext cx="4616389" cy="840165"/>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algn="ctr"/>
            <a:endParaRPr lang="en-US" sz="2400" dirty="0" smtClean="0">
              <a:solidFill>
                <a:schemeClr val="bg1"/>
              </a:solidFill>
              <a:latin typeface="Calibri" pitchFamily="34" charset="0"/>
            </a:endParaRPr>
          </a:p>
          <a:p>
            <a:pPr algn="ctr"/>
            <a:r>
              <a:rPr lang="ka-GE" sz="2400" dirty="0" smtClean="0">
                <a:solidFill>
                  <a:schemeClr val="bg1"/>
                </a:solidFill>
                <a:latin typeface="Calibri" pitchFamily="34" charset="0"/>
              </a:rPr>
              <a:t>ათვისება</a:t>
            </a:r>
            <a:endParaRPr lang="en-US" sz="2400" dirty="0">
              <a:solidFill>
                <a:schemeClr val="bg1"/>
              </a:solidFill>
              <a:latin typeface="Calibri" pitchFamily="34" charset="0"/>
            </a:endParaRPr>
          </a:p>
          <a:p>
            <a:pPr marL="0" marR="0" lvl="0" indent="0" algn="ctr" rtl="0">
              <a:spcBef>
                <a:spcPts val="0"/>
              </a:spcBef>
              <a:spcAft>
                <a:spcPts val="0"/>
              </a:spcAft>
              <a:buNone/>
            </a:pPr>
            <a:endParaRPr sz="2400" u="none" strike="noStrike" cap="none" dirty="0">
              <a:solidFill>
                <a:srgbClr val="FFFFFF"/>
              </a:solidFill>
              <a:latin typeface="Calibri Regular" charset="0"/>
              <a:ea typeface="Calibri"/>
              <a:cs typeface="Calibri"/>
              <a:sym typeface="Calibri"/>
            </a:endParaRPr>
          </a:p>
        </p:txBody>
      </p:sp>
      <p:sp>
        <p:nvSpPr>
          <p:cNvPr id="7" name="Google Shape;190;g8d3272b2c0_0_231">
            <a:extLst>
              <a:ext uri="{FF2B5EF4-FFF2-40B4-BE49-F238E27FC236}">
                <a16:creationId xmlns="" xmlns:a16="http://schemas.microsoft.com/office/drawing/2014/main" id="{D1B5DCDD-794B-2846-8198-90595578A702}"/>
              </a:ext>
            </a:extLst>
          </p:cNvPr>
          <p:cNvSpPr/>
          <p:nvPr/>
        </p:nvSpPr>
        <p:spPr>
          <a:xfrm>
            <a:off x="4190388" y="5325939"/>
            <a:ext cx="4616389" cy="1325737"/>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algn="ctr"/>
            <a:r>
              <a:rPr lang="en-US" sz="2800" i="1" dirty="0">
                <a:solidFill>
                  <a:schemeClr val="bg1"/>
                </a:solidFill>
                <a:latin typeface="Calibri" charset="0"/>
                <a:ea typeface="Calibri" charset="0"/>
                <a:cs typeface="Calibri" charset="0"/>
              </a:rPr>
              <a:t>When you live in a country you soon </a:t>
            </a:r>
            <a:r>
              <a:rPr lang="en-US" sz="2800" i="1" dirty="0">
                <a:solidFill>
                  <a:srgbClr val="FF0000"/>
                </a:solidFill>
                <a:latin typeface="Calibri" charset="0"/>
                <a:ea typeface="Calibri" charset="0"/>
                <a:cs typeface="Calibri" charset="0"/>
              </a:rPr>
              <a:t>pick up </a:t>
            </a:r>
            <a:r>
              <a:rPr lang="en-US" sz="2800" i="1" dirty="0">
                <a:solidFill>
                  <a:schemeClr val="bg1"/>
                </a:solidFill>
                <a:latin typeface="Calibri" charset="0"/>
                <a:ea typeface="Calibri" charset="0"/>
                <a:cs typeface="Calibri" charset="0"/>
              </a:rPr>
              <a:t>the language.</a:t>
            </a:r>
          </a:p>
        </p:txBody>
      </p:sp>
      <p:pic>
        <p:nvPicPr>
          <p:cNvPr id="8" name="Google Shape;90;p1">
            <a:extLst>
              <a:ext uri="{FF2B5EF4-FFF2-40B4-BE49-F238E27FC236}">
                <a16:creationId xmlns="" xmlns:a16="http://schemas.microsoft.com/office/drawing/2014/main" id="{6B00B62A-C3D9-E44C-A57B-24BD8195D2FC}"/>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9" name="Picture 8">
            <a:extLst>
              <a:ext uri="{FF2B5EF4-FFF2-40B4-BE49-F238E27FC236}">
                <a16:creationId xmlns="" xmlns:a16="http://schemas.microsoft.com/office/drawing/2014/main" id="{977C1737-B8AF-334B-B69F-C4A61B990CB1}"/>
              </a:ext>
            </a:extLst>
          </p:cNvPr>
          <p:cNvPicPr>
            <a:picLocks noChangeAspect="1"/>
          </p:cNvPicPr>
          <p:nvPr/>
        </p:nvPicPr>
        <p:blipFill>
          <a:blip r:embed="rId4"/>
          <a:stretch>
            <a:fillRect/>
          </a:stretch>
        </p:blipFill>
        <p:spPr>
          <a:xfrm>
            <a:off x="2450562" y="556124"/>
            <a:ext cx="2376972" cy="968991"/>
          </a:xfrm>
          <a:prstGeom prst="rect">
            <a:avLst/>
          </a:prstGeom>
        </p:spPr>
      </p:pic>
      <p:sp>
        <p:nvSpPr>
          <p:cNvPr id="12" name="Rectangle 11">
            <a:extLst>
              <a:ext uri="{FF2B5EF4-FFF2-40B4-BE49-F238E27FC236}">
                <a16:creationId xmlns="" xmlns:a16="http://schemas.microsoft.com/office/drawing/2014/main" id="{748FA8E3-2CE3-3647-992D-018F0126A7B0}"/>
              </a:ext>
            </a:extLst>
          </p:cNvPr>
          <p:cNvSpPr/>
          <p:nvPr/>
        </p:nvSpPr>
        <p:spPr>
          <a:xfrm>
            <a:off x="9184943" y="525048"/>
            <a:ext cx="2483894" cy="13992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 xmlns:a16="http://schemas.microsoft.com/office/drawing/2014/main" id="{B328E047-1F90-4CB1-8264-047021299E60}"/>
              </a:ext>
            </a:extLst>
          </p:cNvPr>
          <p:cNvSpPr txBox="1"/>
          <p:nvPr/>
        </p:nvSpPr>
        <p:spPr>
          <a:xfrm>
            <a:off x="9054790" y="573932"/>
            <a:ext cx="2764172" cy="1169551"/>
          </a:xfrm>
          <a:prstGeom prst="rect">
            <a:avLst/>
          </a:prstGeom>
          <a:noFill/>
        </p:spPr>
        <p:txBody>
          <a:bodyPr wrap="square" rtlCol="0">
            <a:spAutoFit/>
          </a:bodyPr>
          <a:lstStyle/>
          <a:p>
            <a:pPr algn="ctr"/>
            <a:r>
              <a:rPr lang="en-US" sz="3500" dirty="0">
                <a:solidFill>
                  <a:schemeClr val="bg1"/>
                </a:solidFill>
                <a:latin typeface="Calibri" pitchFamily="34" charset="0"/>
              </a:rPr>
              <a:t>Vocabulary</a:t>
            </a:r>
          </a:p>
          <a:p>
            <a:pPr algn="ctr"/>
            <a:r>
              <a:rPr lang="ka-GE" sz="3500" dirty="0">
                <a:solidFill>
                  <a:schemeClr val="bg1"/>
                </a:solidFill>
                <a:latin typeface="Calibri Regular" charset="0"/>
              </a:rPr>
              <a:t>ლექსიკა</a:t>
            </a:r>
            <a:endParaRPr lang="en-US" sz="3500" dirty="0">
              <a:solidFill>
                <a:schemeClr val="bg1"/>
              </a:solidFill>
              <a:latin typeface="Calibri" pitchFamily="34" charset="0"/>
            </a:endParaRPr>
          </a:p>
        </p:txBody>
      </p:sp>
    </p:spTree>
    <p:extLst>
      <p:ext uri="{BB962C8B-B14F-4D97-AF65-F5344CB8AC3E}">
        <p14:creationId xmlns:p14="http://schemas.microsoft.com/office/powerpoint/2010/main" val="73899123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9" name="Google Shape;189;g8d3272b2c0_0_231"/>
          <p:cNvSpPr/>
          <p:nvPr/>
        </p:nvSpPr>
        <p:spPr>
          <a:xfrm>
            <a:off x="4717172" y="1582744"/>
            <a:ext cx="3356223" cy="2614489"/>
          </a:xfrm>
          <a:prstGeom prst="ellipse">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lvl="0" algn="ctr"/>
            <a:r>
              <a:rPr lang="en-US" sz="3600" dirty="0" smtClean="0">
                <a:solidFill>
                  <a:schemeClr val="bg1"/>
                </a:solidFill>
                <a:latin typeface="Calibri" pitchFamily="34" charset="0"/>
              </a:rPr>
              <a:t>clue</a:t>
            </a:r>
            <a:endParaRPr lang="en-US" sz="3600" dirty="0">
              <a:solidFill>
                <a:schemeClr val="bg1"/>
              </a:solidFill>
              <a:latin typeface="Calibri" pitchFamily="34" charset="0"/>
            </a:endParaRPr>
          </a:p>
          <a:p>
            <a:pPr lvl="0" algn="ctr"/>
            <a:r>
              <a:rPr lang="en-US" sz="3600" dirty="0">
                <a:solidFill>
                  <a:schemeClr val="bg1"/>
                </a:solidFill>
                <a:latin typeface="Calibri" pitchFamily="34" charset="0"/>
              </a:rPr>
              <a:t>(</a:t>
            </a:r>
            <a:r>
              <a:rPr lang="en-US" sz="3600" dirty="0" smtClean="0">
                <a:solidFill>
                  <a:schemeClr val="bg1"/>
                </a:solidFill>
                <a:latin typeface="Calibri" pitchFamily="34" charset="0"/>
              </a:rPr>
              <a:t>n.) </a:t>
            </a:r>
            <a:endParaRPr lang="en-US" sz="3600" dirty="0">
              <a:solidFill>
                <a:schemeClr val="bg1"/>
              </a:solidFill>
              <a:latin typeface="Calibri" pitchFamily="34" charset="0"/>
            </a:endParaRPr>
          </a:p>
        </p:txBody>
      </p:sp>
      <p:sp>
        <p:nvSpPr>
          <p:cNvPr id="190" name="Google Shape;190;g8d3272b2c0_0_231"/>
          <p:cNvSpPr/>
          <p:nvPr/>
        </p:nvSpPr>
        <p:spPr>
          <a:xfrm>
            <a:off x="4276443" y="4417510"/>
            <a:ext cx="4282634" cy="819982"/>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algn="ctr"/>
            <a:endParaRPr lang="en-US" sz="2400" dirty="0" smtClean="0">
              <a:solidFill>
                <a:schemeClr val="bg1"/>
              </a:solidFill>
              <a:latin typeface="Calibri" pitchFamily="34" charset="0"/>
            </a:endParaRPr>
          </a:p>
          <a:p>
            <a:pPr algn="ctr"/>
            <a:r>
              <a:rPr lang="ka-GE" sz="2400" dirty="0" smtClean="0">
                <a:solidFill>
                  <a:schemeClr val="bg1"/>
                </a:solidFill>
                <a:latin typeface="Calibri" pitchFamily="34" charset="0"/>
              </a:rPr>
              <a:t>მინიშნება</a:t>
            </a:r>
            <a:endParaRPr lang="ka-GE" sz="2400" dirty="0">
              <a:solidFill>
                <a:schemeClr val="bg1"/>
              </a:solidFill>
              <a:latin typeface="Calibri" pitchFamily="34" charset="0"/>
            </a:endParaRPr>
          </a:p>
          <a:p>
            <a:pPr marL="0" marR="0" lvl="0" indent="0" algn="ctr" rtl="0">
              <a:spcBef>
                <a:spcPts val="0"/>
              </a:spcBef>
              <a:spcAft>
                <a:spcPts val="0"/>
              </a:spcAft>
              <a:buNone/>
            </a:pPr>
            <a:endParaRPr sz="2400" u="none" strike="noStrike" cap="none" dirty="0">
              <a:solidFill>
                <a:srgbClr val="FFFFFF"/>
              </a:solidFill>
              <a:latin typeface="Calibri" pitchFamily="34" charset="0"/>
              <a:ea typeface="Calibri"/>
              <a:cs typeface="Calibri"/>
              <a:sym typeface="Calibri"/>
            </a:endParaRPr>
          </a:p>
        </p:txBody>
      </p:sp>
      <p:sp>
        <p:nvSpPr>
          <p:cNvPr id="7" name="Google Shape;190;g8d3272b2c0_0_231">
            <a:extLst>
              <a:ext uri="{FF2B5EF4-FFF2-40B4-BE49-F238E27FC236}">
                <a16:creationId xmlns="" xmlns:a16="http://schemas.microsoft.com/office/drawing/2014/main" id="{D1B5DCDD-794B-2846-8198-90595578A702}"/>
              </a:ext>
            </a:extLst>
          </p:cNvPr>
          <p:cNvSpPr/>
          <p:nvPr/>
        </p:nvSpPr>
        <p:spPr>
          <a:xfrm>
            <a:off x="4276443" y="5290186"/>
            <a:ext cx="4282634" cy="1325737"/>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algn="ctr"/>
            <a:r>
              <a:rPr lang="en-US" sz="2800" i="1" dirty="0">
                <a:solidFill>
                  <a:schemeClr val="bg1"/>
                </a:solidFill>
                <a:latin typeface="Calibri" charset="0"/>
                <a:ea typeface="Calibri" charset="0"/>
                <a:cs typeface="Calibri" charset="0"/>
              </a:rPr>
              <a:t>I'm never going to guess the answer if you don't give me a </a:t>
            </a:r>
            <a:r>
              <a:rPr lang="en-US" sz="2800" i="1" dirty="0">
                <a:solidFill>
                  <a:srgbClr val="FF0000"/>
                </a:solidFill>
                <a:latin typeface="Calibri" charset="0"/>
                <a:ea typeface="Calibri" charset="0"/>
                <a:cs typeface="Calibri" charset="0"/>
              </a:rPr>
              <a:t>clue</a:t>
            </a:r>
            <a:r>
              <a:rPr lang="en-US" sz="2800" i="1" dirty="0">
                <a:solidFill>
                  <a:schemeClr val="bg1"/>
                </a:solidFill>
                <a:latin typeface="Calibri" charset="0"/>
                <a:ea typeface="Calibri" charset="0"/>
                <a:cs typeface="Calibri" charset="0"/>
              </a:rPr>
              <a:t>.</a:t>
            </a:r>
          </a:p>
        </p:txBody>
      </p:sp>
      <p:pic>
        <p:nvPicPr>
          <p:cNvPr id="8" name="Google Shape;90;p1">
            <a:extLst>
              <a:ext uri="{FF2B5EF4-FFF2-40B4-BE49-F238E27FC236}">
                <a16:creationId xmlns="" xmlns:a16="http://schemas.microsoft.com/office/drawing/2014/main" id="{6B00B62A-C3D9-E44C-A57B-24BD8195D2FC}"/>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9" name="Picture 8">
            <a:extLst>
              <a:ext uri="{FF2B5EF4-FFF2-40B4-BE49-F238E27FC236}">
                <a16:creationId xmlns="" xmlns:a16="http://schemas.microsoft.com/office/drawing/2014/main" id="{977C1737-B8AF-334B-B69F-C4A61B990CB1}"/>
              </a:ext>
            </a:extLst>
          </p:cNvPr>
          <p:cNvPicPr>
            <a:picLocks noChangeAspect="1"/>
          </p:cNvPicPr>
          <p:nvPr/>
        </p:nvPicPr>
        <p:blipFill>
          <a:blip r:embed="rId4"/>
          <a:stretch>
            <a:fillRect/>
          </a:stretch>
        </p:blipFill>
        <p:spPr>
          <a:xfrm>
            <a:off x="2450562" y="556124"/>
            <a:ext cx="2376972" cy="968991"/>
          </a:xfrm>
          <a:prstGeom prst="rect">
            <a:avLst/>
          </a:prstGeom>
        </p:spPr>
      </p:pic>
      <p:sp>
        <p:nvSpPr>
          <p:cNvPr id="12" name="Rectangle 11">
            <a:extLst>
              <a:ext uri="{FF2B5EF4-FFF2-40B4-BE49-F238E27FC236}">
                <a16:creationId xmlns="" xmlns:a16="http://schemas.microsoft.com/office/drawing/2014/main" id="{748FA8E3-2CE3-3647-992D-018F0126A7B0}"/>
              </a:ext>
            </a:extLst>
          </p:cNvPr>
          <p:cNvSpPr/>
          <p:nvPr/>
        </p:nvSpPr>
        <p:spPr>
          <a:xfrm>
            <a:off x="9184943" y="525048"/>
            <a:ext cx="2483894" cy="13992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 xmlns:a16="http://schemas.microsoft.com/office/drawing/2014/main" id="{B328E047-1F90-4CB1-8264-047021299E60}"/>
              </a:ext>
            </a:extLst>
          </p:cNvPr>
          <p:cNvSpPr txBox="1"/>
          <p:nvPr/>
        </p:nvSpPr>
        <p:spPr>
          <a:xfrm>
            <a:off x="9054790" y="573932"/>
            <a:ext cx="2764172" cy="1169551"/>
          </a:xfrm>
          <a:prstGeom prst="rect">
            <a:avLst/>
          </a:prstGeom>
          <a:noFill/>
        </p:spPr>
        <p:txBody>
          <a:bodyPr wrap="square" rtlCol="0">
            <a:spAutoFit/>
          </a:bodyPr>
          <a:lstStyle/>
          <a:p>
            <a:pPr algn="ctr"/>
            <a:r>
              <a:rPr lang="en-US" sz="3500" dirty="0">
                <a:solidFill>
                  <a:schemeClr val="bg1"/>
                </a:solidFill>
                <a:latin typeface="Calibri" pitchFamily="34" charset="0"/>
              </a:rPr>
              <a:t>Vocabulary</a:t>
            </a:r>
          </a:p>
          <a:p>
            <a:pPr algn="ctr"/>
            <a:r>
              <a:rPr lang="ka-GE" sz="3500" dirty="0">
                <a:solidFill>
                  <a:schemeClr val="bg1"/>
                </a:solidFill>
                <a:latin typeface="Calibri Regular" charset="0"/>
              </a:rPr>
              <a:t>ლექსიკა</a:t>
            </a:r>
            <a:endParaRPr lang="en-US" sz="3500" dirty="0">
              <a:solidFill>
                <a:schemeClr val="bg1"/>
              </a:solidFill>
              <a:latin typeface="Calibri" pitchFamily="34" charset="0"/>
            </a:endParaRPr>
          </a:p>
        </p:txBody>
      </p:sp>
    </p:spTree>
    <p:extLst>
      <p:ext uri="{BB962C8B-B14F-4D97-AF65-F5344CB8AC3E}">
        <p14:creationId xmlns:p14="http://schemas.microsoft.com/office/powerpoint/2010/main" val="399340486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0" name="TextBox 9">
            <a:extLst>
              <a:ext uri="{FF2B5EF4-FFF2-40B4-BE49-F238E27FC236}">
                <a16:creationId xmlns="" xmlns:a16="http://schemas.microsoft.com/office/drawing/2014/main" id="{56C36C89-1888-4F14-92DD-67EC91C1DACD}"/>
              </a:ext>
            </a:extLst>
          </p:cNvPr>
          <p:cNvSpPr txBox="1"/>
          <p:nvPr/>
        </p:nvSpPr>
        <p:spPr>
          <a:xfrm>
            <a:off x="1198485" y="2405849"/>
            <a:ext cx="3107185" cy="461665"/>
          </a:xfrm>
          <a:prstGeom prst="rect">
            <a:avLst/>
          </a:prstGeom>
          <a:noFill/>
        </p:spPr>
        <p:txBody>
          <a:bodyPr wrap="square">
            <a:spAutoFit/>
          </a:bodyPr>
          <a:lstStyle/>
          <a:p>
            <a:endParaRPr lang="en-US" sz="2400" dirty="0">
              <a:solidFill>
                <a:schemeClr val="bg1"/>
              </a:solidFill>
            </a:endParaRPr>
          </a:p>
        </p:txBody>
      </p:sp>
      <p:sp>
        <p:nvSpPr>
          <p:cNvPr id="6" name="Rectangle 5">
            <a:extLst>
              <a:ext uri="{FF2B5EF4-FFF2-40B4-BE49-F238E27FC236}">
                <a16:creationId xmlns="" xmlns:a16="http://schemas.microsoft.com/office/drawing/2014/main" id="{08D9D3A8-1D78-4319-BF98-E7441DB26850}"/>
              </a:ext>
            </a:extLst>
          </p:cNvPr>
          <p:cNvSpPr/>
          <p:nvPr/>
        </p:nvSpPr>
        <p:spPr>
          <a:xfrm>
            <a:off x="340677" y="3441043"/>
            <a:ext cx="4822800" cy="11274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dirty="0">
                <a:latin typeface="Calibri" pitchFamily="34" charset="0"/>
              </a:rPr>
              <a:t>What are the common types of corporate culture?</a:t>
            </a:r>
          </a:p>
        </p:txBody>
      </p:sp>
      <p:graphicFrame>
        <p:nvGraphicFramePr>
          <p:cNvPr id="2" name="Diagram 1"/>
          <p:cNvGraphicFramePr/>
          <p:nvPr>
            <p:extLst>
              <p:ext uri="{D42A27DB-BD31-4B8C-83A1-F6EECF244321}">
                <p14:modId xmlns:p14="http://schemas.microsoft.com/office/powerpoint/2010/main" val="4136862142"/>
              </p:ext>
            </p:extLst>
          </p:nvPr>
        </p:nvGraphicFramePr>
        <p:xfrm>
          <a:off x="4827534" y="1525115"/>
          <a:ext cx="7763723" cy="47769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1" name="Google Shape;90;p1">
            <a:extLst>
              <a:ext uri="{FF2B5EF4-FFF2-40B4-BE49-F238E27FC236}">
                <a16:creationId xmlns="" xmlns:a16="http://schemas.microsoft.com/office/drawing/2014/main" id="{6B00B62A-C3D9-E44C-A57B-24BD8195D2FC}"/>
              </a:ext>
            </a:extLst>
          </p:cNvPr>
          <p:cNvPicPr preferRelativeResize="0"/>
          <p:nvPr/>
        </p:nvPicPr>
        <p:blipFill rotWithShape="1">
          <a:blip r:embed="rId8">
            <a:alphaModFix/>
          </a:blip>
          <a:srcRect/>
          <a:stretch/>
        </p:blipFill>
        <p:spPr>
          <a:xfrm>
            <a:off x="286480" y="556124"/>
            <a:ext cx="2164081" cy="968991"/>
          </a:xfrm>
          <a:prstGeom prst="rect">
            <a:avLst/>
          </a:prstGeom>
          <a:noFill/>
          <a:ln>
            <a:noFill/>
          </a:ln>
        </p:spPr>
      </p:pic>
      <p:pic>
        <p:nvPicPr>
          <p:cNvPr id="12" name="Picture 11">
            <a:extLst>
              <a:ext uri="{FF2B5EF4-FFF2-40B4-BE49-F238E27FC236}">
                <a16:creationId xmlns="" xmlns:a16="http://schemas.microsoft.com/office/drawing/2014/main" id="{977C1737-B8AF-334B-B69F-C4A61B990CB1}"/>
              </a:ext>
            </a:extLst>
          </p:cNvPr>
          <p:cNvPicPr>
            <a:picLocks noChangeAspect="1"/>
          </p:cNvPicPr>
          <p:nvPr/>
        </p:nvPicPr>
        <p:blipFill>
          <a:blip r:embed="rId9"/>
          <a:stretch>
            <a:fillRect/>
          </a:stretch>
        </p:blipFill>
        <p:spPr>
          <a:xfrm>
            <a:off x="2450562" y="556124"/>
            <a:ext cx="2376972" cy="968991"/>
          </a:xfrm>
          <a:prstGeom prst="rect">
            <a:avLst/>
          </a:prstGeom>
        </p:spPr>
      </p:pic>
    </p:spTree>
    <p:extLst>
      <p:ext uri="{BB962C8B-B14F-4D97-AF65-F5344CB8AC3E}">
        <p14:creationId xmlns:p14="http://schemas.microsoft.com/office/powerpoint/2010/main" val="1243199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59;g8d3272b2c0_0_406">
            <a:extLst>
              <a:ext uri="{FF2B5EF4-FFF2-40B4-BE49-F238E27FC236}">
                <a16:creationId xmlns="" xmlns:a16="http://schemas.microsoft.com/office/drawing/2014/main" id="{1DAC6726-0665-CE42-843C-081700985CF1}"/>
              </a:ext>
            </a:extLst>
          </p:cNvPr>
          <p:cNvSpPr txBox="1">
            <a:spLocks/>
          </p:cNvSpPr>
          <p:nvPr/>
        </p:nvSpPr>
        <p:spPr>
          <a:xfrm>
            <a:off x="286479" y="276286"/>
            <a:ext cx="11271300" cy="8508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lang="en-US" sz="4800" dirty="0">
              <a:latin typeface="Sylfaen Regular" pitchFamily="18" charset="0"/>
            </a:endParaRPr>
          </a:p>
        </p:txBody>
      </p:sp>
      <p:pic>
        <p:nvPicPr>
          <p:cNvPr id="9" name="Google Shape;90;p1">
            <a:extLst>
              <a:ext uri="{FF2B5EF4-FFF2-40B4-BE49-F238E27FC236}">
                <a16:creationId xmlns="" xmlns:a16="http://schemas.microsoft.com/office/drawing/2014/main" id="{C0F02F15-F1A3-BE4E-8F9E-010F27EC343E}"/>
              </a:ext>
            </a:extLst>
          </p:cNvPr>
          <p:cNvPicPr preferRelativeResize="0"/>
          <p:nvPr/>
        </p:nvPicPr>
        <p:blipFill rotWithShape="1">
          <a:blip r:embed="rId2">
            <a:alphaModFix/>
          </a:blip>
          <a:srcRect/>
          <a:stretch/>
        </p:blipFill>
        <p:spPr>
          <a:xfrm>
            <a:off x="286479" y="293128"/>
            <a:ext cx="2164081" cy="968991"/>
          </a:xfrm>
          <a:prstGeom prst="rect">
            <a:avLst/>
          </a:prstGeom>
          <a:noFill/>
          <a:ln>
            <a:noFill/>
          </a:ln>
        </p:spPr>
      </p:pic>
      <p:pic>
        <p:nvPicPr>
          <p:cNvPr id="10" name="Picture 9">
            <a:extLst>
              <a:ext uri="{FF2B5EF4-FFF2-40B4-BE49-F238E27FC236}">
                <a16:creationId xmlns="" xmlns:a16="http://schemas.microsoft.com/office/drawing/2014/main" id="{CBFB4AD6-5147-B841-97E3-D3DBF2870DA4}"/>
              </a:ext>
            </a:extLst>
          </p:cNvPr>
          <p:cNvPicPr>
            <a:picLocks noChangeAspect="1"/>
          </p:cNvPicPr>
          <p:nvPr/>
        </p:nvPicPr>
        <p:blipFill>
          <a:blip r:embed="rId3"/>
          <a:stretch>
            <a:fillRect/>
          </a:stretch>
        </p:blipFill>
        <p:spPr>
          <a:xfrm>
            <a:off x="2450561" y="293128"/>
            <a:ext cx="2376972" cy="968991"/>
          </a:xfrm>
          <a:prstGeom prst="rect">
            <a:avLst/>
          </a:prstGeom>
        </p:spPr>
      </p:pic>
      <p:sp>
        <p:nvSpPr>
          <p:cNvPr id="11" name="Rectangle: Rounded Corners 3">
            <a:extLst>
              <a:ext uri="{FF2B5EF4-FFF2-40B4-BE49-F238E27FC236}">
                <a16:creationId xmlns="" xmlns:a16="http://schemas.microsoft.com/office/drawing/2014/main" id="{897F9B12-969A-408D-9A80-DB3D56BB645E}"/>
              </a:ext>
            </a:extLst>
          </p:cNvPr>
          <p:cNvSpPr/>
          <p:nvPr/>
        </p:nvSpPr>
        <p:spPr>
          <a:xfrm>
            <a:off x="416428" y="2071869"/>
            <a:ext cx="11011401" cy="350814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dirty="0">
                <a:latin typeface="Calibri" panose="020F0502020204030204" pitchFamily="34" charset="0"/>
                <a:cs typeface="Calibri" panose="020F0502020204030204" pitchFamily="34" charset="0"/>
              </a:rPr>
              <a:t>Scientists put a group of five monkeys in a cage. At the top of a ladder, they hung a banana. As soon as a monkey climbed the ladder, he was showered with cold water; the group soon gave up trying to reach the banana.</a:t>
            </a:r>
          </a:p>
          <a:p>
            <a:pPr algn="just"/>
            <a:r>
              <a:rPr lang="en-US" sz="2400" dirty="0">
                <a:latin typeface="Calibri" panose="020F0502020204030204" pitchFamily="34" charset="0"/>
                <a:cs typeface="Calibri" panose="020F0502020204030204" pitchFamily="34" charset="0"/>
              </a:rPr>
              <a:t>Next, the scientists disconnected the cold water and replaced one of the five monkeys. When the new monkey tried to climb the ladder, the others immediately pulled him down and gave him a good beating. The new monkey learned quickly, and enthusiastically joined beating the next new recruit. One by one, the five original monkeys were replaced. Although none of the new group knew why, no monkey was ever allowed to climb the ladder.</a:t>
            </a:r>
          </a:p>
        </p:txBody>
      </p:sp>
      <p:sp>
        <p:nvSpPr>
          <p:cNvPr id="6" name="Rectangle 5">
            <a:extLst>
              <a:ext uri="{FF2B5EF4-FFF2-40B4-BE49-F238E27FC236}">
                <a16:creationId xmlns="" xmlns:a16="http://schemas.microsoft.com/office/drawing/2014/main" id="{C987DE58-B647-6341-B264-0F0900D656FE}"/>
              </a:ext>
            </a:extLst>
          </p:cNvPr>
          <p:cNvSpPr/>
          <p:nvPr/>
        </p:nvSpPr>
        <p:spPr>
          <a:xfrm>
            <a:off x="7008407" y="199415"/>
            <a:ext cx="4350328" cy="11564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Calibri" panose="020F0502020204030204" pitchFamily="34" charset="0"/>
                <a:cs typeface="Calibri" panose="020F0502020204030204" pitchFamily="34" charset="0"/>
              </a:rPr>
              <a:t>Reading</a:t>
            </a:r>
            <a:r>
              <a:rPr lang="ka-GE" sz="3000" dirty="0">
                <a:latin typeface="Calibri" panose="020F0502020204030204" pitchFamily="34" charset="0"/>
                <a:cs typeface="Calibri" panose="020F0502020204030204" pitchFamily="34" charset="0"/>
              </a:rPr>
              <a:t> </a:t>
            </a:r>
            <a:r>
              <a:rPr lang="en-US" sz="3000" dirty="0" smtClean="0">
                <a:latin typeface="Calibri" panose="020F0502020204030204" pitchFamily="34" charset="0"/>
                <a:cs typeface="Calibri" panose="020F0502020204030204" pitchFamily="34" charset="0"/>
              </a:rPr>
              <a:t>Comprehension</a:t>
            </a:r>
            <a:endParaRPr lang="ka-GE" sz="3000" dirty="0">
              <a:latin typeface="Calibri" panose="020F0502020204030204" pitchFamily="34" charset="0"/>
              <a:cs typeface="Calibri" panose="020F0502020204030204" pitchFamily="34" charset="0"/>
            </a:endParaRPr>
          </a:p>
          <a:p>
            <a:pPr algn="ctr"/>
            <a:r>
              <a:rPr lang="ka-GE" sz="3000" dirty="0" smtClean="0">
                <a:latin typeface="Calibri" panose="020F0502020204030204" pitchFamily="34" charset="0"/>
                <a:cs typeface="Calibri" panose="020F0502020204030204" pitchFamily="34" charset="0"/>
              </a:rPr>
              <a:t>წაკითხულის გააზრება</a:t>
            </a:r>
            <a:endParaRPr lang="en-US" sz="3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2857777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59;g8d3272b2c0_0_406">
            <a:extLst>
              <a:ext uri="{FF2B5EF4-FFF2-40B4-BE49-F238E27FC236}">
                <a16:creationId xmlns="" xmlns:a16="http://schemas.microsoft.com/office/drawing/2014/main" id="{1DAC6726-0665-CE42-843C-081700985CF1}"/>
              </a:ext>
            </a:extLst>
          </p:cNvPr>
          <p:cNvSpPr txBox="1">
            <a:spLocks/>
          </p:cNvSpPr>
          <p:nvPr/>
        </p:nvSpPr>
        <p:spPr>
          <a:xfrm>
            <a:off x="286479" y="276286"/>
            <a:ext cx="11271300" cy="8508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lang="en-US" sz="4800" dirty="0">
              <a:latin typeface="Sylfaen Regular" pitchFamily="18" charset="0"/>
            </a:endParaRPr>
          </a:p>
        </p:txBody>
      </p:sp>
      <p:pic>
        <p:nvPicPr>
          <p:cNvPr id="9" name="Google Shape;90;p1">
            <a:extLst>
              <a:ext uri="{FF2B5EF4-FFF2-40B4-BE49-F238E27FC236}">
                <a16:creationId xmlns="" xmlns:a16="http://schemas.microsoft.com/office/drawing/2014/main" id="{C0F02F15-F1A3-BE4E-8F9E-010F27EC343E}"/>
              </a:ext>
            </a:extLst>
          </p:cNvPr>
          <p:cNvPicPr preferRelativeResize="0"/>
          <p:nvPr/>
        </p:nvPicPr>
        <p:blipFill rotWithShape="1">
          <a:blip r:embed="rId2">
            <a:alphaModFix/>
          </a:blip>
          <a:srcRect/>
          <a:stretch/>
        </p:blipFill>
        <p:spPr>
          <a:xfrm>
            <a:off x="286480" y="284020"/>
            <a:ext cx="2164081" cy="968991"/>
          </a:xfrm>
          <a:prstGeom prst="rect">
            <a:avLst/>
          </a:prstGeom>
          <a:noFill/>
          <a:ln>
            <a:noFill/>
          </a:ln>
        </p:spPr>
      </p:pic>
      <p:pic>
        <p:nvPicPr>
          <p:cNvPr id="10" name="Picture 9">
            <a:extLst>
              <a:ext uri="{FF2B5EF4-FFF2-40B4-BE49-F238E27FC236}">
                <a16:creationId xmlns="" xmlns:a16="http://schemas.microsoft.com/office/drawing/2014/main" id="{CBFB4AD6-5147-B841-97E3-D3DBF2870DA4}"/>
              </a:ext>
            </a:extLst>
          </p:cNvPr>
          <p:cNvPicPr>
            <a:picLocks noChangeAspect="1"/>
          </p:cNvPicPr>
          <p:nvPr/>
        </p:nvPicPr>
        <p:blipFill>
          <a:blip r:embed="rId3"/>
          <a:stretch>
            <a:fillRect/>
          </a:stretch>
        </p:blipFill>
        <p:spPr>
          <a:xfrm>
            <a:off x="2450562" y="284020"/>
            <a:ext cx="2376972" cy="968991"/>
          </a:xfrm>
          <a:prstGeom prst="rect">
            <a:avLst/>
          </a:prstGeom>
        </p:spPr>
      </p:pic>
      <p:sp>
        <p:nvSpPr>
          <p:cNvPr id="11" name="Rectangle: Rounded Corners 3">
            <a:extLst>
              <a:ext uri="{FF2B5EF4-FFF2-40B4-BE49-F238E27FC236}">
                <a16:creationId xmlns="" xmlns:a16="http://schemas.microsoft.com/office/drawing/2014/main" id="{897F9B12-969A-408D-9A80-DB3D56BB645E}"/>
              </a:ext>
            </a:extLst>
          </p:cNvPr>
          <p:cNvSpPr/>
          <p:nvPr/>
        </p:nvSpPr>
        <p:spPr>
          <a:xfrm>
            <a:off x="546378" y="1965785"/>
            <a:ext cx="11011401" cy="387572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dirty="0">
                <a:latin typeface="Calibri" panose="020F0502020204030204" pitchFamily="34" charset="0"/>
                <a:cs typeface="Calibri" panose="020F0502020204030204" pitchFamily="34" charset="0"/>
              </a:rPr>
              <a:t>Like the monkeys in the experiment, every culture and </a:t>
            </a:r>
            <a:r>
              <a:rPr lang="en-US" sz="2400" dirty="0" err="1" smtClean="0">
                <a:latin typeface="Calibri" panose="020F0502020204030204" pitchFamily="34" charset="0"/>
                <a:cs typeface="Calibri" panose="020F0502020204030204" pitchFamily="34" charset="0"/>
              </a:rPr>
              <a:t>organisation</a:t>
            </a:r>
            <a:r>
              <a:rPr lang="en-US" sz="2400" dirty="0" smtClean="0">
                <a:latin typeface="Calibri" panose="020F0502020204030204" pitchFamily="34" charset="0"/>
                <a:cs typeface="Calibri" panose="020F0502020204030204" pitchFamily="34" charset="0"/>
              </a:rPr>
              <a:t> </a:t>
            </a:r>
            <a:r>
              <a:rPr lang="en-US" sz="2400" dirty="0">
                <a:latin typeface="Calibri" panose="020F0502020204030204" pitchFamily="34" charset="0"/>
                <a:cs typeface="Calibri" panose="020F0502020204030204" pitchFamily="34" charset="0"/>
              </a:rPr>
              <a:t>has its unwritten rules. These rules are probably the single most influential factor on the work environment and employee happiness. Though many work cultures embrace positive values, such as loyalty, solidarity, efficiency, quality, personal development and customer service, all too often they reinforce negative attitudes.</a:t>
            </a:r>
          </a:p>
          <a:p>
            <a:pPr algn="just"/>
            <a:r>
              <a:rPr lang="en-US" sz="2400" dirty="0">
                <a:latin typeface="Calibri" panose="020F0502020204030204" pitchFamily="34" charset="0"/>
                <a:cs typeface="Calibri" panose="020F0502020204030204" pitchFamily="34" charset="0"/>
              </a:rPr>
              <a:t>In many businesses, an unwritten rule states that working long hours is more important than achieving results. In one medium-sized company, the boss  never leaves the office until it is dark. Outside in the car park, he checks to see who is still working and whose office windows are dark. Staff who risk leaving earlier now leave their office lights on all night.</a:t>
            </a:r>
          </a:p>
        </p:txBody>
      </p:sp>
      <p:sp>
        <p:nvSpPr>
          <p:cNvPr id="6" name="Rectangle 5">
            <a:extLst>
              <a:ext uri="{FF2B5EF4-FFF2-40B4-BE49-F238E27FC236}">
                <a16:creationId xmlns="" xmlns:a16="http://schemas.microsoft.com/office/drawing/2014/main" id="{C987DE58-B647-6341-B264-0F0900D656FE}"/>
              </a:ext>
            </a:extLst>
          </p:cNvPr>
          <p:cNvSpPr/>
          <p:nvPr/>
        </p:nvSpPr>
        <p:spPr>
          <a:xfrm>
            <a:off x="7008407" y="199415"/>
            <a:ext cx="4350328" cy="11564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Calibri" panose="020F0502020204030204" pitchFamily="34" charset="0"/>
                <a:cs typeface="Calibri" panose="020F0502020204030204" pitchFamily="34" charset="0"/>
              </a:rPr>
              <a:t>Reading</a:t>
            </a:r>
            <a:r>
              <a:rPr lang="ka-GE" sz="3000" dirty="0">
                <a:latin typeface="Calibri" panose="020F0502020204030204" pitchFamily="34" charset="0"/>
                <a:cs typeface="Calibri" panose="020F0502020204030204" pitchFamily="34" charset="0"/>
              </a:rPr>
              <a:t> </a:t>
            </a:r>
            <a:r>
              <a:rPr lang="en-US" sz="3000" dirty="0" smtClean="0">
                <a:latin typeface="Calibri" panose="020F0502020204030204" pitchFamily="34" charset="0"/>
                <a:cs typeface="Calibri" panose="020F0502020204030204" pitchFamily="34" charset="0"/>
              </a:rPr>
              <a:t>Comprehension</a:t>
            </a:r>
            <a:endParaRPr lang="ka-GE" sz="3000" dirty="0">
              <a:latin typeface="Calibri" panose="020F0502020204030204" pitchFamily="34" charset="0"/>
              <a:cs typeface="Calibri" panose="020F0502020204030204" pitchFamily="34" charset="0"/>
            </a:endParaRPr>
          </a:p>
          <a:p>
            <a:pPr algn="ctr"/>
            <a:r>
              <a:rPr lang="ka-GE" sz="3000" dirty="0" smtClean="0">
                <a:latin typeface="Calibri" panose="020F0502020204030204" pitchFamily="34" charset="0"/>
                <a:cs typeface="Calibri" panose="020F0502020204030204" pitchFamily="34" charset="0"/>
              </a:rPr>
              <a:t>წაკითხულის გააზრება</a:t>
            </a:r>
            <a:endParaRPr lang="en-US" sz="3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3351361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59;g8d3272b2c0_0_406">
            <a:extLst>
              <a:ext uri="{FF2B5EF4-FFF2-40B4-BE49-F238E27FC236}">
                <a16:creationId xmlns="" xmlns:a16="http://schemas.microsoft.com/office/drawing/2014/main" id="{1DAC6726-0665-CE42-843C-081700985CF1}"/>
              </a:ext>
            </a:extLst>
          </p:cNvPr>
          <p:cNvSpPr txBox="1">
            <a:spLocks/>
          </p:cNvSpPr>
          <p:nvPr/>
        </p:nvSpPr>
        <p:spPr>
          <a:xfrm>
            <a:off x="286479" y="276286"/>
            <a:ext cx="11271300" cy="8508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lang="en-US" sz="4800" dirty="0">
              <a:latin typeface="Sylfaen Regular" pitchFamily="18" charset="0"/>
            </a:endParaRPr>
          </a:p>
        </p:txBody>
      </p:sp>
      <p:pic>
        <p:nvPicPr>
          <p:cNvPr id="9" name="Google Shape;90;p1">
            <a:extLst>
              <a:ext uri="{FF2B5EF4-FFF2-40B4-BE49-F238E27FC236}">
                <a16:creationId xmlns="" xmlns:a16="http://schemas.microsoft.com/office/drawing/2014/main" id="{C0F02F15-F1A3-BE4E-8F9E-010F27EC343E}"/>
              </a:ext>
            </a:extLst>
          </p:cNvPr>
          <p:cNvPicPr preferRelativeResize="0"/>
          <p:nvPr/>
        </p:nvPicPr>
        <p:blipFill rotWithShape="1">
          <a:blip r:embed="rId2">
            <a:alphaModFix/>
          </a:blip>
          <a:srcRect/>
          <a:stretch/>
        </p:blipFill>
        <p:spPr>
          <a:xfrm>
            <a:off x="286480" y="355407"/>
            <a:ext cx="2164081" cy="968991"/>
          </a:xfrm>
          <a:prstGeom prst="rect">
            <a:avLst/>
          </a:prstGeom>
          <a:noFill/>
          <a:ln>
            <a:noFill/>
          </a:ln>
        </p:spPr>
      </p:pic>
      <p:pic>
        <p:nvPicPr>
          <p:cNvPr id="10" name="Picture 9">
            <a:extLst>
              <a:ext uri="{FF2B5EF4-FFF2-40B4-BE49-F238E27FC236}">
                <a16:creationId xmlns="" xmlns:a16="http://schemas.microsoft.com/office/drawing/2014/main" id="{CBFB4AD6-5147-B841-97E3-D3DBF2870DA4}"/>
              </a:ext>
            </a:extLst>
          </p:cNvPr>
          <p:cNvPicPr>
            <a:picLocks noChangeAspect="1"/>
          </p:cNvPicPr>
          <p:nvPr/>
        </p:nvPicPr>
        <p:blipFill>
          <a:blip r:embed="rId3"/>
          <a:stretch>
            <a:fillRect/>
          </a:stretch>
        </p:blipFill>
        <p:spPr>
          <a:xfrm>
            <a:off x="2450562" y="355407"/>
            <a:ext cx="2376972" cy="968991"/>
          </a:xfrm>
          <a:prstGeom prst="rect">
            <a:avLst/>
          </a:prstGeom>
        </p:spPr>
      </p:pic>
      <p:sp>
        <p:nvSpPr>
          <p:cNvPr id="11" name="Rectangle: Rounded Corners 3">
            <a:extLst>
              <a:ext uri="{FF2B5EF4-FFF2-40B4-BE49-F238E27FC236}">
                <a16:creationId xmlns="" xmlns:a16="http://schemas.microsoft.com/office/drawing/2014/main" id="{897F9B12-969A-408D-9A80-DB3D56BB645E}"/>
              </a:ext>
            </a:extLst>
          </p:cNvPr>
          <p:cNvSpPr/>
          <p:nvPr/>
        </p:nvSpPr>
        <p:spPr>
          <a:xfrm>
            <a:off x="742810" y="2364826"/>
            <a:ext cx="11011401" cy="335647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dirty="0">
                <a:solidFill>
                  <a:schemeClr val="bg1"/>
                </a:solidFill>
                <a:latin typeface="Calibri" panose="020F0502020204030204" pitchFamily="34" charset="0"/>
                <a:cs typeface="Calibri" panose="020F0502020204030204" pitchFamily="34" charset="0"/>
              </a:rPr>
              <a:t>Other common unwritten rules state that the boss is always right, even when he is wrong; if you’re not at your desk, you’re not working; nobody complains, because nothing ever changes; women, ethnic minorities and the over-50s are not promoted; the customer is king, but don’t tell anyone, because management are more interested in profitability. </a:t>
            </a:r>
          </a:p>
        </p:txBody>
      </p:sp>
      <p:sp>
        <p:nvSpPr>
          <p:cNvPr id="6" name="Rectangle 5">
            <a:extLst>
              <a:ext uri="{FF2B5EF4-FFF2-40B4-BE49-F238E27FC236}">
                <a16:creationId xmlns="" xmlns:a16="http://schemas.microsoft.com/office/drawing/2014/main" id="{C987DE58-B647-6341-B264-0F0900D656FE}"/>
              </a:ext>
            </a:extLst>
          </p:cNvPr>
          <p:cNvSpPr/>
          <p:nvPr/>
        </p:nvSpPr>
        <p:spPr>
          <a:xfrm>
            <a:off x="7008407" y="199415"/>
            <a:ext cx="4350328" cy="11564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Calibri" panose="020F0502020204030204" pitchFamily="34" charset="0"/>
                <a:cs typeface="Calibri" panose="020F0502020204030204" pitchFamily="34" charset="0"/>
              </a:rPr>
              <a:t>Reading</a:t>
            </a:r>
            <a:r>
              <a:rPr lang="ka-GE" sz="3000" dirty="0">
                <a:latin typeface="Calibri" panose="020F0502020204030204" pitchFamily="34" charset="0"/>
                <a:cs typeface="Calibri" panose="020F0502020204030204" pitchFamily="34" charset="0"/>
              </a:rPr>
              <a:t> </a:t>
            </a:r>
            <a:r>
              <a:rPr lang="en-US" sz="3000" dirty="0" smtClean="0">
                <a:latin typeface="Calibri" panose="020F0502020204030204" pitchFamily="34" charset="0"/>
                <a:cs typeface="Calibri" panose="020F0502020204030204" pitchFamily="34" charset="0"/>
              </a:rPr>
              <a:t>Comprehension</a:t>
            </a:r>
            <a:endParaRPr lang="ka-GE" sz="3000" dirty="0">
              <a:latin typeface="Calibri" panose="020F0502020204030204" pitchFamily="34" charset="0"/>
              <a:cs typeface="Calibri" panose="020F0502020204030204" pitchFamily="34" charset="0"/>
            </a:endParaRPr>
          </a:p>
          <a:p>
            <a:pPr algn="ctr"/>
            <a:r>
              <a:rPr lang="ka-GE" sz="3000" dirty="0" smtClean="0">
                <a:latin typeface="Calibri" panose="020F0502020204030204" pitchFamily="34" charset="0"/>
                <a:cs typeface="Calibri" panose="020F0502020204030204" pitchFamily="34" charset="0"/>
              </a:rPr>
              <a:t>წაკითხულის გააზრება</a:t>
            </a:r>
            <a:endParaRPr lang="en-US" sz="3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3399074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59;g8d3272b2c0_0_406">
            <a:extLst>
              <a:ext uri="{FF2B5EF4-FFF2-40B4-BE49-F238E27FC236}">
                <a16:creationId xmlns="" xmlns:a16="http://schemas.microsoft.com/office/drawing/2014/main" id="{1DAC6726-0665-CE42-843C-081700985CF1}"/>
              </a:ext>
            </a:extLst>
          </p:cNvPr>
          <p:cNvSpPr txBox="1">
            <a:spLocks/>
          </p:cNvSpPr>
          <p:nvPr/>
        </p:nvSpPr>
        <p:spPr>
          <a:xfrm>
            <a:off x="286479" y="276286"/>
            <a:ext cx="11271300" cy="8508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lang="en-US" sz="4800" dirty="0">
              <a:latin typeface="Sylfaen Regular" pitchFamily="18" charset="0"/>
            </a:endParaRPr>
          </a:p>
        </p:txBody>
      </p:sp>
      <p:pic>
        <p:nvPicPr>
          <p:cNvPr id="9" name="Google Shape;90;p1">
            <a:extLst>
              <a:ext uri="{FF2B5EF4-FFF2-40B4-BE49-F238E27FC236}">
                <a16:creationId xmlns="" xmlns:a16="http://schemas.microsoft.com/office/drawing/2014/main" id="{C0F02F15-F1A3-BE4E-8F9E-010F27EC343E}"/>
              </a:ext>
            </a:extLst>
          </p:cNvPr>
          <p:cNvPicPr preferRelativeResize="0"/>
          <p:nvPr/>
        </p:nvPicPr>
        <p:blipFill rotWithShape="1">
          <a:blip r:embed="rId2">
            <a:alphaModFix/>
          </a:blip>
          <a:srcRect/>
          <a:stretch/>
        </p:blipFill>
        <p:spPr>
          <a:xfrm>
            <a:off x="286479" y="299786"/>
            <a:ext cx="2164081" cy="968991"/>
          </a:xfrm>
          <a:prstGeom prst="rect">
            <a:avLst/>
          </a:prstGeom>
          <a:noFill/>
          <a:ln>
            <a:noFill/>
          </a:ln>
        </p:spPr>
      </p:pic>
      <p:pic>
        <p:nvPicPr>
          <p:cNvPr id="10" name="Picture 9">
            <a:extLst>
              <a:ext uri="{FF2B5EF4-FFF2-40B4-BE49-F238E27FC236}">
                <a16:creationId xmlns="" xmlns:a16="http://schemas.microsoft.com/office/drawing/2014/main" id="{CBFB4AD6-5147-B841-97E3-D3DBF2870DA4}"/>
              </a:ext>
            </a:extLst>
          </p:cNvPr>
          <p:cNvPicPr>
            <a:picLocks noChangeAspect="1"/>
          </p:cNvPicPr>
          <p:nvPr/>
        </p:nvPicPr>
        <p:blipFill>
          <a:blip r:embed="rId3"/>
          <a:stretch>
            <a:fillRect/>
          </a:stretch>
        </p:blipFill>
        <p:spPr>
          <a:xfrm>
            <a:off x="2450561" y="299786"/>
            <a:ext cx="2376972" cy="968991"/>
          </a:xfrm>
          <a:prstGeom prst="rect">
            <a:avLst/>
          </a:prstGeom>
        </p:spPr>
      </p:pic>
      <p:sp>
        <p:nvSpPr>
          <p:cNvPr id="11" name="Rectangle: Rounded Corners 3">
            <a:extLst>
              <a:ext uri="{FF2B5EF4-FFF2-40B4-BE49-F238E27FC236}">
                <a16:creationId xmlns="" xmlns:a16="http://schemas.microsoft.com/office/drawing/2014/main" id="{897F9B12-969A-408D-9A80-DB3D56BB645E}"/>
              </a:ext>
            </a:extLst>
          </p:cNvPr>
          <p:cNvSpPr/>
          <p:nvPr/>
        </p:nvSpPr>
        <p:spPr>
          <a:xfrm>
            <a:off x="742811" y="1804953"/>
            <a:ext cx="11011401" cy="432289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dirty="0">
                <a:solidFill>
                  <a:schemeClr val="bg1"/>
                </a:solidFill>
                <a:latin typeface="Calibri" panose="020F0502020204030204" pitchFamily="34" charset="0"/>
                <a:cs typeface="Calibri" panose="020F0502020204030204" pitchFamily="34" charset="0"/>
              </a:rPr>
              <a:t>Often nobody really knows where these unwritten rules </a:t>
            </a:r>
            <a:r>
              <a:rPr lang="en-US" sz="2400" dirty="0" smtClean="0">
                <a:solidFill>
                  <a:schemeClr val="bg1"/>
                </a:solidFill>
                <a:latin typeface="Calibri" panose="020F0502020204030204" pitchFamily="34" charset="0"/>
                <a:cs typeface="Calibri" panose="020F0502020204030204" pitchFamily="34" charset="0"/>
              </a:rPr>
              <a:t>come </a:t>
            </a:r>
            <a:r>
              <a:rPr lang="en-US" sz="2400" dirty="0">
                <a:solidFill>
                  <a:schemeClr val="bg1"/>
                </a:solidFill>
                <a:latin typeface="Calibri" panose="020F0502020204030204" pitchFamily="34" charset="0"/>
                <a:cs typeface="Calibri" panose="020F0502020204030204" pitchFamily="34" charset="0"/>
              </a:rPr>
              <a:t>from, but new recruits pick them up very quickly, despite the best intentions of induction and orientation </a:t>
            </a:r>
            <a:r>
              <a:rPr lang="en-US" sz="2400" dirty="0" err="1">
                <a:solidFill>
                  <a:schemeClr val="bg1"/>
                </a:solidFill>
                <a:latin typeface="Calibri" panose="020F0502020204030204" pitchFamily="34" charset="0"/>
                <a:cs typeface="Calibri" panose="020F0502020204030204" pitchFamily="34" charset="0"/>
              </a:rPr>
              <a:t>programmes</a:t>
            </a:r>
            <a:r>
              <a:rPr lang="en-US" sz="2400" dirty="0">
                <a:solidFill>
                  <a:schemeClr val="bg1"/>
                </a:solidFill>
                <a:latin typeface="Calibri" panose="020F0502020204030204" pitchFamily="34" charset="0"/>
                <a:cs typeface="Calibri" panose="020F0502020204030204" pitchFamily="34" charset="0"/>
              </a:rPr>
              <a:t>. The way staff speak to management, to customers and to each other gives subtle but strategic clues to an </a:t>
            </a:r>
            <a:r>
              <a:rPr lang="en-US" sz="2400" dirty="0" err="1" smtClean="0">
                <a:solidFill>
                  <a:schemeClr val="bg1"/>
                </a:solidFill>
                <a:latin typeface="Calibri" panose="020F0502020204030204" pitchFamily="34" charset="0"/>
                <a:cs typeface="Calibri" panose="020F0502020204030204" pitchFamily="34" charset="0"/>
              </a:rPr>
              <a:t>organisation’s</a:t>
            </a:r>
            <a:r>
              <a:rPr lang="en-US" sz="2400" dirty="0" smtClean="0">
                <a:solidFill>
                  <a:schemeClr val="bg1"/>
                </a:solidFill>
                <a:latin typeface="Calibri" panose="020F0502020204030204" pitchFamily="34" charset="0"/>
                <a:cs typeface="Calibri" panose="020F0502020204030204" pitchFamily="34" charset="0"/>
              </a:rPr>
              <a:t> </a:t>
            </a:r>
            <a:r>
              <a:rPr lang="en-US" sz="2400" dirty="0">
                <a:solidFill>
                  <a:schemeClr val="bg1"/>
                </a:solidFill>
                <a:latin typeface="Calibri" panose="020F0502020204030204" pitchFamily="34" charset="0"/>
                <a:cs typeface="Calibri" panose="020F0502020204030204" pitchFamily="34" charset="0"/>
              </a:rPr>
              <a:t>culture, as do the differences between what is said, decided or promised, and what actually gets done. New staff quickly learn when their ideas and opinions are listened to and valued, and when it’s better to keep them to themselves. They learn which assignments and aspects of their performance will be checked and evaluated, and whose objectives and instructions they can safely ignore. Monkeys may be more direct, but work culture is every bit as effective at enforcing unwritten rules as a good beating.</a:t>
            </a:r>
          </a:p>
        </p:txBody>
      </p:sp>
      <p:sp>
        <p:nvSpPr>
          <p:cNvPr id="6" name="Rectangle 5">
            <a:extLst>
              <a:ext uri="{FF2B5EF4-FFF2-40B4-BE49-F238E27FC236}">
                <a16:creationId xmlns="" xmlns:a16="http://schemas.microsoft.com/office/drawing/2014/main" id="{C987DE58-B647-6341-B264-0F0900D656FE}"/>
              </a:ext>
            </a:extLst>
          </p:cNvPr>
          <p:cNvSpPr/>
          <p:nvPr/>
        </p:nvSpPr>
        <p:spPr>
          <a:xfrm>
            <a:off x="7008407" y="199415"/>
            <a:ext cx="4350328" cy="11564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Calibri" panose="020F0502020204030204" pitchFamily="34" charset="0"/>
                <a:cs typeface="Calibri" panose="020F0502020204030204" pitchFamily="34" charset="0"/>
              </a:rPr>
              <a:t>Reading</a:t>
            </a:r>
            <a:r>
              <a:rPr lang="ka-GE" sz="3000" dirty="0">
                <a:latin typeface="Calibri" panose="020F0502020204030204" pitchFamily="34" charset="0"/>
                <a:cs typeface="Calibri" panose="020F0502020204030204" pitchFamily="34" charset="0"/>
              </a:rPr>
              <a:t> </a:t>
            </a:r>
            <a:r>
              <a:rPr lang="en-US" sz="3000" dirty="0" smtClean="0">
                <a:latin typeface="Calibri" panose="020F0502020204030204" pitchFamily="34" charset="0"/>
                <a:cs typeface="Calibri" panose="020F0502020204030204" pitchFamily="34" charset="0"/>
              </a:rPr>
              <a:t>Comprehension</a:t>
            </a:r>
            <a:endParaRPr lang="ka-GE" sz="3000" dirty="0">
              <a:latin typeface="Calibri" panose="020F0502020204030204" pitchFamily="34" charset="0"/>
              <a:cs typeface="Calibri" panose="020F0502020204030204" pitchFamily="34" charset="0"/>
            </a:endParaRPr>
          </a:p>
          <a:p>
            <a:pPr algn="ctr"/>
            <a:r>
              <a:rPr lang="ka-GE" sz="3000" dirty="0" smtClean="0">
                <a:latin typeface="Calibri" panose="020F0502020204030204" pitchFamily="34" charset="0"/>
                <a:cs typeface="Calibri" panose="020F0502020204030204" pitchFamily="34" charset="0"/>
              </a:rPr>
              <a:t>წაკითხულის გააზრება</a:t>
            </a:r>
            <a:endParaRPr lang="en-US" sz="3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3871209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30"/>
        <p:cNvGrpSpPr/>
        <p:nvPr/>
      </p:nvGrpSpPr>
      <p:grpSpPr>
        <a:xfrm>
          <a:off x="0" y="0"/>
          <a:ext cx="0" cy="0"/>
          <a:chOff x="0" y="0"/>
          <a:chExt cx="0" cy="0"/>
        </a:xfrm>
      </p:grpSpPr>
      <p:sp>
        <p:nvSpPr>
          <p:cNvPr id="11" name="Rectangle 10">
            <a:extLst>
              <a:ext uri="{FF2B5EF4-FFF2-40B4-BE49-F238E27FC236}">
                <a16:creationId xmlns="" xmlns:a16="http://schemas.microsoft.com/office/drawing/2014/main" id="{AFCE9FF2-C1CD-3B46-8DA3-F837CD71F165}"/>
              </a:ext>
            </a:extLst>
          </p:cNvPr>
          <p:cNvSpPr/>
          <p:nvPr/>
        </p:nvSpPr>
        <p:spPr>
          <a:xfrm>
            <a:off x="577302" y="4169151"/>
            <a:ext cx="10395497" cy="10019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 xmlns:a16="http://schemas.microsoft.com/office/drawing/2014/main" id="{C3297719-7BD2-E047-8438-904D3A7C872F}"/>
              </a:ext>
            </a:extLst>
          </p:cNvPr>
          <p:cNvSpPr/>
          <p:nvPr/>
        </p:nvSpPr>
        <p:spPr>
          <a:xfrm>
            <a:off x="577303" y="2647666"/>
            <a:ext cx="10395496" cy="12001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32" name="Google Shape;532;g8d3272b2c0_2_186"/>
          <p:cNvGraphicFramePr/>
          <p:nvPr>
            <p:extLst>
              <p:ext uri="{D42A27DB-BD31-4B8C-83A1-F6EECF244321}">
                <p14:modId xmlns:p14="http://schemas.microsoft.com/office/powerpoint/2010/main" val="397698229"/>
              </p:ext>
            </p:extLst>
          </p:nvPr>
        </p:nvGraphicFramePr>
        <p:xfrm>
          <a:off x="699280" y="2723975"/>
          <a:ext cx="10273519" cy="1164306"/>
        </p:xfrm>
        <a:graphic>
          <a:graphicData uri="http://schemas.openxmlformats.org/drawingml/2006/table">
            <a:tbl>
              <a:tblPr>
                <a:noFill/>
                <a:tableStyleId>{B46CFEF4-99AF-46A8-A051-738FFB79779B}</a:tableStyleId>
              </a:tblPr>
              <a:tblGrid>
                <a:gridCol w="10273519">
                  <a:extLst>
                    <a:ext uri="{9D8B030D-6E8A-4147-A177-3AD203B41FA5}">
                      <a16:colId xmlns="" xmlns:a16="http://schemas.microsoft.com/office/drawing/2014/main" val="20000"/>
                    </a:ext>
                  </a:extLst>
                </a:gridCol>
              </a:tblGrid>
              <a:tr h="838025">
                <a:tc>
                  <a:txBody>
                    <a:bodyPr/>
                    <a:lstStyle/>
                    <a:p>
                      <a:pPr marL="0" lvl="0" indent="0" algn="l" rtl="0">
                        <a:lnSpc>
                          <a:spcPct val="115000"/>
                        </a:lnSpc>
                        <a:spcBef>
                          <a:spcPts val="0"/>
                        </a:spcBef>
                        <a:spcAft>
                          <a:spcPts val="0"/>
                        </a:spcAft>
                        <a:buNone/>
                      </a:pPr>
                      <a:r>
                        <a:rPr lang="en-US" sz="2800" b="0" i="0" dirty="0">
                          <a:solidFill>
                            <a:schemeClr val="bg1"/>
                          </a:solidFill>
                          <a:latin typeface="Calibri" panose="020F0502020204030204" pitchFamily="34" charset="0"/>
                          <a:cs typeface="Calibri" panose="020F0502020204030204" pitchFamily="34" charset="0"/>
                        </a:rPr>
                        <a:t>The experiment on monkeys demonstrated  how rules are set and enforced in the community. </a:t>
                      </a:r>
                      <a:endParaRPr sz="2800" b="0" i="0" dirty="0">
                        <a:solidFill>
                          <a:schemeClr val="bg1"/>
                        </a:solidFill>
                        <a:latin typeface="Calibri" panose="020F0502020204030204" pitchFamily="34" charset="0"/>
                        <a:cs typeface="Calibri" panose="020F0502020204030204" pitchFamily="34" charset="0"/>
                      </a:endParaRPr>
                    </a:p>
                  </a:txBody>
                  <a:tcPr marL="91425" marR="91425" marT="91425" marB="91425">
                    <a:lnL w="38100" cap="flat" cmpd="sng">
                      <a:noFill/>
                      <a:prstDash val="solid"/>
                      <a:round/>
                      <a:headEnd type="none" w="sm" len="sm"/>
                      <a:tailEnd type="none" w="sm" len="sm"/>
                    </a:lnL>
                    <a:lnR w="38100" cap="flat" cmpd="sng">
                      <a:noFill/>
                      <a:prstDash val="solid"/>
                      <a:round/>
                      <a:headEnd type="none" w="sm" len="sm"/>
                      <a:tailEnd type="none" w="sm" len="sm"/>
                    </a:lnR>
                    <a:lnT w="38100" cap="flat" cmpd="sng">
                      <a:noFill/>
                      <a:prstDash val="solid"/>
                      <a:round/>
                      <a:headEnd type="none" w="sm" len="sm"/>
                      <a:tailEnd type="none" w="sm" len="sm"/>
                    </a:lnT>
                    <a:lnB w="38100" cap="flat" cmpd="sng" algn="ctr">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 xmlns:a16="http://schemas.microsoft.com/office/drawing/2014/main" val="10000"/>
                  </a:ext>
                </a:extLst>
              </a:tr>
            </a:tbl>
          </a:graphicData>
        </a:graphic>
      </p:graphicFrame>
      <p:graphicFrame>
        <p:nvGraphicFramePr>
          <p:cNvPr id="4" name="Table 3">
            <a:extLst>
              <a:ext uri="{FF2B5EF4-FFF2-40B4-BE49-F238E27FC236}">
                <a16:creationId xmlns="" xmlns:a16="http://schemas.microsoft.com/office/drawing/2014/main" id="{D4C80389-CBF2-884A-AAE1-E30DBEC2944A}"/>
              </a:ext>
            </a:extLst>
          </p:cNvPr>
          <p:cNvGraphicFramePr>
            <a:graphicFrameLocks noGrp="1"/>
          </p:cNvGraphicFramePr>
          <p:nvPr>
            <p:extLst>
              <p:ext uri="{D42A27DB-BD31-4B8C-83A1-F6EECF244321}">
                <p14:modId xmlns:p14="http://schemas.microsoft.com/office/powerpoint/2010/main" val="356205681"/>
              </p:ext>
            </p:extLst>
          </p:nvPr>
        </p:nvGraphicFramePr>
        <p:xfrm>
          <a:off x="577303" y="3865071"/>
          <a:ext cx="10395496" cy="1274488"/>
        </p:xfrm>
        <a:graphic>
          <a:graphicData uri="http://schemas.openxmlformats.org/drawingml/2006/table">
            <a:tbl>
              <a:tblPr firstRow="1" bandRow="1">
                <a:tableStyleId>{B46CFEF4-99AF-46A8-A051-738FFB79779B}</a:tableStyleId>
              </a:tblPr>
              <a:tblGrid>
                <a:gridCol w="10395496">
                  <a:extLst>
                    <a:ext uri="{9D8B030D-6E8A-4147-A177-3AD203B41FA5}">
                      <a16:colId xmlns="" xmlns:a16="http://schemas.microsoft.com/office/drawing/2014/main" val="2862978725"/>
                    </a:ext>
                  </a:extLst>
                </a:gridCol>
              </a:tblGrid>
              <a:tr h="1274488">
                <a:tc>
                  <a:txBody>
                    <a:bodyPr/>
                    <a:lstStyle/>
                    <a:p>
                      <a:pPr algn="just"/>
                      <a:endParaRPr lang="ka-GE" sz="2400" b="0" i="1" u="none" strike="noStrike" cap="none" dirty="0">
                        <a:solidFill>
                          <a:schemeClr val="bg1"/>
                        </a:solidFill>
                        <a:latin typeface="Calibri" panose="020F0502020204030204" pitchFamily="34" charset="0"/>
                        <a:ea typeface="Arial"/>
                        <a:cs typeface="Calibri" panose="020F0502020204030204" pitchFamily="34" charset="0"/>
                        <a:sym typeface="Arial"/>
                      </a:endParaRPr>
                    </a:p>
                    <a:p>
                      <a:pPr algn="just"/>
                      <a:r>
                        <a:rPr lang="en-US" sz="2400" b="0" i="1" u="none" strike="noStrike" cap="none" dirty="0">
                          <a:solidFill>
                            <a:schemeClr val="bg1"/>
                          </a:solidFill>
                          <a:latin typeface="Calibri" panose="020F0502020204030204" pitchFamily="34" charset="0"/>
                          <a:ea typeface="Arial"/>
                          <a:cs typeface="Calibri" panose="020F0502020204030204" pitchFamily="34" charset="0"/>
                          <a:sym typeface="Arial"/>
                        </a:rPr>
                        <a:t> Although none of the new group knew why, no monkey was ever allowed to climb the ladder.</a:t>
                      </a:r>
                    </a:p>
                  </a:txBody>
                  <a:tcP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3434563234"/>
                  </a:ext>
                </a:extLst>
              </a:tr>
            </a:tbl>
          </a:graphicData>
        </a:graphic>
      </p:graphicFrame>
      <p:pic>
        <p:nvPicPr>
          <p:cNvPr id="13" name="Google Shape;90;p1">
            <a:extLst>
              <a:ext uri="{FF2B5EF4-FFF2-40B4-BE49-F238E27FC236}">
                <a16:creationId xmlns="" xmlns:a16="http://schemas.microsoft.com/office/drawing/2014/main" id="{EAEA74FF-EFCD-B542-B6A5-DC86F21740F1}"/>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14" name="Picture 13">
            <a:extLst>
              <a:ext uri="{FF2B5EF4-FFF2-40B4-BE49-F238E27FC236}">
                <a16:creationId xmlns="" xmlns:a16="http://schemas.microsoft.com/office/drawing/2014/main" id="{8A746207-8803-1149-ABAF-C30B4ACCC417}"/>
              </a:ext>
            </a:extLst>
          </p:cNvPr>
          <p:cNvPicPr>
            <a:picLocks noChangeAspect="1"/>
          </p:cNvPicPr>
          <p:nvPr/>
        </p:nvPicPr>
        <p:blipFill>
          <a:blip r:embed="rId4"/>
          <a:stretch>
            <a:fillRect/>
          </a:stretch>
        </p:blipFill>
        <p:spPr>
          <a:xfrm>
            <a:off x="2450562" y="556124"/>
            <a:ext cx="2376972" cy="968991"/>
          </a:xfrm>
          <a:prstGeom prst="rect">
            <a:avLst/>
          </a:prstGeom>
        </p:spPr>
      </p:pic>
      <p:sp>
        <p:nvSpPr>
          <p:cNvPr id="2" name="Rectangle: Rounded Corners 1">
            <a:extLst>
              <a:ext uri="{FF2B5EF4-FFF2-40B4-BE49-F238E27FC236}">
                <a16:creationId xmlns="" xmlns:a16="http://schemas.microsoft.com/office/drawing/2014/main" id="{15B4AC8B-4FC8-4B4D-8347-6C79EE17AB5E}"/>
              </a:ext>
            </a:extLst>
          </p:cNvPr>
          <p:cNvSpPr/>
          <p:nvPr/>
        </p:nvSpPr>
        <p:spPr>
          <a:xfrm>
            <a:off x="10568775" y="2829142"/>
            <a:ext cx="1034645" cy="83722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FF0000"/>
                </a:solidFill>
              </a:rPr>
              <a:t>True</a:t>
            </a:r>
          </a:p>
        </p:txBody>
      </p:sp>
      <p:sp>
        <p:nvSpPr>
          <p:cNvPr id="10" name="Rectangle 9">
            <a:extLst>
              <a:ext uri="{FF2B5EF4-FFF2-40B4-BE49-F238E27FC236}">
                <a16:creationId xmlns="" xmlns:a16="http://schemas.microsoft.com/office/drawing/2014/main" id="{C987DE58-B647-6341-B264-0F0900D656FE}"/>
              </a:ext>
            </a:extLst>
          </p:cNvPr>
          <p:cNvSpPr/>
          <p:nvPr/>
        </p:nvSpPr>
        <p:spPr>
          <a:xfrm>
            <a:off x="7008407" y="447523"/>
            <a:ext cx="4350328" cy="11564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Calibri" panose="020F0502020204030204" pitchFamily="34" charset="0"/>
                <a:cs typeface="Calibri" panose="020F0502020204030204" pitchFamily="34" charset="0"/>
              </a:rPr>
              <a:t>Reading</a:t>
            </a:r>
            <a:r>
              <a:rPr lang="ka-GE" sz="3000" dirty="0">
                <a:latin typeface="Calibri" panose="020F0502020204030204" pitchFamily="34" charset="0"/>
                <a:cs typeface="Calibri" panose="020F0502020204030204" pitchFamily="34" charset="0"/>
              </a:rPr>
              <a:t> </a:t>
            </a:r>
            <a:r>
              <a:rPr lang="en-US" sz="3000" dirty="0" smtClean="0">
                <a:latin typeface="Calibri" panose="020F0502020204030204" pitchFamily="34" charset="0"/>
                <a:cs typeface="Calibri" panose="020F0502020204030204" pitchFamily="34" charset="0"/>
              </a:rPr>
              <a:t>Comprehension</a:t>
            </a:r>
            <a:endParaRPr lang="ka-GE" sz="3000" dirty="0">
              <a:latin typeface="Calibri" panose="020F0502020204030204" pitchFamily="34" charset="0"/>
              <a:cs typeface="Calibri" panose="020F0502020204030204" pitchFamily="34" charset="0"/>
            </a:endParaRPr>
          </a:p>
          <a:p>
            <a:pPr algn="ctr"/>
            <a:r>
              <a:rPr lang="ka-GE" sz="3000" dirty="0" smtClean="0">
                <a:latin typeface="Calibri" panose="020F0502020204030204" pitchFamily="34" charset="0"/>
                <a:cs typeface="Calibri" panose="020F0502020204030204" pitchFamily="34" charset="0"/>
              </a:rPr>
              <a:t>წაკითხულის გააზრება</a:t>
            </a:r>
            <a:endParaRPr lang="en-US" sz="3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40933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30"/>
        <p:cNvGrpSpPr/>
        <p:nvPr/>
      </p:nvGrpSpPr>
      <p:grpSpPr>
        <a:xfrm>
          <a:off x="0" y="0"/>
          <a:ext cx="0" cy="0"/>
          <a:chOff x="0" y="0"/>
          <a:chExt cx="0" cy="0"/>
        </a:xfrm>
      </p:grpSpPr>
      <p:sp>
        <p:nvSpPr>
          <p:cNvPr id="11" name="Rectangle 10">
            <a:extLst>
              <a:ext uri="{FF2B5EF4-FFF2-40B4-BE49-F238E27FC236}">
                <a16:creationId xmlns="" xmlns:a16="http://schemas.microsoft.com/office/drawing/2014/main" id="{AFCE9FF2-C1CD-3B46-8DA3-F837CD71F165}"/>
              </a:ext>
            </a:extLst>
          </p:cNvPr>
          <p:cNvSpPr/>
          <p:nvPr/>
        </p:nvSpPr>
        <p:spPr>
          <a:xfrm>
            <a:off x="577303" y="4169151"/>
            <a:ext cx="10397679" cy="13014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 xmlns:a16="http://schemas.microsoft.com/office/drawing/2014/main" id="{C3297719-7BD2-E047-8438-904D3A7C872F}"/>
              </a:ext>
            </a:extLst>
          </p:cNvPr>
          <p:cNvSpPr/>
          <p:nvPr/>
        </p:nvSpPr>
        <p:spPr>
          <a:xfrm>
            <a:off x="577303" y="2522281"/>
            <a:ext cx="10395496" cy="13255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latin typeface="Calibri" pitchFamily="34" charset="0"/>
              </a:rPr>
              <a:t>Work cultures only embrace positive values, such as loyalty, </a:t>
            </a:r>
            <a:endParaRPr lang="en-US" sz="2800" dirty="0" smtClean="0">
              <a:latin typeface="Calibri" pitchFamily="34" charset="0"/>
            </a:endParaRPr>
          </a:p>
          <a:p>
            <a:r>
              <a:rPr lang="en-US" sz="2800" dirty="0" smtClean="0">
                <a:latin typeface="Calibri" pitchFamily="34" charset="0"/>
              </a:rPr>
              <a:t>solidarity</a:t>
            </a:r>
            <a:r>
              <a:rPr lang="en-US" sz="2800" dirty="0">
                <a:latin typeface="Calibri" pitchFamily="34" charset="0"/>
              </a:rPr>
              <a:t>, efficiency, quality, personal </a:t>
            </a:r>
            <a:r>
              <a:rPr lang="en-US" sz="2800" dirty="0" smtClean="0">
                <a:latin typeface="Calibri" pitchFamily="34" charset="0"/>
              </a:rPr>
              <a:t>development, </a:t>
            </a:r>
            <a:r>
              <a:rPr lang="en-US" sz="2800" dirty="0">
                <a:latin typeface="Calibri" pitchFamily="34" charset="0"/>
              </a:rPr>
              <a:t>etc. </a:t>
            </a:r>
          </a:p>
        </p:txBody>
      </p:sp>
      <p:graphicFrame>
        <p:nvGraphicFramePr>
          <p:cNvPr id="4" name="Table 3">
            <a:extLst>
              <a:ext uri="{FF2B5EF4-FFF2-40B4-BE49-F238E27FC236}">
                <a16:creationId xmlns="" xmlns:a16="http://schemas.microsoft.com/office/drawing/2014/main" id="{D4C80389-CBF2-884A-AAE1-E30DBEC2944A}"/>
              </a:ext>
            </a:extLst>
          </p:cNvPr>
          <p:cNvGraphicFramePr>
            <a:graphicFrameLocks noGrp="1"/>
          </p:cNvGraphicFramePr>
          <p:nvPr>
            <p:extLst>
              <p:ext uri="{D42A27DB-BD31-4B8C-83A1-F6EECF244321}">
                <p14:modId xmlns:p14="http://schemas.microsoft.com/office/powerpoint/2010/main" val="1516370240"/>
              </p:ext>
            </p:extLst>
          </p:nvPr>
        </p:nvGraphicFramePr>
        <p:xfrm>
          <a:off x="577303" y="4201928"/>
          <a:ext cx="10397679" cy="1554480"/>
        </p:xfrm>
        <a:graphic>
          <a:graphicData uri="http://schemas.openxmlformats.org/drawingml/2006/table">
            <a:tbl>
              <a:tblPr firstRow="1" bandRow="1">
                <a:tableStyleId>{B46CFEF4-99AF-46A8-A051-738FFB79779B}</a:tableStyleId>
              </a:tblPr>
              <a:tblGrid>
                <a:gridCol w="10397679">
                  <a:extLst>
                    <a:ext uri="{9D8B030D-6E8A-4147-A177-3AD203B41FA5}">
                      <a16:colId xmlns="" xmlns:a16="http://schemas.microsoft.com/office/drawing/2014/main" val="2862978725"/>
                    </a:ext>
                  </a:extLst>
                </a:gridCol>
              </a:tblGrid>
              <a:tr h="1236346">
                <a:tc>
                  <a:txBody>
                    <a:bodyPr/>
                    <a:lstStyle/>
                    <a:p>
                      <a:pPr algn="just"/>
                      <a:r>
                        <a:rPr lang="en-US" sz="2400" b="0" i="1" u="none" strike="noStrike" cap="none" dirty="0">
                          <a:solidFill>
                            <a:schemeClr val="bg1"/>
                          </a:solidFill>
                          <a:latin typeface="Calibri" panose="020F0502020204030204" pitchFamily="34" charset="0"/>
                          <a:ea typeface="Arial"/>
                          <a:cs typeface="Calibri" panose="020F0502020204030204" pitchFamily="34" charset="0"/>
                          <a:sym typeface="Arial"/>
                        </a:rPr>
                        <a:t>Though many work cultures embrace positive values, such as loyalty, solidarity, efficiency, quality, personal development and customer service, all too often they reinforce negative attitudes.</a:t>
                      </a:r>
                    </a:p>
                    <a:p>
                      <a:pPr algn="just"/>
                      <a:endParaRPr lang="en-US" sz="2400" b="0" i="1" u="none" strike="noStrike" cap="none" dirty="0">
                        <a:solidFill>
                          <a:schemeClr val="bg1"/>
                        </a:solidFill>
                        <a:latin typeface="Calibri" panose="020F0502020204030204" pitchFamily="34" charset="0"/>
                        <a:ea typeface="Arial"/>
                        <a:cs typeface="Calibri" panose="020F0502020204030204" pitchFamily="34" charset="0"/>
                        <a:sym typeface="Arial"/>
                      </a:endParaRPr>
                    </a:p>
                  </a:txBody>
                  <a:tcP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3434563234"/>
                  </a:ext>
                </a:extLst>
              </a:tr>
            </a:tbl>
          </a:graphicData>
        </a:graphic>
      </p:graphicFrame>
      <p:pic>
        <p:nvPicPr>
          <p:cNvPr id="13" name="Google Shape;90;p1">
            <a:extLst>
              <a:ext uri="{FF2B5EF4-FFF2-40B4-BE49-F238E27FC236}">
                <a16:creationId xmlns="" xmlns:a16="http://schemas.microsoft.com/office/drawing/2014/main" id="{EAEA74FF-EFCD-B542-B6A5-DC86F21740F1}"/>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14" name="Picture 13">
            <a:extLst>
              <a:ext uri="{FF2B5EF4-FFF2-40B4-BE49-F238E27FC236}">
                <a16:creationId xmlns="" xmlns:a16="http://schemas.microsoft.com/office/drawing/2014/main" id="{8A746207-8803-1149-ABAF-C30B4ACCC417}"/>
              </a:ext>
            </a:extLst>
          </p:cNvPr>
          <p:cNvPicPr>
            <a:picLocks noChangeAspect="1"/>
          </p:cNvPicPr>
          <p:nvPr/>
        </p:nvPicPr>
        <p:blipFill>
          <a:blip r:embed="rId4"/>
          <a:stretch>
            <a:fillRect/>
          </a:stretch>
        </p:blipFill>
        <p:spPr>
          <a:xfrm>
            <a:off x="2450562" y="556124"/>
            <a:ext cx="2376972" cy="968991"/>
          </a:xfrm>
          <a:prstGeom prst="rect">
            <a:avLst/>
          </a:prstGeom>
        </p:spPr>
      </p:pic>
      <p:sp>
        <p:nvSpPr>
          <p:cNvPr id="2" name="Rectangle: Rounded Corners 1">
            <a:extLst>
              <a:ext uri="{FF2B5EF4-FFF2-40B4-BE49-F238E27FC236}">
                <a16:creationId xmlns="" xmlns:a16="http://schemas.microsoft.com/office/drawing/2014/main" id="{B72B95E3-240E-46C4-ADE7-58BEAE3B7AA6}"/>
              </a:ext>
            </a:extLst>
          </p:cNvPr>
          <p:cNvSpPr/>
          <p:nvPr/>
        </p:nvSpPr>
        <p:spPr>
          <a:xfrm>
            <a:off x="10389216" y="2755902"/>
            <a:ext cx="1171531" cy="85917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FF0000"/>
                </a:solidFill>
              </a:rPr>
              <a:t>False</a:t>
            </a:r>
          </a:p>
        </p:txBody>
      </p:sp>
      <p:sp>
        <p:nvSpPr>
          <p:cNvPr id="9" name="Rectangle 8">
            <a:extLst>
              <a:ext uri="{FF2B5EF4-FFF2-40B4-BE49-F238E27FC236}">
                <a16:creationId xmlns="" xmlns:a16="http://schemas.microsoft.com/office/drawing/2014/main" id="{C987DE58-B647-6341-B264-0F0900D656FE}"/>
              </a:ext>
            </a:extLst>
          </p:cNvPr>
          <p:cNvSpPr/>
          <p:nvPr/>
        </p:nvSpPr>
        <p:spPr>
          <a:xfrm>
            <a:off x="7008407" y="462409"/>
            <a:ext cx="4350328" cy="11564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Calibri" panose="020F0502020204030204" pitchFamily="34" charset="0"/>
                <a:cs typeface="Calibri" panose="020F0502020204030204" pitchFamily="34" charset="0"/>
              </a:rPr>
              <a:t>Reading</a:t>
            </a:r>
            <a:r>
              <a:rPr lang="ka-GE" sz="3000" dirty="0">
                <a:latin typeface="Calibri" panose="020F0502020204030204" pitchFamily="34" charset="0"/>
                <a:cs typeface="Calibri" panose="020F0502020204030204" pitchFamily="34" charset="0"/>
              </a:rPr>
              <a:t> </a:t>
            </a:r>
            <a:r>
              <a:rPr lang="en-US" sz="3000" dirty="0" smtClean="0">
                <a:latin typeface="Calibri" panose="020F0502020204030204" pitchFamily="34" charset="0"/>
                <a:cs typeface="Calibri" panose="020F0502020204030204" pitchFamily="34" charset="0"/>
              </a:rPr>
              <a:t>Comprehension</a:t>
            </a:r>
            <a:endParaRPr lang="ka-GE" sz="3000" dirty="0">
              <a:latin typeface="Calibri" panose="020F0502020204030204" pitchFamily="34" charset="0"/>
              <a:cs typeface="Calibri" panose="020F0502020204030204" pitchFamily="34" charset="0"/>
            </a:endParaRPr>
          </a:p>
          <a:p>
            <a:pPr algn="ctr"/>
            <a:r>
              <a:rPr lang="ka-GE" sz="3000" dirty="0" smtClean="0">
                <a:latin typeface="Calibri" panose="020F0502020204030204" pitchFamily="34" charset="0"/>
                <a:cs typeface="Calibri" panose="020F0502020204030204" pitchFamily="34" charset="0"/>
              </a:rPr>
              <a:t>წაკითხულის გააზრება</a:t>
            </a:r>
            <a:endParaRPr lang="en-US" sz="3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3244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grpSp>
        <p:nvGrpSpPr>
          <p:cNvPr id="107" name="Google Shape;107;g8d3272b2c0_0_301"/>
          <p:cNvGrpSpPr/>
          <p:nvPr/>
        </p:nvGrpSpPr>
        <p:grpSpPr>
          <a:xfrm>
            <a:off x="-4488313" y="659218"/>
            <a:ext cx="10804715" cy="7633251"/>
            <a:chOff x="-4943656" y="-757771"/>
            <a:chExt cx="10082305" cy="5889900"/>
          </a:xfrm>
        </p:grpSpPr>
        <p:sp>
          <p:nvSpPr>
            <p:cNvPr id="108" name="Google Shape;108;g8d3272b2c0_0_301"/>
            <p:cNvSpPr/>
            <p:nvPr/>
          </p:nvSpPr>
          <p:spPr>
            <a:xfrm>
              <a:off x="-4943656" y="-757771"/>
              <a:ext cx="5889900" cy="5889900"/>
            </a:xfrm>
            <a:prstGeom prst="blockArc">
              <a:avLst>
                <a:gd name="adj1" fmla="val 18900000"/>
                <a:gd name="adj2" fmla="val 2173954"/>
                <a:gd name="adj3" fmla="val 0"/>
              </a:avLst>
            </a:prstGeom>
            <a:noFill/>
            <a:ln w="12700" cap="flat" cmpd="sng">
              <a:solidFill>
                <a:srgbClr val="345A99"/>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09" name="Google Shape;109;g8d3272b2c0_0_301"/>
            <p:cNvSpPr/>
            <p:nvPr/>
          </p:nvSpPr>
          <p:spPr>
            <a:xfrm>
              <a:off x="306853" y="198853"/>
              <a:ext cx="4822500" cy="397500"/>
            </a:xfrm>
            <a:prstGeom prst="rect">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10" name="Google Shape;110;g8d3272b2c0_0_301"/>
            <p:cNvSpPr txBox="1"/>
            <p:nvPr/>
          </p:nvSpPr>
          <p:spPr>
            <a:xfrm>
              <a:off x="306853" y="198853"/>
              <a:ext cx="4822500" cy="397500"/>
            </a:xfrm>
            <a:prstGeom prst="rect">
              <a:avLst/>
            </a:prstGeom>
            <a:noFill/>
            <a:ln>
              <a:noFill/>
            </a:ln>
          </p:spPr>
          <p:txBody>
            <a:bodyPr spcFirstLastPara="1" wrap="square" lIns="315525" tIns="38100" rIns="38100" bIns="38100" anchor="ctr" anchorCtr="0">
              <a:noAutofit/>
            </a:bodyPr>
            <a:lstStyle/>
            <a:p>
              <a:pPr marL="0" marR="0" lvl="0" indent="0" algn="l" rtl="0">
                <a:lnSpc>
                  <a:spcPct val="90000"/>
                </a:lnSpc>
                <a:spcBef>
                  <a:spcPts val="0"/>
                </a:spcBef>
                <a:spcAft>
                  <a:spcPts val="0"/>
                </a:spcAft>
                <a:buNone/>
              </a:pPr>
              <a:r>
                <a:rPr lang="en-US" sz="1500" b="1" dirty="0">
                  <a:solidFill>
                    <a:schemeClr val="lt1"/>
                  </a:solidFill>
                  <a:latin typeface="Calibri" panose="020F0502020204030204" pitchFamily="34" charset="0"/>
                  <a:ea typeface="Calibri"/>
                  <a:cs typeface="Calibri" panose="020F0502020204030204" pitchFamily="34" charset="0"/>
                  <a:sym typeface="Calibri"/>
                </a:rPr>
                <a:t>Introduction - შესავალი </a:t>
              </a:r>
              <a:endParaRPr sz="1500" b="1" u="none" strike="noStrike" cap="none"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111" name="Google Shape;111;g8d3272b2c0_0_301"/>
            <p:cNvSpPr/>
            <p:nvPr/>
          </p:nvSpPr>
          <p:spPr>
            <a:xfrm>
              <a:off x="58396" y="149161"/>
              <a:ext cx="496800" cy="496800"/>
            </a:xfrm>
            <a:prstGeom prst="ellipse">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12" name="Google Shape;112;g8d3272b2c0_0_301"/>
            <p:cNvSpPr/>
            <p:nvPr/>
          </p:nvSpPr>
          <p:spPr>
            <a:xfrm>
              <a:off x="666854" y="795501"/>
              <a:ext cx="4462500" cy="397500"/>
            </a:xfrm>
            <a:prstGeom prst="rect">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13" name="Google Shape;113;g8d3272b2c0_0_301"/>
            <p:cNvSpPr txBox="1"/>
            <p:nvPr/>
          </p:nvSpPr>
          <p:spPr>
            <a:xfrm>
              <a:off x="666854" y="795501"/>
              <a:ext cx="4462500" cy="397500"/>
            </a:xfrm>
            <a:prstGeom prst="rect">
              <a:avLst/>
            </a:prstGeom>
            <a:noFill/>
            <a:ln>
              <a:noFill/>
            </a:ln>
          </p:spPr>
          <p:txBody>
            <a:bodyPr spcFirstLastPara="1" wrap="square" lIns="315525" tIns="38100" rIns="38100" bIns="38100" anchor="ctr" anchorCtr="0">
              <a:noAutofit/>
            </a:bodyPr>
            <a:lstStyle/>
            <a:p>
              <a:pPr marL="0" marR="0" lvl="0" indent="0" algn="l" rtl="0">
                <a:lnSpc>
                  <a:spcPct val="90000"/>
                </a:lnSpc>
                <a:spcBef>
                  <a:spcPts val="0"/>
                </a:spcBef>
                <a:spcAft>
                  <a:spcPts val="0"/>
                </a:spcAft>
                <a:buNone/>
              </a:pPr>
              <a:r>
                <a:rPr lang="en-US" sz="1500" b="1" dirty="0">
                  <a:solidFill>
                    <a:schemeClr val="lt1"/>
                  </a:solidFill>
                  <a:latin typeface="Calibri" panose="020F0502020204030204" pitchFamily="34" charset="0"/>
                  <a:ea typeface="Calibri"/>
                  <a:cs typeface="Calibri" panose="020F0502020204030204" pitchFamily="34" charset="0"/>
                  <a:sym typeface="Calibri"/>
                </a:rPr>
                <a:t>Vocabulary - ლექსიკა</a:t>
              </a:r>
              <a:endParaRPr sz="1500" b="1" u="none" strike="noStrike" cap="none"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114" name="Google Shape;114;g8d3272b2c0_0_301"/>
            <p:cNvSpPr/>
            <p:nvPr/>
          </p:nvSpPr>
          <p:spPr>
            <a:xfrm>
              <a:off x="418397" y="745809"/>
              <a:ext cx="496800" cy="496800"/>
            </a:xfrm>
            <a:prstGeom prst="ellipse">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15" name="Google Shape;115;g8d3272b2c0_0_301"/>
            <p:cNvSpPr/>
            <p:nvPr/>
          </p:nvSpPr>
          <p:spPr>
            <a:xfrm>
              <a:off x="864133" y="1391711"/>
              <a:ext cx="4265100" cy="397500"/>
            </a:xfrm>
            <a:prstGeom prst="rect">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16" name="Google Shape;116;g8d3272b2c0_0_301"/>
            <p:cNvSpPr txBox="1"/>
            <p:nvPr/>
          </p:nvSpPr>
          <p:spPr>
            <a:xfrm>
              <a:off x="864133" y="1391711"/>
              <a:ext cx="4265100" cy="397500"/>
            </a:xfrm>
            <a:prstGeom prst="rect">
              <a:avLst/>
            </a:prstGeom>
            <a:noFill/>
            <a:ln>
              <a:noFill/>
            </a:ln>
          </p:spPr>
          <p:txBody>
            <a:bodyPr spcFirstLastPara="1" wrap="square" lIns="315525" tIns="38100" rIns="38100" bIns="38100" anchor="ctr" anchorCtr="0">
              <a:noAutofit/>
            </a:bodyPr>
            <a:lstStyle/>
            <a:p>
              <a:pPr marL="0" marR="0" lvl="0" indent="0" algn="l" rtl="0">
                <a:lnSpc>
                  <a:spcPct val="90000"/>
                </a:lnSpc>
                <a:spcBef>
                  <a:spcPts val="0"/>
                </a:spcBef>
                <a:spcAft>
                  <a:spcPts val="0"/>
                </a:spcAft>
                <a:buNone/>
              </a:pPr>
              <a:r>
                <a:rPr lang="en-US" sz="1500" b="1" dirty="0">
                  <a:solidFill>
                    <a:schemeClr val="lt1"/>
                  </a:solidFill>
                  <a:latin typeface="Calibri" panose="020F0502020204030204" pitchFamily="34" charset="0"/>
                  <a:ea typeface="Calibri"/>
                  <a:cs typeface="Calibri" panose="020F0502020204030204" pitchFamily="34" charset="0"/>
                  <a:sym typeface="Calibri"/>
                </a:rPr>
                <a:t>Reading Comprehension - </a:t>
              </a:r>
              <a:r>
                <a:rPr lang="ka-GE" sz="1500" b="1" dirty="0">
                  <a:solidFill>
                    <a:schemeClr val="lt1"/>
                  </a:solidFill>
                  <a:latin typeface="Calibri" panose="020F0502020204030204" pitchFamily="34" charset="0"/>
                  <a:ea typeface="Calibri"/>
                  <a:cs typeface="Calibri" panose="020F0502020204030204" pitchFamily="34" charset="0"/>
                  <a:sym typeface="Calibri"/>
                </a:rPr>
                <a:t>წაკითხულის გააზრება</a:t>
              </a:r>
              <a:endParaRPr sz="1500" b="1" u="none" strike="noStrike" cap="none"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117" name="Google Shape;117;g8d3272b2c0_0_301"/>
            <p:cNvSpPr/>
            <p:nvPr/>
          </p:nvSpPr>
          <p:spPr>
            <a:xfrm>
              <a:off x="615675" y="1342019"/>
              <a:ext cx="496800" cy="496800"/>
            </a:xfrm>
            <a:prstGeom prst="ellipse">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18" name="Google Shape;118;g8d3272b2c0_0_301"/>
            <p:cNvSpPr/>
            <p:nvPr/>
          </p:nvSpPr>
          <p:spPr>
            <a:xfrm>
              <a:off x="927122" y="1988359"/>
              <a:ext cx="4202100" cy="397500"/>
            </a:xfrm>
            <a:prstGeom prst="rect">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19" name="Google Shape;119;g8d3272b2c0_0_301"/>
            <p:cNvSpPr txBox="1"/>
            <p:nvPr/>
          </p:nvSpPr>
          <p:spPr>
            <a:xfrm>
              <a:off x="927122" y="1988359"/>
              <a:ext cx="4202100" cy="397500"/>
            </a:xfrm>
            <a:prstGeom prst="rect">
              <a:avLst/>
            </a:prstGeom>
            <a:noFill/>
            <a:ln>
              <a:noFill/>
            </a:ln>
          </p:spPr>
          <p:txBody>
            <a:bodyPr spcFirstLastPara="1" wrap="square" lIns="315525" tIns="38100" rIns="38100" bIns="38100" anchor="ctr" anchorCtr="0">
              <a:noAutofit/>
            </a:bodyPr>
            <a:lstStyle/>
            <a:p>
              <a:pPr marL="0" marR="0" lvl="0" indent="0" algn="l" rtl="0">
                <a:lnSpc>
                  <a:spcPct val="90000"/>
                </a:lnSpc>
                <a:spcBef>
                  <a:spcPts val="0"/>
                </a:spcBef>
                <a:spcAft>
                  <a:spcPts val="0"/>
                </a:spcAft>
                <a:buNone/>
              </a:pPr>
              <a:r>
                <a:rPr lang="en-US" sz="1500" b="1" u="none" strike="noStrike" cap="none" dirty="0">
                  <a:solidFill>
                    <a:schemeClr val="lt1"/>
                  </a:solidFill>
                  <a:latin typeface="Calibri" panose="020F0502020204030204" pitchFamily="34" charset="0"/>
                  <a:ea typeface="Calibri"/>
                  <a:cs typeface="Calibri" panose="020F0502020204030204" pitchFamily="34" charset="0"/>
                  <a:sym typeface="Calibri"/>
                </a:rPr>
                <a:t>Grammar - </a:t>
              </a:r>
              <a:r>
                <a:rPr lang="ka-GE" sz="1500" b="1" u="none" strike="noStrike" cap="none" dirty="0">
                  <a:solidFill>
                    <a:schemeClr val="lt1"/>
                  </a:solidFill>
                  <a:latin typeface="Calibri" panose="020F0502020204030204" pitchFamily="34" charset="0"/>
                  <a:ea typeface="Calibri"/>
                  <a:cs typeface="Calibri" panose="020F0502020204030204" pitchFamily="34" charset="0"/>
                  <a:sym typeface="Calibri"/>
                </a:rPr>
                <a:t>გრამატიკა</a:t>
              </a:r>
              <a:endParaRPr sz="1500" b="1" u="none" strike="noStrike" cap="none"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120" name="Google Shape;120;g8d3272b2c0_0_301"/>
            <p:cNvSpPr/>
            <p:nvPr/>
          </p:nvSpPr>
          <p:spPr>
            <a:xfrm>
              <a:off x="678664" y="1938667"/>
              <a:ext cx="496800" cy="496800"/>
            </a:xfrm>
            <a:prstGeom prst="ellipse">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21" name="Google Shape;121;g8d3272b2c0_0_301"/>
            <p:cNvSpPr/>
            <p:nvPr/>
          </p:nvSpPr>
          <p:spPr>
            <a:xfrm>
              <a:off x="864133" y="2585006"/>
              <a:ext cx="4265100" cy="397500"/>
            </a:xfrm>
            <a:prstGeom prst="rect">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22" name="Google Shape;122;g8d3272b2c0_0_301"/>
            <p:cNvSpPr txBox="1"/>
            <p:nvPr/>
          </p:nvSpPr>
          <p:spPr>
            <a:xfrm>
              <a:off x="864133" y="2585006"/>
              <a:ext cx="4265100" cy="397500"/>
            </a:xfrm>
            <a:prstGeom prst="rect">
              <a:avLst/>
            </a:prstGeom>
            <a:noFill/>
            <a:ln>
              <a:noFill/>
            </a:ln>
          </p:spPr>
          <p:txBody>
            <a:bodyPr spcFirstLastPara="1" wrap="square" lIns="315525" tIns="38100" rIns="38100" bIns="38100" anchor="ctr" anchorCtr="0">
              <a:noAutofit/>
            </a:bodyPr>
            <a:lstStyle/>
            <a:p>
              <a:pPr marL="0" marR="0" lvl="0" indent="0" algn="l" rtl="0">
                <a:lnSpc>
                  <a:spcPct val="90000"/>
                </a:lnSpc>
                <a:spcBef>
                  <a:spcPts val="0"/>
                </a:spcBef>
                <a:spcAft>
                  <a:spcPts val="0"/>
                </a:spcAft>
                <a:buNone/>
              </a:pPr>
              <a:r>
                <a:rPr lang="en-US" sz="1500" b="1" u="none" strike="noStrike" cap="none" dirty="0">
                  <a:solidFill>
                    <a:schemeClr val="lt1"/>
                  </a:solidFill>
                  <a:latin typeface="Calibri" panose="020F0502020204030204" pitchFamily="34" charset="0"/>
                  <a:ea typeface="Calibri"/>
                  <a:cs typeface="Calibri" panose="020F0502020204030204" pitchFamily="34" charset="0"/>
                  <a:sym typeface="Calibri"/>
                </a:rPr>
                <a:t>Summary</a:t>
              </a:r>
              <a:r>
                <a:rPr lang="ka-GE" sz="1500" b="1" u="none" strike="noStrike" cap="none" dirty="0">
                  <a:solidFill>
                    <a:schemeClr val="lt1"/>
                  </a:solidFill>
                  <a:latin typeface="Calibri" panose="020F0502020204030204" pitchFamily="34" charset="0"/>
                  <a:ea typeface="Calibri"/>
                  <a:cs typeface="Calibri" panose="020F0502020204030204" pitchFamily="34" charset="0"/>
                  <a:sym typeface="Calibri"/>
                </a:rPr>
                <a:t>- შეჯამება</a:t>
              </a:r>
              <a:endParaRPr sz="1500" b="1" u="none" strike="noStrike" cap="none"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123" name="Google Shape;123;g8d3272b2c0_0_301"/>
            <p:cNvSpPr/>
            <p:nvPr/>
          </p:nvSpPr>
          <p:spPr>
            <a:xfrm>
              <a:off x="607509" y="2525396"/>
              <a:ext cx="496800" cy="496800"/>
            </a:xfrm>
            <a:prstGeom prst="ellipse">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27" name="Google Shape;127;g8d3272b2c0_0_301"/>
            <p:cNvSpPr/>
            <p:nvPr/>
          </p:nvSpPr>
          <p:spPr>
            <a:xfrm>
              <a:off x="657559" y="3159069"/>
              <a:ext cx="4481090" cy="397500"/>
            </a:xfrm>
            <a:prstGeom prst="rect">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28" name="Google Shape;128;g8d3272b2c0_0_301"/>
            <p:cNvSpPr txBox="1"/>
            <p:nvPr/>
          </p:nvSpPr>
          <p:spPr>
            <a:xfrm>
              <a:off x="864133" y="3131366"/>
              <a:ext cx="3858709" cy="397500"/>
            </a:xfrm>
            <a:prstGeom prst="rect">
              <a:avLst/>
            </a:prstGeom>
            <a:noFill/>
            <a:ln>
              <a:noFill/>
            </a:ln>
          </p:spPr>
          <p:txBody>
            <a:bodyPr spcFirstLastPara="1" wrap="square" lIns="315525" tIns="38100" rIns="38100" bIns="38100" anchor="ctr" anchorCtr="0">
              <a:noAutofit/>
            </a:bodyPr>
            <a:lstStyle/>
            <a:p>
              <a:pPr marL="0" marR="0" lvl="0" indent="0" algn="l" rtl="0">
                <a:lnSpc>
                  <a:spcPct val="90000"/>
                </a:lnSpc>
                <a:spcBef>
                  <a:spcPts val="0"/>
                </a:spcBef>
                <a:spcAft>
                  <a:spcPts val="0"/>
                </a:spcAft>
                <a:buNone/>
              </a:pPr>
              <a:r>
                <a:rPr lang="en-US" sz="1500" b="1" u="none" strike="noStrike" cap="none" dirty="0">
                  <a:solidFill>
                    <a:schemeClr val="lt1"/>
                  </a:solidFill>
                  <a:latin typeface="Calibri" panose="020F0502020204030204" pitchFamily="34" charset="0"/>
                  <a:ea typeface="Calibri"/>
                  <a:cs typeface="Calibri" panose="020F0502020204030204" pitchFamily="34" charset="0"/>
                  <a:sym typeface="Calibri"/>
                </a:rPr>
                <a:t>Homework</a:t>
              </a:r>
              <a:r>
                <a:rPr lang="ka-GE" sz="1500" b="1" u="none" strike="noStrike" cap="none" dirty="0">
                  <a:solidFill>
                    <a:schemeClr val="lt1"/>
                  </a:solidFill>
                  <a:latin typeface="Calibri" panose="020F0502020204030204" pitchFamily="34" charset="0"/>
                  <a:ea typeface="Calibri"/>
                  <a:cs typeface="Calibri" panose="020F0502020204030204" pitchFamily="34" charset="0"/>
                  <a:sym typeface="Calibri"/>
                </a:rPr>
                <a:t>- საშინაო </a:t>
              </a:r>
              <a:r>
                <a:rPr lang="en-US" sz="1500" b="1" u="none" strike="noStrike" cap="none" dirty="0">
                  <a:solidFill>
                    <a:schemeClr val="lt1"/>
                  </a:solidFill>
                  <a:latin typeface="Calibri" panose="020F0502020204030204" pitchFamily="34" charset="0"/>
                  <a:ea typeface="Calibri"/>
                  <a:cs typeface="Calibri" panose="020F0502020204030204" pitchFamily="34" charset="0"/>
                  <a:sym typeface="Calibri"/>
                </a:rPr>
                <a:t> </a:t>
              </a:r>
              <a:r>
                <a:rPr lang="ka-GE" sz="1500" b="1" u="none" strike="noStrike" cap="none" dirty="0">
                  <a:solidFill>
                    <a:schemeClr val="lt1"/>
                  </a:solidFill>
                  <a:latin typeface="Calibri" panose="020F0502020204030204" pitchFamily="34" charset="0"/>
                  <a:ea typeface="Calibri"/>
                  <a:cs typeface="Calibri" panose="020F0502020204030204" pitchFamily="34" charset="0"/>
                  <a:sym typeface="Calibri"/>
                </a:rPr>
                <a:t>დავალება</a:t>
              </a:r>
              <a:r>
                <a:rPr lang="en-US" sz="1500" b="1" u="none" strike="noStrike" cap="none" dirty="0">
                  <a:solidFill>
                    <a:schemeClr val="lt1"/>
                  </a:solidFill>
                  <a:latin typeface="Calibri" panose="020F0502020204030204" pitchFamily="34" charset="0"/>
                  <a:ea typeface="Calibri"/>
                  <a:cs typeface="Calibri" panose="020F0502020204030204" pitchFamily="34" charset="0"/>
                  <a:sym typeface="Calibri"/>
                </a:rPr>
                <a:t> </a:t>
              </a:r>
              <a:endParaRPr sz="1500" b="1" u="none" strike="noStrike" cap="none"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129" name="Google Shape;129;g8d3272b2c0_0_301"/>
            <p:cNvSpPr/>
            <p:nvPr/>
          </p:nvSpPr>
          <p:spPr>
            <a:xfrm>
              <a:off x="425985" y="3053040"/>
              <a:ext cx="496800" cy="496800"/>
            </a:xfrm>
            <a:prstGeom prst="ellipse">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grpSp>
      <p:sp>
        <p:nvSpPr>
          <p:cNvPr id="23" name="Rectangle 22">
            <a:extLst>
              <a:ext uri="{FF2B5EF4-FFF2-40B4-BE49-F238E27FC236}">
                <a16:creationId xmlns="" xmlns:a16="http://schemas.microsoft.com/office/drawing/2014/main" id="{748FA8E3-2CE3-3647-992D-018F0126A7B0}"/>
              </a:ext>
            </a:extLst>
          </p:cNvPr>
          <p:cNvSpPr/>
          <p:nvPr/>
        </p:nvSpPr>
        <p:spPr>
          <a:xfrm>
            <a:off x="7438030" y="265735"/>
            <a:ext cx="4518065" cy="15497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Google Shape;106;g8d3272b2c0_0_301"/>
          <p:cNvSpPr txBox="1">
            <a:spLocks noGrp="1"/>
          </p:cNvSpPr>
          <p:nvPr>
            <p:ph type="title"/>
          </p:nvPr>
        </p:nvSpPr>
        <p:spPr>
          <a:xfrm>
            <a:off x="7438030" y="265735"/>
            <a:ext cx="4518065" cy="1549767"/>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3500"/>
              <a:buFont typeface="Calibri"/>
              <a:buNone/>
            </a:pPr>
            <a:r>
              <a:rPr lang="en-US" sz="3600" dirty="0">
                <a:solidFill>
                  <a:schemeClr val="bg1"/>
                </a:solidFill>
                <a:latin typeface="Calibri" panose="020F0502020204030204" pitchFamily="34" charset="0"/>
                <a:cs typeface="Calibri" panose="020F0502020204030204" pitchFamily="34" charset="0"/>
              </a:rPr>
              <a:t>Agenda  </a:t>
            </a:r>
            <a:r>
              <a:rPr lang="en-US" sz="3600" dirty="0">
                <a:solidFill>
                  <a:schemeClr val="bg1"/>
                </a:solidFill>
                <a:latin typeface="Calibri" pitchFamily="34" charset="0"/>
              </a:rPr>
              <a:t>                      </a:t>
            </a:r>
            <a:endParaRPr sz="3600" dirty="0">
              <a:solidFill>
                <a:schemeClr val="bg1"/>
              </a:solidFill>
              <a:latin typeface="Calibri" pitchFamily="34" charset="0"/>
            </a:endParaRPr>
          </a:p>
          <a:p>
            <a:pPr marL="0" lvl="0" indent="0" algn="ctr" rtl="0">
              <a:lnSpc>
                <a:spcPct val="90000"/>
              </a:lnSpc>
              <a:spcBef>
                <a:spcPts val="0"/>
              </a:spcBef>
              <a:spcAft>
                <a:spcPts val="0"/>
              </a:spcAft>
              <a:buClr>
                <a:schemeClr val="dk1"/>
              </a:buClr>
              <a:buSzPts val="3500"/>
              <a:buFont typeface="Calibri"/>
              <a:buNone/>
            </a:pPr>
            <a:r>
              <a:rPr lang="en-US" sz="3600" dirty="0">
                <a:solidFill>
                  <a:schemeClr val="bg1"/>
                </a:solidFill>
                <a:latin typeface="Calibri" panose="020F0502020204030204" pitchFamily="34" charset="0"/>
                <a:cs typeface="Calibri" panose="020F0502020204030204" pitchFamily="34" charset="0"/>
              </a:rPr>
              <a:t>გაკვეთილის გეგმა</a:t>
            </a:r>
            <a:endParaRPr sz="3600" dirty="0">
              <a:solidFill>
                <a:schemeClr val="bg1"/>
              </a:solidFill>
              <a:latin typeface="Calibri" panose="020F0502020204030204" pitchFamily="34" charset="0"/>
              <a:cs typeface="Calibri" panose="020F0502020204030204" pitchFamily="34" charset="0"/>
              <a:sym typeface="Calibri"/>
            </a:endParaRPr>
          </a:p>
        </p:txBody>
      </p:sp>
      <p:pic>
        <p:nvPicPr>
          <p:cNvPr id="26" name="Google Shape;90;p1">
            <a:extLst>
              <a:ext uri="{FF2B5EF4-FFF2-40B4-BE49-F238E27FC236}">
                <a16:creationId xmlns="" xmlns:a16="http://schemas.microsoft.com/office/drawing/2014/main" id="{1C14417A-E33F-0B46-915E-ABFAFA8DF063}"/>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27" name="Picture 26">
            <a:extLst>
              <a:ext uri="{FF2B5EF4-FFF2-40B4-BE49-F238E27FC236}">
                <a16:creationId xmlns="" xmlns:a16="http://schemas.microsoft.com/office/drawing/2014/main" id="{8A0FE119-0200-0442-BAF7-CA24D53A2AFE}"/>
              </a:ext>
            </a:extLst>
          </p:cNvPr>
          <p:cNvPicPr>
            <a:picLocks noChangeAspect="1"/>
          </p:cNvPicPr>
          <p:nvPr/>
        </p:nvPicPr>
        <p:blipFill>
          <a:blip r:embed="rId4"/>
          <a:stretch>
            <a:fillRect/>
          </a:stretch>
        </p:blipFill>
        <p:spPr>
          <a:xfrm>
            <a:off x="2450562" y="556124"/>
            <a:ext cx="2376972" cy="968991"/>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30"/>
        <p:cNvGrpSpPr/>
        <p:nvPr/>
      </p:nvGrpSpPr>
      <p:grpSpPr>
        <a:xfrm>
          <a:off x="0" y="0"/>
          <a:ext cx="0" cy="0"/>
          <a:chOff x="0" y="0"/>
          <a:chExt cx="0" cy="0"/>
        </a:xfrm>
      </p:grpSpPr>
      <p:sp>
        <p:nvSpPr>
          <p:cNvPr id="11" name="Rectangle 10">
            <a:extLst>
              <a:ext uri="{FF2B5EF4-FFF2-40B4-BE49-F238E27FC236}">
                <a16:creationId xmlns="" xmlns:a16="http://schemas.microsoft.com/office/drawing/2014/main" id="{AFCE9FF2-C1CD-3B46-8DA3-F837CD71F165}"/>
              </a:ext>
            </a:extLst>
          </p:cNvPr>
          <p:cNvSpPr/>
          <p:nvPr/>
        </p:nvSpPr>
        <p:spPr>
          <a:xfrm>
            <a:off x="577303" y="4449170"/>
            <a:ext cx="10395496" cy="10056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 xmlns:a16="http://schemas.microsoft.com/office/drawing/2014/main" id="{C3297719-7BD2-E047-8438-904D3A7C872F}"/>
              </a:ext>
            </a:extLst>
          </p:cNvPr>
          <p:cNvSpPr/>
          <p:nvPr/>
        </p:nvSpPr>
        <p:spPr>
          <a:xfrm>
            <a:off x="577303" y="2522281"/>
            <a:ext cx="10395496" cy="13255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32" name="Google Shape;532;g8d3272b2c0_2_186"/>
          <p:cNvGraphicFramePr/>
          <p:nvPr>
            <p:extLst>
              <p:ext uri="{D42A27DB-BD31-4B8C-83A1-F6EECF244321}">
                <p14:modId xmlns:p14="http://schemas.microsoft.com/office/powerpoint/2010/main" val="1985916301"/>
              </p:ext>
            </p:extLst>
          </p:nvPr>
        </p:nvGraphicFramePr>
        <p:xfrm>
          <a:off x="656947" y="2564849"/>
          <a:ext cx="10315851" cy="1325562"/>
        </p:xfrm>
        <a:graphic>
          <a:graphicData uri="http://schemas.openxmlformats.org/drawingml/2006/table">
            <a:tbl>
              <a:tblPr>
                <a:noFill/>
                <a:tableStyleId>{B46CFEF4-99AF-46A8-A051-738FFB79779B}</a:tableStyleId>
              </a:tblPr>
              <a:tblGrid>
                <a:gridCol w="10315851">
                  <a:extLst>
                    <a:ext uri="{9D8B030D-6E8A-4147-A177-3AD203B41FA5}">
                      <a16:colId xmlns="" xmlns:a16="http://schemas.microsoft.com/office/drawing/2014/main" val="20000"/>
                    </a:ext>
                  </a:extLst>
                </a:gridCol>
              </a:tblGrid>
              <a:tr h="1325562">
                <a:tc>
                  <a:txBody>
                    <a:bodyPr/>
                    <a:lstStyle/>
                    <a:p>
                      <a:pPr marL="0" lvl="0" indent="0" algn="l" rtl="0">
                        <a:lnSpc>
                          <a:spcPct val="115000"/>
                        </a:lnSpc>
                        <a:spcBef>
                          <a:spcPts val="0"/>
                        </a:spcBef>
                        <a:spcAft>
                          <a:spcPts val="0"/>
                        </a:spcAft>
                        <a:buNone/>
                      </a:pPr>
                      <a:r>
                        <a:rPr lang="en-US" sz="2800" b="0" i="0" dirty="0">
                          <a:solidFill>
                            <a:schemeClr val="bg1"/>
                          </a:solidFill>
                          <a:latin typeface="Calibri" panose="020F0502020204030204" pitchFamily="34" charset="0"/>
                          <a:cs typeface="Calibri" panose="020F0502020204030204" pitchFamily="34" charset="0"/>
                        </a:rPr>
                        <a:t>In many businesses working long hours is more appreciated than achieving good results.</a:t>
                      </a:r>
                      <a:endParaRPr sz="2800" b="0" i="0" dirty="0">
                        <a:solidFill>
                          <a:schemeClr val="bg1"/>
                        </a:solidFill>
                        <a:latin typeface="Calibri" panose="020F0502020204030204" pitchFamily="34" charset="0"/>
                        <a:cs typeface="Calibri" panose="020F0502020204030204" pitchFamily="34" charset="0"/>
                      </a:endParaRPr>
                    </a:p>
                  </a:txBody>
                  <a:tcPr marL="91425" marR="91425" marT="91425" marB="91425">
                    <a:lnL w="38100" cap="flat" cmpd="sng">
                      <a:noFill/>
                      <a:prstDash val="solid"/>
                      <a:round/>
                      <a:headEnd type="none" w="sm" len="sm"/>
                      <a:tailEnd type="none" w="sm" len="sm"/>
                    </a:lnL>
                    <a:lnR w="38100" cap="flat" cmpd="sng">
                      <a:noFill/>
                      <a:prstDash val="solid"/>
                      <a:round/>
                      <a:headEnd type="none" w="sm" len="sm"/>
                      <a:tailEnd type="none" w="sm" len="sm"/>
                    </a:lnR>
                    <a:lnT w="38100" cap="flat" cmpd="sng">
                      <a:noFill/>
                      <a:prstDash val="solid"/>
                      <a:round/>
                      <a:headEnd type="none" w="sm" len="sm"/>
                      <a:tailEnd type="none" w="sm" len="sm"/>
                    </a:lnT>
                    <a:lnB w="38100" cap="flat" cmpd="sng" algn="ctr">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 xmlns:a16="http://schemas.microsoft.com/office/drawing/2014/main" val="10000"/>
                  </a:ext>
                </a:extLst>
              </a:tr>
            </a:tbl>
          </a:graphicData>
        </a:graphic>
      </p:graphicFrame>
      <p:graphicFrame>
        <p:nvGraphicFramePr>
          <p:cNvPr id="4" name="Table 3">
            <a:extLst>
              <a:ext uri="{FF2B5EF4-FFF2-40B4-BE49-F238E27FC236}">
                <a16:creationId xmlns="" xmlns:a16="http://schemas.microsoft.com/office/drawing/2014/main" id="{D4C80389-CBF2-884A-AAE1-E30DBEC2944A}"/>
              </a:ext>
            </a:extLst>
          </p:cNvPr>
          <p:cNvGraphicFramePr>
            <a:graphicFrameLocks noGrp="1"/>
          </p:cNvGraphicFramePr>
          <p:nvPr>
            <p:extLst>
              <p:ext uri="{D42A27DB-BD31-4B8C-83A1-F6EECF244321}">
                <p14:modId xmlns:p14="http://schemas.microsoft.com/office/powerpoint/2010/main" val="836237866"/>
              </p:ext>
            </p:extLst>
          </p:nvPr>
        </p:nvGraphicFramePr>
        <p:xfrm>
          <a:off x="577303" y="4491737"/>
          <a:ext cx="10395495" cy="1010430"/>
        </p:xfrm>
        <a:graphic>
          <a:graphicData uri="http://schemas.openxmlformats.org/drawingml/2006/table">
            <a:tbl>
              <a:tblPr firstRow="1" bandRow="1">
                <a:tableStyleId>{B46CFEF4-99AF-46A8-A051-738FFB79779B}</a:tableStyleId>
              </a:tblPr>
              <a:tblGrid>
                <a:gridCol w="10395495">
                  <a:extLst>
                    <a:ext uri="{9D8B030D-6E8A-4147-A177-3AD203B41FA5}">
                      <a16:colId xmlns="" xmlns:a16="http://schemas.microsoft.com/office/drawing/2014/main" val="2862978725"/>
                    </a:ext>
                  </a:extLst>
                </a:gridCol>
              </a:tblGrid>
              <a:tr h="1010430">
                <a:tc>
                  <a:txBody>
                    <a:bodyPr/>
                    <a:lstStyle/>
                    <a:p>
                      <a:pPr algn="just"/>
                      <a:r>
                        <a:rPr lang="en-US" sz="2400" b="0" i="1" u="none" strike="noStrike" cap="none" dirty="0">
                          <a:solidFill>
                            <a:schemeClr val="bg1"/>
                          </a:solidFill>
                          <a:latin typeface="Calibri" panose="020F0502020204030204" pitchFamily="34" charset="0"/>
                          <a:ea typeface="Arial"/>
                          <a:cs typeface="Calibri" panose="020F0502020204030204" pitchFamily="34" charset="0"/>
                          <a:sym typeface="Arial"/>
                        </a:rPr>
                        <a:t>In many businesses, an unwritten rule states that working long hours is more important than achieving results. </a:t>
                      </a:r>
                    </a:p>
                  </a:txBody>
                  <a:tcP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3434563234"/>
                  </a:ext>
                </a:extLst>
              </a:tr>
            </a:tbl>
          </a:graphicData>
        </a:graphic>
      </p:graphicFrame>
      <p:pic>
        <p:nvPicPr>
          <p:cNvPr id="13" name="Google Shape;90;p1">
            <a:extLst>
              <a:ext uri="{FF2B5EF4-FFF2-40B4-BE49-F238E27FC236}">
                <a16:creationId xmlns="" xmlns:a16="http://schemas.microsoft.com/office/drawing/2014/main" id="{EAEA74FF-EFCD-B542-B6A5-DC86F21740F1}"/>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14" name="Picture 13">
            <a:extLst>
              <a:ext uri="{FF2B5EF4-FFF2-40B4-BE49-F238E27FC236}">
                <a16:creationId xmlns="" xmlns:a16="http://schemas.microsoft.com/office/drawing/2014/main" id="{8A746207-8803-1149-ABAF-C30B4ACCC417}"/>
              </a:ext>
            </a:extLst>
          </p:cNvPr>
          <p:cNvPicPr>
            <a:picLocks noChangeAspect="1"/>
          </p:cNvPicPr>
          <p:nvPr/>
        </p:nvPicPr>
        <p:blipFill>
          <a:blip r:embed="rId4"/>
          <a:stretch>
            <a:fillRect/>
          </a:stretch>
        </p:blipFill>
        <p:spPr>
          <a:xfrm>
            <a:off x="2450562" y="556124"/>
            <a:ext cx="2376972" cy="968991"/>
          </a:xfrm>
          <a:prstGeom prst="rect">
            <a:avLst/>
          </a:prstGeom>
        </p:spPr>
      </p:pic>
      <p:sp>
        <p:nvSpPr>
          <p:cNvPr id="2" name="Rectangle: Rounded Corners 1">
            <a:extLst>
              <a:ext uri="{FF2B5EF4-FFF2-40B4-BE49-F238E27FC236}">
                <a16:creationId xmlns="" xmlns:a16="http://schemas.microsoft.com/office/drawing/2014/main" id="{57E87A58-A560-4282-AC4C-E8F3EEBB2355}"/>
              </a:ext>
            </a:extLst>
          </p:cNvPr>
          <p:cNvSpPr/>
          <p:nvPr/>
        </p:nvSpPr>
        <p:spPr>
          <a:xfrm>
            <a:off x="10386874" y="2794444"/>
            <a:ext cx="1227823" cy="78123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FF0000"/>
                </a:solidFill>
              </a:rPr>
              <a:t>True</a:t>
            </a:r>
          </a:p>
        </p:txBody>
      </p:sp>
      <p:sp>
        <p:nvSpPr>
          <p:cNvPr id="10" name="Rectangle 9">
            <a:extLst>
              <a:ext uri="{FF2B5EF4-FFF2-40B4-BE49-F238E27FC236}">
                <a16:creationId xmlns="" xmlns:a16="http://schemas.microsoft.com/office/drawing/2014/main" id="{C987DE58-B647-6341-B264-0F0900D656FE}"/>
              </a:ext>
            </a:extLst>
          </p:cNvPr>
          <p:cNvSpPr/>
          <p:nvPr/>
        </p:nvSpPr>
        <p:spPr>
          <a:xfrm>
            <a:off x="7008407" y="462409"/>
            <a:ext cx="4350328" cy="11564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Calibri" panose="020F0502020204030204" pitchFamily="34" charset="0"/>
                <a:cs typeface="Calibri" panose="020F0502020204030204" pitchFamily="34" charset="0"/>
              </a:rPr>
              <a:t>Reading</a:t>
            </a:r>
            <a:r>
              <a:rPr lang="ka-GE" sz="3000" dirty="0">
                <a:latin typeface="Calibri" panose="020F0502020204030204" pitchFamily="34" charset="0"/>
                <a:cs typeface="Calibri" panose="020F0502020204030204" pitchFamily="34" charset="0"/>
              </a:rPr>
              <a:t> </a:t>
            </a:r>
            <a:r>
              <a:rPr lang="en-US" sz="3000" dirty="0" smtClean="0">
                <a:latin typeface="Calibri" panose="020F0502020204030204" pitchFamily="34" charset="0"/>
                <a:cs typeface="Calibri" panose="020F0502020204030204" pitchFamily="34" charset="0"/>
              </a:rPr>
              <a:t>Comprehension</a:t>
            </a:r>
            <a:endParaRPr lang="ka-GE" sz="3000" dirty="0">
              <a:latin typeface="Calibri" panose="020F0502020204030204" pitchFamily="34" charset="0"/>
              <a:cs typeface="Calibri" panose="020F0502020204030204" pitchFamily="34" charset="0"/>
            </a:endParaRPr>
          </a:p>
          <a:p>
            <a:pPr algn="ctr"/>
            <a:r>
              <a:rPr lang="ka-GE" sz="3000" dirty="0" smtClean="0">
                <a:latin typeface="Calibri" panose="020F0502020204030204" pitchFamily="34" charset="0"/>
                <a:cs typeface="Calibri" panose="020F0502020204030204" pitchFamily="34" charset="0"/>
              </a:rPr>
              <a:t>წაკითხულის გააზრება</a:t>
            </a:r>
            <a:endParaRPr lang="en-US" sz="3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66417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30"/>
        <p:cNvGrpSpPr/>
        <p:nvPr/>
      </p:nvGrpSpPr>
      <p:grpSpPr>
        <a:xfrm>
          <a:off x="0" y="0"/>
          <a:ext cx="0" cy="0"/>
          <a:chOff x="0" y="0"/>
          <a:chExt cx="0" cy="0"/>
        </a:xfrm>
      </p:grpSpPr>
      <p:sp>
        <p:nvSpPr>
          <p:cNvPr id="11" name="Rectangle 10">
            <a:extLst>
              <a:ext uri="{FF2B5EF4-FFF2-40B4-BE49-F238E27FC236}">
                <a16:creationId xmlns="" xmlns:a16="http://schemas.microsoft.com/office/drawing/2014/main" id="{AFCE9FF2-C1CD-3B46-8DA3-F837CD71F165}"/>
              </a:ext>
            </a:extLst>
          </p:cNvPr>
          <p:cNvSpPr/>
          <p:nvPr/>
        </p:nvSpPr>
        <p:spPr>
          <a:xfrm>
            <a:off x="577303" y="4186906"/>
            <a:ext cx="10395496" cy="12435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i="1" dirty="0" smtClean="0">
                <a:latin typeface="Calibri" pitchFamily="34" charset="0"/>
              </a:rPr>
              <a:t>New </a:t>
            </a:r>
            <a:r>
              <a:rPr lang="en-US" sz="2400" i="1" dirty="0">
                <a:latin typeface="Calibri" pitchFamily="34" charset="0"/>
              </a:rPr>
              <a:t>staff quickly learn when their ideas and opinions are listened to and valued, and when it’s better to keep them to themselves. </a:t>
            </a:r>
          </a:p>
        </p:txBody>
      </p:sp>
      <p:sp>
        <p:nvSpPr>
          <p:cNvPr id="6" name="Rectangle 5">
            <a:extLst>
              <a:ext uri="{FF2B5EF4-FFF2-40B4-BE49-F238E27FC236}">
                <a16:creationId xmlns="" xmlns:a16="http://schemas.microsoft.com/office/drawing/2014/main" id="{C3297719-7BD2-E047-8438-904D3A7C872F}"/>
              </a:ext>
            </a:extLst>
          </p:cNvPr>
          <p:cNvSpPr/>
          <p:nvPr/>
        </p:nvSpPr>
        <p:spPr>
          <a:xfrm>
            <a:off x="577303" y="2522281"/>
            <a:ext cx="10395496" cy="13255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32" name="Google Shape;532;g8d3272b2c0_2_186"/>
          <p:cNvGraphicFramePr/>
          <p:nvPr>
            <p:extLst>
              <p:ext uri="{D42A27DB-BD31-4B8C-83A1-F6EECF244321}">
                <p14:modId xmlns:p14="http://schemas.microsoft.com/office/powerpoint/2010/main" val="1617977406"/>
              </p:ext>
            </p:extLst>
          </p:nvPr>
        </p:nvGraphicFramePr>
        <p:xfrm>
          <a:off x="651434" y="2341525"/>
          <a:ext cx="10324729" cy="1164306"/>
        </p:xfrm>
        <a:graphic>
          <a:graphicData uri="http://schemas.openxmlformats.org/drawingml/2006/table">
            <a:tbl>
              <a:tblPr>
                <a:noFill/>
                <a:tableStyleId>{B46CFEF4-99AF-46A8-A051-738FFB79779B}</a:tableStyleId>
              </a:tblPr>
              <a:tblGrid>
                <a:gridCol w="10324729">
                  <a:extLst>
                    <a:ext uri="{9D8B030D-6E8A-4147-A177-3AD203B41FA5}">
                      <a16:colId xmlns="" xmlns:a16="http://schemas.microsoft.com/office/drawing/2014/main" val="20000"/>
                    </a:ext>
                  </a:extLst>
                </a:gridCol>
              </a:tblGrid>
              <a:tr h="954721">
                <a:tc>
                  <a:txBody>
                    <a:bodyPr/>
                    <a:lstStyle/>
                    <a:p>
                      <a:pPr marL="0" lvl="0" indent="0" algn="l" rtl="0">
                        <a:lnSpc>
                          <a:spcPct val="115000"/>
                        </a:lnSpc>
                        <a:spcBef>
                          <a:spcPts val="0"/>
                        </a:spcBef>
                        <a:spcAft>
                          <a:spcPts val="0"/>
                        </a:spcAft>
                        <a:buNone/>
                      </a:pPr>
                      <a:endParaRPr lang="en-US" sz="2800" b="0" i="0" dirty="0" smtClean="0">
                        <a:solidFill>
                          <a:schemeClr val="bg1"/>
                        </a:solidFill>
                        <a:latin typeface="Calibri" panose="020F0502020204030204" pitchFamily="34" charset="0"/>
                        <a:cs typeface="Calibri" panose="020F0502020204030204" pitchFamily="34" charset="0"/>
                      </a:endParaRPr>
                    </a:p>
                    <a:p>
                      <a:pPr marL="0" lvl="0" indent="0" algn="l" rtl="0">
                        <a:lnSpc>
                          <a:spcPct val="115000"/>
                        </a:lnSpc>
                        <a:spcBef>
                          <a:spcPts val="0"/>
                        </a:spcBef>
                        <a:spcAft>
                          <a:spcPts val="0"/>
                        </a:spcAft>
                        <a:buNone/>
                      </a:pPr>
                      <a:r>
                        <a:rPr lang="en-US" sz="2800" b="0" i="0" dirty="0" smtClean="0">
                          <a:solidFill>
                            <a:schemeClr val="bg1"/>
                          </a:solidFill>
                          <a:latin typeface="Calibri" panose="020F0502020204030204" pitchFamily="34" charset="0"/>
                          <a:cs typeface="Calibri" panose="020F0502020204030204" pitchFamily="34" charset="0"/>
                        </a:rPr>
                        <a:t>New </a:t>
                      </a:r>
                      <a:r>
                        <a:rPr lang="en-US" sz="2800" b="0" i="0" dirty="0">
                          <a:solidFill>
                            <a:schemeClr val="bg1"/>
                          </a:solidFill>
                          <a:latin typeface="Calibri" panose="020F0502020204030204" pitchFamily="34" charset="0"/>
                          <a:cs typeface="Calibri" panose="020F0502020204030204" pitchFamily="34" charset="0"/>
                        </a:rPr>
                        <a:t>employees learn the rules set in the company very fast. </a:t>
                      </a:r>
                    </a:p>
                  </a:txBody>
                  <a:tcPr marL="91425" marR="91425" marT="91425" marB="91425">
                    <a:lnL w="38100" cap="flat" cmpd="sng">
                      <a:noFill/>
                      <a:prstDash val="solid"/>
                      <a:round/>
                      <a:headEnd type="none" w="sm" len="sm"/>
                      <a:tailEnd type="none" w="sm" len="sm"/>
                    </a:lnL>
                    <a:lnR w="38100" cap="flat" cmpd="sng">
                      <a:noFill/>
                      <a:prstDash val="solid"/>
                      <a:round/>
                      <a:headEnd type="none" w="sm" len="sm"/>
                      <a:tailEnd type="none" w="sm" len="sm"/>
                    </a:lnR>
                    <a:lnT w="38100" cap="flat" cmpd="sng">
                      <a:noFill/>
                      <a:prstDash val="solid"/>
                      <a:round/>
                      <a:headEnd type="none" w="sm" len="sm"/>
                      <a:tailEnd type="none" w="sm" len="sm"/>
                    </a:lnT>
                    <a:lnB w="38100" cap="flat" cmpd="sng" algn="ctr">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 xmlns:a16="http://schemas.microsoft.com/office/drawing/2014/main" val="10000"/>
                  </a:ext>
                </a:extLst>
              </a:tr>
            </a:tbl>
          </a:graphicData>
        </a:graphic>
      </p:graphicFrame>
      <p:pic>
        <p:nvPicPr>
          <p:cNvPr id="13" name="Google Shape;90;p1">
            <a:extLst>
              <a:ext uri="{FF2B5EF4-FFF2-40B4-BE49-F238E27FC236}">
                <a16:creationId xmlns="" xmlns:a16="http://schemas.microsoft.com/office/drawing/2014/main" id="{EAEA74FF-EFCD-B542-B6A5-DC86F21740F1}"/>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14" name="Picture 13">
            <a:extLst>
              <a:ext uri="{FF2B5EF4-FFF2-40B4-BE49-F238E27FC236}">
                <a16:creationId xmlns="" xmlns:a16="http://schemas.microsoft.com/office/drawing/2014/main" id="{8A746207-8803-1149-ABAF-C30B4ACCC417}"/>
              </a:ext>
            </a:extLst>
          </p:cNvPr>
          <p:cNvPicPr>
            <a:picLocks noChangeAspect="1"/>
          </p:cNvPicPr>
          <p:nvPr/>
        </p:nvPicPr>
        <p:blipFill>
          <a:blip r:embed="rId4"/>
          <a:stretch>
            <a:fillRect/>
          </a:stretch>
        </p:blipFill>
        <p:spPr>
          <a:xfrm>
            <a:off x="2450562" y="556124"/>
            <a:ext cx="2376972" cy="968991"/>
          </a:xfrm>
          <a:prstGeom prst="rect">
            <a:avLst/>
          </a:prstGeom>
        </p:spPr>
      </p:pic>
      <p:sp>
        <p:nvSpPr>
          <p:cNvPr id="2" name="Rectangle: Rounded Corners 1">
            <a:extLst>
              <a:ext uri="{FF2B5EF4-FFF2-40B4-BE49-F238E27FC236}">
                <a16:creationId xmlns="" xmlns:a16="http://schemas.microsoft.com/office/drawing/2014/main" id="{91344929-0887-4C99-8128-EC4C238CE625}"/>
              </a:ext>
            </a:extLst>
          </p:cNvPr>
          <p:cNvSpPr/>
          <p:nvPr/>
        </p:nvSpPr>
        <p:spPr>
          <a:xfrm>
            <a:off x="10385520" y="2771255"/>
            <a:ext cx="1174557" cy="82761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FF0000"/>
                </a:solidFill>
              </a:rPr>
              <a:t>True</a:t>
            </a:r>
          </a:p>
        </p:txBody>
      </p:sp>
      <p:sp>
        <p:nvSpPr>
          <p:cNvPr id="9" name="Rectangle 8">
            <a:extLst>
              <a:ext uri="{FF2B5EF4-FFF2-40B4-BE49-F238E27FC236}">
                <a16:creationId xmlns="" xmlns:a16="http://schemas.microsoft.com/office/drawing/2014/main" id="{C987DE58-B647-6341-B264-0F0900D656FE}"/>
              </a:ext>
            </a:extLst>
          </p:cNvPr>
          <p:cNvSpPr/>
          <p:nvPr/>
        </p:nvSpPr>
        <p:spPr>
          <a:xfrm>
            <a:off x="7008407" y="462409"/>
            <a:ext cx="4350328" cy="11564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Calibri" panose="020F0502020204030204" pitchFamily="34" charset="0"/>
                <a:cs typeface="Calibri" panose="020F0502020204030204" pitchFamily="34" charset="0"/>
              </a:rPr>
              <a:t>Reading</a:t>
            </a:r>
            <a:r>
              <a:rPr lang="ka-GE" sz="3000" dirty="0">
                <a:latin typeface="Calibri" panose="020F0502020204030204" pitchFamily="34" charset="0"/>
                <a:cs typeface="Calibri" panose="020F0502020204030204" pitchFamily="34" charset="0"/>
              </a:rPr>
              <a:t> </a:t>
            </a:r>
            <a:r>
              <a:rPr lang="en-US" sz="3000" dirty="0" smtClean="0">
                <a:latin typeface="Calibri" panose="020F0502020204030204" pitchFamily="34" charset="0"/>
                <a:cs typeface="Calibri" panose="020F0502020204030204" pitchFamily="34" charset="0"/>
              </a:rPr>
              <a:t>Comprehension</a:t>
            </a:r>
            <a:endParaRPr lang="ka-GE" sz="3000" dirty="0">
              <a:latin typeface="Calibri" panose="020F0502020204030204" pitchFamily="34" charset="0"/>
              <a:cs typeface="Calibri" panose="020F0502020204030204" pitchFamily="34" charset="0"/>
            </a:endParaRPr>
          </a:p>
          <a:p>
            <a:pPr algn="ctr"/>
            <a:r>
              <a:rPr lang="ka-GE" sz="3000" dirty="0" smtClean="0">
                <a:latin typeface="Calibri" panose="020F0502020204030204" pitchFamily="34" charset="0"/>
                <a:cs typeface="Calibri" panose="020F0502020204030204" pitchFamily="34" charset="0"/>
              </a:rPr>
              <a:t>წაკითხულის გააზრება</a:t>
            </a:r>
            <a:endParaRPr lang="en-US" sz="3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87699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65"/>
        <p:cNvGrpSpPr/>
        <p:nvPr/>
      </p:nvGrpSpPr>
      <p:grpSpPr>
        <a:xfrm>
          <a:off x="0" y="0"/>
          <a:ext cx="0" cy="0"/>
          <a:chOff x="0" y="0"/>
          <a:chExt cx="0" cy="0"/>
        </a:xfrm>
      </p:grpSpPr>
      <p:sp>
        <p:nvSpPr>
          <p:cNvPr id="4" name="Rectangle 3">
            <a:extLst>
              <a:ext uri="{FF2B5EF4-FFF2-40B4-BE49-F238E27FC236}">
                <a16:creationId xmlns="" xmlns:a16="http://schemas.microsoft.com/office/drawing/2014/main" id="{6042AC8F-C617-8540-A5BD-0D218871DB0D}"/>
              </a:ext>
            </a:extLst>
          </p:cNvPr>
          <p:cNvSpPr/>
          <p:nvPr/>
        </p:nvSpPr>
        <p:spPr>
          <a:xfrm>
            <a:off x="6653876" y="464777"/>
            <a:ext cx="4350328" cy="1325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3000" dirty="0">
                <a:latin typeface="Calibri" charset="0"/>
                <a:ea typeface="Calibri" charset="0"/>
                <a:cs typeface="Calibri" charset="0"/>
              </a:rPr>
              <a:t>Grammar</a:t>
            </a:r>
          </a:p>
          <a:p>
            <a:pPr algn="ctr"/>
            <a:r>
              <a:rPr lang="ka-GE" sz="3000" dirty="0">
                <a:latin typeface="Calibri" charset="0"/>
                <a:ea typeface="Calibri" charset="0"/>
                <a:cs typeface="Calibri" charset="0"/>
              </a:rPr>
              <a:t>გრამატიკა</a:t>
            </a:r>
            <a:endParaRPr lang="en-US" sz="3000" dirty="0">
              <a:latin typeface="Calibri" charset="0"/>
              <a:ea typeface="Calibri" charset="0"/>
              <a:cs typeface="Calibri" charset="0"/>
            </a:endParaRPr>
          </a:p>
        </p:txBody>
      </p:sp>
      <p:sp>
        <p:nvSpPr>
          <p:cNvPr id="2" name="Rectangle 1">
            <a:extLst>
              <a:ext uri="{FF2B5EF4-FFF2-40B4-BE49-F238E27FC236}">
                <a16:creationId xmlns="" xmlns:a16="http://schemas.microsoft.com/office/drawing/2014/main" id="{AD0E387F-F56A-0545-BA44-601E3311587C}"/>
              </a:ext>
            </a:extLst>
          </p:cNvPr>
          <p:cNvSpPr/>
          <p:nvPr/>
        </p:nvSpPr>
        <p:spPr>
          <a:xfrm>
            <a:off x="1071880" y="3429000"/>
            <a:ext cx="9812430" cy="14232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b="1" dirty="0">
                <a:solidFill>
                  <a:schemeClr val="bg1"/>
                </a:solidFill>
                <a:latin typeface="Calibri" panose="020F0502020204030204" pitchFamily="34" charset="0"/>
                <a:cs typeface="Calibri" panose="020F0502020204030204" pitchFamily="34" charset="0"/>
              </a:rPr>
              <a:t>Past Tense Review</a:t>
            </a:r>
          </a:p>
        </p:txBody>
      </p:sp>
      <p:pic>
        <p:nvPicPr>
          <p:cNvPr id="8" name="Google Shape;90;p1">
            <a:extLst>
              <a:ext uri="{FF2B5EF4-FFF2-40B4-BE49-F238E27FC236}">
                <a16:creationId xmlns="" xmlns:a16="http://schemas.microsoft.com/office/drawing/2014/main" id="{1C14417A-E33F-0B46-915E-ABFAFA8DF063}"/>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9" name="Picture 8">
            <a:extLst>
              <a:ext uri="{FF2B5EF4-FFF2-40B4-BE49-F238E27FC236}">
                <a16:creationId xmlns="" xmlns:a16="http://schemas.microsoft.com/office/drawing/2014/main" id="{8A0FE119-0200-0442-BAF7-CA24D53A2AFE}"/>
              </a:ext>
            </a:extLst>
          </p:cNvPr>
          <p:cNvPicPr>
            <a:picLocks noChangeAspect="1"/>
          </p:cNvPicPr>
          <p:nvPr/>
        </p:nvPicPr>
        <p:blipFill>
          <a:blip r:embed="rId4"/>
          <a:stretch>
            <a:fillRect/>
          </a:stretch>
        </p:blipFill>
        <p:spPr>
          <a:xfrm>
            <a:off x="2450562" y="556124"/>
            <a:ext cx="2376972" cy="968991"/>
          </a:xfrm>
          <a:prstGeom prst="rect">
            <a:avLst/>
          </a:prstGeo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73"/>
        <p:cNvGrpSpPr/>
        <p:nvPr/>
      </p:nvGrpSpPr>
      <p:grpSpPr>
        <a:xfrm>
          <a:off x="0" y="0"/>
          <a:ext cx="0" cy="0"/>
          <a:chOff x="0" y="0"/>
          <a:chExt cx="0" cy="0"/>
        </a:xfrm>
      </p:grpSpPr>
      <p:sp>
        <p:nvSpPr>
          <p:cNvPr id="2" name="Rectangle 1">
            <a:extLst>
              <a:ext uri="{FF2B5EF4-FFF2-40B4-BE49-F238E27FC236}">
                <a16:creationId xmlns="" xmlns:a16="http://schemas.microsoft.com/office/drawing/2014/main" id="{EBCEA2AB-4EC0-894F-9C48-DF6E44FE0776}"/>
              </a:ext>
            </a:extLst>
          </p:cNvPr>
          <p:cNvSpPr/>
          <p:nvPr/>
        </p:nvSpPr>
        <p:spPr>
          <a:xfrm>
            <a:off x="1200731" y="2494255"/>
            <a:ext cx="10335153" cy="42261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500" i="1" dirty="0">
              <a:solidFill>
                <a:srgbClr val="FF0000"/>
              </a:solidFill>
              <a:latin typeface="Calibri" charset="0"/>
              <a:ea typeface="Calibri" charset="0"/>
              <a:cs typeface="Calibri" charset="0"/>
            </a:endParaRPr>
          </a:p>
        </p:txBody>
      </p:sp>
      <p:sp>
        <p:nvSpPr>
          <p:cNvPr id="7" name="Rectangle 6">
            <a:extLst>
              <a:ext uri="{FF2B5EF4-FFF2-40B4-BE49-F238E27FC236}">
                <a16:creationId xmlns="" xmlns:a16="http://schemas.microsoft.com/office/drawing/2014/main" id="{6042AC8F-C617-8540-A5BD-0D218871DB0D}"/>
              </a:ext>
            </a:extLst>
          </p:cNvPr>
          <p:cNvSpPr/>
          <p:nvPr/>
        </p:nvSpPr>
        <p:spPr>
          <a:xfrm>
            <a:off x="7070146" y="377769"/>
            <a:ext cx="4350328" cy="1325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3000" dirty="0">
                <a:latin typeface="Calibri" charset="0"/>
                <a:ea typeface="Calibri" charset="0"/>
                <a:cs typeface="Calibri" charset="0"/>
              </a:rPr>
              <a:t>Grammar</a:t>
            </a:r>
          </a:p>
          <a:p>
            <a:pPr algn="ctr"/>
            <a:r>
              <a:rPr lang="ka-GE" sz="3000" dirty="0">
                <a:latin typeface="Calibri" charset="0"/>
                <a:ea typeface="Calibri" charset="0"/>
                <a:cs typeface="Calibri" charset="0"/>
              </a:rPr>
              <a:t>გრამატიკა</a:t>
            </a:r>
            <a:endParaRPr lang="en-US" sz="3000" dirty="0">
              <a:latin typeface="Calibri" charset="0"/>
              <a:ea typeface="Calibri" charset="0"/>
              <a:cs typeface="Calibri" charset="0"/>
            </a:endParaRPr>
          </a:p>
        </p:txBody>
      </p:sp>
      <p:pic>
        <p:nvPicPr>
          <p:cNvPr id="10" name="Google Shape;90;p1">
            <a:extLst>
              <a:ext uri="{FF2B5EF4-FFF2-40B4-BE49-F238E27FC236}">
                <a16:creationId xmlns="" xmlns:a16="http://schemas.microsoft.com/office/drawing/2014/main" id="{1C14417A-E33F-0B46-915E-ABFAFA8DF063}"/>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11" name="Picture 10">
            <a:extLst>
              <a:ext uri="{FF2B5EF4-FFF2-40B4-BE49-F238E27FC236}">
                <a16:creationId xmlns="" xmlns:a16="http://schemas.microsoft.com/office/drawing/2014/main" id="{8A0FE119-0200-0442-BAF7-CA24D53A2AFE}"/>
              </a:ext>
            </a:extLst>
          </p:cNvPr>
          <p:cNvPicPr>
            <a:picLocks noChangeAspect="1"/>
          </p:cNvPicPr>
          <p:nvPr/>
        </p:nvPicPr>
        <p:blipFill>
          <a:blip r:embed="rId4"/>
          <a:stretch>
            <a:fillRect/>
          </a:stretch>
        </p:blipFill>
        <p:spPr>
          <a:xfrm>
            <a:off x="2450562" y="556124"/>
            <a:ext cx="2376972" cy="968991"/>
          </a:xfrm>
          <a:prstGeom prst="rect">
            <a:avLst/>
          </a:prstGeom>
        </p:spPr>
      </p:pic>
      <p:sp>
        <p:nvSpPr>
          <p:cNvPr id="6" name="Rectangle: Rounded Corners 5">
            <a:extLst>
              <a:ext uri="{FF2B5EF4-FFF2-40B4-BE49-F238E27FC236}">
                <a16:creationId xmlns="" xmlns:a16="http://schemas.microsoft.com/office/drawing/2014/main" id="{0FF773B6-F257-412F-BA39-AC86549C3EC4}"/>
              </a:ext>
            </a:extLst>
          </p:cNvPr>
          <p:cNvSpPr/>
          <p:nvPr/>
        </p:nvSpPr>
        <p:spPr>
          <a:xfrm>
            <a:off x="1819921" y="2823098"/>
            <a:ext cx="2325949" cy="48766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Past Simple</a:t>
            </a:r>
            <a:endParaRPr lang="en-US" dirty="0"/>
          </a:p>
        </p:txBody>
      </p:sp>
      <p:sp>
        <p:nvSpPr>
          <p:cNvPr id="8" name="Rectangle: Rounded Corners 7">
            <a:extLst>
              <a:ext uri="{FF2B5EF4-FFF2-40B4-BE49-F238E27FC236}">
                <a16:creationId xmlns="" xmlns:a16="http://schemas.microsoft.com/office/drawing/2014/main" id="{9F2FD6C7-D47D-496E-81B2-C8C65B1073C5}"/>
              </a:ext>
            </a:extLst>
          </p:cNvPr>
          <p:cNvSpPr/>
          <p:nvPr/>
        </p:nvSpPr>
        <p:spPr>
          <a:xfrm>
            <a:off x="1819922" y="3524435"/>
            <a:ext cx="3444536" cy="285861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rPr>
              <a:t>Meaning</a:t>
            </a:r>
          </a:p>
          <a:p>
            <a:pPr algn="ctr"/>
            <a:r>
              <a:rPr lang="en-US" dirty="0">
                <a:solidFill>
                  <a:schemeClr val="bg1"/>
                </a:solidFill>
              </a:rPr>
              <a:t>Single completed actions</a:t>
            </a:r>
          </a:p>
          <a:p>
            <a:pPr algn="ctr"/>
            <a:r>
              <a:rPr lang="en-US" dirty="0">
                <a:solidFill>
                  <a:schemeClr val="bg1"/>
                </a:solidFill>
              </a:rPr>
              <a:t>Repeated or habitual actions in the past</a:t>
            </a:r>
          </a:p>
          <a:p>
            <a:pPr algn="ctr"/>
            <a:r>
              <a:rPr lang="en-US" dirty="0">
                <a:solidFill>
                  <a:schemeClr val="bg1"/>
                </a:solidFill>
              </a:rPr>
              <a:t>General truths about the past</a:t>
            </a:r>
          </a:p>
          <a:p>
            <a:pPr algn="ctr"/>
            <a:r>
              <a:rPr lang="en-US" dirty="0">
                <a:solidFill>
                  <a:schemeClr val="bg1"/>
                </a:solidFill>
              </a:rPr>
              <a:t>Permanent situations and states in the past</a:t>
            </a:r>
          </a:p>
          <a:p>
            <a:pPr algn="ctr"/>
            <a:r>
              <a:rPr lang="en-US" dirty="0">
                <a:solidFill>
                  <a:schemeClr val="bg1"/>
                </a:solidFill>
              </a:rPr>
              <a:t>The main events in a story</a:t>
            </a:r>
          </a:p>
          <a:p>
            <a:pPr algn="ctr"/>
            <a:r>
              <a:rPr lang="en-US" dirty="0">
                <a:solidFill>
                  <a:schemeClr val="bg1"/>
                </a:solidFill>
              </a:rPr>
              <a:t>The present (in conditional sentences)</a:t>
            </a:r>
          </a:p>
          <a:p>
            <a:pPr algn="ctr"/>
            <a:r>
              <a:rPr lang="en-US" dirty="0">
                <a:solidFill>
                  <a:schemeClr val="bg1"/>
                </a:solidFill>
              </a:rPr>
              <a:t>The present  (after wish, it’s time, would rather, </a:t>
            </a:r>
            <a:r>
              <a:rPr lang="en-US" dirty="0" smtClean="0">
                <a:solidFill>
                  <a:schemeClr val="bg1"/>
                </a:solidFill>
              </a:rPr>
              <a:t>etc.)</a:t>
            </a:r>
            <a:endParaRPr lang="en-US" dirty="0">
              <a:solidFill>
                <a:schemeClr val="bg1"/>
              </a:solidFill>
            </a:endParaRPr>
          </a:p>
          <a:p>
            <a:pPr algn="ctr"/>
            <a:endParaRPr lang="en-US" dirty="0">
              <a:solidFill>
                <a:srgbClr val="FF0000"/>
              </a:solidFill>
            </a:endParaRPr>
          </a:p>
        </p:txBody>
      </p:sp>
      <p:sp>
        <p:nvSpPr>
          <p:cNvPr id="12" name="Rectangle: Rounded Corners 11">
            <a:extLst>
              <a:ext uri="{FF2B5EF4-FFF2-40B4-BE49-F238E27FC236}">
                <a16:creationId xmlns="" xmlns:a16="http://schemas.microsoft.com/office/drawing/2014/main" id="{1A783E7C-F903-470A-8F04-A7126807F7F4}"/>
              </a:ext>
            </a:extLst>
          </p:cNvPr>
          <p:cNvSpPr/>
          <p:nvPr/>
        </p:nvSpPr>
        <p:spPr>
          <a:xfrm>
            <a:off x="7070146" y="2632840"/>
            <a:ext cx="3870105" cy="1747830"/>
          </a:xfrm>
          <a:prstGeom prst="roundRect">
            <a:avLst>
              <a:gd name="adj" fmla="val 2254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rPr>
              <a:t>Form</a:t>
            </a:r>
          </a:p>
          <a:p>
            <a:pPr algn="ctr"/>
            <a:r>
              <a:rPr lang="en-US" dirty="0">
                <a:solidFill>
                  <a:schemeClr val="bg1"/>
                </a:solidFill>
              </a:rPr>
              <a:t>Statement: I/you/she/he/it/we they worked</a:t>
            </a:r>
          </a:p>
          <a:p>
            <a:pPr algn="ctr"/>
            <a:r>
              <a:rPr lang="en-US" dirty="0">
                <a:solidFill>
                  <a:schemeClr val="bg1"/>
                </a:solidFill>
              </a:rPr>
              <a:t>Negative: I/you/he/she/it/we/they didn’t work</a:t>
            </a:r>
          </a:p>
          <a:p>
            <a:pPr algn="ctr"/>
            <a:r>
              <a:rPr lang="en-US" dirty="0">
                <a:solidFill>
                  <a:schemeClr val="bg1"/>
                </a:solidFill>
              </a:rPr>
              <a:t>Question: Did I/you/he/she/it/we/they work</a:t>
            </a:r>
          </a:p>
          <a:p>
            <a:pPr algn="ctr"/>
            <a:endParaRPr lang="en-US" dirty="0">
              <a:solidFill>
                <a:schemeClr val="bg1"/>
              </a:solidFill>
            </a:endParaRPr>
          </a:p>
          <a:p>
            <a:pPr algn="ctr"/>
            <a:endParaRPr lang="en-US" dirty="0">
              <a:solidFill>
                <a:srgbClr val="FF0000"/>
              </a:solidFill>
            </a:endParaRPr>
          </a:p>
          <a:p>
            <a:pPr algn="ctr"/>
            <a:endParaRPr lang="en-US" dirty="0">
              <a:solidFill>
                <a:srgbClr val="FF0000"/>
              </a:solidFill>
            </a:endParaRPr>
          </a:p>
        </p:txBody>
      </p:sp>
      <p:sp>
        <p:nvSpPr>
          <p:cNvPr id="13" name="Rectangle: Rounded Corners 12">
            <a:extLst>
              <a:ext uri="{FF2B5EF4-FFF2-40B4-BE49-F238E27FC236}">
                <a16:creationId xmlns="" xmlns:a16="http://schemas.microsoft.com/office/drawing/2014/main" id="{641DA3A2-7DEC-485F-A8CE-3D04AA9867BE}"/>
              </a:ext>
            </a:extLst>
          </p:cNvPr>
          <p:cNvSpPr/>
          <p:nvPr/>
        </p:nvSpPr>
        <p:spPr>
          <a:xfrm>
            <a:off x="7070146" y="4443735"/>
            <a:ext cx="3870105" cy="222829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a:p>
            <a:pPr algn="ctr"/>
            <a:endParaRPr lang="en-US" dirty="0">
              <a:solidFill>
                <a:srgbClr val="FF0000"/>
              </a:solidFill>
            </a:endParaRPr>
          </a:p>
          <a:p>
            <a:pPr algn="ctr"/>
            <a:r>
              <a:rPr lang="en-US" dirty="0">
                <a:solidFill>
                  <a:srgbClr val="FF0000"/>
                </a:solidFill>
              </a:rPr>
              <a:t>Examples</a:t>
            </a:r>
          </a:p>
          <a:p>
            <a:pPr algn="ctr"/>
            <a:r>
              <a:rPr lang="en-US" dirty="0">
                <a:solidFill>
                  <a:schemeClr val="bg1"/>
                </a:solidFill>
              </a:rPr>
              <a:t>Sony and Philips invented the CD in the early 1980s.</a:t>
            </a:r>
          </a:p>
          <a:p>
            <a:pPr algn="ctr"/>
            <a:r>
              <a:rPr lang="en-US" dirty="0">
                <a:solidFill>
                  <a:schemeClr val="bg1"/>
                </a:solidFill>
              </a:rPr>
              <a:t>Did the ancient Egyptians have more advanced technology?</a:t>
            </a:r>
          </a:p>
          <a:p>
            <a:pPr marL="285750" indent="-285750" algn="ctr">
              <a:buFont typeface="Arial" panose="020B0604020202020204" pitchFamily="34" charset="0"/>
              <a:buChar char="•"/>
            </a:pPr>
            <a:endParaRPr lang="en-US" dirty="0">
              <a:solidFill>
                <a:srgbClr val="FF0000"/>
              </a:solidFill>
            </a:endParaRPr>
          </a:p>
        </p:txBody>
      </p:sp>
    </p:spTree>
    <p:extLst>
      <p:ext uri="{BB962C8B-B14F-4D97-AF65-F5344CB8AC3E}">
        <p14:creationId xmlns:p14="http://schemas.microsoft.com/office/powerpoint/2010/main" val="48977664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573"/>
        <p:cNvGrpSpPr/>
        <p:nvPr/>
      </p:nvGrpSpPr>
      <p:grpSpPr>
        <a:xfrm>
          <a:off x="0" y="0"/>
          <a:ext cx="0" cy="0"/>
          <a:chOff x="0" y="0"/>
          <a:chExt cx="0" cy="0"/>
        </a:xfrm>
      </p:grpSpPr>
      <p:sp>
        <p:nvSpPr>
          <p:cNvPr id="2" name="Rectangle 1">
            <a:extLst>
              <a:ext uri="{FF2B5EF4-FFF2-40B4-BE49-F238E27FC236}">
                <a16:creationId xmlns="" xmlns:a16="http://schemas.microsoft.com/office/drawing/2014/main" id="{EBCEA2AB-4EC0-894F-9C48-DF6E44FE0776}"/>
              </a:ext>
            </a:extLst>
          </p:cNvPr>
          <p:cNvSpPr/>
          <p:nvPr/>
        </p:nvSpPr>
        <p:spPr>
          <a:xfrm>
            <a:off x="1085321" y="2601158"/>
            <a:ext cx="10335153" cy="36832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500" i="1" dirty="0">
              <a:solidFill>
                <a:srgbClr val="FF0000"/>
              </a:solidFill>
              <a:latin typeface="Calibri" charset="0"/>
              <a:ea typeface="Calibri" charset="0"/>
              <a:cs typeface="Calibri" charset="0"/>
            </a:endParaRPr>
          </a:p>
        </p:txBody>
      </p:sp>
      <p:sp>
        <p:nvSpPr>
          <p:cNvPr id="7" name="Rectangle 6">
            <a:extLst>
              <a:ext uri="{FF2B5EF4-FFF2-40B4-BE49-F238E27FC236}">
                <a16:creationId xmlns="" xmlns:a16="http://schemas.microsoft.com/office/drawing/2014/main" id="{6042AC8F-C617-8540-A5BD-0D218871DB0D}"/>
              </a:ext>
            </a:extLst>
          </p:cNvPr>
          <p:cNvSpPr/>
          <p:nvPr/>
        </p:nvSpPr>
        <p:spPr>
          <a:xfrm>
            <a:off x="7227137" y="377769"/>
            <a:ext cx="4350328" cy="1325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3000" dirty="0">
                <a:latin typeface="Calibri" charset="0"/>
                <a:ea typeface="Calibri" charset="0"/>
                <a:cs typeface="Calibri" charset="0"/>
              </a:rPr>
              <a:t>Grammar</a:t>
            </a:r>
          </a:p>
          <a:p>
            <a:pPr algn="ctr"/>
            <a:r>
              <a:rPr lang="ka-GE" sz="3000" dirty="0">
                <a:latin typeface="Calibri" charset="0"/>
                <a:ea typeface="Calibri" charset="0"/>
                <a:cs typeface="Calibri" charset="0"/>
              </a:rPr>
              <a:t>გრამატიკა</a:t>
            </a:r>
            <a:endParaRPr lang="en-US" sz="3000" dirty="0">
              <a:latin typeface="Calibri" charset="0"/>
              <a:ea typeface="Calibri" charset="0"/>
              <a:cs typeface="Calibri" charset="0"/>
            </a:endParaRPr>
          </a:p>
        </p:txBody>
      </p:sp>
      <p:pic>
        <p:nvPicPr>
          <p:cNvPr id="10" name="Google Shape;90;p1">
            <a:extLst>
              <a:ext uri="{FF2B5EF4-FFF2-40B4-BE49-F238E27FC236}">
                <a16:creationId xmlns="" xmlns:a16="http://schemas.microsoft.com/office/drawing/2014/main" id="{1C14417A-E33F-0B46-915E-ABFAFA8DF063}"/>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11" name="Picture 10">
            <a:extLst>
              <a:ext uri="{FF2B5EF4-FFF2-40B4-BE49-F238E27FC236}">
                <a16:creationId xmlns="" xmlns:a16="http://schemas.microsoft.com/office/drawing/2014/main" id="{8A0FE119-0200-0442-BAF7-CA24D53A2AFE}"/>
              </a:ext>
            </a:extLst>
          </p:cNvPr>
          <p:cNvPicPr>
            <a:picLocks noChangeAspect="1"/>
          </p:cNvPicPr>
          <p:nvPr/>
        </p:nvPicPr>
        <p:blipFill>
          <a:blip r:embed="rId4"/>
          <a:stretch>
            <a:fillRect/>
          </a:stretch>
        </p:blipFill>
        <p:spPr>
          <a:xfrm>
            <a:off x="2450562" y="556124"/>
            <a:ext cx="2376972" cy="968991"/>
          </a:xfrm>
          <a:prstGeom prst="rect">
            <a:avLst/>
          </a:prstGeom>
        </p:spPr>
      </p:pic>
      <p:sp>
        <p:nvSpPr>
          <p:cNvPr id="6" name="Rectangle: Rounded Corners 5">
            <a:extLst>
              <a:ext uri="{FF2B5EF4-FFF2-40B4-BE49-F238E27FC236}">
                <a16:creationId xmlns="" xmlns:a16="http://schemas.microsoft.com/office/drawing/2014/main" id="{B4E2C228-4452-4EF5-838B-7283512D6416}"/>
              </a:ext>
            </a:extLst>
          </p:cNvPr>
          <p:cNvSpPr/>
          <p:nvPr/>
        </p:nvSpPr>
        <p:spPr>
          <a:xfrm>
            <a:off x="1624614" y="2735122"/>
            <a:ext cx="2601157" cy="39061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Past Continuous</a:t>
            </a:r>
            <a:endParaRPr lang="en-US" dirty="0"/>
          </a:p>
        </p:txBody>
      </p:sp>
      <p:sp>
        <p:nvSpPr>
          <p:cNvPr id="8" name="Rectangle: Rounded Corners 7">
            <a:extLst>
              <a:ext uri="{FF2B5EF4-FFF2-40B4-BE49-F238E27FC236}">
                <a16:creationId xmlns="" xmlns:a16="http://schemas.microsoft.com/office/drawing/2014/main" id="{99FCD995-C54D-45E7-B9D8-2AD509B34DA5}"/>
              </a:ext>
            </a:extLst>
          </p:cNvPr>
          <p:cNvSpPr/>
          <p:nvPr/>
        </p:nvSpPr>
        <p:spPr>
          <a:xfrm>
            <a:off x="1624614" y="3275860"/>
            <a:ext cx="4829452" cy="2779003"/>
          </a:xfrm>
          <a:prstGeom prst="roundRect">
            <a:avLst>
              <a:gd name="adj" fmla="val 1853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rPr>
              <a:t>Meaning</a:t>
            </a:r>
          </a:p>
          <a:p>
            <a:pPr marL="285750" indent="-285750">
              <a:buFont typeface="Arial" panose="020B0604020202020204" pitchFamily="34" charset="0"/>
              <a:buChar char="•"/>
            </a:pPr>
            <a:r>
              <a:rPr lang="en-US" dirty="0"/>
              <a:t>Actions in progress at a particular moment in the past</a:t>
            </a:r>
          </a:p>
          <a:p>
            <a:pPr marL="285750" indent="-285750">
              <a:buFont typeface="Arial" panose="020B0604020202020204" pitchFamily="34" charset="0"/>
              <a:buChar char="•"/>
            </a:pPr>
            <a:r>
              <a:rPr lang="en-US" dirty="0"/>
              <a:t>Actions in progress around a particular moment in the past</a:t>
            </a:r>
          </a:p>
          <a:p>
            <a:pPr marL="285750" indent="-285750">
              <a:buFont typeface="Arial" panose="020B0604020202020204" pitchFamily="34" charset="0"/>
              <a:buChar char="•"/>
            </a:pPr>
            <a:r>
              <a:rPr lang="en-US" dirty="0"/>
              <a:t>Temporary situations and series of actions in the past</a:t>
            </a:r>
          </a:p>
          <a:p>
            <a:pPr marL="285750" indent="-285750">
              <a:buFont typeface="Arial" panose="020B0604020202020204" pitchFamily="34" charset="0"/>
              <a:buChar char="•"/>
            </a:pPr>
            <a:r>
              <a:rPr lang="en-US" dirty="0"/>
              <a:t>Changing and developing situations in the past</a:t>
            </a:r>
          </a:p>
          <a:p>
            <a:pPr marL="285750" indent="-285750">
              <a:buFont typeface="Arial" panose="020B0604020202020204" pitchFamily="34" charset="0"/>
              <a:buChar char="•"/>
            </a:pPr>
            <a:r>
              <a:rPr lang="en-US" dirty="0"/>
              <a:t>Annoying or amusing past habits (usually with </a:t>
            </a:r>
            <a:r>
              <a:rPr lang="en-US" b="1" i="1" dirty="0"/>
              <a:t>always</a:t>
            </a:r>
            <a:r>
              <a:rPr lang="en-US" dirty="0"/>
              <a:t>)</a:t>
            </a:r>
          </a:p>
          <a:p>
            <a:pPr marL="285750" indent="-285750">
              <a:buFont typeface="Arial" panose="020B0604020202020204" pitchFamily="34" charset="0"/>
              <a:buChar char="•"/>
            </a:pPr>
            <a:r>
              <a:rPr lang="en-US" dirty="0"/>
              <a:t>Background information in a story</a:t>
            </a:r>
          </a:p>
          <a:p>
            <a:pPr marL="285750" indent="-285750">
              <a:buFont typeface="Arial" panose="020B0604020202020204" pitchFamily="34" charset="0"/>
              <a:buChar char="•"/>
            </a:pPr>
            <a:r>
              <a:rPr lang="en-US" dirty="0"/>
              <a:t>Actions in progress over a period of time</a:t>
            </a:r>
          </a:p>
          <a:p>
            <a:pPr algn="ctr"/>
            <a:endParaRPr lang="en-US" dirty="0"/>
          </a:p>
        </p:txBody>
      </p:sp>
      <p:sp>
        <p:nvSpPr>
          <p:cNvPr id="12" name="Rectangle: Rounded Corners 11">
            <a:extLst>
              <a:ext uri="{FF2B5EF4-FFF2-40B4-BE49-F238E27FC236}">
                <a16:creationId xmlns="" xmlns:a16="http://schemas.microsoft.com/office/drawing/2014/main" id="{E4402F6B-BDEF-4A54-943A-F38BD640B22D}"/>
              </a:ext>
            </a:extLst>
          </p:cNvPr>
          <p:cNvSpPr/>
          <p:nvPr/>
        </p:nvSpPr>
        <p:spPr>
          <a:xfrm>
            <a:off x="7227137" y="2882360"/>
            <a:ext cx="3879541" cy="152695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r>
              <a:rPr lang="en-US" dirty="0">
                <a:solidFill>
                  <a:srgbClr val="FF0000"/>
                </a:solidFill>
              </a:rPr>
              <a:t>Form</a:t>
            </a:r>
          </a:p>
          <a:p>
            <a:pPr algn="ctr"/>
            <a:r>
              <a:rPr lang="en-US" dirty="0"/>
              <a:t>Statement: I/he/she/it was working</a:t>
            </a:r>
          </a:p>
          <a:p>
            <a:pPr algn="ctr"/>
            <a:r>
              <a:rPr lang="en-US" dirty="0"/>
              <a:t>Negative: I/he/she/it wasn’t working</a:t>
            </a:r>
          </a:p>
          <a:p>
            <a:pPr algn="ctr"/>
            <a:r>
              <a:rPr lang="en-US" dirty="0"/>
              <a:t>Question: Was I/he/she/it working</a:t>
            </a:r>
          </a:p>
          <a:p>
            <a:pPr algn="ctr"/>
            <a:endParaRPr lang="en-US" dirty="0"/>
          </a:p>
        </p:txBody>
      </p:sp>
      <p:sp>
        <p:nvSpPr>
          <p:cNvPr id="13" name="Rectangle: Rounded Corners 12">
            <a:extLst>
              <a:ext uri="{FF2B5EF4-FFF2-40B4-BE49-F238E27FC236}">
                <a16:creationId xmlns="" xmlns:a16="http://schemas.microsoft.com/office/drawing/2014/main" id="{5FA23348-2AC4-4740-A83E-4541487D2BC5}"/>
              </a:ext>
            </a:extLst>
          </p:cNvPr>
          <p:cNvSpPr/>
          <p:nvPr/>
        </p:nvSpPr>
        <p:spPr>
          <a:xfrm>
            <a:off x="7227137" y="4594340"/>
            <a:ext cx="3879541" cy="155388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endParaRPr lang="en-US" dirty="0"/>
          </a:p>
          <a:p>
            <a:pPr algn="ctr"/>
            <a:endParaRPr lang="en-US" dirty="0"/>
          </a:p>
          <a:p>
            <a:pPr algn="ctr"/>
            <a:r>
              <a:rPr lang="en-US" dirty="0">
                <a:solidFill>
                  <a:srgbClr val="FF0000"/>
                </a:solidFill>
              </a:rPr>
              <a:t>Examples</a:t>
            </a:r>
          </a:p>
          <a:p>
            <a:pPr algn="ctr"/>
            <a:endParaRPr lang="en-US" dirty="0"/>
          </a:p>
          <a:p>
            <a:pPr algn="ctr"/>
            <a:r>
              <a:rPr lang="en-US" dirty="0"/>
              <a:t>Were you talking to the manager when I called you?</a:t>
            </a:r>
          </a:p>
          <a:p>
            <a:pPr algn="ctr"/>
            <a:r>
              <a:rPr lang="en-US" dirty="0"/>
              <a:t>When she was young, Tina was always taking things apart to see how they worked.</a:t>
            </a:r>
          </a:p>
          <a:p>
            <a:pPr algn="ctr"/>
            <a:endParaRPr lang="en-US" dirty="0"/>
          </a:p>
          <a:p>
            <a:pPr algn="ctr"/>
            <a:endParaRPr lang="en-US" dirty="0"/>
          </a:p>
          <a:p>
            <a:pPr algn="ctr"/>
            <a:endParaRPr lang="en-US" dirty="0"/>
          </a:p>
          <a:p>
            <a:pPr algn="ctr"/>
            <a:endParaRPr lang="en-US" dirty="0"/>
          </a:p>
        </p:txBody>
      </p:sp>
    </p:spTree>
    <p:extLst>
      <p:ext uri="{BB962C8B-B14F-4D97-AF65-F5344CB8AC3E}">
        <p14:creationId xmlns:p14="http://schemas.microsoft.com/office/powerpoint/2010/main" val="182525580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573"/>
        <p:cNvGrpSpPr/>
        <p:nvPr/>
      </p:nvGrpSpPr>
      <p:grpSpPr>
        <a:xfrm>
          <a:off x="0" y="0"/>
          <a:ext cx="0" cy="0"/>
          <a:chOff x="0" y="0"/>
          <a:chExt cx="0" cy="0"/>
        </a:xfrm>
      </p:grpSpPr>
      <p:sp>
        <p:nvSpPr>
          <p:cNvPr id="2" name="Rectangle 1">
            <a:extLst>
              <a:ext uri="{FF2B5EF4-FFF2-40B4-BE49-F238E27FC236}">
                <a16:creationId xmlns="" xmlns:a16="http://schemas.microsoft.com/office/drawing/2014/main" id="{EBCEA2AB-4EC0-894F-9C48-DF6E44FE0776}"/>
              </a:ext>
            </a:extLst>
          </p:cNvPr>
          <p:cNvSpPr/>
          <p:nvPr/>
        </p:nvSpPr>
        <p:spPr>
          <a:xfrm>
            <a:off x="656175" y="2313676"/>
            <a:ext cx="10335153" cy="38195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500" i="1" dirty="0">
              <a:solidFill>
                <a:srgbClr val="FF0000"/>
              </a:solidFill>
              <a:latin typeface="Calibri" charset="0"/>
              <a:ea typeface="Calibri" charset="0"/>
              <a:cs typeface="Calibri" charset="0"/>
            </a:endParaRPr>
          </a:p>
        </p:txBody>
      </p:sp>
      <p:sp>
        <p:nvSpPr>
          <p:cNvPr id="7" name="Rectangle 6">
            <a:extLst>
              <a:ext uri="{FF2B5EF4-FFF2-40B4-BE49-F238E27FC236}">
                <a16:creationId xmlns="" xmlns:a16="http://schemas.microsoft.com/office/drawing/2014/main" id="{6042AC8F-C617-8540-A5BD-0D218871DB0D}"/>
              </a:ext>
            </a:extLst>
          </p:cNvPr>
          <p:cNvSpPr/>
          <p:nvPr/>
        </p:nvSpPr>
        <p:spPr>
          <a:xfrm>
            <a:off x="7070146" y="377769"/>
            <a:ext cx="4350328" cy="1325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3000" dirty="0">
                <a:latin typeface="Calibri" charset="0"/>
                <a:ea typeface="Calibri" charset="0"/>
                <a:cs typeface="Calibri" charset="0"/>
              </a:rPr>
              <a:t>Grammar</a:t>
            </a:r>
          </a:p>
          <a:p>
            <a:pPr algn="ctr"/>
            <a:r>
              <a:rPr lang="ka-GE" sz="3000" dirty="0">
                <a:latin typeface="Calibri" charset="0"/>
                <a:ea typeface="Calibri" charset="0"/>
                <a:cs typeface="Calibri" charset="0"/>
              </a:rPr>
              <a:t>გრამატიკა</a:t>
            </a:r>
            <a:endParaRPr lang="en-US" sz="3000" dirty="0">
              <a:latin typeface="Calibri" charset="0"/>
              <a:ea typeface="Calibri" charset="0"/>
              <a:cs typeface="Calibri" charset="0"/>
            </a:endParaRPr>
          </a:p>
        </p:txBody>
      </p:sp>
      <p:pic>
        <p:nvPicPr>
          <p:cNvPr id="12" name="Google Shape;90;p1">
            <a:extLst>
              <a:ext uri="{FF2B5EF4-FFF2-40B4-BE49-F238E27FC236}">
                <a16:creationId xmlns="" xmlns:a16="http://schemas.microsoft.com/office/drawing/2014/main" id="{1C14417A-E33F-0B46-915E-ABFAFA8DF063}"/>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13" name="Picture 12">
            <a:extLst>
              <a:ext uri="{FF2B5EF4-FFF2-40B4-BE49-F238E27FC236}">
                <a16:creationId xmlns="" xmlns:a16="http://schemas.microsoft.com/office/drawing/2014/main" id="{8A0FE119-0200-0442-BAF7-CA24D53A2AFE}"/>
              </a:ext>
            </a:extLst>
          </p:cNvPr>
          <p:cNvPicPr>
            <a:picLocks noChangeAspect="1"/>
          </p:cNvPicPr>
          <p:nvPr/>
        </p:nvPicPr>
        <p:blipFill>
          <a:blip r:embed="rId4"/>
          <a:stretch>
            <a:fillRect/>
          </a:stretch>
        </p:blipFill>
        <p:spPr>
          <a:xfrm>
            <a:off x="2450562" y="556124"/>
            <a:ext cx="2376972" cy="968991"/>
          </a:xfrm>
          <a:prstGeom prst="rect">
            <a:avLst/>
          </a:prstGeom>
        </p:spPr>
      </p:pic>
      <p:sp>
        <p:nvSpPr>
          <p:cNvPr id="3" name="Rectangle: Rounded Corners 2">
            <a:extLst>
              <a:ext uri="{FF2B5EF4-FFF2-40B4-BE49-F238E27FC236}">
                <a16:creationId xmlns="" xmlns:a16="http://schemas.microsoft.com/office/drawing/2014/main" id="{D4E56057-42BB-4D82-9F9C-B17C11F5E9E6}"/>
              </a:ext>
            </a:extLst>
          </p:cNvPr>
          <p:cNvSpPr/>
          <p:nvPr/>
        </p:nvSpPr>
        <p:spPr>
          <a:xfrm>
            <a:off x="1731146" y="2494166"/>
            <a:ext cx="2192785" cy="32847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Past </a:t>
            </a:r>
            <a:r>
              <a:rPr lang="en-US" dirty="0" smtClean="0"/>
              <a:t>Perfect Simple</a:t>
            </a:r>
            <a:endParaRPr lang="en-US" dirty="0"/>
          </a:p>
        </p:txBody>
      </p:sp>
      <p:sp>
        <p:nvSpPr>
          <p:cNvPr id="5" name="Rectangle: Rounded Corners 4">
            <a:extLst>
              <a:ext uri="{FF2B5EF4-FFF2-40B4-BE49-F238E27FC236}">
                <a16:creationId xmlns="" xmlns:a16="http://schemas.microsoft.com/office/drawing/2014/main" id="{5D0FEA9B-3C51-48DD-B319-66356DE560D8}"/>
              </a:ext>
            </a:extLst>
          </p:cNvPr>
          <p:cNvSpPr/>
          <p:nvPr/>
        </p:nvSpPr>
        <p:spPr>
          <a:xfrm>
            <a:off x="1731146" y="3213717"/>
            <a:ext cx="4190260" cy="265442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rPr>
              <a:t>Meaning</a:t>
            </a:r>
          </a:p>
          <a:p>
            <a:pPr algn="ctr"/>
            <a:endParaRPr lang="en-US" dirty="0"/>
          </a:p>
          <a:p>
            <a:pPr marL="285750" indent="-285750">
              <a:buFont typeface="Arial" panose="020B0604020202020204" pitchFamily="34" charset="0"/>
              <a:buChar char="•"/>
            </a:pPr>
            <a:r>
              <a:rPr lang="en-US" dirty="0"/>
              <a:t>Situations and states before the past </a:t>
            </a:r>
          </a:p>
          <a:p>
            <a:pPr marL="285750" indent="-285750">
              <a:buFont typeface="Arial" panose="020B0604020202020204" pitchFamily="34" charset="0"/>
              <a:buChar char="•"/>
            </a:pPr>
            <a:r>
              <a:rPr lang="en-US" dirty="0"/>
              <a:t>Completed actions before a moment in the past</a:t>
            </a:r>
          </a:p>
          <a:p>
            <a:pPr marL="285750" indent="-285750">
              <a:buFont typeface="Arial" panose="020B0604020202020204" pitchFamily="34" charset="0"/>
              <a:buChar char="•"/>
            </a:pPr>
            <a:r>
              <a:rPr lang="en-US" dirty="0"/>
              <a:t>A series of actions continuing up to a moment in the past</a:t>
            </a:r>
          </a:p>
          <a:p>
            <a:pPr marL="285750" indent="-285750">
              <a:buFont typeface="Arial" panose="020B0604020202020204" pitchFamily="34" charset="0"/>
              <a:buChar char="•"/>
            </a:pPr>
            <a:r>
              <a:rPr lang="en-US" dirty="0"/>
              <a:t>Completed actions where the important thing is the result at a moment in the past</a:t>
            </a:r>
          </a:p>
          <a:p>
            <a:pPr marL="285750" indent="-285750">
              <a:buFont typeface="Arial" panose="020B0604020202020204" pitchFamily="34" charset="0"/>
              <a:buChar char="•"/>
            </a:pPr>
            <a:endParaRPr lang="en-US" dirty="0"/>
          </a:p>
          <a:p>
            <a:pPr algn="ctr"/>
            <a:endParaRPr lang="en-US" dirty="0"/>
          </a:p>
        </p:txBody>
      </p:sp>
      <p:sp>
        <p:nvSpPr>
          <p:cNvPr id="6" name="Rectangle: Rounded Corners 5">
            <a:extLst>
              <a:ext uri="{FF2B5EF4-FFF2-40B4-BE49-F238E27FC236}">
                <a16:creationId xmlns="" xmlns:a16="http://schemas.microsoft.com/office/drawing/2014/main" id="{79A7CC5F-365C-442A-B71B-73403E377D0D}"/>
              </a:ext>
            </a:extLst>
          </p:cNvPr>
          <p:cNvSpPr/>
          <p:nvPr/>
        </p:nvSpPr>
        <p:spPr>
          <a:xfrm>
            <a:off x="7590407" y="2423603"/>
            <a:ext cx="2592279" cy="79011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endParaRPr lang="en-US" dirty="0"/>
          </a:p>
          <a:p>
            <a:pPr algn="ctr"/>
            <a:endParaRPr lang="en-US" dirty="0">
              <a:solidFill>
                <a:srgbClr val="FF0000"/>
              </a:solidFill>
            </a:endParaRPr>
          </a:p>
          <a:p>
            <a:pPr algn="ctr"/>
            <a:r>
              <a:rPr lang="en-US" dirty="0">
                <a:solidFill>
                  <a:srgbClr val="FF0000"/>
                </a:solidFill>
              </a:rPr>
              <a:t>Form</a:t>
            </a:r>
          </a:p>
          <a:p>
            <a:pPr algn="ctr"/>
            <a:r>
              <a:rPr lang="en-US" dirty="0" smtClean="0"/>
              <a:t>had + </a:t>
            </a:r>
            <a:r>
              <a:rPr lang="en-US" dirty="0"/>
              <a:t>past participle</a:t>
            </a:r>
          </a:p>
          <a:p>
            <a:pPr algn="ctr"/>
            <a:endParaRPr lang="en-US" dirty="0"/>
          </a:p>
          <a:p>
            <a:pPr algn="ctr"/>
            <a:endParaRPr lang="en-US" dirty="0"/>
          </a:p>
        </p:txBody>
      </p:sp>
      <p:sp>
        <p:nvSpPr>
          <p:cNvPr id="8" name="Rectangle: Rounded Corners 7">
            <a:extLst>
              <a:ext uri="{FF2B5EF4-FFF2-40B4-BE49-F238E27FC236}">
                <a16:creationId xmlns="" xmlns:a16="http://schemas.microsoft.com/office/drawing/2014/main" id="{D07E32D1-5234-4E43-8A27-127B5547D24A}"/>
              </a:ext>
            </a:extLst>
          </p:cNvPr>
          <p:cNvSpPr/>
          <p:nvPr/>
        </p:nvSpPr>
        <p:spPr>
          <a:xfrm>
            <a:off x="7395097" y="3368040"/>
            <a:ext cx="2982897" cy="234577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endParaRPr lang="en-US" dirty="0"/>
          </a:p>
          <a:p>
            <a:pPr algn="ctr"/>
            <a:r>
              <a:rPr lang="en-US" dirty="0">
                <a:solidFill>
                  <a:srgbClr val="FF0000"/>
                </a:solidFill>
              </a:rPr>
              <a:t>Examples</a:t>
            </a:r>
          </a:p>
          <a:p>
            <a:pPr algn="ctr"/>
            <a:endParaRPr lang="en-US" dirty="0"/>
          </a:p>
          <a:p>
            <a:pPr marL="285750" indent="-285750">
              <a:buFont typeface="Arial" panose="020B0604020202020204" pitchFamily="34" charset="0"/>
              <a:buChar char="•"/>
            </a:pPr>
            <a:r>
              <a:rPr lang="en-US" dirty="0"/>
              <a:t>When Dimitra called, I had managed to fix her computer.</a:t>
            </a:r>
          </a:p>
          <a:p>
            <a:pPr marL="285750" indent="-285750">
              <a:buFont typeface="Arial" panose="020B0604020202020204" pitchFamily="34" charset="0"/>
              <a:buChar char="•"/>
            </a:pPr>
            <a:r>
              <a:rPr lang="en-US" dirty="0"/>
              <a:t>By the time of his death, Thomas Edison had invented a number of things that changed everyday life.</a:t>
            </a:r>
          </a:p>
          <a:p>
            <a:pPr algn="ctr"/>
            <a:endParaRPr lang="en-US" dirty="0"/>
          </a:p>
          <a:p>
            <a:pPr algn="ctr"/>
            <a:endParaRPr lang="en-US" dirty="0"/>
          </a:p>
          <a:p>
            <a:pPr algn="ctr"/>
            <a:endParaRPr lang="en-US" dirty="0"/>
          </a:p>
        </p:txBody>
      </p:sp>
    </p:spTree>
    <p:extLst>
      <p:ext uri="{BB962C8B-B14F-4D97-AF65-F5344CB8AC3E}">
        <p14:creationId xmlns:p14="http://schemas.microsoft.com/office/powerpoint/2010/main" val="48075048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573"/>
        <p:cNvGrpSpPr/>
        <p:nvPr/>
      </p:nvGrpSpPr>
      <p:grpSpPr>
        <a:xfrm>
          <a:off x="0" y="0"/>
          <a:ext cx="0" cy="0"/>
          <a:chOff x="0" y="0"/>
          <a:chExt cx="0" cy="0"/>
        </a:xfrm>
      </p:grpSpPr>
      <p:sp>
        <p:nvSpPr>
          <p:cNvPr id="2" name="Rectangle 1">
            <a:extLst>
              <a:ext uri="{FF2B5EF4-FFF2-40B4-BE49-F238E27FC236}">
                <a16:creationId xmlns="" xmlns:a16="http://schemas.microsoft.com/office/drawing/2014/main" id="{EBCEA2AB-4EC0-894F-9C48-DF6E44FE0776}"/>
              </a:ext>
            </a:extLst>
          </p:cNvPr>
          <p:cNvSpPr/>
          <p:nvPr/>
        </p:nvSpPr>
        <p:spPr>
          <a:xfrm>
            <a:off x="1085321" y="2476500"/>
            <a:ext cx="10335153" cy="38195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500" i="1" dirty="0">
              <a:solidFill>
                <a:schemeClr val="bg1"/>
              </a:solidFill>
              <a:latin typeface="Calibri" charset="0"/>
              <a:ea typeface="Calibri" charset="0"/>
              <a:cs typeface="Calibri" charset="0"/>
            </a:endParaRPr>
          </a:p>
        </p:txBody>
      </p:sp>
      <p:sp>
        <p:nvSpPr>
          <p:cNvPr id="7" name="Rectangle 6">
            <a:extLst>
              <a:ext uri="{FF2B5EF4-FFF2-40B4-BE49-F238E27FC236}">
                <a16:creationId xmlns="" xmlns:a16="http://schemas.microsoft.com/office/drawing/2014/main" id="{6042AC8F-C617-8540-A5BD-0D218871DB0D}"/>
              </a:ext>
            </a:extLst>
          </p:cNvPr>
          <p:cNvSpPr/>
          <p:nvPr/>
        </p:nvSpPr>
        <p:spPr>
          <a:xfrm>
            <a:off x="7070146" y="377769"/>
            <a:ext cx="4350328" cy="1325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3000" dirty="0">
                <a:latin typeface="Calibri" charset="0"/>
                <a:ea typeface="Calibri" charset="0"/>
                <a:cs typeface="Calibri" charset="0"/>
              </a:rPr>
              <a:t>Grammar</a:t>
            </a:r>
          </a:p>
          <a:p>
            <a:pPr algn="ctr"/>
            <a:r>
              <a:rPr lang="ka-GE" sz="3000" dirty="0">
                <a:latin typeface="Calibri" charset="0"/>
                <a:ea typeface="Calibri" charset="0"/>
                <a:cs typeface="Calibri" charset="0"/>
              </a:rPr>
              <a:t>გრამატიკა</a:t>
            </a:r>
            <a:endParaRPr lang="en-US" sz="3000" dirty="0">
              <a:latin typeface="Calibri" charset="0"/>
              <a:ea typeface="Calibri" charset="0"/>
              <a:cs typeface="Calibri" charset="0"/>
            </a:endParaRPr>
          </a:p>
        </p:txBody>
      </p:sp>
      <p:pic>
        <p:nvPicPr>
          <p:cNvPr id="9" name="Google Shape;90;p1">
            <a:extLst>
              <a:ext uri="{FF2B5EF4-FFF2-40B4-BE49-F238E27FC236}">
                <a16:creationId xmlns="" xmlns:a16="http://schemas.microsoft.com/office/drawing/2014/main" id="{1C14417A-E33F-0B46-915E-ABFAFA8DF063}"/>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10" name="Picture 9">
            <a:extLst>
              <a:ext uri="{FF2B5EF4-FFF2-40B4-BE49-F238E27FC236}">
                <a16:creationId xmlns="" xmlns:a16="http://schemas.microsoft.com/office/drawing/2014/main" id="{8A0FE119-0200-0442-BAF7-CA24D53A2AFE}"/>
              </a:ext>
            </a:extLst>
          </p:cNvPr>
          <p:cNvPicPr>
            <a:picLocks noChangeAspect="1"/>
          </p:cNvPicPr>
          <p:nvPr/>
        </p:nvPicPr>
        <p:blipFill>
          <a:blip r:embed="rId4"/>
          <a:stretch>
            <a:fillRect/>
          </a:stretch>
        </p:blipFill>
        <p:spPr>
          <a:xfrm>
            <a:off x="2450562" y="556124"/>
            <a:ext cx="2376972" cy="968991"/>
          </a:xfrm>
          <a:prstGeom prst="rect">
            <a:avLst/>
          </a:prstGeom>
        </p:spPr>
      </p:pic>
      <p:sp>
        <p:nvSpPr>
          <p:cNvPr id="3" name="Rectangle: Rounded Corners 2">
            <a:extLst>
              <a:ext uri="{FF2B5EF4-FFF2-40B4-BE49-F238E27FC236}">
                <a16:creationId xmlns="" xmlns:a16="http://schemas.microsoft.com/office/drawing/2014/main" id="{E05EBEB3-0C9E-46FF-987E-25D7EE291AA2}"/>
              </a:ext>
            </a:extLst>
          </p:cNvPr>
          <p:cNvSpPr/>
          <p:nvPr/>
        </p:nvSpPr>
        <p:spPr>
          <a:xfrm>
            <a:off x="1660123" y="2698812"/>
            <a:ext cx="3453413" cy="4705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Past Perfect Continuous</a:t>
            </a:r>
            <a:endParaRPr lang="en-US" dirty="0"/>
          </a:p>
        </p:txBody>
      </p:sp>
      <p:sp>
        <p:nvSpPr>
          <p:cNvPr id="4" name="Rectangle: Rounded Corners 3">
            <a:extLst>
              <a:ext uri="{FF2B5EF4-FFF2-40B4-BE49-F238E27FC236}">
                <a16:creationId xmlns="" xmlns:a16="http://schemas.microsoft.com/office/drawing/2014/main" id="{D8F22586-1764-4FCA-9BAC-F358E4766E57}"/>
              </a:ext>
            </a:extLst>
          </p:cNvPr>
          <p:cNvSpPr/>
          <p:nvPr/>
        </p:nvSpPr>
        <p:spPr>
          <a:xfrm>
            <a:off x="1766656" y="3391640"/>
            <a:ext cx="3453414" cy="243152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rPr>
              <a:t>Meaning</a:t>
            </a:r>
          </a:p>
          <a:p>
            <a:pPr algn="ctr"/>
            <a:endParaRPr lang="en-US" dirty="0"/>
          </a:p>
          <a:p>
            <a:pPr algn="ctr"/>
            <a:r>
              <a:rPr lang="en-US" dirty="0"/>
              <a:t>Actions and situations continuing up to  a moment in the past (or just before a moment in the past)</a:t>
            </a:r>
          </a:p>
          <a:p>
            <a:pPr algn="ctr"/>
            <a:endParaRPr lang="en-US" dirty="0"/>
          </a:p>
          <a:p>
            <a:pPr algn="ctr"/>
            <a:endParaRPr lang="en-US" dirty="0"/>
          </a:p>
          <a:p>
            <a:pPr algn="ctr"/>
            <a:endParaRPr lang="en-US" dirty="0"/>
          </a:p>
          <a:p>
            <a:pPr algn="ctr"/>
            <a:endParaRPr lang="en-US" dirty="0"/>
          </a:p>
        </p:txBody>
      </p:sp>
      <p:sp>
        <p:nvSpPr>
          <p:cNvPr id="5" name="Rectangle: Rounded Corners 4">
            <a:extLst>
              <a:ext uri="{FF2B5EF4-FFF2-40B4-BE49-F238E27FC236}">
                <a16:creationId xmlns="" xmlns:a16="http://schemas.microsoft.com/office/drawing/2014/main" id="{7793ECC7-B4B8-4A50-96B9-718DD0E31D8E}"/>
              </a:ext>
            </a:extLst>
          </p:cNvPr>
          <p:cNvSpPr/>
          <p:nvPr/>
        </p:nvSpPr>
        <p:spPr>
          <a:xfrm>
            <a:off x="6551720" y="2698811"/>
            <a:ext cx="4394447" cy="112746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rPr>
              <a:t>Form</a:t>
            </a:r>
          </a:p>
          <a:p>
            <a:pPr algn="ctr"/>
            <a:r>
              <a:rPr lang="en-US" dirty="0"/>
              <a:t>Statement: I/you/he/she/it/we/they had been playing</a:t>
            </a:r>
          </a:p>
          <a:p>
            <a:pPr algn="ctr"/>
            <a:r>
              <a:rPr lang="en-US" dirty="0"/>
              <a:t>Negative: I/you/he/she/it/we /they had been working</a:t>
            </a:r>
          </a:p>
          <a:p>
            <a:pPr algn="ctr"/>
            <a:r>
              <a:rPr lang="en-US" dirty="0"/>
              <a:t>Question: Had I/you/he/she/it/we/they had been working</a:t>
            </a:r>
          </a:p>
        </p:txBody>
      </p:sp>
      <p:sp>
        <p:nvSpPr>
          <p:cNvPr id="6" name="Rectangle: Rounded Corners 5">
            <a:extLst>
              <a:ext uri="{FF2B5EF4-FFF2-40B4-BE49-F238E27FC236}">
                <a16:creationId xmlns="" xmlns:a16="http://schemas.microsoft.com/office/drawing/2014/main" id="{828F584D-472C-4809-8577-D14827C62B9E}"/>
              </a:ext>
            </a:extLst>
          </p:cNvPr>
          <p:cNvSpPr/>
          <p:nvPr/>
        </p:nvSpPr>
        <p:spPr>
          <a:xfrm>
            <a:off x="7022236" y="4003829"/>
            <a:ext cx="3453414" cy="127838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rPr>
              <a:t>Example</a:t>
            </a:r>
          </a:p>
          <a:p>
            <a:pPr algn="ctr"/>
            <a:r>
              <a:rPr lang="en-US" dirty="0"/>
              <a:t>She had been working in this company over ten years before she moved to the United States.</a:t>
            </a:r>
          </a:p>
        </p:txBody>
      </p:sp>
    </p:spTree>
    <p:extLst>
      <p:ext uri="{BB962C8B-B14F-4D97-AF65-F5344CB8AC3E}">
        <p14:creationId xmlns:p14="http://schemas.microsoft.com/office/powerpoint/2010/main" val="376574768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613"/>
        <p:cNvGrpSpPr/>
        <p:nvPr/>
      </p:nvGrpSpPr>
      <p:grpSpPr>
        <a:xfrm>
          <a:off x="0" y="0"/>
          <a:ext cx="0" cy="0"/>
          <a:chOff x="0" y="0"/>
          <a:chExt cx="0" cy="0"/>
        </a:xfrm>
      </p:grpSpPr>
      <p:sp>
        <p:nvSpPr>
          <p:cNvPr id="7" name="Rectangle: Rounded Corners 5">
            <a:extLst>
              <a:ext uri="{FF2B5EF4-FFF2-40B4-BE49-F238E27FC236}">
                <a16:creationId xmlns="" xmlns:a16="http://schemas.microsoft.com/office/drawing/2014/main" id="{C633668A-C180-4A05-AB4F-6AAFDE5258A4}"/>
              </a:ext>
            </a:extLst>
          </p:cNvPr>
          <p:cNvSpPr/>
          <p:nvPr/>
        </p:nvSpPr>
        <p:spPr>
          <a:xfrm>
            <a:off x="646166" y="2605225"/>
            <a:ext cx="10944859" cy="300226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2800" dirty="0">
              <a:solidFill>
                <a:schemeClr val="bg1"/>
              </a:solidFill>
              <a:latin typeface="Calibri" panose="020F0502020204030204" pitchFamily="34" charset="0"/>
              <a:cs typeface="Calibri" panose="020F0502020204030204" pitchFamily="34" charset="0"/>
            </a:endParaRPr>
          </a:p>
          <a:p>
            <a:pPr algn="just"/>
            <a:r>
              <a:rPr lang="en-US" sz="2800" dirty="0">
                <a:solidFill>
                  <a:schemeClr val="bg1"/>
                </a:solidFill>
                <a:latin typeface="Calibri" panose="020F0502020204030204" pitchFamily="34" charset="0"/>
                <a:cs typeface="Calibri" panose="020F0502020204030204" pitchFamily="34" charset="0"/>
              </a:rPr>
              <a:t>The ambulance ……………………(leave) by the time the reporters …………….(get) to the scene of the accident</a:t>
            </a:r>
            <a:r>
              <a:rPr lang="en-US" sz="2800" dirty="0" smtClean="0">
                <a:solidFill>
                  <a:schemeClr val="bg1"/>
                </a:solidFill>
                <a:latin typeface="Calibri" panose="020F0502020204030204" pitchFamily="34" charset="0"/>
                <a:cs typeface="Calibri" panose="020F0502020204030204" pitchFamily="34" charset="0"/>
              </a:rPr>
              <a:t>.</a:t>
            </a:r>
          </a:p>
          <a:p>
            <a:pPr algn="just"/>
            <a:endParaRPr lang="en-US" sz="2800" dirty="0">
              <a:solidFill>
                <a:schemeClr val="bg1"/>
              </a:solidFill>
              <a:latin typeface="Calibri" panose="020F0502020204030204" pitchFamily="34" charset="0"/>
              <a:cs typeface="Calibri" panose="020F0502020204030204" pitchFamily="34" charset="0"/>
            </a:endParaRPr>
          </a:p>
          <a:p>
            <a:pPr algn="just"/>
            <a:r>
              <a:rPr lang="en-US" sz="2800" dirty="0">
                <a:solidFill>
                  <a:schemeClr val="bg1"/>
                </a:solidFill>
                <a:latin typeface="Calibri" panose="020F0502020204030204" pitchFamily="34" charset="0"/>
                <a:cs typeface="Calibri" panose="020F0502020204030204" pitchFamily="34" charset="0"/>
              </a:rPr>
              <a:t>The ambulance had left by the time the reporters got to the scene of the accident.</a:t>
            </a:r>
          </a:p>
        </p:txBody>
      </p:sp>
      <p:sp>
        <p:nvSpPr>
          <p:cNvPr id="6" name="Rectangle 5">
            <a:extLst>
              <a:ext uri="{FF2B5EF4-FFF2-40B4-BE49-F238E27FC236}">
                <a16:creationId xmlns="" xmlns:a16="http://schemas.microsoft.com/office/drawing/2014/main" id="{6042AC8F-C617-8540-A5BD-0D218871DB0D}"/>
              </a:ext>
            </a:extLst>
          </p:cNvPr>
          <p:cNvSpPr/>
          <p:nvPr/>
        </p:nvSpPr>
        <p:spPr>
          <a:xfrm>
            <a:off x="6118595" y="381347"/>
            <a:ext cx="5472430" cy="13185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latin typeface="Calibri" panose="020F0502020204030204" pitchFamily="34" charset="0"/>
                <a:cs typeface="Calibri" panose="020F0502020204030204" pitchFamily="34" charset="0"/>
              </a:rPr>
              <a:t>Grammar Activity</a:t>
            </a:r>
          </a:p>
          <a:p>
            <a:pPr algn="ctr"/>
            <a:r>
              <a:rPr lang="ka-GE" sz="3200" dirty="0">
                <a:solidFill>
                  <a:schemeClr val="bg1"/>
                </a:solidFill>
                <a:latin typeface="Calibri" panose="020F0502020204030204" pitchFamily="34" charset="0"/>
                <a:cs typeface="Calibri" panose="020F0502020204030204" pitchFamily="34" charset="0"/>
              </a:rPr>
              <a:t>გრამატიკული დავალება</a:t>
            </a:r>
            <a:endParaRPr lang="en-US" sz="3200" dirty="0">
              <a:solidFill>
                <a:schemeClr val="bg1"/>
              </a:solidFill>
              <a:latin typeface="Calibri" panose="020F0502020204030204" pitchFamily="34" charset="0"/>
              <a:cs typeface="Calibri" panose="020F0502020204030204" pitchFamily="34" charset="0"/>
            </a:endParaRPr>
          </a:p>
        </p:txBody>
      </p:sp>
      <p:pic>
        <p:nvPicPr>
          <p:cNvPr id="9" name="Google Shape;90;p1">
            <a:extLst>
              <a:ext uri="{FF2B5EF4-FFF2-40B4-BE49-F238E27FC236}">
                <a16:creationId xmlns="" xmlns:a16="http://schemas.microsoft.com/office/drawing/2014/main" id="{1C14417A-E33F-0B46-915E-ABFAFA8DF063}"/>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10" name="Picture 9">
            <a:extLst>
              <a:ext uri="{FF2B5EF4-FFF2-40B4-BE49-F238E27FC236}">
                <a16:creationId xmlns="" xmlns:a16="http://schemas.microsoft.com/office/drawing/2014/main" id="{8A0FE119-0200-0442-BAF7-CA24D53A2AFE}"/>
              </a:ext>
            </a:extLst>
          </p:cNvPr>
          <p:cNvPicPr>
            <a:picLocks noChangeAspect="1"/>
          </p:cNvPicPr>
          <p:nvPr/>
        </p:nvPicPr>
        <p:blipFill>
          <a:blip r:embed="rId4"/>
          <a:stretch>
            <a:fillRect/>
          </a:stretch>
        </p:blipFill>
        <p:spPr>
          <a:xfrm>
            <a:off x="2450562" y="556124"/>
            <a:ext cx="2376972" cy="96899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fade">
                                      <p:cBhvr>
                                        <p:cTn id="7" dur="1000"/>
                                        <p:tgtEl>
                                          <p:spTgt spid="7">
                                            <p:txEl>
                                              <p:pRg st="1" end="1"/>
                                            </p:txEl>
                                          </p:spTgt>
                                        </p:tgtEl>
                                      </p:cBhvr>
                                    </p:animEffect>
                                    <p:anim calcmode="lin" valueType="num">
                                      <p:cBhvr>
                                        <p:cTn id="8"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xEl>
                                              <p:pRg st="3" end="3"/>
                                            </p:txEl>
                                          </p:spTgt>
                                        </p:tgtEl>
                                        <p:attrNameLst>
                                          <p:attrName>style.visibility</p:attrName>
                                        </p:attrNameLst>
                                      </p:cBhvr>
                                      <p:to>
                                        <p:strVal val="visible"/>
                                      </p:to>
                                    </p:set>
                                    <p:animEffect transition="in" filter="fade">
                                      <p:cBhvr>
                                        <p:cTn id="14" dur="1000"/>
                                        <p:tgtEl>
                                          <p:spTgt spid="7">
                                            <p:txEl>
                                              <p:pRg st="3" end="3"/>
                                            </p:txEl>
                                          </p:spTgt>
                                        </p:tgtEl>
                                      </p:cBhvr>
                                    </p:animEffect>
                                    <p:anim calcmode="lin" valueType="num">
                                      <p:cBhvr>
                                        <p:cTn id="15"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613"/>
        <p:cNvGrpSpPr/>
        <p:nvPr/>
      </p:nvGrpSpPr>
      <p:grpSpPr>
        <a:xfrm>
          <a:off x="0" y="0"/>
          <a:ext cx="0" cy="0"/>
          <a:chOff x="0" y="0"/>
          <a:chExt cx="0" cy="0"/>
        </a:xfrm>
      </p:grpSpPr>
      <p:sp>
        <p:nvSpPr>
          <p:cNvPr id="616" name="Google Shape;616;g8d3272b2c0_1_109"/>
          <p:cNvSpPr txBox="1"/>
          <p:nvPr/>
        </p:nvSpPr>
        <p:spPr>
          <a:xfrm>
            <a:off x="883125" y="469150"/>
            <a:ext cx="10707900" cy="5878200"/>
          </a:xfrm>
          <a:prstGeom prst="rect">
            <a:avLst/>
          </a:prstGeom>
          <a:noFill/>
          <a:ln>
            <a:noFill/>
          </a:ln>
        </p:spPr>
        <p:txBody>
          <a:bodyPr spcFirstLastPara="1" wrap="square" lIns="91425" tIns="91425" rIns="91425" bIns="91425" anchor="t" anchorCtr="0">
            <a:noAutofit/>
          </a:bodyPr>
          <a:lstStyle/>
          <a:p>
            <a:pPr lvl="0" algn="just"/>
            <a:endParaRPr lang="en-US" sz="6000" dirty="0">
              <a:latin typeface="Sylfaen Regular" pitchFamily="18" charset="0"/>
              <a:ea typeface="Times New Roman"/>
              <a:cs typeface="Times New Roman"/>
              <a:sym typeface="Times New Roman"/>
            </a:endParaRPr>
          </a:p>
        </p:txBody>
      </p:sp>
      <p:sp>
        <p:nvSpPr>
          <p:cNvPr id="7" name="Rectangle: Rounded Corners 5">
            <a:extLst>
              <a:ext uri="{FF2B5EF4-FFF2-40B4-BE49-F238E27FC236}">
                <a16:creationId xmlns="" xmlns:a16="http://schemas.microsoft.com/office/drawing/2014/main" id="{C633668A-C180-4A05-AB4F-6AAFDE5258A4}"/>
              </a:ext>
            </a:extLst>
          </p:cNvPr>
          <p:cNvSpPr/>
          <p:nvPr/>
        </p:nvSpPr>
        <p:spPr>
          <a:xfrm>
            <a:off x="646166" y="2615878"/>
            <a:ext cx="10944859" cy="310758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dirty="0">
                <a:solidFill>
                  <a:schemeClr val="bg1"/>
                </a:solidFill>
                <a:latin typeface="Calibri" panose="020F0502020204030204" pitchFamily="34" charset="0"/>
                <a:cs typeface="Calibri" panose="020F0502020204030204" pitchFamily="34" charset="0"/>
              </a:rPr>
              <a:t>We…………………..(do) everything we had to do by five, so we …………………(decide) to  leave the office</a:t>
            </a:r>
            <a:r>
              <a:rPr lang="en-US" sz="2800" dirty="0" smtClean="0">
                <a:solidFill>
                  <a:schemeClr val="bg1"/>
                </a:solidFill>
                <a:latin typeface="Calibri" panose="020F0502020204030204" pitchFamily="34" charset="0"/>
                <a:cs typeface="Calibri" panose="020F0502020204030204" pitchFamily="34" charset="0"/>
              </a:rPr>
              <a:t>.</a:t>
            </a:r>
          </a:p>
          <a:p>
            <a:pPr algn="just"/>
            <a:endParaRPr lang="en-US" sz="2800" dirty="0">
              <a:solidFill>
                <a:schemeClr val="bg1"/>
              </a:solidFill>
              <a:latin typeface="Calibri" panose="020F0502020204030204" pitchFamily="34" charset="0"/>
              <a:cs typeface="Calibri" panose="020F0502020204030204" pitchFamily="34" charset="0"/>
            </a:endParaRPr>
          </a:p>
          <a:p>
            <a:pPr algn="just"/>
            <a:r>
              <a:rPr lang="en-US" sz="2800" dirty="0">
                <a:solidFill>
                  <a:schemeClr val="bg1"/>
                </a:solidFill>
                <a:latin typeface="Calibri" panose="020F0502020204030204" pitchFamily="34" charset="0"/>
                <a:cs typeface="Calibri" panose="020F0502020204030204" pitchFamily="34" charset="0"/>
              </a:rPr>
              <a:t>We had done everything we had to do by five, so we decided to leave the office.</a:t>
            </a:r>
          </a:p>
        </p:txBody>
      </p:sp>
      <p:sp>
        <p:nvSpPr>
          <p:cNvPr id="10" name="Rectangle 9">
            <a:extLst>
              <a:ext uri="{FF2B5EF4-FFF2-40B4-BE49-F238E27FC236}">
                <a16:creationId xmlns="" xmlns:a16="http://schemas.microsoft.com/office/drawing/2014/main" id="{6042AC8F-C617-8540-A5BD-0D218871DB0D}"/>
              </a:ext>
            </a:extLst>
          </p:cNvPr>
          <p:cNvSpPr/>
          <p:nvPr/>
        </p:nvSpPr>
        <p:spPr>
          <a:xfrm>
            <a:off x="6558455" y="381347"/>
            <a:ext cx="5151050" cy="13185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latin typeface="Calibri" panose="020F0502020204030204" pitchFamily="34" charset="0"/>
                <a:cs typeface="Calibri" panose="020F0502020204030204" pitchFamily="34" charset="0"/>
              </a:rPr>
              <a:t>Grammar Activity</a:t>
            </a:r>
          </a:p>
          <a:p>
            <a:pPr algn="ctr"/>
            <a:r>
              <a:rPr lang="ka-GE" sz="3200" dirty="0">
                <a:solidFill>
                  <a:schemeClr val="bg1"/>
                </a:solidFill>
                <a:latin typeface="Calibri" panose="020F0502020204030204" pitchFamily="34" charset="0"/>
                <a:cs typeface="Calibri" panose="020F0502020204030204" pitchFamily="34" charset="0"/>
              </a:rPr>
              <a:t>გრამატიკული დავალება</a:t>
            </a:r>
            <a:endParaRPr lang="en-US" sz="3200" dirty="0">
              <a:solidFill>
                <a:schemeClr val="bg1"/>
              </a:solidFill>
              <a:latin typeface="Calibri" panose="020F0502020204030204" pitchFamily="34" charset="0"/>
              <a:cs typeface="Calibri" panose="020F0502020204030204" pitchFamily="34" charset="0"/>
            </a:endParaRPr>
          </a:p>
        </p:txBody>
      </p:sp>
      <p:pic>
        <p:nvPicPr>
          <p:cNvPr id="12" name="Google Shape;90;p1">
            <a:extLst>
              <a:ext uri="{FF2B5EF4-FFF2-40B4-BE49-F238E27FC236}">
                <a16:creationId xmlns="" xmlns:a16="http://schemas.microsoft.com/office/drawing/2014/main" id="{1C14417A-E33F-0B46-915E-ABFAFA8DF063}"/>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13" name="Picture 12">
            <a:extLst>
              <a:ext uri="{FF2B5EF4-FFF2-40B4-BE49-F238E27FC236}">
                <a16:creationId xmlns="" xmlns:a16="http://schemas.microsoft.com/office/drawing/2014/main" id="{8A0FE119-0200-0442-BAF7-CA24D53A2AFE}"/>
              </a:ext>
            </a:extLst>
          </p:cNvPr>
          <p:cNvPicPr>
            <a:picLocks noChangeAspect="1"/>
          </p:cNvPicPr>
          <p:nvPr/>
        </p:nvPicPr>
        <p:blipFill>
          <a:blip r:embed="rId4"/>
          <a:stretch>
            <a:fillRect/>
          </a:stretch>
        </p:blipFill>
        <p:spPr>
          <a:xfrm>
            <a:off x="2450562" y="556124"/>
            <a:ext cx="2376972" cy="968991"/>
          </a:xfrm>
          <a:prstGeom prst="rect">
            <a:avLst/>
          </a:prstGeom>
        </p:spPr>
      </p:pic>
    </p:spTree>
    <p:extLst>
      <p:ext uri="{BB962C8B-B14F-4D97-AF65-F5344CB8AC3E}">
        <p14:creationId xmlns:p14="http://schemas.microsoft.com/office/powerpoint/2010/main" val="640092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xEl>
                                              <p:pRg st="2" end="2"/>
                                            </p:txEl>
                                          </p:spTgt>
                                        </p:tgtEl>
                                        <p:attrNameLst>
                                          <p:attrName>style.visibility</p:attrName>
                                        </p:attrNameLst>
                                      </p:cBhvr>
                                      <p:to>
                                        <p:strVal val="visible"/>
                                      </p:to>
                                    </p:set>
                                    <p:animEffect transition="in" filter="fade">
                                      <p:cBhvr>
                                        <p:cTn id="14" dur="1000"/>
                                        <p:tgtEl>
                                          <p:spTgt spid="7">
                                            <p:txEl>
                                              <p:pRg st="2" end="2"/>
                                            </p:txEl>
                                          </p:spTgt>
                                        </p:tgtEl>
                                      </p:cBhvr>
                                    </p:animEffect>
                                    <p:anim calcmode="lin" valueType="num">
                                      <p:cBhvr>
                                        <p:cTn id="15"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613"/>
        <p:cNvGrpSpPr/>
        <p:nvPr/>
      </p:nvGrpSpPr>
      <p:grpSpPr>
        <a:xfrm>
          <a:off x="0" y="0"/>
          <a:ext cx="0" cy="0"/>
          <a:chOff x="0" y="0"/>
          <a:chExt cx="0" cy="0"/>
        </a:xfrm>
      </p:grpSpPr>
      <p:sp>
        <p:nvSpPr>
          <p:cNvPr id="616" name="Google Shape;616;g8d3272b2c0_1_109"/>
          <p:cNvSpPr txBox="1"/>
          <p:nvPr/>
        </p:nvSpPr>
        <p:spPr>
          <a:xfrm>
            <a:off x="883125" y="469150"/>
            <a:ext cx="10707900" cy="5878200"/>
          </a:xfrm>
          <a:prstGeom prst="rect">
            <a:avLst/>
          </a:prstGeom>
          <a:noFill/>
          <a:ln>
            <a:noFill/>
          </a:ln>
        </p:spPr>
        <p:txBody>
          <a:bodyPr spcFirstLastPara="1" wrap="square" lIns="91425" tIns="91425" rIns="91425" bIns="91425" anchor="t" anchorCtr="0">
            <a:noAutofit/>
          </a:bodyPr>
          <a:lstStyle/>
          <a:p>
            <a:pPr lvl="0" algn="just"/>
            <a:endParaRPr lang="en-US" sz="6000" dirty="0">
              <a:latin typeface="Sylfaen Regular" pitchFamily="18" charset="0"/>
              <a:ea typeface="Times New Roman"/>
              <a:cs typeface="Times New Roman"/>
              <a:sym typeface="Times New Roman"/>
            </a:endParaRPr>
          </a:p>
        </p:txBody>
      </p:sp>
      <p:sp>
        <p:nvSpPr>
          <p:cNvPr id="7" name="Rectangle: Rounded Corners 5">
            <a:extLst>
              <a:ext uri="{FF2B5EF4-FFF2-40B4-BE49-F238E27FC236}">
                <a16:creationId xmlns="" xmlns:a16="http://schemas.microsoft.com/office/drawing/2014/main" id="{C633668A-C180-4A05-AB4F-6AAFDE5258A4}"/>
              </a:ext>
            </a:extLst>
          </p:cNvPr>
          <p:cNvSpPr/>
          <p:nvPr/>
        </p:nvSpPr>
        <p:spPr>
          <a:xfrm>
            <a:off x="364016" y="2609260"/>
            <a:ext cx="10944859" cy="28105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solidFill>
                  <a:schemeClr val="bg1"/>
                </a:solidFill>
                <a:latin typeface="Calibri" panose="020F0502020204030204" pitchFamily="34" charset="0"/>
                <a:cs typeface="Calibri" panose="020F0502020204030204" pitchFamily="34" charset="0"/>
              </a:rPr>
              <a:t>How long ………………………. (wait) before the manager turned up</a:t>
            </a:r>
            <a:r>
              <a:rPr lang="en-US" sz="2800" dirty="0" smtClean="0">
                <a:solidFill>
                  <a:schemeClr val="bg1"/>
                </a:solidFill>
                <a:latin typeface="Calibri" panose="020F0502020204030204" pitchFamily="34" charset="0"/>
                <a:cs typeface="Calibri" panose="020F0502020204030204" pitchFamily="34" charset="0"/>
              </a:rPr>
              <a:t>?</a:t>
            </a:r>
          </a:p>
          <a:p>
            <a:endParaRPr lang="en-US" sz="2800" dirty="0">
              <a:solidFill>
                <a:schemeClr val="bg1"/>
              </a:solidFill>
              <a:latin typeface="Calibri" panose="020F0502020204030204" pitchFamily="34" charset="0"/>
              <a:cs typeface="Calibri" panose="020F0502020204030204" pitchFamily="34" charset="0"/>
            </a:endParaRPr>
          </a:p>
          <a:p>
            <a:r>
              <a:rPr lang="en-US" sz="2800" dirty="0">
                <a:solidFill>
                  <a:schemeClr val="bg1"/>
                </a:solidFill>
                <a:latin typeface="Calibri" panose="020F0502020204030204" pitchFamily="34" charset="0"/>
                <a:cs typeface="Calibri" panose="020F0502020204030204" pitchFamily="34" charset="0"/>
              </a:rPr>
              <a:t>How long had you been waiting before the manager turned up?</a:t>
            </a:r>
          </a:p>
        </p:txBody>
      </p:sp>
      <p:sp>
        <p:nvSpPr>
          <p:cNvPr id="11" name="Rectangle 10">
            <a:extLst>
              <a:ext uri="{FF2B5EF4-FFF2-40B4-BE49-F238E27FC236}">
                <a16:creationId xmlns="" xmlns:a16="http://schemas.microsoft.com/office/drawing/2014/main" id="{6042AC8F-C617-8540-A5BD-0D218871DB0D}"/>
              </a:ext>
            </a:extLst>
          </p:cNvPr>
          <p:cNvSpPr/>
          <p:nvPr/>
        </p:nvSpPr>
        <p:spPr>
          <a:xfrm>
            <a:off x="6448097" y="546823"/>
            <a:ext cx="5142928" cy="13185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latin typeface="Calibri" panose="020F0502020204030204" pitchFamily="34" charset="0"/>
                <a:cs typeface="Calibri" panose="020F0502020204030204" pitchFamily="34" charset="0"/>
              </a:rPr>
              <a:t>Grammar Activity</a:t>
            </a:r>
          </a:p>
          <a:p>
            <a:pPr algn="ctr"/>
            <a:r>
              <a:rPr lang="ka-GE" sz="3200" dirty="0">
                <a:solidFill>
                  <a:schemeClr val="bg1"/>
                </a:solidFill>
                <a:latin typeface="Calibri" panose="020F0502020204030204" pitchFamily="34" charset="0"/>
                <a:cs typeface="Calibri" panose="020F0502020204030204" pitchFamily="34" charset="0"/>
              </a:rPr>
              <a:t>გრამატიკული დავალება</a:t>
            </a:r>
            <a:endParaRPr lang="en-US" sz="3200" dirty="0">
              <a:solidFill>
                <a:schemeClr val="bg1"/>
              </a:solidFill>
              <a:latin typeface="Calibri" panose="020F0502020204030204" pitchFamily="34" charset="0"/>
              <a:cs typeface="Calibri" panose="020F0502020204030204" pitchFamily="34" charset="0"/>
            </a:endParaRPr>
          </a:p>
        </p:txBody>
      </p:sp>
      <p:pic>
        <p:nvPicPr>
          <p:cNvPr id="9" name="Google Shape;90;p1">
            <a:extLst>
              <a:ext uri="{FF2B5EF4-FFF2-40B4-BE49-F238E27FC236}">
                <a16:creationId xmlns="" xmlns:a16="http://schemas.microsoft.com/office/drawing/2014/main" id="{1C14417A-E33F-0B46-915E-ABFAFA8DF063}"/>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10" name="Picture 9">
            <a:extLst>
              <a:ext uri="{FF2B5EF4-FFF2-40B4-BE49-F238E27FC236}">
                <a16:creationId xmlns="" xmlns:a16="http://schemas.microsoft.com/office/drawing/2014/main" id="{8A0FE119-0200-0442-BAF7-CA24D53A2AFE}"/>
              </a:ext>
            </a:extLst>
          </p:cNvPr>
          <p:cNvPicPr>
            <a:picLocks noChangeAspect="1"/>
          </p:cNvPicPr>
          <p:nvPr/>
        </p:nvPicPr>
        <p:blipFill>
          <a:blip r:embed="rId4"/>
          <a:stretch>
            <a:fillRect/>
          </a:stretch>
        </p:blipFill>
        <p:spPr>
          <a:xfrm>
            <a:off x="2450562" y="556124"/>
            <a:ext cx="2376972" cy="968991"/>
          </a:xfrm>
          <a:prstGeom prst="rect">
            <a:avLst/>
          </a:prstGeom>
        </p:spPr>
      </p:pic>
    </p:spTree>
    <p:extLst>
      <p:ext uri="{BB962C8B-B14F-4D97-AF65-F5344CB8AC3E}">
        <p14:creationId xmlns:p14="http://schemas.microsoft.com/office/powerpoint/2010/main" val="3010584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xEl>
                                              <p:pRg st="2" end="2"/>
                                            </p:txEl>
                                          </p:spTgt>
                                        </p:tgtEl>
                                        <p:attrNameLst>
                                          <p:attrName>style.visibility</p:attrName>
                                        </p:attrNameLst>
                                      </p:cBhvr>
                                      <p:to>
                                        <p:strVal val="visible"/>
                                      </p:to>
                                    </p:set>
                                    <p:animEffect transition="in" filter="fade">
                                      <p:cBhvr>
                                        <p:cTn id="14" dur="1000"/>
                                        <p:tgtEl>
                                          <p:spTgt spid="7">
                                            <p:txEl>
                                              <p:pRg st="2" end="2"/>
                                            </p:txEl>
                                          </p:spTgt>
                                        </p:tgtEl>
                                      </p:cBhvr>
                                    </p:animEffect>
                                    <p:anim calcmode="lin" valueType="num">
                                      <p:cBhvr>
                                        <p:cTn id="15"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4" name="Rectangle 3">
            <a:extLst>
              <a:ext uri="{FF2B5EF4-FFF2-40B4-BE49-F238E27FC236}">
                <a16:creationId xmlns="" xmlns:a16="http://schemas.microsoft.com/office/drawing/2014/main" id="{6AD9A7B7-2E7A-4C45-8448-1D4A0B159BF3}"/>
              </a:ext>
            </a:extLst>
          </p:cNvPr>
          <p:cNvSpPr/>
          <p:nvPr/>
        </p:nvSpPr>
        <p:spPr>
          <a:xfrm>
            <a:off x="323774" y="2503503"/>
            <a:ext cx="6630548" cy="12013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4450" lvl="0">
              <a:lnSpc>
                <a:spcPct val="115000"/>
              </a:lnSpc>
              <a:buClr>
                <a:srgbClr val="1C4587"/>
              </a:buClr>
              <a:buSzPts val="2900"/>
            </a:pPr>
            <a:r>
              <a:rPr lang="en-US" sz="3200" dirty="0">
                <a:solidFill>
                  <a:schemeClr val="bg1"/>
                </a:solidFill>
                <a:latin typeface="Calibri" pitchFamily="34" charset="0"/>
                <a:ea typeface="Times New Roman"/>
                <a:cs typeface="Calibri" panose="020F0502020204030204" pitchFamily="34" charset="0"/>
                <a:sym typeface="Times New Roman"/>
              </a:rPr>
              <a:t>What is corporate culture?</a:t>
            </a:r>
          </a:p>
        </p:txBody>
      </p:sp>
      <p:sp>
        <p:nvSpPr>
          <p:cNvPr id="9" name="Rectangle 8">
            <a:extLst>
              <a:ext uri="{FF2B5EF4-FFF2-40B4-BE49-F238E27FC236}">
                <a16:creationId xmlns="" xmlns:a16="http://schemas.microsoft.com/office/drawing/2014/main" id="{748FA8E3-2CE3-3647-992D-018F0126A7B0}"/>
              </a:ext>
            </a:extLst>
          </p:cNvPr>
          <p:cNvSpPr/>
          <p:nvPr/>
        </p:nvSpPr>
        <p:spPr>
          <a:xfrm>
            <a:off x="8611738" y="265735"/>
            <a:ext cx="3344358" cy="15497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Google Shape;138;p3"/>
          <p:cNvSpPr txBox="1">
            <a:spLocks noGrp="1"/>
          </p:cNvSpPr>
          <p:nvPr>
            <p:ph type="title"/>
          </p:nvPr>
        </p:nvSpPr>
        <p:spPr>
          <a:xfrm>
            <a:off x="8611738" y="658868"/>
            <a:ext cx="3344358" cy="7635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Calibri"/>
              <a:buNone/>
            </a:pPr>
            <a:r>
              <a:rPr lang="en-US" sz="3600" dirty="0">
                <a:solidFill>
                  <a:schemeClr val="bg1"/>
                </a:solidFill>
                <a:latin typeface="Calibri" pitchFamily="34" charset="0"/>
              </a:rPr>
              <a:t>Introduction</a:t>
            </a:r>
            <a:br>
              <a:rPr lang="en-US" sz="3600" dirty="0">
                <a:solidFill>
                  <a:schemeClr val="bg1"/>
                </a:solidFill>
                <a:latin typeface="Calibri" pitchFamily="34" charset="0"/>
              </a:rPr>
            </a:br>
            <a:r>
              <a:rPr lang="ka-GE" sz="3600" dirty="0">
                <a:solidFill>
                  <a:schemeClr val="bg1"/>
                </a:solidFill>
                <a:latin typeface="Calibri Regular" charset="0"/>
              </a:rPr>
              <a:t>შესავალი</a:t>
            </a:r>
            <a:endParaRPr sz="3600" dirty="0">
              <a:solidFill>
                <a:schemeClr val="bg1"/>
              </a:solidFill>
              <a:latin typeface="Calibri" pitchFamily="34" charset="0"/>
            </a:endParaRPr>
          </a:p>
        </p:txBody>
      </p:sp>
      <p:pic>
        <p:nvPicPr>
          <p:cNvPr id="10" name="Google Shape;90;p1">
            <a:extLst>
              <a:ext uri="{FF2B5EF4-FFF2-40B4-BE49-F238E27FC236}">
                <a16:creationId xmlns="" xmlns:a16="http://schemas.microsoft.com/office/drawing/2014/main" id="{1C14417A-E33F-0B46-915E-ABFAFA8DF063}"/>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11" name="Picture 10">
            <a:extLst>
              <a:ext uri="{FF2B5EF4-FFF2-40B4-BE49-F238E27FC236}">
                <a16:creationId xmlns="" xmlns:a16="http://schemas.microsoft.com/office/drawing/2014/main" id="{8A0FE119-0200-0442-BAF7-CA24D53A2AFE}"/>
              </a:ext>
            </a:extLst>
          </p:cNvPr>
          <p:cNvPicPr>
            <a:picLocks noChangeAspect="1"/>
          </p:cNvPicPr>
          <p:nvPr/>
        </p:nvPicPr>
        <p:blipFill>
          <a:blip r:embed="rId4"/>
          <a:stretch>
            <a:fillRect/>
          </a:stretch>
        </p:blipFill>
        <p:spPr>
          <a:xfrm>
            <a:off x="2450562" y="556124"/>
            <a:ext cx="2376972" cy="968991"/>
          </a:xfrm>
          <a:prstGeom prst="rect">
            <a:avLst/>
          </a:prstGeom>
        </p:spPr>
      </p:pic>
      <p:sp>
        <p:nvSpPr>
          <p:cNvPr id="6" name="Rectangle 5">
            <a:extLst>
              <a:ext uri="{FF2B5EF4-FFF2-40B4-BE49-F238E27FC236}">
                <a16:creationId xmlns="" xmlns:a16="http://schemas.microsoft.com/office/drawing/2014/main" id="{88231847-635B-45F0-ABD2-C3D45A1E26B7}"/>
              </a:ext>
            </a:extLst>
          </p:cNvPr>
          <p:cNvSpPr/>
          <p:nvPr/>
        </p:nvSpPr>
        <p:spPr>
          <a:xfrm>
            <a:off x="323774" y="3909848"/>
            <a:ext cx="6630548" cy="21125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dirty="0">
                <a:latin typeface="Calibri" pitchFamily="34" charset="0"/>
              </a:rPr>
              <a:t>Corporate culture, also known as company culture, refers to a set of beliefs and </a:t>
            </a:r>
            <a:r>
              <a:rPr lang="en-US" sz="2800" dirty="0" err="1" smtClean="0">
                <a:latin typeface="Calibri" pitchFamily="34" charset="0"/>
              </a:rPr>
              <a:t>behaviours</a:t>
            </a:r>
            <a:r>
              <a:rPr lang="en-US" sz="2800" dirty="0" smtClean="0">
                <a:latin typeface="Calibri" pitchFamily="34" charset="0"/>
              </a:rPr>
              <a:t> </a:t>
            </a:r>
            <a:r>
              <a:rPr lang="en-US" sz="2800" dirty="0">
                <a:latin typeface="Calibri" pitchFamily="34" charset="0"/>
              </a:rPr>
              <a:t>that guide how a company's management and employees interact and handle external business transactions.</a:t>
            </a:r>
          </a:p>
        </p:txBody>
      </p:sp>
      <p:pic>
        <p:nvPicPr>
          <p:cNvPr id="1026" name="Picture 2" descr="C:\Users\User\Desktop\office-culture.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99192" y="3104178"/>
            <a:ext cx="4656904" cy="232845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613"/>
        <p:cNvGrpSpPr/>
        <p:nvPr/>
      </p:nvGrpSpPr>
      <p:grpSpPr>
        <a:xfrm>
          <a:off x="0" y="0"/>
          <a:ext cx="0" cy="0"/>
          <a:chOff x="0" y="0"/>
          <a:chExt cx="0" cy="0"/>
        </a:xfrm>
      </p:grpSpPr>
      <p:sp>
        <p:nvSpPr>
          <p:cNvPr id="7" name="Rectangle: Rounded Corners 5">
            <a:extLst>
              <a:ext uri="{FF2B5EF4-FFF2-40B4-BE49-F238E27FC236}">
                <a16:creationId xmlns="" xmlns:a16="http://schemas.microsoft.com/office/drawing/2014/main" id="{C633668A-C180-4A05-AB4F-6AAFDE5258A4}"/>
              </a:ext>
            </a:extLst>
          </p:cNvPr>
          <p:cNvSpPr/>
          <p:nvPr/>
        </p:nvSpPr>
        <p:spPr>
          <a:xfrm>
            <a:off x="646166" y="2952468"/>
            <a:ext cx="10944859" cy="28105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solidFill>
                  <a:schemeClr val="bg1"/>
                </a:solidFill>
                <a:latin typeface="Calibri" panose="020F0502020204030204" pitchFamily="34" charset="0"/>
                <a:cs typeface="Calibri" panose="020F0502020204030204" pitchFamily="34" charset="0"/>
              </a:rPr>
              <a:t>Amy ……………..(read), so she didn’t see me walking past</a:t>
            </a:r>
            <a:r>
              <a:rPr lang="en-US" sz="2800" dirty="0" smtClean="0">
                <a:solidFill>
                  <a:schemeClr val="bg1"/>
                </a:solidFill>
                <a:latin typeface="Calibri" panose="020F0502020204030204" pitchFamily="34" charset="0"/>
                <a:cs typeface="Calibri" panose="020F0502020204030204" pitchFamily="34" charset="0"/>
              </a:rPr>
              <a:t>.</a:t>
            </a:r>
          </a:p>
          <a:p>
            <a:endParaRPr lang="en-US" sz="2800" dirty="0">
              <a:solidFill>
                <a:schemeClr val="bg1"/>
              </a:solidFill>
              <a:latin typeface="Calibri" panose="020F0502020204030204" pitchFamily="34" charset="0"/>
              <a:cs typeface="Calibri" panose="020F0502020204030204" pitchFamily="34" charset="0"/>
            </a:endParaRPr>
          </a:p>
          <a:p>
            <a:r>
              <a:rPr lang="en-US" sz="2800" dirty="0">
                <a:solidFill>
                  <a:schemeClr val="bg1"/>
                </a:solidFill>
                <a:latin typeface="Calibri" panose="020F0502020204030204" pitchFamily="34" charset="0"/>
                <a:cs typeface="Calibri" panose="020F0502020204030204" pitchFamily="34" charset="0"/>
              </a:rPr>
              <a:t>Amy was reading, so she didn’t see me walking past.</a:t>
            </a:r>
          </a:p>
        </p:txBody>
      </p:sp>
      <p:sp>
        <p:nvSpPr>
          <p:cNvPr id="11" name="Rectangle 10">
            <a:extLst>
              <a:ext uri="{FF2B5EF4-FFF2-40B4-BE49-F238E27FC236}">
                <a16:creationId xmlns="" xmlns:a16="http://schemas.microsoft.com/office/drawing/2014/main" id="{6042AC8F-C617-8540-A5BD-0D218871DB0D}"/>
              </a:ext>
            </a:extLst>
          </p:cNvPr>
          <p:cNvSpPr/>
          <p:nvPr/>
        </p:nvSpPr>
        <p:spPr>
          <a:xfrm>
            <a:off x="6118595" y="472326"/>
            <a:ext cx="5472430" cy="13185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latin typeface="Calibri" panose="020F0502020204030204" pitchFamily="34" charset="0"/>
                <a:cs typeface="Calibri" panose="020F0502020204030204" pitchFamily="34" charset="0"/>
              </a:rPr>
              <a:t>Grammar Activity</a:t>
            </a:r>
          </a:p>
          <a:p>
            <a:pPr algn="ctr"/>
            <a:r>
              <a:rPr lang="ka-GE" sz="3200" dirty="0">
                <a:solidFill>
                  <a:schemeClr val="bg1"/>
                </a:solidFill>
                <a:latin typeface="Calibri" panose="020F0502020204030204" pitchFamily="34" charset="0"/>
                <a:cs typeface="Calibri" panose="020F0502020204030204" pitchFamily="34" charset="0"/>
              </a:rPr>
              <a:t>გრამატიკული დავალება</a:t>
            </a:r>
            <a:endParaRPr lang="en-US" sz="3200" dirty="0">
              <a:solidFill>
                <a:schemeClr val="bg1"/>
              </a:solidFill>
              <a:latin typeface="Calibri" panose="020F0502020204030204" pitchFamily="34" charset="0"/>
              <a:cs typeface="Calibri" panose="020F0502020204030204" pitchFamily="34" charset="0"/>
            </a:endParaRPr>
          </a:p>
        </p:txBody>
      </p:sp>
      <p:pic>
        <p:nvPicPr>
          <p:cNvPr id="8" name="Google Shape;90;p1">
            <a:extLst>
              <a:ext uri="{FF2B5EF4-FFF2-40B4-BE49-F238E27FC236}">
                <a16:creationId xmlns="" xmlns:a16="http://schemas.microsoft.com/office/drawing/2014/main" id="{1C14417A-E33F-0B46-915E-ABFAFA8DF063}"/>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9" name="Picture 8">
            <a:extLst>
              <a:ext uri="{FF2B5EF4-FFF2-40B4-BE49-F238E27FC236}">
                <a16:creationId xmlns="" xmlns:a16="http://schemas.microsoft.com/office/drawing/2014/main" id="{8A0FE119-0200-0442-BAF7-CA24D53A2AFE}"/>
              </a:ext>
            </a:extLst>
          </p:cNvPr>
          <p:cNvPicPr>
            <a:picLocks noChangeAspect="1"/>
          </p:cNvPicPr>
          <p:nvPr/>
        </p:nvPicPr>
        <p:blipFill>
          <a:blip r:embed="rId4"/>
          <a:stretch>
            <a:fillRect/>
          </a:stretch>
        </p:blipFill>
        <p:spPr>
          <a:xfrm>
            <a:off x="2450562" y="556124"/>
            <a:ext cx="2376972" cy="968991"/>
          </a:xfrm>
          <a:prstGeom prst="rect">
            <a:avLst/>
          </a:prstGeom>
        </p:spPr>
      </p:pic>
    </p:spTree>
    <p:extLst>
      <p:ext uri="{BB962C8B-B14F-4D97-AF65-F5344CB8AC3E}">
        <p14:creationId xmlns:p14="http://schemas.microsoft.com/office/powerpoint/2010/main" val="3947050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xEl>
                                              <p:pRg st="2" end="2"/>
                                            </p:txEl>
                                          </p:spTgt>
                                        </p:tgtEl>
                                        <p:attrNameLst>
                                          <p:attrName>style.visibility</p:attrName>
                                        </p:attrNameLst>
                                      </p:cBhvr>
                                      <p:to>
                                        <p:strVal val="visible"/>
                                      </p:to>
                                    </p:set>
                                    <p:animEffect transition="in" filter="fade">
                                      <p:cBhvr>
                                        <p:cTn id="14" dur="1000"/>
                                        <p:tgtEl>
                                          <p:spTgt spid="7">
                                            <p:txEl>
                                              <p:pRg st="2" end="2"/>
                                            </p:txEl>
                                          </p:spTgt>
                                        </p:tgtEl>
                                      </p:cBhvr>
                                    </p:animEffect>
                                    <p:anim calcmode="lin" valueType="num">
                                      <p:cBhvr>
                                        <p:cTn id="15"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grpSp>
        <p:nvGrpSpPr>
          <p:cNvPr id="2" name="Google Shape;107;g8d3272b2c0_0_301"/>
          <p:cNvGrpSpPr/>
          <p:nvPr/>
        </p:nvGrpSpPr>
        <p:grpSpPr>
          <a:xfrm>
            <a:off x="333487" y="2323650"/>
            <a:ext cx="5387188" cy="3092028"/>
            <a:chOff x="-404278" y="239928"/>
            <a:chExt cx="6148123" cy="1558436"/>
          </a:xfrm>
        </p:grpSpPr>
        <p:sp>
          <p:nvSpPr>
            <p:cNvPr id="109" name="Google Shape;109;g8d3272b2c0_0_301"/>
            <p:cNvSpPr/>
            <p:nvPr/>
          </p:nvSpPr>
          <p:spPr>
            <a:xfrm>
              <a:off x="210108" y="277809"/>
              <a:ext cx="5389036" cy="346822"/>
            </a:xfrm>
            <a:prstGeom prst="rect">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10" name="Google Shape;110;g8d3272b2c0_0_301"/>
            <p:cNvSpPr txBox="1"/>
            <p:nvPr/>
          </p:nvSpPr>
          <p:spPr>
            <a:xfrm>
              <a:off x="314511" y="299483"/>
              <a:ext cx="5284633" cy="325148"/>
            </a:xfrm>
            <a:prstGeom prst="rect">
              <a:avLst/>
            </a:prstGeom>
            <a:noFill/>
            <a:ln>
              <a:noFill/>
            </a:ln>
          </p:spPr>
          <p:txBody>
            <a:bodyPr spcFirstLastPara="1" wrap="square" lIns="315525" tIns="38100" rIns="38100" bIns="38100" anchor="ctr" anchorCtr="0">
              <a:noAutofit/>
            </a:bodyPr>
            <a:lstStyle/>
            <a:p>
              <a:pPr marL="0" marR="0" lvl="0" indent="0" algn="l" rtl="0">
                <a:lnSpc>
                  <a:spcPct val="90000"/>
                </a:lnSpc>
                <a:spcBef>
                  <a:spcPts val="0"/>
                </a:spcBef>
                <a:spcAft>
                  <a:spcPts val="0"/>
                </a:spcAft>
                <a:buNone/>
              </a:pPr>
              <a:r>
                <a:rPr lang="en-US" sz="2400" dirty="0">
                  <a:solidFill>
                    <a:schemeClr val="lt1"/>
                  </a:solidFill>
                  <a:latin typeface="Calibri" panose="020F0502020204030204" pitchFamily="34" charset="0"/>
                  <a:ea typeface="Calibri"/>
                  <a:cs typeface="Calibri" panose="020F0502020204030204" pitchFamily="34" charset="0"/>
                  <a:sym typeface="Calibri"/>
                </a:rPr>
                <a:t>Vocabulary</a:t>
              </a:r>
              <a:endParaRPr sz="2400" u="none" strike="noStrike" cap="none"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111" name="Google Shape;111;g8d3272b2c0_0_301"/>
            <p:cNvSpPr/>
            <p:nvPr/>
          </p:nvSpPr>
          <p:spPr>
            <a:xfrm>
              <a:off x="-404278" y="239928"/>
              <a:ext cx="933064" cy="406032"/>
            </a:xfrm>
            <a:prstGeom prst="ellipse">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12" name="Google Shape;112;g8d3272b2c0_0_301"/>
            <p:cNvSpPr/>
            <p:nvPr/>
          </p:nvSpPr>
          <p:spPr>
            <a:xfrm>
              <a:off x="-36448" y="870213"/>
              <a:ext cx="5635592" cy="358705"/>
            </a:xfrm>
            <a:prstGeom prst="rect">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13" name="Google Shape;113;g8d3272b2c0_0_301"/>
            <p:cNvSpPr txBox="1"/>
            <p:nvPr/>
          </p:nvSpPr>
          <p:spPr>
            <a:xfrm>
              <a:off x="314513" y="839704"/>
              <a:ext cx="5429332" cy="397500"/>
            </a:xfrm>
            <a:prstGeom prst="rect">
              <a:avLst/>
            </a:prstGeom>
            <a:noFill/>
            <a:ln>
              <a:noFill/>
            </a:ln>
          </p:spPr>
          <p:txBody>
            <a:bodyPr spcFirstLastPara="1" wrap="square" lIns="315525" tIns="38100" rIns="38100" bIns="38100" anchor="ctr" anchorCtr="0">
              <a:noAutofit/>
            </a:bodyPr>
            <a:lstStyle/>
            <a:p>
              <a:pPr marL="0" marR="0" lvl="0" indent="0" algn="l" rtl="0">
                <a:lnSpc>
                  <a:spcPct val="90000"/>
                </a:lnSpc>
                <a:spcBef>
                  <a:spcPts val="0"/>
                </a:spcBef>
                <a:spcAft>
                  <a:spcPts val="0"/>
                </a:spcAft>
                <a:buNone/>
              </a:pPr>
              <a:r>
                <a:rPr lang="en-US" sz="2400" u="none" strike="noStrike" cap="none" dirty="0">
                  <a:solidFill>
                    <a:schemeClr val="lt1"/>
                  </a:solidFill>
                  <a:latin typeface="Calibri" panose="020F0502020204030204" pitchFamily="34" charset="0"/>
                  <a:ea typeface="Calibri"/>
                  <a:cs typeface="Calibri" panose="020F0502020204030204" pitchFamily="34" charset="0"/>
                  <a:sym typeface="Calibri"/>
                </a:rPr>
                <a:t>Reading </a:t>
              </a:r>
              <a:r>
                <a:rPr lang="en-US" sz="2400" u="none" strike="noStrike" cap="none" dirty="0" smtClean="0">
                  <a:solidFill>
                    <a:schemeClr val="lt1"/>
                  </a:solidFill>
                  <a:latin typeface="Calibri" panose="020F0502020204030204" pitchFamily="34" charset="0"/>
                  <a:ea typeface="Calibri"/>
                  <a:cs typeface="Calibri" panose="020F0502020204030204" pitchFamily="34" charset="0"/>
                  <a:sym typeface="Calibri"/>
                </a:rPr>
                <a:t>about </a:t>
              </a:r>
              <a:r>
                <a:rPr lang="en-US" sz="2400" u="none" strike="noStrike" cap="none" dirty="0">
                  <a:solidFill>
                    <a:schemeClr val="lt1"/>
                  </a:solidFill>
                  <a:latin typeface="Calibri" panose="020F0502020204030204" pitchFamily="34" charset="0"/>
                  <a:ea typeface="Calibri"/>
                  <a:cs typeface="Calibri" panose="020F0502020204030204" pitchFamily="34" charset="0"/>
                  <a:sym typeface="Calibri"/>
                </a:rPr>
                <a:t>corporate culture </a:t>
              </a:r>
              <a:endParaRPr sz="2400" u="none" strike="noStrike" cap="none"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114" name="Google Shape;114;g8d3272b2c0_0_301"/>
            <p:cNvSpPr/>
            <p:nvPr/>
          </p:nvSpPr>
          <p:spPr>
            <a:xfrm>
              <a:off x="-358189" y="844643"/>
              <a:ext cx="886974" cy="397500"/>
            </a:xfrm>
            <a:prstGeom prst="ellipse">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15" name="Google Shape;115;g8d3272b2c0_0_301"/>
            <p:cNvSpPr/>
            <p:nvPr/>
          </p:nvSpPr>
          <p:spPr>
            <a:xfrm>
              <a:off x="160952" y="1392329"/>
              <a:ext cx="5438192" cy="397500"/>
            </a:xfrm>
            <a:prstGeom prst="rect">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16" name="Google Shape;116;g8d3272b2c0_0_301"/>
            <p:cNvSpPr txBox="1"/>
            <p:nvPr/>
          </p:nvSpPr>
          <p:spPr>
            <a:xfrm>
              <a:off x="314511" y="1400864"/>
              <a:ext cx="4354687" cy="397500"/>
            </a:xfrm>
            <a:prstGeom prst="rect">
              <a:avLst/>
            </a:prstGeom>
            <a:noFill/>
            <a:ln>
              <a:noFill/>
            </a:ln>
          </p:spPr>
          <p:txBody>
            <a:bodyPr spcFirstLastPara="1" wrap="square" lIns="315525" tIns="38100" rIns="38100" bIns="38100" anchor="ctr" anchorCtr="0">
              <a:noAutofit/>
            </a:bodyPr>
            <a:lstStyle/>
            <a:p>
              <a:pPr marL="0" marR="0" lvl="0" indent="0" algn="l" rtl="0">
                <a:lnSpc>
                  <a:spcPct val="90000"/>
                </a:lnSpc>
                <a:spcBef>
                  <a:spcPts val="0"/>
                </a:spcBef>
                <a:spcAft>
                  <a:spcPts val="0"/>
                </a:spcAft>
                <a:buNone/>
              </a:pPr>
              <a:r>
                <a:rPr lang="en-US" sz="2400" u="none" strike="noStrike" cap="none" dirty="0">
                  <a:solidFill>
                    <a:schemeClr val="lt1"/>
                  </a:solidFill>
                  <a:latin typeface="Calibri" panose="020F0502020204030204" pitchFamily="34" charset="0"/>
                  <a:ea typeface="Calibri"/>
                  <a:cs typeface="Calibri" panose="020F0502020204030204" pitchFamily="34" charset="0"/>
                  <a:sym typeface="Calibri"/>
                </a:rPr>
                <a:t>Grammar: Past </a:t>
              </a:r>
              <a:r>
                <a:rPr lang="en-US" sz="2400" u="none" strike="noStrike" cap="none" dirty="0" smtClean="0">
                  <a:solidFill>
                    <a:schemeClr val="lt1"/>
                  </a:solidFill>
                  <a:latin typeface="Calibri" panose="020F0502020204030204" pitchFamily="34" charset="0"/>
                  <a:ea typeface="Calibri"/>
                  <a:cs typeface="Calibri" panose="020F0502020204030204" pitchFamily="34" charset="0"/>
                  <a:sym typeface="Calibri"/>
                </a:rPr>
                <a:t>Tenses</a:t>
              </a:r>
              <a:endParaRPr sz="2400" u="none" strike="noStrike" cap="none"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117" name="Google Shape;117;g8d3272b2c0_0_301"/>
            <p:cNvSpPr/>
            <p:nvPr/>
          </p:nvSpPr>
          <p:spPr>
            <a:xfrm>
              <a:off x="-358189" y="1391711"/>
              <a:ext cx="886974" cy="406653"/>
            </a:xfrm>
            <a:prstGeom prst="ellipse">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grpSp>
      <p:sp>
        <p:nvSpPr>
          <p:cNvPr id="15" name="Rectangle 14">
            <a:extLst>
              <a:ext uri="{FF2B5EF4-FFF2-40B4-BE49-F238E27FC236}">
                <a16:creationId xmlns="" xmlns:a16="http://schemas.microsoft.com/office/drawing/2014/main" id="{6042AC8F-C617-8540-A5BD-0D218871DB0D}"/>
              </a:ext>
            </a:extLst>
          </p:cNvPr>
          <p:cNvSpPr/>
          <p:nvPr/>
        </p:nvSpPr>
        <p:spPr>
          <a:xfrm>
            <a:off x="6558455" y="546823"/>
            <a:ext cx="5032570" cy="13185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bg1"/>
              </a:solidFill>
              <a:latin typeface="Calibri" panose="020F0502020204030204" pitchFamily="34" charset="0"/>
              <a:cs typeface="Calibri" panose="020F0502020204030204" pitchFamily="34" charset="0"/>
            </a:endParaRPr>
          </a:p>
        </p:txBody>
      </p:sp>
      <p:sp>
        <p:nvSpPr>
          <p:cNvPr id="106" name="Google Shape;106;g8d3272b2c0_0_301"/>
          <p:cNvSpPr txBox="1">
            <a:spLocks noGrp="1"/>
          </p:cNvSpPr>
          <p:nvPr>
            <p:ph type="title"/>
          </p:nvPr>
        </p:nvSpPr>
        <p:spPr>
          <a:xfrm>
            <a:off x="6637283" y="546823"/>
            <a:ext cx="4953741" cy="1318544"/>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3500"/>
              <a:buFont typeface="Calibri"/>
              <a:buNone/>
            </a:pPr>
            <a:r>
              <a:rPr lang="en-US" sz="3600" dirty="0">
                <a:solidFill>
                  <a:schemeClr val="bg1"/>
                </a:solidFill>
                <a:latin typeface="Calibri" panose="020F0502020204030204" pitchFamily="34" charset="0"/>
                <a:cs typeface="Calibri" panose="020F0502020204030204" pitchFamily="34" charset="0"/>
              </a:rPr>
              <a:t>Summary                     </a:t>
            </a:r>
            <a:endParaRPr sz="3600" dirty="0">
              <a:solidFill>
                <a:schemeClr val="bg1"/>
              </a:solidFill>
              <a:latin typeface="Calibri" panose="020F0502020204030204" pitchFamily="34" charset="0"/>
              <a:cs typeface="Calibri" panose="020F0502020204030204" pitchFamily="34" charset="0"/>
            </a:endParaRPr>
          </a:p>
          <a:p>
            <a:pPr marL="0" lvl="0" indent="0" algn="ctr" rtl="0">
              <a:lnSpc>
                <a:spcPct val="90000"/>
              </a:lnSpc>
              <a:spcBef>
                <a:spcPts val="0"/>
              </a:spcBef>
              <a:spcAft>
                <a:spcPts val="0"/>
              </a:spcAft>
              <a:buClr>
                <a:schemeClr val="dk1"/>
              </a:buClr>
              <a:buSzPts val="3500"/>
              <a:buFont typeface="Calibri"/>
              <a:buNone/>
            </a:pPr>
            <a:r>
              <a:rPr lang="en-US" sz="3600" dirty="0">
                <a:solidFill>
                  <a:schemeClr val="bg1"/>
                </a:solidFill>
                <a:latin typeface="Calibri" panose="020F0502020204030204" pitchFamily="34" charset="0"/>
                <a:cs typeface="Calibri" panose="020F0502020204030204" pitchFamily="34" charset="0"/>
              </a:rPr>
              <a:t>გაკვეთილის  </a:t>
            </a:r>
            <a:r>
              <a:rPr lang="ka-GE" sz="3600" dirty="0">
                <a:solidFill>
                  <a:schemeClr val="bg1"/>
                </a:solidFill>
                <a:latin typeface="Calibri" panose="020F0502020204030204" pitchFamily="34" charset="0"/>
                <a:cs typeface="Calibri" panose="020F0502020204030204" pitchFamily="34" charset="0"/>
              </a:rPr>
              <a:t>შეჯამება</a:t>
            </a:r>
            <a:endParaRPr sz="3600" dirty="0">
              <a:solidFill>
                <a:schemeClr val="bg1"/>
              </a:solidFill>
              <a:latin typeface="Calibri" panose="020F0502020204030204" pitchFamily="34" charset="0"/>
              <a:cs typeface="Calibri" panose="020F0502020204030204" pitchFamily="34" charset="0"/>
              <a:sym typeface="Calibri"/>
            </a:endParaRPr>
          </a:p>
        </p:txBody>
      </p:sp>
      <p:sp>
        <p:nvSpPr>
          <p:cNvPr id="130" name="Google Shape;130;g8d3272b2c0_0_301"/>
          <p:cNvSpPr txBox="1"/>
          <p:nvPr/>
        </p:nvSpPr>
        <p:spPr>
          <a:xfrm>
            <a:off x="6396970" y="2911210"/>
            <a:ext cx="5506438" cy="1432516"/>
          </a:xfrm>
          <a:prstGeom prst="rect">
            <a:avLst/>
          </a:prstGeom>
          <a:noFill/>
          <a:ln>
            <a:noFill/>
          </a:ln>
        </p:spPr>
        <p:txBody>
          <a:bodyPr spcFirstLastPara="1" wrap="square" lIns="91425" tIns="91425" rIns="91425" bIns="91425" anchor="ctr" anchorCtr="0">
            <a:noAutofit/>
          </a:bodyPr>
          <a:lstStyle/>
          <a:p>
            <a:pPr lvl="0" algn="ctr"/>
            <a:r>
              <a:rPr lang="en-US" sz="4000" dirty="0">
                <a:solidFill>
                  <a:schemeClr val="bg1"/>
                </a:solidFill>
                <a:latin typeface="Calibri" panose="020F0502020204030204" pitchFamily="34" charset="0"/>
                <a:ea typeface="Calibri"/>
                <a:cs typeface="Calibri" panose="020F0502020204030204" pitchFamily="34" charset="0"/>
                <a:sym typeface="Calibri"/>
              </a:rPr>
              <a:t>Business </a:t>
            </a:r>
          </a:p>
          <a:p>
            <a:pPr lvl="0" algn="ctr"/>
            <a:r>
              <a:rPr lang="ka-GE" sz="4000" dirty="0">
                <a:solidFill>
                  <a:schemeClr val="bg1"/>
                </a:solidFill>
                <a:latin typeface="Calibri" panose="020F0502020204030204" pitchFamily="34" charset="0"/>
                <a:ea typeface="Calibri"/>
                <a:cs typeface="Calibri" panose="020F0502020204030204" pitchFamily="34" charset="0"/>
                <a:sym typeface="Calibri"/>
              </a:rPr>
              <a:t>ბიზნესი</a:t>
            </a:r>
            <a:endParaRPr sz="4000" dirty="0">
              <a:solidFill>
                <a:schemeClr val="bg1"/>
              </a:solidFill>
              <a:latin typeface="Calibri" panose="020F0502020204030204" pitchFamily="34" charset="0"/>
              <a:ea typeface="Calibri"/>
              <a:cs typeface="Calibri" panose="020F0502020204030204" pitchFamily="34" charset="0"/>
              <a:sym typeface="Calibri"/>
            </a:endParaRPr>
          </a:p>
        </p:txBody>
      </p:sp>
      <p:pic>
        <p:nvPicPr>
          <p:cNvPr id="19" name="Google Shape;90;p1">
            <a:extLst>
              <a:ext uri="{FF2B5EF4-FFF2-40B4-BE49-F238E27FC236}">
                <a16:creationId xmlns="" xmlns:a16="http://schemas.microsoft.com/office/drawing/2014/main" id="{1C14417A-E33F-0B46-915E-ABFAFA8DF063}"/>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20" name="Picture 19">
            <a:extLst>
              <a:ext uri="{FF2B5EF4-FFF2-40B4-BE49-F238E27FC236}">
                <a16:creationId xmlns="" xmlns:a16="http://schemas.microsoft.com/office/drawing/2014/main" id="{8A0FE119-0200-0442-BAF7-CA24D53A2AFE}"/>
              </a:ext>
            </a:extLst>
          </p:cNvPr>
          <p:cNvPicPr>
            <a:picLocks noChangeAspect="1"/>
          </p:cNvPicPr>
          <p:nvPr/>
        </p:nvPicPr>
        <p:blipFill>
          <a:blip r:embed="rId4"/>
          <a:stretch>
            <a:fillRect/>
          </a:stretch>
        </p:blipFill>
        <p:spPr>
          <a:xfrm>
            <a:off x="2450562" y="556124"/>
            <a:ext cx="2376972" cy="968991"/>
          </a:xfrm>
          <a:prstGeom prst="rect">
            <a:avLst/>
          </a:prstGeom>
        </p:spPr>
      </p:pic>
    </p:spTree>
    <p:extLst>
      <p:ext uri="{BB962C8B-B14F-4D97-AF65-F5344CB8AC3E}">
        <p14:creationId xmlns:p14="http://schemas.microsoft.com/office/powerpoint/2010/main" val="42121840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5">
            <a:extLst>
              <a:ext uri="{FF2B5EF4-FFF2-40B4-BE49-F238E27FC236}">
                <a16:creationId xmlns="" xmlns:a16="http://schemas.microsoft.com/office/drawing/2014/main" id="{C633668A-C180-4A05-AB4F-6AAFDE5258A4}"/>
              </a:ext>
            </a:extLst>
          </p:cNvPr>
          <p:cNvSpPr/>
          <p:nvPr/>
        </p:nvSpPr>
        <p:spPr>
          <a:xfrm>
            <a:off x="665092" y="3108883"/>
            <a:ext cx="10906797" cy="126241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500" dirty="0">
              <a:latin typeface="Calibri" panose="020F0502020204030204" pitchFamily="34" charset="0"/>
              <a:cs typeface="Calibri" panose="020F0502020204030204" pitchFamily="34" charset="0"/>
            </a:endParaRPr>
          </a:p>
        </p:txBody>
      </p:sp>
      <p:sp>
        <p:nvSpPr>
          <p:cNvPr id="9" name="Text Placeholder 2">
            <a:extLst>
              <a:ext uri="{FF2B5EF4-FFF2-40B4-BE49-F238E27FC236}">
                <a16:creationId xmlns="" xmlns:a16="http://schemas.microsoft.com/office/drawing/2014/main" id="{20BD67DF-B55F-3B41-8E9D-D3A0EFBDB28E}"/>
              </a:ext>
            </a:extLst>
          </p:cNvPr>
          <p:cNvSpPr txBox="1">
            <a:spLocks/>
          </p:cNvSpPr>
          <p:nvPr/>
        </p:nvSpPr>
        <p:spPr>
          <a:xfrm>
            <a:off x="665091" y="3342290"/>
            <a:ext cx="10906797" cy="1019591"/>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114300" indent="0">
              <a:buNone/>
            </a:pPr>
            <a:r>
              <a:rPr lang="en-US" dirty="0" smtClean="0">
                <a:solidFill>
                  <a:schemeClr val="bg1"/>
                </a:solidFill>
                <a:latin typeface="Calibri" charset="0"/>
                <a:ea typeface="Calibri" charset="0"/>
                <a:cs typeface="Calibri" charset="0"/>
              </a:rPr>
              <a:t>Write </a:t>
            </a:r>
            <a:r>
              <a:rPr lang="en-US" dirty="0">
                <a:solidFill>
                  <a:schemeClr val="bg1"/>
                </a:solidFill>
                <a:latin typeface="Calibri" charset="0"/>
                <a:ea typeface="Calibri" charset="0"/>
                <a:cs typeface="Calibri" charset="0"/>
              </a:rPr>
              <a:t>a paragraph about what an ideal corporate culture might look like.</a:t>
            </a:r>
          </a:p>
        </p:txBody>
      </p:sp>
      <p:sp>
        <p:nvSpPr>
          <p:cNvPr id="7" name="Rectangle 6">
            <a:extLst>
              <a:ext uri="{FF2B5EF4-FFF2-40B4-BE49-F238E27FC236}">
                <a16:creationId xmlns="" xmlns:a16="http://schemas.microsoft.com/office/drawing/2014/main" id="{6042AC8F-C617-8540-A5BD-0D218871DB0D}"/>
              </a:ext>
            </a:extLst>
          </p:cNvPr>
          <p:cNvSpPr/>
          <p:nvPr/>
        </p:nvSpPr>
        <p:spPr>
          <a:xfrm>
            <a:off x="6496335" y="342271"/>
            <a:ext cx="4896300" cy="139669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latin typeface="Calibri" panose="020F0502020204030204" pitchFamily="34" charset="0"/>
                <a:cs typeface="Calibri" panose="020F0502020204030204" pitchFamily="34" charset="0"/>
              </a:rPr>
              <a:t>Homework Activity</a:t>
            </a:r>
          </a:p>
          <a:p>
            <a:pPr algn="ctr"/>
            <a:r>
              <a:rPr lang="ka-GE" sz="3200" dirty="0">
                <a:solidFill>
                  <a:schemeClr val="bg1"/>
                </a:solidFill>
                <a:latin typeface="Calibri" panose="020F0502020204030204" pitchFamily="34" charset="0"/>
                <a:cs typeface="Calibri" panose="020F0502020204030204" pitchFamily="34" charset="0"/>
              </a:rPr>
              <a:t>საშინაო</a:t>
            </a:r>
            <a:r>
              <a:rPr lang="en-US" sz="3200" dirty="0">
                <a:solidFill>
                  <a:schemeClr val="bg1"/>
                </a:solidFill>
                <a:latin typeface="Calibri" panose="020F0502020204030204" pitchFamily="34" charset="0"/>
                <a:cs typeface="Calibri" panose="020F0502020204030204" pitchFamily="34" charset="0"/>
              </a:rPr>
              <a:t> </a:t>
            </a:r>
            <a:r>
              <a:rPr lang="ka-GE" sz="3200" dirty="0">
                <a:solidFill>
                  <a:schemeClr val="bg1"/>
                </a:solidFill>
                <a:latin typeface="Calibri" panose="020F0502020204030204" pitchFamily="34" charset="0"/>
                <a:cs typeface="Calibri" panose="020F0502020204030204" pitchFamily="34" charset="0"/>
              </a:rPr>
              <a:t> დავალება</a:t>
            </a:r>
            <a:endParaRPr lang="en-US" sz="3200" dirty="0">
              <a:solidFill>
                <a:schemeClr val="bg1"/>
              </a:solidFill>
              <a:latin typeface="Calibri" panose="020F0502020204030204" pitchFamily="34" charset="0"/>
              <a:cs typeface="Calibri" panose="020F0502020204030204" pitchFamily="34" charset="0"/>
            </a:endParaRPr>
          </a:p>
        </p:txBody>
      </p:sp>
      <p:pic>
        <p:nvPicPr>
          <p:cNvPr id="10" name="Google Shape;90;p1">
            <a:extLst>
              <a:ext uri="{FF2B5EF4-FFF2-40B4-BE49-F238E27FC236}">
                <a16:creationId xmlns="" xmlns:a16="http://schemas.microsoft.com/office/drawing/2014/main" id="{1C14417A-E33F-0B46-915E-ABFAFA8DF063}"/>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pic>
        <p:nvPicPr>
          <p:cNvPr id="11" name="Picture 10">
            <a:extLst>
              <a:ext uri="{FF2B5EF4-FFF2-40B4-BE49-F238E27FC236}">
                <a16:creationId xmlns="" xmlns:a16="http://schemas.microsoft.com/office/drawing/2014/main" id="{8A0FE119-0200-0442-BAF7-CA24D53A2AFE}"/>
              </a:ext>
            </a:extLst>
          </p:cNvPr>
          <p:cNvPicPr>
            <a:picLocks noChangeAspect="1"/>
          </p:cNvPicPr>
          <p:nvPr/>
        </p:nvPicPr>
        <p:blipFill>
          <a:blip r:embed="rId3"/>
          <a:stretch>
            <a:fillRect/>
          </a:stretch>
        </p:blipFill>
        <p:spPr>
          <a:xfrm>
            <a:off x="2450562" y="556124"/>
            <a:ext cx="2376972" cy="968991"/>
          </a:xfrm>
          <a:prstGeom prst="rect">
            <a:avLst/>
          </a:prstGeom>
        </p:spPr>
      </p:pic>
    </p:spTree>
    <p:extLst>
      <p:ext uri="{BB962C8B-B14F-4D97-AF65-F5344CB8AC3E}">
        <p14:creationId xmlns:p14="http://schemas.microsoft.com/office/powerpoint/2010/main" val="406925377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613"/>
        <p:cNvGrpSpPr/>
        <p:nvPr/>
      </p:nvGrpSpPr>
      <p:grpSpPr>
        <a:xfrm>
          <a:off x="0" y="0"/>
          <a:ext cx="0" cy="0"/>
          <a:chOff x="0" y="0"/>
          <a:chExt cx="0" cy="0"/>
        </a:xfrm>
      </p:grpSpPr>
      <p:sp>
        <p:nvSpPr>
          <p:cNvPr id="616" name="Google Shape;616;g8d3272b2c0_1_109"/>
          <p:cNvSpPr txBox="1"/>
          <p:nvPr/>
        </p:nvSpPr>
        <p:spPr>
          <a:xfrm>
            <a:off x="628650" y="304800"/>
            <a:ext cx="10962375" cy="6042550"/>
          </a:xfrm>
          <a:prstGeom prst="rect">
            <a:avLst/>
          </a:prstGeom>
          <a:noFill/>
          <a:ln>
            <a:noFill/>
          </a:ln>
        </p:spPr>
        <p:txBody>
          <a:bodyPr spcFirstLastPara="1" wrap="square" lIns="91425" tIns="91425" rIns="91425" bIns="91425" anchor="t" anchorCtr="0">
            <a:noAutofit/>
          </a:bodyPr>
          <a:lstStyle/>
          <a:p>
            <a:pPr lvl="0" algn="just"/>
            <a:endParaRPr lang="en-US" sz="6000" dirty="0">
              <a:latin typeface="Sylfaen Regular" pitchFamily="18" charset="0"/>
              <a:ea typeface="Times New Roman"/>
              <a:cs typeface="Times New Roman"/>
              <a:sym typeface="Times New Roman"/>
            </a:endParaRPr>
          </a:p>
        </p:txBody>
      </p:sp>
      <p:sp>
        <p:nvSpPr>
          <p:cNvPr id="4" name="TextBox 3">
            <a:extLst>
              <a:ext uri="{FF2B5EF4-FFF2-40B4-BE49-F238E27FC236}">
                <a16:creationId xmlns="" xmlns:a16="http://schemas.microsoft.com/office/drawing/2014/main" id="{C3A0B8F0-ED81-4886-BAD3-624878320317}"/>
              </a:ext>
            </a:extLst>
          </p:cNvPr>
          <p:cNvSpPr txBox="1"/>
          <p:nvPr/>
        </p:nvSpPr>
        <p:spPr>
          <a:xfrm>
            <a:off x="1590675" y="2343150"/>
            <a:ext cx="8915400" cy="584775"/>
          </a:xfrm>
          <a:prstGeom prst="rect">
            <a:avLst/>
          </a:prstGeom>
          <a:noFill/>
        </p:spPr>
        <p:txBody>
          <a:bodyPr wrap="square" rtlCol="0">
            <a:spAutoFit/>
          </a:bodyPr>
          <a:lstStyle/>
          <a:p>
            <a:r>
              <a:rPr lang="en-US" sz="3200" dirty="0">
                <a:solidFill>
                  <a:schemeClr val="bg1"/>
                </a:solidFill>
                <a:latin typeface="Calibri" panose="020F0502020204030204" pitchFamily="34" charset="0"/>
                <a:cs typeface="Calibri" panose="020F0502020204030204" pitchFamily="34" charset="0"/>
              </a:rPr>
              <a:t>  </a:t>
            </a:r>
          </a:p>
        </p:txBody>
      </p:sp>
      <p:sp>
        <p:nvSpPr>
          <p:cNvPr id="6" name="Flowchart: Alternate Process 5">
            <a:extLst>
              <a:ext uri="{FF2B5EF4-FFF2-40B4-BE49-F238E27FC236}">
                <a16:creationId xmlns="" xmlns:a16="http://schemas.microsoft.com/office/drawing/2014/main" id="{A496D01A-79D0-4890-9C5F-709630ED59D2}"/>
              </a:ext>
            </a:extLst>
          </p:cNvPr>
          <p:cNvSpPr/>
          <p:nvPr/>
        </p:nvSpPr>
        <p:spPr>
          <a:xfrm>
            <a:off x="383274" y="2238232"/>
            <a:ext cx="11377801" cy="4109117"/>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dirty="0">
                <a:latin typeface="Calibri" panose="020F0502020204030204" pitchFamily="34" charset="0"/>
                <a:cs typeface="Calibri" panose="020F0502020204030204" pitchFamily="34" charset="0"/>
              </a:rPr>
              <a:t>Employee turnover is a strong indicator of company culture. Simply put, happy, engaged employees who are offered continued opportunities for growth are more likely to stay put. A great company culture doesn’t just manifest itself out of thin air. First, it has to be articulated and communicated throughout the </a:t>
            </a:r>
            <a:r>
              <a:rPr lang="en-US" sz="2400" dirty="0" err="1" smtClean="0">
                <a:latin typeface="Calibri" panose="020F0502020204030204" pitchFamily="34" charset="0"/>
                <a:cs typeface="Calibri" panose="020F0502020204030204" pitchFamily="34" charset="0"/>
              </a:rPr>
              <a:t>organisation</a:t>
            </a:r>
            <a:r>
              <a:rPr lang="en-US" sz="2400" dirty="0">
                <a:latin typeface="Calibri" panose="020F0502020204030204" pitchFamily="34" charset="0"/>
                <a:cs typeface="Calibri" panose="020F0502020204030204" pitchFamily="34" charset="0"/>
              </a:rPr>
              <a:t>, and then it can be lived out by the leadership and employees at every level. A positive company culture has values that every employee knows by heart. These values and this mission are accessible and branded into all of the company’s internal and external communications. A great work environment is a breeding ground for genuine friendships. When coworkers choose to spend time with each other, even outside of the office, you know that the professional dynamic is going to be just as positive.</a:t>
            </a:r>
          </a:p>
        </p:txBody>
      </p:sp>
      <p:pic>
        <p:nvPicPr>
          <p:cNvPr id="5" name="Google Shape;90;p1">
            <a:extLst>
              <a:ext uri="{FF2B5EF4-FFF2-40B4-BE49-F238E27FC236}">
                <a16:creationId xmlns="" xmlns:a16="http://schemas.microsoft.com/office/drawing/2014/main" id="{1C14417A-E33F-0B46-915E-ABFAFA8DF063}"/>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7" name="Picture 6">
            <a:extLst>
              <a:ext uri="{FF2B5EF4-FFF2-40B4-BE49-F238E27FC236}">
                <a16:creationId xmlns="" xmlns:a16="http://schemas.microsoft.com/office/drawing/2014/main" id="{8A0FE119-0200-0442-BAF7-CA24D53A2AFE}"/>
              </a:ext>
            </a:extLst>
          </p:cNvPr>
          <p:cNvPicPr>
            <a:picLocks noChangeAspect="1"/>
          </p:cNvPicPr>
          <p:nvPr/>
        </p:nvPicPr>
        <p:blipFill>
          <a:blip r:embed="rId4"/>
          <a:stretch>
            <a:fillRect/>
          </a:stretch>
        </p:blipFill>
        <p:spPr>
          <a:xfrm>
            <a:off x="2450562" y="556124"/>
            <a:ext cx="2376972" cy="968991"/>
          </a:xfrm>
          <a:prstGeom prst="rect">
            <a:avLst/>
          </a:prstGeom>
        </p:spPr>
      </p:pic>
      <p:sp>
        <p:nvSpPr>
          <p:cNvPr id="8" name="Rectangle 7">
            <a:extLst>
              <a:ext uri="{FF2B5EF4-FFF2-40B4-BE49-F238E27FC236}">
                <a16:creationId xmlns="" xmlns:a16="http://schemas.microsoft.com/office/drawing/2014/main" id="{6042AC8F-C617-8540-A5BD-0D218871DB0D}"/>
              </a:ext>
            </a:extLst>
          </p:cNvPr>
          <p:cNvSpPr/>
          <p:nvPr/>
        </p:nvSpPr>
        <p:spPr>
          <a:xfrm>
            <a:off x="6496335" y="342271"/>
            <a:ext cx="4896300" cy="139669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latin typeface="Calibri" panose="020F0502020204030204" pitchFamily="34" charset="0"/>
                <a:cs typeface="Calibri" panose="020F0502020204030204" pitchFamily="34" charset="0"/>
              </a:rPr>
              <a:t>Homework Activity</a:t>
            </a:r>
          </a:p>
          <a:p>
            <a:pPr algn="ctr"/>
            <a:r>
              <a:rPr lang="ka-GE" sz="3200" dirty="0">
                <a:solidFill>
                  <a:schemeClr val="bg1"/>
                </a:solidFill>
                <a:latin typeface="Calibri" panose="020F0502020204030204" pitchFamily="34" charset="0"/>
                <a:cs typeface="Calibri" panose="020F0502020204030204" pitchFamily="34" charset="0"/>
              </a:rPr>
              <a:t>საშინაო</a:t>
            </a:r>
            <a:r>
              <a:rPr lang="en-US" sz="3200" dirty="0">
                <a:solidFill>
                  <a:schemeClr val="bg1"/>
                </a:solidFill>
                <a:latin typeface="Calibri" panose="020F0502020204030204" pitchFamily="34" charset="0"/>
                <a:cs typeface="Calibri" panose="020F0502020204030204" pitchFamily="34" charset="0"/>
              </a:rPr>
              <a:t> </a:t>
            </a:r>
            <a:r>
              <a:rPr lang="ka-GE" sz="3200" dirty="0">
                <a:solidFill>
                  <a:schemeClr val="bg1"/>
                </a:solidFill>
                <a:latin typeface="Calibri" panose="020F0502020204030204" pitchFamily="34" charset="0"/>
                <a:cs typeface="Calibri" panose="020F0502020204030204" pitchFamily="34" charset="0"/>
              </a:rPr>
              <a:t> დავალება</a:t>
            </a:r>
            <a:endParaRPr lang="en-US" sz="320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046592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grpSp>
        <p:nvGrpSpPr>
          <p:cNvPr id="147" name="Google Shape;147;g8d3272b2c0_0_186"/>
          <p:cNvGrpSpPr/>
          <p:nvPr/>
        </p:nvGrpSpPr>
        <p:grpSpPr>
          <a:xfrm>
            <a:off x="1608084" y="251531"/>
            <a:ext cx="8828688" cy="6354220"/>
            <a:chOff x="37563" y="-714937"/>
            <a:chExt cx="8567093" cy="6408431"/>
          </a:xfrm>
        </p:grpSpPr>
        <p:sp>
          <p:nvSpPr>
            <p:cNvPr id="148" name="Google Shape;148;g8d3272b2c0_0_186"/>
            <p:cNvSpPr/>
            <p:nvPr/>
          </p:nvSpPr>
          <p:spPr>
            <a:xfrm>
              <a:off x="3588485" y="1968388"/>
              <a:ext cx="2138151" cy="1717202"/>
            </a:xfrm>
            <a:prstGeom prst="ellipse">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Sylfaen Regular" pitchFamily="18" charset="0"/>
              </a:endParaRPr>
            </a:p>
          </p:txBody>
        </p:sp>
        <p:sp>
          <p:nvSpPr>
            <p:cNvPr id="149" name="Google Shape;149;g8d3272b2c0_0_186"/>
            <p:cNvSpPr txBox="1"/>
            <p:nvPr/>
          </p:nvSpPr>
          <p:spPr>
            <a:xfrm>
              <a:off x="3977319" y="2277466"/>
              <a:ext cx="1422590" cy="1134600"/>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spcFirstLastPara="1" wrap="square" lIns="10775" tIns="10775" rIns="10775" bIns="10775" anchor="ctr" anchorCtr="0">
              <a:noAutofit/>
            </a:bodyPr>
            <a:lstStyle/>
            <a:p>
              <a:pPr marL="0" marR="0" lvl="0" indent="0" algn="ctr" rtl="0">
                <a:lnSpc>
                  <a:spcPct val="90000"/>
                </a:lnSpc>
                <a:spcBef>
                  <a:spcPts val="0"/>
                </a:spcBef>
                <a:spcAft>
                  <a:spcPts val="0"/>
                </a:spcAft>
                <a:buNone/>
              </a:pPr>
              <a:r>
                <a:rPr lang="en-US" sz="2400" u="none" strike="noStrike" cap="none" dirty="0">
                  <a:solidFill>
                    <a:srgbClr val="FFFFFF"/>
                  </a:solidFill>
                  <a:latin typeface="Calibri" panose="020F0502020204030204" pitchFamily="34" charset="0"/>
                  <a:ea typeface="Calibri"/>
                  <a:cs typeface="Calibri" panose="020F0502020204030204" pitchFamily="34" charset="0"/>
                  <a:sym typeface="Calibri"/>
                </a:rPr>
                <a:t>Vocabulary</a:t>
              </a:r>
              <a:endParaRPr sz="2400" dirty="0">
                <a:latin typeface="Calibri" panose="020F0502020204030204" pitchFamily="34" charset="0"/>
                <a:cs typeface="Calibri" panose="020F0502020204030204" pitchFamily="34" charset="0"/>
              </a:endParaRPr>
            </a:p>
            <a:p>
              <a:pPr marL="0" marR="0" lvl="0" indent="0" algn="ctr" rtl="0">
                <a:lnSpc>
                  <a:spcPct val="90000"/>
                </a:lnSpc>
                <a:spcBef>
                  <a:spcPts val="595"/>
                </a:spcBef>
                <a:spcAft>
                  <a:spcPts val="0"/>
                </a:spcAft>
                <a:buNone/>
              </a:pPr>
              <a:r>
                <a:rPr lang="en-US" sz="2400" u="none" strike="noStrike" cap="none" dirty="0">
                  <a:solidFill>
                    <a:srgbClr val="FFFFFF"/>
                  </a:solidFill>
                  <a:latin typeface="Calibri" panose="020F0502020204030204" pitchFamily="34" charset="0"/>
                  <a:ea typeface="Calibri"/>
                  <a:cs typeface="Calibri" panose="020F0502020204030204" pitchFamily="34" charset="0"/>
                  <a:sym typeface="Calibri"/>
                </a:rPr>
                <a:t>ლექსიკა</a:t>
              </a:r>
              <a:endParaRPr sz="2400" dirty="0">
                <a:latin typeface="Calibri" panose="020F0502020204030204" pitchFamily="34" charset="0"/>
                <a:cs typeface="Calibri" panose="020F0502020204030204" pitchFamily="34" charset="0"/>
              </a:endParaRPr>
            </a:p>
          </p:txBody>
        </p:sp>
        <p:sp>
          <p:nvSpPr>
            <p:cNvPr id="152" name="Google Shape;152;g8d3272b2c0_0_186"/>
            <p:cNvSpPr/>
            <p:nvPr/>
          </p:nvSpPr>
          <p:spPr>
            <a:xfrm>
              <a:off x="3280819" y="-714937"/>
              <a:ext cx="2783342" cy="1928368"/>
            </a:xfrm>
            <a:prstGeom prst="ellipse">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spcFirstLastPara="1" wrap="square" lIns="91425" tIns="91425" rIns="91425" bIns="91425" anchor="ctr" anchorCtr="0">
              <a:noAutofit/>
            </a:bodyPr>
            <a:lstStyle/>
            <a:p>
              <a:pPr marL="0" lvl="0" indent="0" algn="ctr" rtl="0">
                <a:spcBef>
                  <a:spcPts val="0"/>
                </a:spcBef>
                <a:spcAft>
                  <a:spcPts val="0"/>
                </a:spcAft>
                <a:buNone/>
              </a:pPr>
              <a:endParaRPr lang="en-US" sz="2000" dirty="0">
                <a:solidFill>
                  <a:schemeClr val="bg1"/>
                </a:solidFill>
                <a:latin typeface="Calibri" pitchFamily="34" charset="0"/>
                <a:cs typeface="Calibri" panose="020F0502020204030204" pitchFamily="34" charset="0"/>
              </a:endParaRPr>
            </a:p>
          </p:txBody>
        </p:sp>
        <p:sp>
          <p:nvSpPr>
            <p:cNvPr id="156" name="Google Shape;156;g8d3272b2c0_0_186"/>
            <p:cNvSpPr/>
            <p:nvPr/>
          </p:nvSpPr>
          <p:spPr>
            <a:xfrm>
              <a:off x="5836269" y="3685589"/>
              <a:ext cx="2768387" cy="2007905"/>
            </a:xfrm>
            <a:prstGeom prst="ellipse">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r>
                <a:rPr lang="en-US" sz="2400" dirty="0">
                  <a:latin typeface="Sylfaen Regular" pitchFamily="18" charset="0"/>
                </a:rPr>
                <a:t>      </a:t>
              </a:r>
              <a:endParaRPr sz="2400" dirty="0">
                <a:latin typeface="Sylfaen Regular" pitchFamily="18" charset="0"/>
              </a:endParaRPr>
            </a:p>
          </p:txBody>
        </p:sp>
        <p:sp>
          <p:nvSpPr>
            <p:cNvPr id="168" name="Google Shape;168;g8d3272b2c0_0_186"/>
            <p:cNvSpPr/>
            <p:nvPr/>
          </p:nvSpPr>
          <p:spPr>
            <a:xfrm>
              <a:off x="478579" y="3680270"/>
              <a:ext cx="2802240" cy="1966694"/>
            </a:xfrm>
            <a:prstGeom prst="ellipse">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Sylfaen Regular" pitchFamily="18" charset="0"/>
              </a:endParaRPr>
            </a:p>
          </p:txBody>
        </p:sp>
        <p:sp>
          <p:nvSpPr>
            <p:cNvPr id="180" name="Google Shape;180;g8d3272b2c0_0_186"/>
            <p:cNvSpPr/>
            <p:nvPr/>
          </p:nvSpPr>
          <p:spPr>
            <a:xfrm>
              <a:off x="37563" y="872326"/>
              <a:ext cx="2619713" cy="2096320"/>
            </a:xfrm>
            <a:prstGeom prst="ellipse">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spcFirstLastPara="1" wrap="square" lIns="91425" tIns="91425" rIns="91425" bIns="91425" anchor="ctr" anchorCtr="0">
              <a:noAutofit/>
            </a:bodyPr>
            <a:lstStyle/>
            <a:p>
              <a:pPr marL="0" lvl="0" indent="0" algn="ctr" rtl="0">
                <a:spcBef>
                  <a:spcPts val="0"/>
                </a:spcBef>
                <a:spcAft>
                  <a:spcPts val="0"/>
                </a:spcAft>
                <a:buNone/>
              </a:pPr>
              <a:endParaRPr sz="2000" dirty="0">
                <a:solidFill>
                  <a:schemeClr val="bg1"/>
                </a:solidFill>
                <a:latin typeface="Calibri" pitchFamily="34" charset="0"/>
              </a:endParaRPr>
            </a:p>
          </p:txBody>
        </p:sp>
      </p:grpSp>
      <p:cxnSp>
        <p:nvCxnSpPr>
          <p:cNvPr id="3" name="Straight Connector 2">
            <a:extLst>
              <a:ext uri="{FF2B5EF4-FFF2-40B4-BE49-F238E27FC236}">
                <a16:creationId xmlns="" xmlns:a16="http://schemas.microsoft.com/office/drawing/2014/main" id="{9CE2E9F6-ECFC-4E79-9334-E45B6F63DD91}"/>
              </a:ext>
            </a:extLst>
          </p:cNvPr>
          <p:cNvCxnSpPr>
            <a:cxnSpLocks/>
            <a:stCxn id="148" idx="0"/>
            <a:endCxn id="148" idx="0"/>
          </p:cNvCxnSpPr>
          <p:nvPr/>
        </p:nvCxnSpPr>
        <p:spPr>
          <a:xfrm>
            <a:off x="6369153" y="2912156"/>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 xmlns:a16="http://schemas.microsoft.com/office/drawing/2014/main" id="{3D5A52FD-7E06-4697-8EF9-CB741C6CB568}"/>
              </a:ext>
            </a:extLst>
          </p:cNvPr>
          <p:cNvCxnSpPr>
            <a:cxnSpLocks/>
            <a:stCxn id="148" idx="5"/>
          </p:cNvCxnSpPr>
          <p:nvPr/>
        </p:nvCxnSpPr>
        <p:spPr>
          <a:xfrm>
            <a:off x="7148186" y="4365482"/>
            <a:ext cx="781869" cy="580423"/>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 xmlns:a16="http://schemas.microsoft.com/office/drawing/2014/main" id="{D7EFEFD1-011D-428F-BAF8-0CB92112E763}"/>
              </a:ext>
            </a:extLst>
          </p:cNvPr>
          <p:cNvCxnSpPr>
            <a:cxnSpLocks/>
            <a:stCxn id="152" idx="4"/>
          </p:cNvCxnSpPr>
          <p:nvPr/>
        </p:nvCxnSpPr>
        <p:spPr>
          <a:xfrm flipH="1">
            <a:off x="6369158" y="2163586"/>
            <a:ext cx="15380" cy="105737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 xmlns:a16="http://schemas.microsoft.com/office/drawing/2014/main" id="{CF1AB0AA-2552-43C2-9A14-83D255EAE2EC}"/>
              </a:ext>
            </a:extLst>
          </p:cNvPr>
          <p:cNvCxnSpPr/>
          <p:nvPr/>
        </p:nvCxnSpPr>
        <p:spPr>
          <a:xfrm flipV="1">
            <a:off x="7220178" y="2674365"/>
            <a:ext cx="1151312" cy="63216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 xmlns:a16="http://schemas.microsoft.com/office/drawing/2014/main" id="{FE7606E2-4734-4845-A0B7-5E5716F16EBF}"/>
              </a:ext>
            </a:extLst>
          </p:cNvPr>
          <p:cNvSpPr/>
          <p:nvPr/>
        </p:nvSpPr>
        <p:spPr>
          <a:xfrm>
            <a:off x="8161021" y="1825367"/>
            <a:ext cx="2823021" cy="2078588"/>
          </a:xfrm>
          <a:prstGeom prst="ellipse">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000" dirty="0" smtClean="0">
                <a:latin typeface="Calibri" panose="020F0502020204030204" pitchFamily="34" charset="0"/>
                <a:cs typeface="Calibri" panose="020F0502020204030204" pitchFamily="34" charset="0"/>
              </a:rPr>
              <a:t>biased</a:t>
            </a:r>
            <a:endParaRPr lang="ka-GE" sz="2000" dirty="0">
              <a:latin typeface="Calibri" panose="020F0502020204030204" pitchFamily="34" charset="0"/>
              <a:cs typeface="Calibri" panose="020F0502020204030204" pitchFamily="34" charset="0"/>
            </a:endParaRPr>
          </a:p>
          <a:p>
            <a:pPr algn="ctr"/>
            <a:r>
              <a:rPr lang="ka-GE" sz="2000" dirty="0">
                <a:latin typeface="Calibri" panose="020F0502020204030204" pitchFamily="34" charset="0"/>
                <a:cs typeface="Calibri" panose="020F0502020204030204" pitchFamily="34" charset="0"/>
              </a:rPr>
              <a:t>(</a:t>
            </a:r>
            <a:r>
              <a:rPr lang="en-US" sz="2000" dirty="0" smtClean="0">
                <a:latin typeface="Calibri" panose="020F0502020204030204" pitchFamily="34" charset="0"/>
                <a:cs typeface="Calibri" panose="020F0502020204030204" pitchFamily="34" charset="0"/>
              </a:rPr>
              <a:t>adj.)</a:t>
            </a:r>
            <a:endParaRPr lang="en-US" sz="2000" dirty="0">
              <a:latin typeface="Calibri" panose="020F0502020204030204" pitchFamily="34" charset="0"/>
              <a:cs typeface="Calibri" panose="020F0502020204030204" pitchFamily="34" charset="0"/>
            </a:endParaRPr>
          </a:p>
          <a:p>
            <a:pPr algn="ctr"/>
            <a:r>
              <a:rPr lang="ka-GE" sz="2000" dirty="0">
                <a:latin typeface="Calibri" panose="020F0502020204030204" pitchFamily="34" charset="0"/>
                <a:cs typeface="Calibri" panose="020F0502020204030204" pitchFamily="34" charset="0"/>
              </a:rPr>
              <a:t>მიკერძოებული</a:t>
            </a:r>
          </a:p>
        </p:txBody>
      </p:sp>
      <p:cxnSp>
        <p:nvCxnSpPr>
          <p:cNvPr id="4" name="Straight Connector 3">
            <a:extLst>
              <a:ext uri="{FF2B5EF4-FFF2-40B4-BE49-F238E27FC236}">
                <a16:creationId xmlns="" xmlns:a16="http://schemas.microsoft.com/office/drawing/2014/main" id="{BF53E1F7-0823-467E-844B-A3CD1BC1A1C6}"/>
              </a:ext>
            </a:extLst>
          </p:cNvPr>
          <p:cNvCxnSpPr/>
          <p:nvPr/>
        </p:nvCxnSpPr>
        <p:spPr>
          <a:xfrm flipH="1">
            <a:off x="4666593" y="4365482"/>
            <a:ext cx="1001547" cy="783144"/>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 xmlns:a16="http://schemas.microsoft.com/office/drawing/2014/main" id="{47A3B0BA-E994-4425-B698-61E6EDA548A8}"/>
              </a:ext>
            </a:extLst>
          </p:cNvPr>
          <p:cNvCxnSpPr>
            <a:cxnSpLocks/>
          </p:cNvCxnSpPr>
          <p:nvPr/>
        </p:nvCxnSpPr>
        <p:spPr>
          <a:xfrm flipH="1" flipV="1">
            <a:off x="4307790" y="2990445"/>
            <a:ext cx="1034305" cy="446438"/>
          </a:xfrm>
          <a:prstGeom prst="line">
            <a:avLst/>
          </a:prstGeom>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 xmlns:a16="http://schemas.microsoft.com/office/drawing/2014/main" id="{FD5BDBAD-557E-4F51-90C1-45518A49E98A}"/>
              </a:ext>
            </a:extLst>
          </p:cNvPr>
          <p:cNvSpPr txBox="1"/>
          <p:nvPr/>
        </p:nvSpPr>
        <p:spPr>
          <a:xfrm>
            <a:off x="2292808" y="2421060"/>
            <a:ext cx="1737696" cy="1138773"/>
          </a:xfrm>
          <a:prstGeom prst="rect">
            <a:avLst/>
          </a:prstGeom>
          <a:noFill/>
        </p:spPr>
        <p:txBody>
          <a:bodyPr wrap="square">
            <a:spAutoFit/>
          </a:bodyPr>
          <a:lstStyle/>
          <a:p>
            <a:r>
              <a:rPr lang="en-US" sz="1800" dirty="0" smtClean="0">
                <a:solidFill>
                  <a:schemeClr val="bg1"/>
                </a:solidFill>
              </a:rPr>
              <a:t>transparent</a:t>
            </a:r>
            <a:endParaRPr lang="en-US" sz="1800" dirty="0">
              <a:solidFill>
                <a:schemeClr val="bg1"/>
              </a:solidFill>
            </a:endParaRPr>
          </a:p>
          <a:p>
            <a:r>
              <a:rPr lang="ka-GE" sz="1800" dirty="0">
                <a:solidFill>
                  <a:schemeClr val="bg1"/>
                </a:solidFill>
              </a:rPr>
              <a:t>      </a:t>
            </a:r>
            <a:r>
              <a:rPr lang="en-US" sz="1800" dirty="0">
                <a:solidFill>
                  <a:schemeClr val="bg1"/>
                </a:solidFill>
              </a:rPr>
              <a:t>(</a:t>
            </a:r>
            <a:r>
              <a:rPr lang="en-US" sz="1800" dirty="0" smtClean="0">
                <a:solidFill>
                  <a:schemeClr val="bg1"/>
                </a:solidFill>
              </a:rPr>
              <a:t>adj.)</a:t>
            </a:r>
            <a:endParaRPr lang="en-US" sz="1800" dirty="0">
              <a:solidFill>
                <a:schemeClr val="bg1"/>
              </a:solidFill>
            </a:endParaRPr>
          </a:p>
          <a:p>
            <a:r>
              <a:rPr lang="ka-GE" sz="1800" dirty="0">
                <a:solidFill>
                  <a:schemeClr val="bg1"/>
                </a:solidFill>
              </a:rPr>
              <a:t>გამჭვირვალე</a:t>
            </a:r>
            <a:endParaRPr lang="en-US" sz="1800" dirty="0">
              <a:solidFill>
                <a:schemeClr val="bg1"/>
              </a:solidFill>
            </a:endParaRPr>
          </a:p>
          <a:p>
            <a:r>
              <a:rPr lang="en-US" dirty="0"/>
              <a:t> </a:t>
            </a:r>
          </a:p>
        </p:txBody>
      </p:sp>
      <p:sp>
        <p:nvSpPr>
          <p:cNvPr id="20" name="TextBox 19">
            <a:extLst>
              <a:ext uri="{FF2B5EF4-FFF2-40B4-BE49-F238E27FC236}">
                <a16:creationId xmlns="" xmlns:a16="http://schemas.microsoft.com/office/drawing/2014/main" id="{A6AD3343-D772-41A2-B6BB-15B8A09676BA}"/>
              </a:ext>
            </a:extLst>
          </p:cNvPr>
          <p:cNvSpPr txBox="1"/>
          <p:nvPr/>
        </p:nvSpPr>
        <p:spPr>
          <a:xfrm>
            <a:off x="5342095" y="499672"/>
            <a:ext cx="2128777" cy="1415772"/>
          </a:xfrm>
          <a:prstGeom prst="rect">
            <a:avLst/>
          </a:prstGeom>
          <a:noFill/>
        </p:spPr>
        <p:txBody>
          <a:bodyPr wrap="square">
            <a:spAutoFit/>
          </a:bodyPr>
          <a:lstStyle/>
          <a:p>
            <a:pPr algn="ctr"/>
            <a:r>
              <a:rPr lang="en-US" sz="1800" dirty="0" err="1" smtClean="0">
                <a:solidFill>
                  <a:schemeClr val="bg1"/>
                </a:solidFill>
              </a:rPr>
              <a:t>siloed</a:t>
            </a:r>
            <a:endParaRPr lang="ka-GE" sz="1800" dirty="0">
              <a:solidFill>
                <a:schemeClr val="bg1"/>
              </a:solidFill>
            </a:endParaRPr>
          </a:p>
          <a:p>
            <a:pPr algn="ctr"/>
            <a:r>
              <a:rPr lang="ka-GE" sz="1800" dirty="0">
                <a:solidFill>
                  <a:schemeClr val="bg1"/>
                </a:solidFill>
              </a:rPr>
              <a:t>(</a:t>
            </a:r>
            <a:r>
              <a:rPr lang="en-US" sz="1800" dirty="0" smtClean="0">
                <a:solidFill>
                  <a:schemeClr val="bg1"/>
                </a:solidFill>
              </a:rPr>
              <a:t>adj.)</a:t>
            </a:r>
            <a:endParaRPr lang="ka-GE" sz="1800" dirty="0">
              <a:solidFill>
                <a:schemeClr val="bg1"/>
              </a:solidFill>
            </a:endParaRPr>
          </a:p>
          <a:p>
            <a:pPr algn="ctr"/>
            <a:r>
              <a:rPr lang="ka-GE" sz="1800" dirty="0">
                <a:solidFill>
                  <a:schemeClr val="bg1"/>
                </a:solidFill>
              </a:rPr>
              <a:t>განცალკევებული, განდგომილი</a:t>
            </a:r>
            <a:endParaRPr lang="en-US" sz="1800" dirty="0">
              <a:solidFill>
                <a:schemeClr val="bg1"/>
              </a:solidFill>
            </a:endParaRPr>
          </a:p>
          <a:p>
            <a:endParaRPr lang="en-US" dirty="0"/>
          </a:p>
        </p:txBody>
      </p:sp>
      <p:sp>
        <p:nvSpPr>
          <p:cNvPr id="24" name="TextBox 23">
            <a:extLst>
              <a:ext uri="{FF2B5EF4-FFF2-40B4-BE49-F238E27FC236}">
                <a16:creationId xmlns="" xmlns:a16="http://schemas.microsoft.com/office/drawing/2014/main" id="{3D96007B-33C4-4E7B-A337-24F38B89D138}"/>
              </a:ext>
            </a:extLst>
          </p:cNvPr>
          <p:cNvSpPr txBox="1"/>
          <p:nvPr/>
        </p:nvSpPr>
        <p:spPr>
          <a:xfrm>
            <a:off x="8161021" y="5148626"/>
            <a:ext cx="1698581" cy="923330"/>
          </a:xfrm>
          <a:prstGeom prst="rect">
            <a:avLst/>
          </a:prstGeom>
          <a:noFill/>
        </p:spPr>
        <p:txBody>
          <a:bodyPr wrap="square">
            <a:spAutoFit/>
          </a:bodyPr>
          <a:lstStyle/>
          <a:p>
            <a:pPr algn="ctr"/>
            <a:r>
              <a:rPr lang="en-US" sz="1800" dirty="0" smtClean="0">
                <a:solidFill>
                  <a:schemeClr val="bg1"/>
                </a:solidFill>
              </a:rPr>
              <a:t>nimble</a:t>
            </a:r>
            <a:endParaRPr lang="ka-GE" sz="1800" dirty="0">
              <a:solidFill>
                <a:schemeClr val="bg1"/>
              </a:solidFill>
            </a:endParaRPr>
          </a:p>
          <a:p>
            <a:pPr algn="ctr"/>
            <a:r>
              <a:rPr lang="en-US" sz="1800" dirty="0">
                <a:solidFill>
                  <a:schemeClr val="bg1"/>
                </a:solidFill>
              </a:rPr>
              <a:t>(</a:t>
            </a:r>
            <a:r>
              <a:rPr lang="en-US" sz="1800" dirty="0" smtClean="0">
                <a:solidFill>
                  <a:schemeClr val="bg1"/>
                </a:solidFill>
              </a:rPr>
              <a:t>adj.)</a:t>
            </a:r>
            <a:endParaRPr lang="en-US" sz="1800" dirty="0">
              <a:solidFill>
                <a:schemeClr val="bg1"/>
              </a:solidFill>
            </a:endParaRPr>
          </a:p>
          <a:p>
            <a:pPr algn="ctr"/>
            <a:r>
              <a:rPr lang="ka-GE" sz="1800" dirty="0">
                <a:solidFill>
                  <a:schemeClr val="bg1"/>
                </a:solidFill>
              </a:rPr>
              <a:t>მოქნილი</a:t>
            </a:r>
            <a:endParaRPr lang="en-US" sz="1800" dirty="0">
              <a:solidFill>
                <a:schemeClr val="bg1"/>
              </a:solidFill>
            </a:endParaRPr>
          </a:p>
        </p:txBody>
      </p:sp>
      <p:sp>
        <p:nvSpPr>
          <p:cNvPr id="26" name="TextBox 25">
            <a:extLst>
              <a:ext uri="{FF2B5EF4-FFF2-40B4-BE49-F238E27FC236}">
                <a16:creationId xmlns="" xmlns:a16="http://schemas.microsoft.com/office/drawing/2014/main" id="{96FCCC91-1A6A-4A4D-AD98-54EC8DE185F8}"/>
              </a:ext>
            </a:extLst>
          </p:cNvPr>
          <p:cNvSpPr txBox="1"/>
          <p:nvPr/>
        </p:nvSpPr>
        <p:spPr>
          <a:xfrm>
            <a:off x="2404749" y="4614833"/>
            <a:ext cx="2203440" cy="1354217"/>
          </a:xfrm>
          <a:prstGeom prst="rect">
            <a:avLst/>
          </a:prstGeom>
          <a:noFill/>
        </p:spPr>
        <p:txBody>
          <a:bodyPr wrap="square">
            <a:spAutoFit/>
          </a:bodyPr>
          <a:lstStyle/>
          <a:p>
            <a:endParaRPr lang="ka-GE" dirty="0"/>
          </a:p>
          <a:p>
            <a:endParaRPr lang="ka-GE" dirty="0"/>
          </a:p>
          <a:p>
            <a:pPr algn="ctr"/>
            <a:r>
              <a:rPr lang="en-US" sz="1800" dirty="0" smtClean="0">
                <a:solidFill>
                  <a:schemeClr val="bg1"/>
                </a:solidFill>
              </a:rPr>
              <a:t>impartial</a:t>
            </a:r>
            <a:endParaRPr lang="ka-GE" sz="1800" dirty="0">
              <a:solidFill>
                <a:schemeClr val="bg1"/>
              </a:solidFill>
            </a:endParaRPr>
          </a:p>
          <a:p>
            <a:pPr algn="ctr"/>
            <a:r>
              <a:rPr lang="ka-GE" sz="1800" dirty="0">
                <a:solidFill>
                  <a:schemeClr val="bg1"/>
                </a:solidFill>
              </a:rPr>
              <a:t>(</a:t>
            </a:r>
            <a:r>
              <a:rPr lang="en-US" sz="1800" dirty="0" smtClean="0">
                <a:solidFill>
                  <a:schemeClr val="bg1"/>
                </a:solidFill>
              </a:rPr>
              <a:t>adj.)</a:t>
            </a:r>
            <a:endParaRPr lang="en-US" sz="1800" dirty="0">
              <a:solidFill>
                <a:schemeClr val="bg1"/>
              </a:solidFill>
            </a:endParaRPr>
          </a:p>
          <a:p>
            <a:pPr algn="ctr"/>
            <a:r>
              <a:rPr lang="ka-GE" sz="1800" dirty="0">
                <a:solidFill>
                  <a:schemeClr val="bg1"/>
                </a:solidFill>
              </a:rPr>
              <a:t>მიუკერძოებელი</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9" name="Google Shape;189;g8d3272b2c0_0_231"/>
          <p:cNvSpPr/>
          <p:nvPr/>
        </p:nvSpPr>
        <p:spPr>
          <a:xfrm>
            <a:off x="4693787" y="1642105"/>
            <a:ext cx="3315236" cy="2671898"/>
          </a:xfrm>
          <a:prstGeom prst="ellipse">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dirty="0" smtClean="0">
                <a:solidFill>
                  <a:schemeClr val="bg1"/>
                </a:solidFill>
                <a:latin typeface="Calibri" panose="020F0502020204030204" pitchFamily="34" charset="0"/>
                <a:cs typeface="Calibri" panose="020F0502020204030204" pitchFamily="34" charset="0"/>
              </a:rPr>
              <a:t>transparent</a:t>
            </a:r>
          </a:p>
          <a:p>
            <a:pPr marL="0" marR="0" lvl="0" indent="0" algn="ctr" rtl="0">
              <a:spcBef>
                <a:spcPts val="0"/>
              </a:spcBef>
              <a:spcAft>
                <a:spcPts val="0"/>
              </a:spcAft>
              <a:buNone/>
            </a:pPr>
            <a:r>
              <a:rPr lang="en-US" sz="2800" dirty="0" smtClean="0">
                <a:solidFill>
                  <a:schemeClr val="bg1"/>
                </a:solidFill>
                <a:latin typeface="Calibri" panose="020F0502020204030204" pitchFamily="34" charset="0"/>
                <a:cs typeface="Calibri" panose="020F0502020204030204" pitchFamily="34" charset="0"/>
              </a:rPr>
              <a:t>(adj.)</a:t>
            </a:r>
            <a:endParaRPr lang="en-US" sz="2800" dirty="0">
              <a:solidFill>
                <a:schemeClr val="bg1"/>
              </a:solidFill>
              <a:latin typeface="Calibri" panose="020F0502020204030204" pitchFamily="34" charset="0"/>
              <a:cs typeface="Calibri" panose="020F0502020204030204" pitchFamily="34" charset="0"/>
            </a:endParaRPr>
          </a:p>
        </p:txBody>
      </p:sp>
      <p:sp>
        <p:nvSpPr>
          <p:cNvPr id="190" name="Google Shape;190;g8d3272b2c0_0_231"/>
          <p:cNvSpPr/>
          <p:nvPr/>
        </p:nvSpPr>
        <p:spPr>
          <a:xfrm>
            <a:off x="3648021" y="4423416"/>
            <a:ext cx="5406769" cy="646258"/>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lvl="0" algn="ctr"/>
            <a:endParaRPr lang="ka-GE" sz="2000" dirty="0">
              <a:solidFill>
                <a:schemeClr val="bg1"/>
              </a:solidFill>
              <a:latin typeface="Calibri" panose="020F0502020204030204" pitchFamily="34" charset="0"/>
              <a:cs typeface="Calibri" panose="020F0502020204030204" pitchFamily="34" charset="0"/>
            </a:endParaRPr>
          </a:p>
          <a:p>
            <a:pPr lvl="0" algn="ctr"/>
            <a:endParaRPr lang="ka-GE" sz="2000" dirty="0">
              <a:solidFill>
                <a:schemeClr val="bg1"/>
              </a:solidFill>
              <a:latin typeface="Calibri" panose="020F0502020204030204" pitchFamily="34" charset="0"/>
              <a:cs typeface="Calibri" panose="020F0502020204030204" pitchFamily="34" charset="0"/>
            </a:endParaRPr>
          </a:p>
          <a:p>
            <a:pPr lvl="0" algn="ctr"/>
            <a:r>
              <a:rPr lang="ka-GE" sz="2000" dirty="0">
                <a:solidFill>
                  <a:schemeClr val="bg1"/>
                </a:solidFill>
                <a:latin typeface="Calibri" panose="020F0502020204030204" pitchFamily="34" charset="0"/>
                <a:cs typeface="Calibri" panose="020F0502020204030204" pitchFamily="34" charset="0"/>
              </a:rPr>
              <a:t>გამჭვირვალე</a:t>
            </a:r>
          </a:p>
          <a:p>
            <a:pPr lvl="0" algn="ctr"/>
            <a:r>
              <a:rPr lang="ka-GE" sz="2000" dirty="0">
                <a:solidFill>
                  <a:schemeClr val="bg1"/>
                </a:solidFill>
                <a:latin typeface="Calibri" panose="020F0502020204030204" pitchFamily="34" charset="0"/>
                <a:cs typeface="Calibri" panose="020F0502020204030204" pitchFamily="34" charset="0"/>
              </a:rPr>
              <a:t> </a:t>
            </a:r>
            <a:endParaRPr lang="en-US" sz="2000" dirty="0">
              <a:solidFill>
                <a:schemeClr val="bg1"/>
              </a:solidFill>
              <a:latin typeface="Calibri" panose="020F0502020204030204" pitchFamily="34" charset="0"/>
              <a:cs typeface="Calibri" panose="020F0502020204030204" pitchFamily="34" charset="0"/>
            </a:endParaRPr>
          </a:p>
          <a:p>
            <a:pPr marL="0" marR="0" lvl="0" indent="0" algn="ctr" rtl="0">
              <a:spcBef>
                <a:spcPts val="0"/>
              </a:spcBef>
              <a:spcAft>
                <a:spcPts val="0"/>
              </a:spcAft>
              <a:buNone/>
            </a:pPr>
            <a:endParaRPr sz="2000" u="none" strike="noStrike" cap="none" dirty="0">
              <a:solidFill>
                <a:srgbClr val="FFFFFF"/>
              </a:solidFill>
              <a:latin typeface="Calibri" panose="020F0502020204030204" pitchFamily="34" charset="0"/>
              <a:ea typeface="Calibri"/>
              <a:cs typeface="Calibri" panose="020F0502020204030204" pitchFamily="34" charset="0"/>
              <a:sym typeface="Calibri"/>
            </a:endParaRPr>
          </a:p>
        </p:txBody>
      </p:sp>
      <p:sp>
        <p:nvSpPr>
          <p:cNvPr id="3" name="Rectangle 2">
            <a:extLst>
              <a:ext uri="{FF2B5EF4-FFF2-40B4-BE49-F238E27FC236}">
                <a16:creationId xmlns="" xmlns:a16="http://schemas.microsoft.com/office/drawing/2014/main" id="{748FA8E3-2CE3-3647-992D-018F0126A7B0}"/>
              </a:ext>
            </a:extLst>
          </p:cNvPr>
          <p:cNvSpPr/>
          <p:nvPr/>
        </p:nvSpPr>
        <p:spPr>
          <a:xfrm>
            <a:off x="9184943" y="525048"/>
            <a:ext cx="2483894" cy="13992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 xmlns:a16="http://schemas.microsoft.com/office/drawing/2014/main" id="{B328E047-1F90-4CB1-8264-047021299E60}"/>
              </a:ext>
            </a:extLst>
          </p:cNvPr>
          <p:cNvSpPr txBox="1"/>
          <p:nvPr/>
        </p:nvSpPr>
        <p:spPr>
          <a:xfrm>
            <a:off x="9054790" y="573932"/>
            <a:ext cx="2764172" cy="1169551"/>
          </a:xfrm>
          <a:prstGeom prst="rect">
            <a:avLst/>
          </a:prstGeom>
          <a:noFill/>
        </p:spPr>
        <p:txBody>
          <a:bodyPr wrap="square" rtlCol="0">
            <a:spAutoFit/>
          </a:bodyPr>
          <a:lstStyle/>
          <a:p>
            <a:pPr algn="ctr"/>
            <a:r>
              <a:rPr lang="en-US" sz="3500" dirty="0">
                <a:solidFill>
                  <a:schemeClr val="bg1"/>
                </a:solidFill>
                <a:latin typeface="Calibri" pitchFamily="34" charset="0"/>
              </a:rPr>
              <a:t>Vocabulary</a:t>
            </a:r>
          </a:p>
          <a:p>
            <a:pPr algn="ctr"/>
            <a:r>
              <a:rPr lang="ka-GE" sz="3500" dirty="0">
                <a:solidFill>
                  <a:schemeClr val="bg1"/>
                </a:solidFill>
                <a:latin typeface="Calibri Regular" charset="0"/>
              </a:rPr>
              <a:t>ლექსიკა</a:t>
            </a:r>
            <a:endParaRPr lang="en-US" sz="3500" dirty="0">
              <a:solidFill>
                <a:schemeClr val="bg1"/>
              </a:solidFill>
              <a:latin typeface="Calibri" pitchFamily="34" charset="0"/>
            </a:endParaRPr>
          </a:p>
        </p:txBody>
      </p:sp>
      <p:pic>
        <p:nvPicPr>
          <p:cNvPr id="8" name="Google Shape;90;p1">
            <a:extLst>
              <a:ext uri="{FF2B5EF4-FFF2-40B4-BE49-F238E27FC236}">
                <a16:creationId xmlns="" xmlns:a16="http://schemas.microsoft.com/office/drawing/2014/main" id="{6B00B62A-C3D9-E44C-A57B-24BD8195D2FC}"/>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9" name="Picture 8">
            <a:extLst>
              <a:ext uri="{FF2B5EF4-FFF2-40B4-BE49-F238E27FC236}">
                <a16:creationId xmlns="" xmlns:a16="http://schemas.microsoft.com/office/drawing/2014/main" id="{977C1737-B8AF-334B-B69F-C4A61B990CB1}"/>
              </a:ext>
            </a:extLst>
          </p:cNvPr>
          <p:cNvPicPr>
            <a:picLocks noChangeAspect="1"/>
          </p:cNvPicPr>
          <p:nvPr/>
        </p:nvPicPr>
        <p:blipFill>
          <a:blip r:embed="rId4"/>
          <a:stretch>
            <a:fillRect/>
          </a:stretch>
        </p:blipFill>
        <p:spPr>
          <a:xfrm>
            <a:off x="2450562" y="556124"/>
            <a:ext cx="2376972" cy="968991"/>
          </a:xfrm>
          <a:prstGeom prst="rect">
            <a:avLst/>
          </a:prstGeom>
        </p:spPr>
      </p:pic>
      <p:sp>
        <p:nvSpPr>
          <p:cNvPr id="10" name="Google Shape;190;g8d3272b2c0_0_231"/>
          <p:cNvSpPr/>
          <p:nvPr/>
        </p:nvSpPr>
        <p:spPr>
          <a:xfrm>
            <a:off x="3648021" y="5232007"/>
            <a:ext cx="5406769" cy="1069869"/>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i="1" strike="noStrike" cap="none" dirty="0">
                <a:solidFill>
                  <a:srgbClr val="FFFFFF"/>
                </a:solidFill>
                <a:latin typeface="Calibri" panose="020F0502020204030204" pitchFamily="34" charset="0"/>
                <a:ea typeface="Calibri"/>
                <a:cs typeface="Calibri" panose="020F0502020204030204" pitchFamily="34" charset="0"/>
                <a:sym typeface="Calibri"/>
              </a:rPr>
              <a:t>Our aim is to create a </a:t>
            </a:r>
            <a:r>
              <a:rPr lang="en-US" sz="2400" i="1" strike="noStrike" cap="none" dirty="0">
                <a:solidFill>
                  <a:srgbClr val="FF0000"/>
                </a:solidFill>
                <a:latin typeface="Calibri" panose="020F0502020204030204" pitchFamily="34" charset="0"/>
                <a:ea typeface="Calibri"/>
                <a:cs typeface="Calibri" panose="020F0502020204030204" pitchFamily="34" charset="0"/>
                <a:sym typeface="Calibri"/>
              </a:rPr>
              <a:t>transparent </a:t>
            </a:r>
            <a:r>
              <a:rPr lang="en-US" sz="2400" i="1" strike="noStrike" cap="none" dirty="0">
                <a:solidFill>
                  <a:srgbClr val="FFFFFF"/>
                </a:solidFill>
                <a:latin typeface="Calibri" panose="020F0502020204030204" pitchFamily="34" charset="0"/>
                <a:ea typeface="Calibri"/>
                <a:cs typeface="Calibri" panose="020F0502020204030204" pitchFamily="34" charset="0"/>
                <a:sym typeface="Calibri"/>
              </a:rPr>
              <a:t>market that rewards genuine innovation and risk.</a:t>
            </a:r>
            <a:endParaRPr sz="2400" i="1" strike="noStrike" cap="none" dirty="0">
              <a:solidFill>
                <a:srgbClr val="FFFFFF"/>
              </a:solidFill>
              <a:latin typeface="Calibri" panose="020F0502020204030204" pitchFamily="34" charset="0"/>
              <a:ea typeface="Calibri"/>
              <a:cs typeface="Calibri" panose="020F0502020204030204" pitchFamily="34" charset="0"/>
              <a:sym typeface="Calibri"/>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9" name="Google Shape;189;g8d3272b2c0_0_231"/>
          <p:cNvSpPr/>
          <p:nvPr/>
        </p:nvSpPr>
        <p:spPr>
          <a:xfrm>
            <a:off x="4319752" y="1588179"/>
            <a:ext cx="3369651" cy="2519400"/>
          </a:xfrm>
          <a:prstGeom prst="ellipse">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dirty="0" err="1" smtClean="0">
                <a:solidFill>
                  <a:schemeClr val="bg1"/>
                </a:solidFill>
                <a:latin typeface="Calibri" panose="020F0502020204030204" pitchFamily="34" charset="0"/>
                <a:cs typeface="Calibri" panose="020F0502020204030204" pitchFamily="34" charset="0"/>
              </a:rPr>
              <a:t>siloed</a:t>
            </a:r>
            <a:endParaRPr lang="en-US" sz="2800" dirty="0" smtClean="0">
              <a:solidFill>
                <a:schemeClr val="bg1"/>
              </a:solidFill>
              <a:latin typeface="Calibri" panose="020F0502020204030204" pitchFamily="34" charset="0"/>
              <a:cs typeface="Calibri" panose="020F0502020204030204" pitchFamily="34" charset="0"/>
            </a:endParaRPr>
          </a:p>
          <a:p>
            <a:pPr marL="0" marR="0" lvl="0" indent="0" algn="ctr" rtl="0">
              <a:spcBef>
                <a:spcPts val="0"/>
              </a:spcBef>
              <a:spcAft>
                <a:spcPts val="0"/>
              </a:spcAft>
              <a:buNone/>
            </a:pPr>
            <a:r>
              <a:rPr lang="en-US" sz="2800" dirty="0" smtClean="0">
                <a:solidFill>
                  <a:schemeClr val="bg1"/>
                </a:solidFill>
                <a:latin typeface="Calibri" panose="020F0502020204030204" pitchFamily="34" charset="0"/>
                <a:cs typeface="Calibri" panose="020F0502020204030204" pitchFamily="34" charset="0"/>
              </a:rPr>
              <a:t>(adj.)</a:t>
            </a:r>
            <a:endParaRPr lang="en-US" sz="2800" dirty="0">
              <a:solidFill>
                <a:schemeClr val="bg1"/>
              </a:solidFill>
              <a:latin typeface="Calibri" panose="020F0502020204030204" pitchFamily="34" charset="0"/>
              <a:cs typeface="Calibri" panose="020F0502020204030204" pitchFamily="34" charset="0"/>
            </a:endParaRPr>
          </a:p>
        </p:txBody>
      </p:sp>
      <p:sp>
        <p:nvSpPr>
          <p:cNvPr id="190" name="Google Shape;190;g8d3272b2c0_0_231"/>
          <p:cNvSpPr/>
          <p:nvPr/>
        </p:nvSpPr>
        <p:spPr>
          <a:xfrm>
            <a:off x="3231472" y="4311031"/>
            <a:ext cx="5546213" cy="739605"/>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algn="ctr"/>
            <a:endParaRPr lang="en-US" sz="2400" dirty="0" smtClean="0">
              <a:solidFill>
                <a:schemeClr val="bg1"/>
              </a:solidFill>
              <a:latin typeface="Calibri" panose="020F0502020204030204" pitchFamily="34" charset="0"/>
              <a:cs typeface="Calibri" panose="020F0502020204030204" pitchFamily="34" charset="0"/>
            </a:endParaRPr>
          </a:p>
          <a:p>
            <a:pPr algn="ctr"/>
            <a:r>
              <a:rPr lang="ka-GE" sz="2400" dirty="0" smtClean="0">
                <a:solidFill>
                  <a:schemeClr val="bg1"/>
                </a:solidFill>
                <a:latin typeface="Calibri" panose="020F0502020204030204" pitchFamily="34" charset="0"/>
                <a:cs typeface="Calibri" panose="020F0502020204030204" pitchFamily="34" charset="0"/>
              </a:rPr>
              <a:t>განცალკევებული</a:t>
            </a:r>
            <a:r>
              <a:rPr lang="ka-GE" sz="2400" dirty="0">
                <a:solidFill>
                  <a:schemeClr val="bg1"/>
                </a:solidFill>
                <a:latin typeface="Calibri" panose="020F0502020204030204" pitchFamily="34" charset="0"/>
                <a:cs typeface="Calibri" panose="020F0502020204030204" pitchFamily="34" charset="0"/>
              </a:rPr>
              <a:t>, განდგომილი</a:t>
            </a:r>
          </a:p>
          <a:p>
            <a:pPr marL="0" marR="0" lvl="0" indent="0" algn="ctr" rtl="0">
              <a:spcBef>
                <a:spcPts val="0"/>
              </a:spcBef>
              <a:spcAft>
                <a:spcPts val="0"/>
              </a:spcAft>
              <a:buNone/>
            </a:pPr>
            <a:endParaRPr sz="2400" u="none" strike="noStrike" cap="none" dirty="0">
              <a:solidFill>
                <a:srgbClr val="FFFFFF"/>
              </a:solidFill>
              <a:latin typeface="Calibri" panose="020F0502020204030204" pitchFamily="34" charset="0"/>
              <a:ea typeface="Calibri"/>
              <a:cs typeface="Calibri" panose="020F0502020204030204" pitchFamily="34" charset="0"/>
              <a:sym typeface="Calibri"/>
            </a:endParaRPr>
          </a:p>
        </p:txBody>
      </p:sp>
      <p:pic>
        <p:nvPicPr>
          <p:cNvPr id="8" name="Google Shape;90;p1">
            <a:extLst>
              <a:ext uri="{FF2B5EF4-FFF2-40B4-BE49-F238E27FC236}">
                <a16:creationId xmlns="" xmlns:a16="http://schemas.microsoft.com/office/drawing/2014/main" id="{6B00B62A-C3D9-E44C-A57B-24BD8195D2FC}"/>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9" name="Picture 8">
            <a:extLst>
              <a:ext uri="{FF2B5EF4-FFF2-40B4-BE49-F238E27FC236}">
                <a16:creationId xmlns="" xmlns:a16="http://schemas.microsoft.com/office/drawing/2014/main" id="{977C1737-B8AF-334B-B69F-C4A61B990CB1}"/>
              </a:ext>
            </a:extLst>
          </p:cNvPr>
          <p:cNvPicPr>
            <a:picLocks noChangeAspect="1"/>
          </p:cNvPicPr>
          <p:nvPr/>
        </p:nvPicPr>
        <p:blipFill>
          <a:blip r:embed="rId4"/>
          <a:stretch>
            <a:fillRect/>
          </a:stretch>
        </p:blipFill>
        <p:spPr>
          <a:xfrm>
            <a:off x="2450562" y="556124"/>
            <a:ext cx="2376972" cy="968991"/>
          </a:xfrm>
          <a:prstGeom prst="rect">
            <a:avLst/>
          </a:prstGeom>
        </p:spPr>
      </p:pic>
      <p:sp>
        <p:nvSpPr>
          <p:cNvPr id="10" name="Google Shape;190;g8d3272b2c0_0_231"/>
          <p:cNvSpPr/>
          <p:nvPr/>
        </p:nvSpPr>
        <p:spPr>
          <a:xfrm>
            <a:off x="3231472" y="5180386"/>
            <a:ext cx="5546213" cy="1139295"/>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i="1" u="none" strike="noStrike" cap="none" dirty="0">
                <a:solidFill>
                  <a:srgbClr val="FFFFFF"/>
                </a:solidFill>
                <a:latin typeface="Calibri" panose="020F0502020204030204" pitchFamily="34" charset="0"/>
                <a:ea typeface="Calibri"/>
                <a:cs typeface="Calibri" panose="020F0502020204030204" pitchFamily="34" charset="0"/>
                <a:sym typeface="Calibri"/>
              </a:rPr>
              <a:t>Working in a big company, you became very </a:t>
            </a:r>
            <a:r>
              <a:rPr lang="en-US" sz="2400" i="1" u="none" strike="noStrike" cap="none" dirty="0">
                <a:solidFill>
                  <a:srgbClr val="FF0000"/>
                </a:solidFill>
                <a:latin typeface="Calibri" panose="020F0502020204030204" pitchFamily="34" charset="0"/>
                <a:ea typeface="Calibri"/>
                <a:cs typeface="Calibri" panose="020F0502020204030204" pitchFamily="34" charset="0"/>
                <a:sym typeface="Calibri"/>
              </a:rPr>
              <a:t>siloed</a:t>
            </a:r>
            <a:r>
              <a:rPr lang="en-US" sz="2400" i="1" u="none" strike="noStrike" cap="none" dirty="0">
                <a:solidFill>
                  <a:srgbClr val="FFFFFF"/>
                </a:solidFill>
                <a:latin typeface="Calibri" panose="020F0502020204030204" pitchFamily="34" charset="0"/>
                <a:ea typeface="Calibri"/>
                <a:cs typeface="Calibri" panose="020F0502020204030204" pitchFamily="34" charset="0"/>
                <a:sym typeface="Calibri"/>
              </a:rPr>
              <a:t> and it was easy to lose touch with the real world.</a:t>
            </a:r>
            <a:endParaRPr sz="2400" i="1" u="none" strike="noStrike" cap="none" dirty="0">
              <a:solidFill>
                <a:srgbClr val="FFFFFF"/>
              </a:solidFill>
              <a:latin typeface="Calibri" panose="020F0502020204030204" pitchFamily="34" charset="0"/>
              <a:ea typeface="Calibri"/>
              <a:cs typeface="Calibri" panose="020F0502020204030204" pitchFamily="34" charset="0"/>
              <a:sym typeface="Calibri"/>
            </a:endParaRPr>
          </a:p>
        </p:txBody>
      </p:sp>
      <p:sp>
        <p:nvSpPr>
          <p:cNvPr id="14" name="Rectangle 13">
            <a:extLst>
              <a:ext uri="{FF2B5EF4-FFF2-40B4-BE49-F238E27FC236}">
                <a16:creationId xmlns="" xmlns:a16="http://schemas.microsoft.com/office/drawing/2014/main" id="{748FA8E3-2CE3-3647-992D-018F0126A7B0}"/>
              </a:ext>
            </a:extLst>
          </p:cNvPr>
          <p:cNvSpPr/>
          <p:nvPr/>
        </p:nvSpPr>
        <p:spPr>
          <a:xfrm>
            <a:off x="9184943" y="525048"/>
            <a:ext cx="2483894" cy="13992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 xmlns:a16="http://schemas.microsoft.com/office/drawing/2014/main" id="{B328E047-1F90-4CB1-8264-047021299E60}"/>
              </a:ext>
            </a:extLst>
          </p:cNvPr>
          <p:cNvSpPr txBox="1"/>
          <p:nvPr/>
        </p:nvSpPr>
        <p:spPr>
          <a:xfrm>
            <a:off x="9054790" y="573932"/>
            <a:ext cx="2764172" cy="1169551"/>
          </a:xfrm>
          <a:prstGeom prst="rect">
            <a:avLst/>
          </a:prstGeom>
          <a:noFill/>
        </p:spPr>
        <p:txBody>
          <a:bodyPr wrap="square" rtlCol="0">
            <a:spAutoFit/>
          </a:bodyPr>
          <a:lstStyle/>
          <a:p>
            <a:pPr algn="ctr"/>
            <a:r>
              <a:rPr lang="en-US" sz="3500" dirty="0">
                <a:solidFill>
                  <a:schemeClr val="bg1"/>
                </a:solidFill>
                <a:latin typeface="Calibri" pitchFamily="34" charset="0"/>
              </a:rPr>
              <a:t>Vocabulary</a:t>
            </a:r>
          </a:p>
          <a:p>
            <a:pPr algn="ctr"/>
            <a:r>
              <a:rPr lang="ka-GE" sz="3500" dirty="0">
                <a:solidFill>
                  <a:schemeClr val="bg1"/>
                </a:solidFill>
                <a:latin typeface="Calibri Regular" charset="0"/>
              </a:rPr>
              <a:t>ლექსიკა</a:t>
            </a:r>
            <a:endParaRPr lang="en-US" sz="3500" dirty="0">
              <a:solidFill>
                <a:schemeClr val="bg1"/>
              </a:solidFill>
              <a:latin typeface="Calibri" pitchFamily="34" charset="0"/>
            </a:endParaRPr>
          </a:p>
        </p:txBody>
      </p:sp>
    </p:spTree>
    <p:extLst>
      <p:ext uri="{BB962C8B-B14F-4D97-AF65-F5344CB8AC3E}">
        <p14:creationId xmlns:p14="http://schemas.microsoft.com/office/powerpoint/2010/main" val="16853426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9" name="Google Shape;189;g8d3272b2c0_0_231"/>
          <p:cNvSpPr/>
          <p:nvPr/>
        </p:nvSpPr>
        <p:spPr>
          <a:xfrm>
            <a:off x="4425338" y="1677614"/>
            <a:ext cx="3431400" cy="2519400"/>
          </a:xfrm>
          <a:prstGeom prst="ellipse">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dirty="0" smtClean="0">
                <a:solidFill>
                  <a:schemeClr val="bg1"/>
                </a:solidFill>
                <a:latin typeface="Calibri" panose="020F0502020204030204" pitchFamily="34" charset="0"/>
                <a:cs typeface="Calibri" panose="020F0502020204030204" pitchFamily="34" charset="0"/>
              </a:rPr>
              <a:t>biased</a:t>
            </a:r>
            <a:endParaRPr lang="en-US" sz="2800" dirty="0">
              <a:solidFill>
                <a:schemeClr val="bg1"/>
              </a:solidFill>
              <a:latin typeface="Calibri" panose="020F0502020204030204" pitchFamily="34" charset="0"/>
              <a:cs typeface="Calibri" panose="020F0502020204030204" pitchFamily="34" charset="0"/>
            </a:endParaRPr>
          </a:p>
          <a:p>
            <a:pPr marL="0" marR="0" lvl="0" indent="0" algn="ctr" rtl="0">
              <a:spcBef>
                <a:spcPts val="0"/>
              </a:spcBef>
              <a:spcAft>
                <a:spcPts val="0"/>
              </a:spcAft>
              <a:buNone/>
            </a:pPr>
            <a:r>
              <a:rPr lang="en-US" sz="2800" dirty="0">
                <a:solidFill>
                  <a:schemeClr val="bg1"/>
                </a:solidFill>
                <a:latin typeface="Calibri" panose="020F0502020204030204" pitchFamily="34" charset="0"/>
                <a:cs typeface="Calibri" panose="020F0502020204030204" pitchFamily="34" charset="0"/>
              </a:rPr>
              <a:t>(</a:t>
            </a:r>
            <a:r>
              <a:rPr lang="en-US" sz="2800" dirty="0" smtClean="0">
                <a:solidFill>
                  <a:schemeClr val="bg1"/>
                </a:solidFill>
                <a:latin typeface="Calibri" panose="020F0502020204030204" pitchFamily="34" charset="0"/>
                <a:cs typeface="Calibri" panose="020F0502020204030204" pitchFamily="34" charset="0"/>
              </a:rPr>
              <a:t>adj.)</a:t>
            </a:r>
            <a:endParaRPr lang="en-US" sz="2800" dirty="0">
              <a:solidFill>
                <a:schemeClr val="bg1"/>
              </a:solidFill>
              <a:latin typeface="Calibri" panose="020F0502020204030204" pitchFamily="34" charset="0"/>
              <a:cs typeface="Calibri" panose="020F0502020204030204" pitchFamily="34" charset="0"/>
            </a:endParaRPr>
          </a:p>
        </p:txBody>
      </p:sp>
      <p:sp>
        <p:nvSpPr>
          <p:cNvPr id="190" name="Google Shape;190;g8d3272b2c0_0_231"/>
          <p:cNvSpPr/>
          <p:nvPr/>
        </p:nvSpPr>
        <p:spPr>
          <a:xfrm>
            <a:off x="3571720" y="4518007"/>
            <a:ext cx="5138636" cy="701910"/>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algn="ctr"/>
            <a:endParaRPr lang="ka-GE" sz="2000" dirty="0">
              <a:solidFill>
                <a:schemeClr val="bg1"/>
              </a:solidFill>
              <a:latin typeface="Calibri" panose="020F0502020204030204" pitchFamily="34" charset="0"/>
              <a:cs typeface="Calibri" panose="020F0502020204030204" pitchFamily="34" charset="0"/>
            </a:endParaRPr>
          </a:p>
          <a:p>
            <a:pPr algn="ctr"/>
            <a:r>
              <a:rPr lang="ka-GE" sz="2400" dirty="0">
                <a:solidFill>
                  <a:schemeClr val="bg1"/>
                </a:solidFill>
                <a:latin typeface="Calibri" panose="020F0502020204030204" pitchFamily="34" charset="0"/>
                <a:cs typeface="Calibri" panose="020F0502020204030204" pitchFamily="34" charset="0"/>
              </a:rPr>
              <a:t>მიკერძოებული</a:t>
            </a:r>
          </a:p>
          <a:p>
            <a:pPr algn="ctr"/>
            <a:endParaRPr lang="en-US" sz="2000" dirty="0">
              <a:solidFill>
                <a:schemeClr val="bg1"/>
              </a:solidFill>
              <a:latin typeface="Calibri" panose="020F0502020204030204" pitchFamily="34" charset="0"/>
              <a:cs typeface="Calibri" panose="020F0502020204030204" pitchFamily="34" charset="0"/>
            </a:endParaRPr>
          </a:p>
        </p:txBody>
      </p:sp>
      <p:pic>
        <p:nvPicPr>
          <p:cNvPr id="8" name="Google Shape;90;p1">
            <a:extLst>
              <a:ext uri="{FF2B5EF4-FFF2-40B4-BE49-F238E27FC236}">
                <a16:creationId xmlns="" xmlns:a16="http://schemas.microsoft.com/office/drawing/2014/main" id="{6B00B62A-C3D9-E44C-A57B-24BD8195D2FC}"/>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9" name="Picture 8">
            <a:extLst>
              <a:ext uri="{FF2B5EF4-FFF2-40B4-BE49-F238E27FC236}">
                <a16:creationId xmlns="" xmlns:a16="http://schemas.microsoft.com/office/drawing/2014/main" id="{977C1737-B8AF-334B-B69F-C4A61B990CB1}"/>
              </a:ext>
            </a:extLst>
          </p:cNvPr>
          <p:cNvPicPr>
            <a:picLocks noChangeAspect="1"/>
          </p:cNvPicPr>
          <p:nvPr/>
        </p:nvPicPr>
        <p:blipFill>
          <a:blip r:embed="rId4"/>
          <a:stretch>
            <a:fillRect/>
          </a:stretch>
        </p:blipFill>
        <p:spPr>
          <a:xfrm>
            <a:off x="2450562" y="556124"/>
            <a:ext cx="2376972" cy="968991"/>
          </a:xfrm>
          <a:prstGeom prst="rect">
            <a:avLst/>
          </a:prstGeom>
        </p:spPr>
      </p:pic>
      <p:sp>
        <p:nvSpPr>
          <p:cNvPr id="10" name="Google Shape;190;g8d3272b2c0_0_231"/>
          <p:cNvSpPr/>
          <p:nvPr/>
        </p:nvSpPr>
        <p:spPr>
          <a:xfrm>
            <a:off x="3590413" y="5349994"/>
            <a:ext cx="5138637" cy="1139295"/>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i="1" u="none" strike="noStrike" cap="none" dirty="0">
                <a:solidFill>
                  <a:schemeClr val="bg1"/>
                </a:solidFill>
                <a:latin typeface="Calibri" panose="020F0502020204030204" pitchFamily="34" charset="0"/>
                <a:ea typeface="Calibri"/>
                <a:cs typeface="Calibri" panose="020F0502020204030204" pitchFamily="34" charset="0"/>
                <a:sym typeface="Calibri"/>
              </a:rPr>
              <a:t>The newspapers gave a </a:t>
            </a:r>
            <a:r>
              <a:rPr lang="en-US" sz="2400" i="1" u="none" strike="noStrike" cap="none" dirty="0">
                <a:solidFill>
                  <a:srgbClr val="FF0000"/>
                </a:solidFill>
                <a:latin typeface="Calibri" panose="020F0502020204030204" pitchFamily="34" charset="0"/>
                <a:ea typeface="Calibri"/>
                <a:cs typeface="Calibri" panose="020F0502020204030204" pitchFamily="34" charset="0"/>
                <a:sym typeface="Calibri"/>
              </a:rPr>
              <a:t>biased</a:t>
            </a:r>
            <a:r>
              <a:rPr lang="en-US" sz="2400" i="1" u="none" strike="noStrike" cap="none" dirty="0">
                <a:solidFill>
                  <a:schemeClr val="bg1"/>
                </a:solidFill>
                <a:latin typeface="Calibri" panose="020F0502020204030204" pitchFamily="34" charset="0"/>
                <a:ea typeface="Calibri"/>
                <a:cs typeface="Calibri" panose="020F0502020204030204" pitchFamily="34" charset="0"/>
                <a:sym typeface="Calibri"/>
              </a:rPr>
              <a:t> report of the meeting.</a:t>
            </a:r>
            <a:endParaRPr sz="2400" i="1" u="none" strike="noStrike" cap="none" dirty="0">
              <a:solidFill>
                <a:schemeClr val="bg1"/>
              </a:solidFill>
              <a:latin typeface="Calibri" panose="020F0502020204030204" pitchFamily="34" charset="0"/>
              <a:ea typeface="Calibri"/>
              <a:cs typeface="Calibri" panose="020F0502020204030204" pitchFamily="34" charset="0"/>
              <a:sym typeface="Calibri"/>
            </a:endParaRPr>
          </a:p>
        </p:txBody>
      </p:sp>
      <p:sp>
        <p:nvSpPr>
          <p:cNvPr id="13" name="Rectangle 12">
            <a:extLst>
              <a:ext uri="{FF2B5EF4-FFF2-40B4-BE49-F238E27FC236}">
                <a16:creationId xmlns="" xmlns:a16="http://schemas.microsoft.com/office/drawing/2014/main" id="{748FA8E3-2CE3-3647-992D-018F0126A7B0}"/>
              </a:ext>
            </a:extLst>
          </p:cNvPr>
          <p:cNvSpPr/>
          <p:nvPr/>
        </p:nvSpPr>
        <p:spPr>
          <a:xfrm>
            <a:off x="9184943" y="525048"/>
            <a:ext cx="2483894" cy="13992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 xmlns:a16="http://schemas.microsoft.com/office/drawing/2014/main" id="{B328E047-1F90-4CB1-8264-047021299E60}"/>
              </a:ext>
            </a:extLst>
          </p:cNvPr>
          <p:cNvSpPr txBox="1"/>
          <p:nvPr/>
        </p:nvSpPr>
        <p:spPr>
          <a:xfrm>
            <a:off x="9054790" y="573932"/>
            <a:ext cx="2764172" cy="1169551"/>
          </a:xfrm>
          <a:prstGeom prst="rect">
            <a:avLst/>
          </a:prstGeom>
          <a:noFill/>
        </p:spPr>
        <p:txBody>
          <a:bodyPr wrap="square" rtlCol="0">
            <a:spAutoFit/>
          </a:bodyPr>
          <a:lstStyle/>
          <a:p>
            <a:pPr algn="ctr"/>
            <a:r>
              <a:rPr lang="en-US" sz="3500" dirty="0">
                <a:solidFill>
                  <a:schemeClr val="bg1"/>
                </a:solidFill>
                <a:latin typeface="Calibri" pitchFamily="34" charset="0"/>
              </a:rPr>
              <a:t>Vocabulary</a:t>
            </a:r>
          </a:p>
          <a:p>
            <a:pPr algn="ctr"/>
            <a:r>
              <a:rPr lang="ka-GE" sz="3500" dirty="0">
                <a:solidFill>
                  <a:schemeClr val="bg1"/>
                </a:solidFill>
                <a:latin typeface="Calibri Regular" charset="0"/>
              </a:rPr>
              <a:t>ლექსიკა</a:t>
            </a:r>
            <a:endParaRPr lang="en-US" sz="3500" dirty="0">
              <a:solidFill>
                <a:schemeClr val="bg1"/>
              </a:solidFill>
              <a:latin typeface="Calibri" pitchFamily="34" charset="0"/>
            </a:endParaRPr>
          </a:p>
        </p:txBody>
      </p:sp>
    </p:spTree>
    <p:extLst>
      <p:ext uri="{BB962C8B-B14F-4D97-AF65-F5344CB8AC3E}">
        <p14:creationId xmlns:p14="http://schemas.microsoft.com/office/powerpoint/2010/main" val="4620160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9" name="Google Shape;189;g8d3272b2c0_0_231"/>
          <p:cNvSpPr/>
          <p:nvPr/>
        </p:nvSpPr>
        <p:spPr>
          <a:xfrm>
            <a:off x="4444030" y="1743483"/>
            <a:ext cx="3431400" cy="2519400"/>
          </a:xfrm>
          <a:prstGeom prst="ellipse">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dirty="0" smtClean="0">
                <a:solidFill>
                  <a:schemeClr val="bg1"/>
                </a:solidFill>
                <a:latin typeface="Calibri" panose="020F0502020204030204" pitchFamily="34" charset="0"/>
                <a:cs typeface="Calibri" panose="020F0502020204030204" pitchFamily="34" charset="0"/>
              </a:rPr>
              <a:t>nimble</a:t>
            </a:r>
            <a:endParaRPr lang="en-US" sz="2800" dirty="0">
              <a:solidFill>
                <a:schemeClr val="bg1"/>
              </a:solidFill>
              <a:latin typeface="Calibri" panose="020F0502020204030204" pitchFamily="34" charset="0"/>
              <a:cs typeface="Calibri" panose="020F0502020204030204" pitchFamily="34" charset="0"/>
            </a:endParaRPr>
          </a:p>
          <a:p>
            <a:pPr marL="0" marR="0" lvl="0" indent="0" algn="ctr" rtl="0">
              <a:spcBef>
                <a:spcPts val="0"/>
              </a:spcBef>
              <a:spcAft>
                <a:spcPts val="0"/>
              </a:spcAft>
              <a:buNone/>
            </a:pPr>
            <a:r>
              <a:rPr lang="en-US" sz="2800" dirty="0">
                <a:solidFill>
                  <a:schemeClr val="bg1"/>
                </a:solidFill>
                <a:latin typeface="Calibri" panose="020F0502020204030204" pitchFamily="34" charset="0"/>
                <a:cs typeface="Calibri" panose="020F0502020204030204" pitchFamily="34" charset="0"/>
              </a:rPr>
              <a:t>(</a:t>
            </a:r>
            <a:r>
              <a:rPr lang="en-US" sz="2800" dirty="0" smtClean="0">
                <a:solidFill>
                  <a:schemeClr val="bg1"/>
                </a:solidFill>
                <a:latin typeface="Calibri" panose="020F0502020204030204" pitchFamily="34" charset="0"/>
                <a:cs typeface="Calibri" panose="020F0502020204030204" pitchFamily="34" charset="0"/>
              </a:rPr>
              <a:t>adj.)</a:t>
            </a:r>
            <a:endParaRPr lang="en-US" sz="2800" dirty="0">
              <a:solidFill>
                <a:schemeClr val="bg1"/>
              </a:solidFill>
              <a:latin typeface="Calibri" panose="020F0502020204030204" pitchFamily="34" charset="0"/>
              <a:cs typeface="Calibri" panose="020F0502020204030204" pitchFamily="34" charset="0"/>
            </a:endParaRPr>
          </a:p>
        </p:txBody>
      </p:sp>
      <p:sp>
        <p:nvSpPr>
          <p:cNvPr id="190" name="Google Shape;190;g8d3272b2c0_0_231"/>
          <p:cNvSpPr/>
          <p:nvPr/>
        </p:nvSpPr>
        <p:spPr>
          <a:xfrm>
            <a:off x="3590412" y="4516795"/>
            <a:ext cx="5138637" cy="741792"/>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algn="ctr"/>
            <a:endParaRPr lang="en-US" sz="2400" dirty="0" smtClean="0">
              <a:solidFill>
                <a:schemeClr val="bg1"/>
              </a:solidFill>
              <a:latin typeface="Calibri" panose="020F0502020204030204" pitchFamily="34" charset="0"/>
              <a:cs typeface="Calibri" panose="020F0502020204030204" pitchFamily="34" charset="0"/>
            </a:endParaRPr>
          </a:p>
          <a:p>
            <a:pPr algn="ctr"/>
            <a:r>
              <a:rPr lang="ka-GE" sz="2400" dirty="0" smtClean="0">
                <a:solidFill>
                  <a:schemeClr val="bg1"/>
                </a:solidFill>
                <a:latin typeface="Calibri" panose="020F0502020204030204" pitchFamily="34" charset="0"/>
                <a:cs typeface="Calibri" panose="020F0502020204030204" pitchFamily="34" charset="0"/>
              </a:rPr>
              <a:t>მოქნილი</a:t>
            </a:r>
            <a:endParaRPr lang="ka-GE" sz="2400" dirty="0">
              <a:solidFill>
                <a:schemeClr val="bg1"/>
              </a:solidFill>
              <a:latin typeface="Calibri" panose="020F0502020204030204" pitchFamily="34" charset="0"/>
              <a:cs typeface="Calibri" panose="020F0502020204030204" pitchFamily="34" charset="0"/>
            </a:endParaRPr>
          </a:p>
          <a:p>
            <a:pPr lvl="0" algn="ctr"/>
            <a:endParaRPr sz="2400" u="none" strike="noStrike" cap="none" dirty="0">
              <a:solidFill>
                <a:srgbClr val="FFFFFF"/>
              </a:solidFill>
              <a:latin typeface="Calibri" panose="020F0502020204030204" pitchFamily="34" charset="0"/>
              <a:ea typeface="Calibri"/>
              <a:cs typeface="Calibri" panose="020F0502020204030204" pitchFamily="34" charset="0"/>
              <a:sym typeface="Calibri"/>
            </a:endParaRPr>
          </a:p>
        </p:txBody>
      </p:sp>
      <p:pic>
        <p:nvPicPr>
          <p:cNvPr id="8" name="Google Shape;90;p1">
            <a:extLst>
              <a:ext uri="{FF2B5EF4-FFF2-40B4-BE49-F238E27FC236}">
                <a16:creationId xmlns="" xmlns:a16="http://schemas.microsoft.com/office/drawing/2014/main" id="{6B00B62A-C3D9-E44C-A57B-24BD8195D2FC}"/>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9" name="Picture 8">
            <a:extLst>
              <a:ext uri="{FF2B5EF4-FFF2-40B4-BE49-F238E27FC236}">
                <a16:creationId xmlns="" xmlns:a16="http://schemas.microsoft.com/office/drawing/2014/main" id="{977C1737-B8AF-334B-B69F-C4A61B990CB1}"/>
              </a:ext>
            </a:extLst>
          </p:cNvPr>
          <p:cNvPicPr>
            <a:picLocks noChangeAspect="1"/>
          </p:cNvPicPr>
          <p:nvPr/>
        </p:nvPicPr>
        <p:blipFill>
          <a:blip r:embed="rId4"/>
          <a:stretch>
            <a:fillRect/>
          </a:stretch>
        </p:blipFill>
        <p:spPr>
          <a:xfrm>
            <a:off x="2450562" y="556124"/>
            <a:ext cx="2376972" cy="968991"/>
          </a:xfrm>
          <a:prstGeom prst="rect">
            <a:avLst/>
          </a:prstGeom>
        </p:spPr>
      </p:pic>
      <p:sp>
        <p:nvSpPr>
          <p:cNvPr id="10" name="Google Shape;190;g8d3272b2c0_0_231"/>
          <p:cNvSpPr/>
          <p:nvPr/>
        </p:nvSpPr>
        <p:spPr>
          <a:xfrm>
            <a:off x="3590413" y="5349994"/>
            <a:ext cx="5138637" cy="1139295"/>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i="1" u="none" strike="noStrike" cap="none" dirty="0" err="1">
                <a:solidFill>
                  <a:schemeClr val="bg1"/>
                </a:solidFill>
                <a:latin typeface="Calibri" panose="020F0502020204030204" pitchFamily="34" charset="0"/>
                <a:ea typeface="Calibri"/>
                <a:cs typeface="Calibri" panose="020F0502020204030204" pitchFamily="34" charset="0"/>
                <a:sym typeface="Calibri"/>
              </a:rPr>
              <a:t>Zirtech</a:t>
            </a:r>
            <a:r>
              <a:rPr lang="en-US" sz="2400" i="1" u="none" strike="noStrike" cap="none" dirty="0">
                <a:solidFill>
                  <a:schemeClr val="bg1"/>
                </a:solidFill>
                <a:latin typeface="Calibri" panose="020F0502020204030204" pitchFamily="34" charset="0"/>
                <a:ea typeface="Calibri"/>
                <a:cs typeface="Calibri" panose="020F0502020204030204" pitchFamily="34" charset="0"/>
                <a:sym typeface="Calibri"/>
              </a:rPr>
              <a:t> is a small, </a:t>
            </a:r>
            <a:r>
              <a:rPr lang="en-US" sz="2400" i="1" u="none" strike="noStrike" cap="none" dirty="0">
                <a:solidFill>
                  <a:srgbClr val="FF0000"/>
                </a:solidFill>
                <a:latin typeface="Calibri" panose="020F0502020204030204" pitchFamily="34" charset="0"/>
                <a:ea typeface="Calibri"/>
                <a:cs typeface="Calibri" panose="020F0502020204030204" pitchFamily="34" charset="0"/>
                <a:sym typeface="Calibri"/>
              </a:rPr>
              <a:t>nimble </a:t>
            </a:r>
            <a:r>
              <a:rPr lang="en-US" sz="2400" i="1" u="none" strike="noStrike" cap="none" dirty="0">
                <a:solidFill>
                  <a:schemeClr val="bg1"/>
                </a:solidFill>
                <a:latin typeface="Calibri" panose="020F0502020204030204" pitchFamily="34" charset="0"/>
                <a:ea typeface="Calibri"/>
                <a:cs typeface="Calibri" panose="020F0502020204030204" pitchFamily="34" charset="0"/>
                <a:sym typeface="Calibri"/>
              </a:rPr>
              <a:t>company that is focused on innovation.</a:t>
            </a:r>
            <a:endParaRPr sz="2400" i="1" u="none" strike="noStrike" cap="none" dirty="0">
              <a:solidFill>
                <a:schemeClr val="bg1"/>
              </a:solidFill>
              <a:latin typeface="Calibri" panose="020F0502020204030204" pitchFamily="34" charset="0"/>
              <a:ea typeface="Calibri"/>
              <a:cs typeface="Calibri" panose="020F0502020204030204" pitchFamily="34" charset="0"/>
              <a:sym typeface="Calibri"/>
            </a:endParaRPr>
          </a:p>
        </p:txBody>
      </p:sp>
      <p:sp>
        <p:nvSpPr>
          <p:cNvPr id="13" name="Rectangle 12">
            <a:extLst>
              <a:ext uri="{FF2B5EF4-FFF2-40B4-BE49-F238E27FC236}">
                <a16:creationId xmlns="" xmlns:a16="http://schemas.microsoft.com/office/drawing/2014/main" id="{748FA8E3-2CE3-3647-992D-018F0126A7B0}"/>
              </a:ext>
            </a:extLst>
          </p:cNvPr>
          <p:cNvSpPr/>
          <p:nvPr/>
        </p:nvSpPr>
        <p:spPr>
          <a:xfrm>
            <a:off x="9184943" y="525048"/>
            <a:ext cx="2483894" cy="13992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 xmlns:a16="http://schemas.microsoft.com/office/drawing/2014/main" id="{B328E047-1F90-4CB1-8264-047021299E60}"/>
              </a:ext>
            </a:extLst>
          </p:cNvPr>
          <p:cNvSpPr txBox="1"/>
          <p:nvPr/>
        </p:nvSpPr>
        <p:spPr>
          <a:xfrm>
            <a:off x="9054790" y="573932"/>
            <a:ext cx="2764172" cy="1169551"/>
          </a:xfrm>
          <a:prstGeom prst="rect">
            <a:avLst/>
          </a:prstGeom>
          <a:noFill/>
        </p:spPr>
        <p:txBody>
          <a:bodyPr wrap="square" rtlCol="0">
            <a:spAutoFit/>
          </a:bodyPr>
          <a:lstStyle/>
          <a:p>
            <a:pPr algn="ctr"/>
            <a:r>
              <a:rPr lang="en-US" sz="3500" dirty="0">
                <a:solidFill>
                  <a:schemeClr val="bg1"/>
                </a:solidFill>
                <a:latin typeface="Calibri" pitchFamily="34" charset="0"/>
              </a:rPr>
              <a:t>Vocabulary</a:t>
            </a:r>
          </a:p>
          <a:p>
            <a:pPr algn="ctr"/>
            <a:r>
              <a:rPr lang="ka-GE" sz="3500" dirty="0">
                <a:solidFill>
                  <a:schemeClr val="bg1"/>
                </a:solidFill>
                <a:latin typeface="Calibri Regular" charset="0"/>
              </a:rPr>
              <a:t>ლექსიკა</a:t>
            </a:r>
            <a:endParaRPr lang="en-US" sz="3500" dirty="0">
              <a:solidFill>
                <a:schemeClr val="bg1"/>
              </a:solidFill>
              <a:latin typeface="Calibri" pitchFamily="34" charset="0"/>
            </a:endParaRPr>
          </a:p>
        </p:txBody>
      </p:sp>
    </p:spTree>
    <p:extLst>
      <p:ext uri="{BB962C8B-B14F-4D97-AF65-F5344CB8AC3E}">
        <p14:creationId xmlns:p14="http://schemas.microsoft.com/office/powerpoint/2010/main" val="168730269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4847</TotalTime>
  <Words>1885</Words>
  <Application>Microsoft Office PowerPoint</Application>
  <PresentationFormat>Custom</PresentationFormat>
  <Paragraphs>363</Paragraphs>
  <Slides>43</Slides>
  <Notes>33</Notes>
  <HiddenSlides>0</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Office Theme</vt:lpstr>
      <vt:lpstr>PowerPoint Presentation</vt:lpstr>
      <vt:lpstr>PowerPoint Presentation</vt:lpstr>
      <vt:lpstr>Agenda                         გაკვეთილის გეგმა</vt:lpstr>
      <vt:lpstr>Introduction შესავალი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Summary                      გაკვეთილის  შეჯამება</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Sam Dalesio</dc:creator>
  <cp:lastModifiedBy>User</cp:lastModifiedBy>
  <cp:revision>391</cp:revision>
  <dcterms:created xsi:type="dcterms:W3CDTF">2020-04-09T12:21:27Z</dcterms:created>
  <dcterms:modified xsi:type="dcterms:W3CDTF">2021-08-19T11:15:46Z</dcterms:modified>
</cp:coreProperties>
</file>