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4"/>
  </p:notesMasterIdLst>
  <p:sldIdLst>
    <p:sldId id="256" r:id="rId2"/>
    <p:sldId id="257" r:id="rId3"/>
    <p:sldId id="258" r:id="rId4"/>
    <p:sldId id="259" r:id="rId5"/>
    <p:sldId id="260" r:id="rId6"/>
    <p:sldId id="261" r:id="rId7"/>
    <p:sldId id="371" r:id="rId8"/>
    <p:sldId id="372" r:id="rId9"/>
    <p:sldId id="373" r:id="rId10"/>
    <p:sldId id="374" r:id="rId11"/>
    <p:sldId id="347" r:id="rId12"/>
    <p:sldId id="411" r:id="rId13"/>
    <p:sldId id="412" r:id="rId14"/>
    <p:sldId id="413" r:id="rId15"/>
    <p:sldId id="414" r:id="rId16"/>
    <p:sldId id="388" r:id="rId17"/>
    <p:sldId id="357" r:id="rId18"/>
    <p:sldId id="358" r:id="rId19"/>
    <p:sldId id="359" r:id="rId20"/>
    <p:sldId id="360" r:id="rId21"/>
    <p:sldId id="362" r:id="rId22"/>
    <p:sldId id="393" r:id="rId23"/>
    <p:sldId id="404" r:id="rId24"/>
    <p:sldId id="353" r:id="rId25"/>
    <p:sldId id="403" r:id="rId26"/>
    <p:sldId id="417" r:id="rId27"/>
    <p:sldId id="415" r:id="rId28"/>
    <p:sldId id="416" r:id="rId29"/>
    <p:sldId id="364" r:id="rId30"/>
    <p:sldId id="365" r:id="rId31"/>
    <p:sldId id="366" r:id="rId32"/>
    <p:sldId id="296" r:id="rId33"/>
    <p:sldId id="325" r:id="rId34"/>
    <p:sldId id="405" r:id="rId35"/>
    <p:sldId id="418" r:id="rId36"/>
    <p:sldId id="419" r:id="rId37"/>
    <p:sldId id="302" r:id="rId38"/>
    <p:sldId id="330" r:id="rId39"/>
    <p:sldId id="331" r:id="rId40"/>
    <p:sldId id="392" r:id="rId41"/>
    <p:sldId id="304" r:id="rId42"/>
    <p:sldId id="333" r:id="rId4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7" roundtripDataSignature="AMtx7mi04+w5nQ4tCbZznQyhmJX9mJzj9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B46CFEF4-99AF-46A8-A051-738FFB79779B}">
  <a:tblStyle styleId="{B46CFEF4-99AF-46A8-A051-738FFB79779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9331022-4FDA-4916-96CC-4CBCEC6AEFC1}"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13" autoAdjust="0"/>
    <p:restoredTop sz="95865"/>
  </p:normalViewPr>
  <p:slideViewPr>
    <p:cSldViewPr snapToGrid="0">
      <p:cViewPr>
        <p:scale>
          <a:sx n="70" d="100"/>
          <a:sy n="70" d="100"/>
        </p:scale>
        <p:origin x="-618" y="-18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68"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67" Type="http://customschemas.google.com/relationships/presentationmetadata" Target="metadata"/><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69"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dirty="0"/>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lvl1pPr>
              <a:defRPr b="0" i="0">
                <a:latin typeface="Sylfaen Regular" pitchFamily="18" charset="0"/>
              </a:defRPr>
            </a:lvl1pPr>
          </a:lstStyle>
          <a:p>
            <a:pPr algn="r"/>
            <a:fld id="{00000000-1234-1234-1234-123412341234}" type="slidenum">
              <a:rPr lang="en-US" sz="1200" smtClean="0">
                <a:solidFill>
                  <a:schemeClr val="dk1"/>
                </a:solidFill>
                <a:ea typeface="Calibri"/>
                <a:cs typeface="Calibri"/>
                <a:sym typeface="Calibri"/>
              </a:rPr>
              <a:pPr algn="r"/>
              <a:t>‹#›</a:t>
            </a:fld>
            <a:endParaRPr lang="en-US" sz="1200" dirty="0">
              <a:solidFill>
                <a:schemeClr val="dk1"/>
              </a:solidFill>
              <a:ea typeface="Calibri"/>
              <a:cs typeface="Calibri"/>
              <a:sym typeface="Calibri"/>
            </a:endParaRPr>
          </a:p>
        </p:txBody>
      </p:sp>
    </p:spTree>
    <p:extLst>
      <p:ext uri="{BB962C8B-B14F-4D97-AF65-F5344CB8AC3E}">
        <p14:creationId xmlns:p14="http://schemas.microsoft.com/office/powerpoint/2010/main" val="318588561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10</a:t>
            </a:fld>
            <a:endParaRPr dirty="0"/>
          </a:p>
        </p:txBody>
      </p:sp>
    </p:spTree>
    <p:extLst>
      <p:ext uri="{BB962C8B-B14F-4D97-AF65-F5344CB8AC3E}">
        <p14:creationId xmlns:p14="http://schemas.microsoft.com/office/powerpoint/2010/main" val="56074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16</a:t>
            </a:fld>
            <a:endParaRPr dirty="0"/>
          </a:p>
        </p:txBody>
      </p:sp>
    </p:spTree>
    <p:extLst>
      <p:ext uri="{BB962C8B-B14F-4D97-AF65-F5344CB8AC3E}">
        <p14:creationId xmlns:p14="http://schemas.microsoft.com/office/powerpoint/2010/main" val="1584468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8d3272b2c0_0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8d3272b2c0_0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43" name="Google Shape;143;g8d3272b2c0_0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17</a:t>
            </a:fld>
            <a:endParaRPr dirty="0"/>
          </a:p>
        </p:txBody>
      </p:sp>
    </p:spTree>
    <p:extLst>
      <p:ext uri="{BB962C8B-B14F-4D97-AF65-F5344CB8AC3E}">
        <p14:creationId xmlns:p14="http://schemas.microsoft.com/office/powerpoint/2010/main" val="1493687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18</a:t>
            </a:fld>
            <a:endParaRPr dirty="0"/>
          </a:p>
        </p:txBody>
      </p:sp>
    </p:spTree>
    <p:extLst>
      <p:ext uri="{BB962C8B-B14F-4D97-AF65-F5344CB8AC3E}">
        <p14:creationId xmlns:p14="http://schemas.microsoft.com/office/powerpoint/2010/main" val="369550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19</a:t>
            </a:fld>
            <a:endParaRPr dirty="0"/>
          </a:p>
        </p:txBody>
      </p:sp>
    </p:spTree>
    <p:extLst>
      <p:ext uri="{BB962C8B-B14F-4D97-AF65-F5344CB8AC3E}">
        <p14:creationId xmlns:p14="http://schemas.microsoft.com/office/powerpoint/2010/main" val="258200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20</a:t>
            </a:fld>
            <a:endParaRPr dirty="0"/>
          </a:p>
        </p:txBody>
      </p:sp>
    </p:spTree>
    <p:extLst>
      <p:ext uri="{BB962C8B-B14F-4D97-AF65-F5344CB8AC3E}">
        <p14:creationId xmlns:p14="http://schemas.microsoft.com/office/powerpoint/2010/main" val="8247074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21</a:t>
            </a:fld>
            <a:endParaRPr dirty="0"/>
          </a:p>
        </p:txBody>
      </p:sp>
    </p:spTree>
    <p:extLst>
      <p:ext uri="{BB962C8B-B14F-4D97-AF65-F5344CB8AC3E}">
        <p14:creationId xmlns:p14="http://schemas.microsoft.com/office/powerpoint/2010/main" val="1327705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22</a:t>
            </a:fld>
            <a:endParaRPr dirty="0"/>
          </a:p>
        </p:txBody>
      </p:sp>
    </p:spTree>
    <p:extLst>
      <p:ext uri="{BB962C8B-B14F-4D97-AF65-F5344CB8AC3E}">
        <p14:creationId xmlns:p14="http://schemas.microsoft.com/office/powerpoint/2010/main" val="27404718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23</a:t>
            </a:fld>
            <a:endParaRPr dirty="0"/>
          </a:p>
        </p:txBody>
      </p:sp>
    </p:spTree>
    <p:extLst>
      <p:ext uri="{BB962C8B-B14F-4D97-AF65-F5344CB8AC3E}">
        <p14:creationId xmlns:p14="http://schemas.microsoft.com/office/powerpoint/2010/main" val="9304582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29</a:t>
            </a:fld>
            <a:endParaRPr dirty="0"/>
          </a:p>
        </p:txBody>
      </p:sp>
    </p:spTree>
    <p:extLst>
      <p:ext uri="{BB962C8B-B14F-4D97-AF65-F5344CB8AC3E}">
        <p14:creationId xmlns:p14="http://schemas.microsoft.com/office/powerpoint/2010/main" val="1436472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30</a:t>
            </a:fld>
            <a:endParaRPr dirty="0"/>
          </a:p>
        </p:txBody>
      </p:sp>
    </p:spTree>
    <p:extLst>
      <p:ext uri="{BB962C8B-B14F-4D97-AF65-F5344CB8AC3E}">
        <p14:creationId xmlns:p14="http://schemas.microsoft.com/office/powerpoint/2010/main" val="21367268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31</a:t>
            </a:fld>
            <a:endParaRPr dirty="0"/>
          </a:p>
        </p:txBody>
      </p:sp>
    </p:spTree>
    <p:extLst>
      <p:ext uri="{BB962C8B-B14F-4D97-AF65-F5344CB8AC3E}">
        <p14:creationId xmlns:p14="http://schemas.microsoft.com/office/powerpoint/2010/main" val="17832376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8d3272b2c0_1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8d3272b2c0_1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64" name="Google Shape;564;g8d3272b2c0_1_10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32</a:t>
            </a:fld>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33</a:t>
            </a:fld>
            <a:endParaRPr dirty="0"/>
          </a:p>
        </p:txBody>
      </p:sp>
    </p:spTree>
    <p:extLst>
      <p:ext uri="{BB962C8B-B14F-4D97-AF65-F5344CB8AC3E}">
        <p14:creationId xmlns:p14="http://schemas.microsoft.com/office/powerpoint/2010/main" val="29644457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34</a:t>
            </a:fld>
            <a:endParaRPr dirty="0"/>
          </a:p>
        </p:txBody>
      </p:sp>
    </p:spTree>
    <p:extLst>
      <p:ext uri="{BB962C8B-B14F-4D97-AF65-F5344CB8AC3E}">
        <p14:creationId xmlns:p14="http://schemas.microsoft.com/office/powerpoint/2010/main" val="12725527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35</a:t>
            </a:fld>
            <a:endParaRPr dirty="0"/>
          </a:p>
        </p:txBody>
      </p:sp>
    </p:spTree>
    <p:extLst>
      <p:ext uri="{BB962C8B-B14F-4D97-AF65-F5344CB8AC3E}">
        <p14:creationId xmlns:p14="http://schemas.microsoft.com/office/powerpoint/2010/main" val="24727663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36</a:t>
            </a:fld>
            <a:endParaRPr dirty="0"/>
          </a:p>
        </p:txBody>
      </p:sp>
    </p:spTree>
    <p:extLst>
      <p:ext uri="{BB962C8B-B14F-4D97-AF65-F5344CB8AC3E}">
        <p14:creationId xmlns:p14="http://schemas.microsoft.com/office/powerpoint/2010/main" val="39940556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37</a:t>
            </a:fld>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38</a:t>
            </a:fld>
            <a:endParaRPr dirty="0"/>
          </a:p>
        </p:txBody>
      </p:sp>
    </p:spTree>
    <p:extLst>
      <p:ext uri="{BB962C8B-B14F-4D97-AF65-F5344CB8AC3E}">
        <p14:creationId xmlns:p14="http://schemas.microsoft.com/office/powerpoint/2010/main" val="4761449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39</a:t>
            </a:fld>
            <a:endParaRPr dirty="0"/>
          </a:p>
        </p:txBody>
      </p:sp>
    </p:spTree>
    <p:extLst>
      <p:ext uri="{BB962C8B-B14F-4D97-AF65-F5344CB8AC3E}">
        <p14:creationId xmlns:p14="http://schemas.microsoft.com/office/powerpoint/2010/main" val="1285877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d3272b2c0_0_3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02" name="Google Shape;102;g8d3272b2c0_0_3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d3272b2c0_0_3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02" name="Google Shape;102;g8d3272b2c0_0_3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15987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42</a:t>
            </a:fld>
            <a:endParaRPr dirty="0"/>
          </a:p>
        </p:txBody>
      </p:sp>
    </p:spTree>
    <p:extLst>
      <p:ext uri="{BB962C8B-B14F-4D97-AF65-F5344CB8AC3E}">
        <p14:creationId xmlns:p14="http://schemas.microsoft.com/office/powerpoint/2010/main" val="3993571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33" name="Google Shape;13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8d3272b2c0_0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8d3272b2c0_0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43" name="Google Shape;143;g8d3272b2c0_0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6</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7</a:t>
            </a:fld>
            <a:endParaRPr dirty="0"/>
          </a:p>
        </p:txBody>
      </p:sp>
    </p:spTree>
    <p:extLst>
      <p:ext uri="{BB962C8B-B14F-4D97-AF65-F5344CB8AC3E}">
        <p14:creationId xmlns:p14="http://schemas.microsoft.com/office/powerpoint/2010/main" val="243791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8</a:t>
            </a:fld>
            <a:endParaRPr dirty="0"/>
          </a:p>
        </p:txBody>
      </p:sp>
    </p:spTree>
    <p:extLst>
      <p:ext uri="{BB962C8B-B14F-4D97-AF65-F5344CB8AC3E}">
        <p14:creationId xmlns:p14="http://schemas.microsoft.com/office/powerpoint/2010/main" val="1950435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9</a:t>
            </a:fld>
            <a:endParaRPr dirty="0"/>
          </a:p>
        </p:txBody>
      </p:sp>
    </p:spTree>
    <p:extLst>
      <p:ext uri="{BB962C8B-B14F-4D97-AF65-F5344CB8AC3E}">
        <p14:creationId xmlns:p14="http://schemas.microsoft.com/office/powerpoint/2010/main" val="974869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7" name="Google Shape;17;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b="0" i="0">
                <a:latin typeface="Sylfaen Regular" pitchFamily="18" charset="0"/>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18" name="Google Shape;18;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9" name="Google Shape;19;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0" name="Google Shape;20;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74" name="Google Shape;74;p1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5" name="Google Shape;7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6" name="Google Shape;7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7" name="Google Shape;7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80" name="Google Shape;80;p1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81" name="Google Shape;8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82" name="Google Shape;8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83" name="Google Shape;8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3" name="Google Shape;23;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4" name="Google Shape;24;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5" name="Google Shape;25;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6" name="Google Shape;26;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9" name="Google Shape;29;p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b="0" i="0">
                <a:solidFill>
                  <a:srgbClr val="888888"/>
                </a:solidFill>
                <a:latin typeface="Sylfaen Regular" pitchFamily="18" charset="0"/>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
        <p:nvSpPr>
          <p:cNvPr id="30" name="Google Shape;3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1" name="Google Shape;3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2" name="Google Shape;3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5" name="Google Shape;35;p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6" name="Google Shape;36;p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7" name="Google Shape;37;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8" name="Google Shape;38;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9" name="Google Shape;39;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2" name="Google Shape;42;p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Sylfaen Regular" pitchFamily="18"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3" name="Google Shape;43;p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4" name="Google Shape;44;p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Sylfaen Regular" pitchFamily="18"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5" name="Google Shape;45;p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6" name="Google Shape;46;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7" name="Google Shape;47;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8" name="Google Shape;4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51" name="Google Shape;51;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2" name="Google Shape;5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3" name="Google Shape;5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6" name="Google Shape;5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7" name="Google Shape;5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0" name="Google Shape;60;p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b="0" i="0">
                <a:latin typeface="Sylfaen Regular" pitchFamily="18" charset="0"/>
              </a:defRPr>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dirty="0"/>
          </a:p>
        </p:txBody>
      </p:sp>
      <p:sp>
        <p:nvSpPr>
          <p:cNvPr id="61" name="Google Shape;61;p1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b="0" i="0">
                <a:latin typeface="Sylfaen Regular" pitchFamily="18"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2" name="Google Shape;6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63" name="Google Shape;6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64" name="Google Shape;6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7" name="Google Shape;67;p13"/>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Sylfaen Regular" pitchFamily="18" charset="0"/>
                <a:ea typeface="Sylfaen Regular" pitchFamily="18" charset="0"/>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8" name="Google Shape;68;p1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b="0" i="0">
                <a:latin typeface="Sylfaen Regular" pitchFamily="18"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9" name="Google Shape;69;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0" name="Google Shape;70;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1" name="Google Shape;71;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 name="Google Shape;12;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3" name="Google Shape;13;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4" name="Google Shape;14;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Sylfaen Regular" pitchFamily="18" charset="0"/>
                <a:ea typeface="Sylfaen Regular" pitchFamily="18" charset="0"/>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512805" y="1877112"/>
            <a:ext cx="3293850" cy="2622011"/>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d</a:t>
            </a:r>
            <a:r>
              <a:rPr lang="en-US" sz="2800" b="1" dirty="0" smtClean="0">
                <a:solidFill>
                  <a:schemeClr val="bg1"/>
                </a:solidFill>
                <a:latin typeface="Calibri" panose="020F0502020204030204" pitchFamily="34" charset="0"/>
                <a:cs typeface="Calibri" panose="020F0502020204030204" pitchFamily="34" charset="0"/>
              </a:rPr>
              <a:t>erelict</a:t>
            </a:r>
            <a:endParaRPr lang="en-US" sz="2800" b="1"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(adj.)</a:t>
            </a:r>
          </a:p>
        </p:txBody>
      </p:sp>
      <p:sp>
        <p:nvSpPr>
          <p:cNvPr id="190" name="Google Shape;190;g8d3272b2c0_0_231"/>
          <p:cNvSpPr/>
          <p:nvPr/>
        </p:nvSpPr>
        <p:spPr>
          <a:xfrm>
            <a:off x="3980677" y="4648493"/>
            <a:ext cx="4358106" cy="653082"/>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ka-GE" sz="2400" b="1" dirty="0">
                <a:solidFill>
                  <a:schemeClr val="bg1"/>
                </a:solidFill>
                <a:latin typeface="Calibri" panose="020F0502020204030204" pitchFamily="34" charset="0"/>
                <a:cs typeface="Calibri" panose="020F0502020204030204" pitchFamily="34" charset="0"/>
              </a:rPr>
              <a:t>მიგდებული, </a:t>
            </a:r>
            <a:r>
              <a:rPr lang="ka-GE" sz="2400" b="1" dirty="0" smtClean="0">
                <a:solidFill>
                  <a:schemeClr val="bg1"/>
                </a:solidFill>
                <a:latin typeface="Calibri" panose="020F0502020204030204" pitchFamily="34" charset="0"/>
                <a:cs typeface="Calibri" panose="020F0502020204030204" pitchFamily="34" charset="0"/>
              </a:rPr>
              <a:t>მიტოვებული</a:t>
            </a:r>
            <a:endParaRPr lang="ka-GE" sz="2400" b="1" dirty="0">
              <a:solidFill>
                <a:schemeClr val="bg1"/>
              </a:solidFill>
              <a:latin typeface="Calibri" panose="020F0502020204030204" pitchFamily="34" charset="0"/>
              <a:cs typeface="Calibri" panose="020F0502020204030204" pitchFamily="34" charset="0"/>
            </a:endParaRPr>
          </a:p>
        </p:txBody>
      </p:sp>
      <p:pic>
        <p:nvPicPr>
          <p:cNvPr id="8" name="Google Shape;90;p1">
            <a:extLst>
              <a:ext uri="{FF2B5EF4-FFF2-40B4-BE49-F238E27FC236}">
                <a16:creationId xmlns:a16="http://schemas.microsoft.com/office/drawing/2014/main" xmlns=""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xmlns=""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980677" y="5405412"/>
            <a:ext cx="4358106"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u="none" strike="noStrike" cap="none" dirty="0">
                <a:solidFill>
                  <a:srgbClr val="FFFFFF"/>
                </a:solidFill>
                <a:latin typeface="Calibri" panose="020F0502020204030204" pitchFamily="34" charset="0"/>
                <a:ea typeface="Calibri"/>
                <a:cs typeface="Calibri" panose="020F0502020204030204" pitchFamily="34" charset="0"/>
                <a:sym typeface="Calibri"/>
              </a:rPr>
              <a:t>The theatre has been left to stand/lie </a:t>
            </a:r>
            <a:r>
              <a:rPr lang="en-US" sz="2400" i="1" u="none" strike="noStrike" cap="none" dirty="0">
                <a:solidFill>
                  <a:srgbClr val="FF0000"/>
                </a:solidFill>
                <a:latin typeface="Calibri" panose="020F0502020204030204" pitchFamily="34" charset="0"/>
                <a:ea typeface="Calibri"/>
                <a:cs typeface="Calibri" panose="020F0502020204030204" pitchFamily="34" charset="0"/>
                <a:sym typeface="Calibri"/>
              </a:rPr>
              <a:t>derelict.</a:t>
            </a:r>
            <a:endParaRPr sz="2400" i="1" u="none" strike="noStrike" cap="none" dirty="0">
              <a:solidFill>
                <a:srgbClr val="FF0000"/>
              </a:solidFill>
              <a:latin typeface="Calibri" panose="020F0502020204030204" pitchFamily="34" charset="0"/>
              <a:ea typeface="Calibri"/>
              <a:cs typeface="Calibri" panose="020F0502020204030204" pitchFamily="34" charset="0"/>
              <a:sym typeface="Calibri"/>
            </a:endParaRPr>
          </a:p>
        </p:txBody>
      </p:sp>
      <p:sp>
        <p:nvSpPr>
          <p:cNvPr id="12" name="Rectangle 11">
            <a:extLst>
              <a:ext uri="{FF2B5EF4-FFF2-40B4-BE49-F238E27FC236}">
                <a16:creationId xmlns:a16="http://schemas.microsoft.com/office/drawing/2014/main" xmlns="" id="{748FA8E3-2CE3-3647-992D-018F0126A7B0}"/>
              </a:ext>
            </a:extLst>
          </p:cNvPr>
          <p:cNvSpPr/>
          <p:nvPr/>
        </p:nvSpPr>
        <p:spPr>
          <a:xfrm>
            <a:off x="8952932" y="265735"/>
            <a:ext cx="3003164"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spTree>
    <p:extLst>
      <p:ext uri="{BB962C8B-B14F-4D97-AF65-F5344CB8AC3E}">
        <p14:creationId xmlns:p14="http://schemas.microsoft.com/office/powerpoint/2010/main" val="19086789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xmlns=""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xmlns="" id="{97D84395-477B-5643-998F-5A55D6D879D4}"/>
              </a:ext>
            </a:extLst>
          </p:cNvPr>
          <p:cNvSpPr/>
          <p:nvPr/>
        </p:nvSpPr>
        <p:spPr>
          <a:xfrm>
            <a:off x="1129082" y="3715472"/>
            <a:ext cx="9419744"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They've just built some ……………………..new apartment blocks on the seafront. They’ve made the city ugly.</a:t>
            </a:r>
          </a:p>
        </p:txBody>
      </p:sp>
      <p:pic>
        <p:nvPicPr>
          <p:cNvPr id="11" name="Google Shape;90;p1">
            <a:extLst>
              <a:ext uri="{FF2B5EF4-FFF2-40B4-BE49-F238E27FC236}">
                <a16:creationId xmlns:a16="http://schemas.microsoft.com/office/drawing/2014/main" xmlns=""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7" name="Rectangle 16">
            <a:extLst>
              <a:ext uri="{FF2B5EF4-FFF2-40B4-BE49-F238E27FC236}">
                <a16:creationId xmlns:a16="http://schemas.microsoft.com/office/drawing/2014/main" xmlns="" id="{C3F1E415-546D-2C48-A6C3-AC6D34F9BA7B}"/>
              </a:ext>
            </a:extLst>
          </p:cNvPr>
          <p:cNvSpPr/>
          <p:nvPr/>
        </p:nvSpPr>
        <p:spPr>
          <a:xfrm>
            <a:off x="3417902" y="2087731"/>
            <a:ext cx="1573249" cy="630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hideous</a:t>
            </a:r>
          </a:p>
        </p:txBody>
      </p:sp>
      <p:sp>
        <p:nvSpPr>
          <p:cNvPr id="18" name="Rectangle 17">
            <a:extLst>
              <a:ext uri="{FF2B5EF4-FFF2-40B4-BE49-F238E27FC236}">
                <a16:creationId xmlns:a16="http://schemas.microsoft.com/office/drawing/2014/main" xmlns="" id="{9F627E5A-4AF2-2946-8B8E-7F5BF220557A}"/>
              </a:ext>
            </a:extLst>
          </p:cNvPr>
          <p:cNvSpPr/>
          <p:nvPr/>
        </p:nvSpPr>
        <p:spPr>
          <a:xfrm>
            <a:off x="5264913" y="2085667"/>
            <a:ext cx="1795191" cy="6306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renovate</a:t>
            </a:r>
          </a:p>
        </p:txBody>
      </p:sp>
      <p:sp>
        <p:nvSpPr>
          <p:cNvPr id="19" name="Rectangle 18">
            <a:extLst>
              <a:ext uri="{FF2B5EF4-FFF2-40B4-BE49-F238E27FC236}">
                <a16:creationId xmlns:a16="http://schemas.microsoft.com/office/drawing/2014/main" xmlns="" id="{9B367E4F-EA24-D143-A51F-FA5040CB2782}"/>
              </a:ext>
            </a:extLst>
          </p:cNvPr>
          <p:cNvSpPr/>
          <p:nvPr/>
        </p:nvSpPr>
        <p:spPr>
          <a:xfrm>
            <a:off x="7333866" y="2077071"/>
            <a:ext cx="1728682" cy="651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dilapidated</a:t>
            </a:r>
          </a:p>
        </p:txBody>
      </p:sp>
      <p:sp>
        <p:nvSpPr>
          <p:cNvPr id="20" name="Rectangle 19">
            <a:extLst>
              <a:ext uri="{FF2B5EF4-FFF2-40B4-BE49-F238E27FC236}">
                <a16:creationId xmlns:a16="http://schemas.microsoft.com/office/drawing/2014/main" xmlns="" id="{D86E702E-104A-D647-B1CD-0A5C18F4C340}"/>
              </a:ext>
            </a:extLst>
          </p:cNvPr>
          <p:cNvSpPr/>
          <p:nvPr/>
        </p:nvSpPr>
        <p:spPr>
          <a:xfrm>
            <a:off x="9402819" y="2077071"/>
            <a:ext cx="1728682" cy="6388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derelict</a:t>
            </a:r>
          </a:p>
        </p:txBody>
      </p:sp>
      <p:pic>
        <p:nvPicPr>
          <p:cNvPr id="12" name="Google Shape;90;p1">
            <a:extLst>
              <a:ext uri="{FF2B5EF4-FFF2-40B4-BE49-F238E27FC236}">
                <a16:creationId xmlns:a16="http://schemas.microsoft.com/office/drawing/2014/main" xmlns=""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xmlns=""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4" name="Rectangle 13">
            <a:extLst>
              <a:ext uri="{FF2B5EF4-FFF2-40B4-BE49-F238E27FC236}">
                <a16:creationId xmlns:a16="http://schemas.microsoft.com/office/drawing/2014/main" xmlns="" id="{C3F1E415-546D-2C48-A6C3-AC6D34F9BA7B}"/>
              </a:ext>
            </a:extLst>
          </p:cNvPr>
          <p:cNvSpPr/>
          <p:nvPr/>
        </p:nvSpPr>
        <p:spPr>
          <a:xfrm>
            <a:off x="1101585" y="2099075"/>
            <a:ext cx="2042555" cy="630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awe-inspiring</a:t>
            </a:r>
          </a:p>
        </p:txBody>
      </p:sp>
      <p:sp>
        <p:nvSpPr>
          <p:cNvPr id="15" name="Rectangle 14">
            <a:extLst>
              <a:ext uri="{FF2B5EF4-FFF2-40B4-BE49-F238E27FC236}">
                <a16:creationId xmlns:a16="http://schemas.microsoft.com/office/drawing/2014/main" xmlns="" id="{748FA8E3-2CE3-3647-992D-018F0126A7B0}"/>
              </a:ext>
            </a:extLst>
          </p:cNvPr>
          <p:cNvSpPr/>
          <p:nvPr/>
        </p:nvSpPr>
        <p:spPr>
          <a:xfrm>
            <a:off x="8765578" y="416204"/>
            <a:ext cx="3003164" cy="12488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spTree>
    <p:extLst>
      <p:ext uri="{BB962C8B-B14F-4D97-AF65-F5344CB8AC3E}">
        <p14:creationId xmlns:p14="http://schemas.microsoft.com/office/powerpoint/2010/main" val="72157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66667E-6 7.40741E-7 L 0.10521 0.2787 " pathEditMode="relative" rAng="0" ptsTypes="AA">
                                      <p:cBhvr>
                                        <p:cTn id="6" dur="2000" fill="hold"/>
                                        <p:tgtEl>
                                          <p:spTgt spid="17"/>
                                        </p:tgtEl>
                                        <p:attrNameLst>
                                          <p:attrName>ppt_x</p:attrName>
                                          <p:attrName>ppt_y</p:attrName>
                                        </p:attrNameLst>
                                      </p:cBhvr>
                                      <p:rCtr x="5260" y="1393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xmlns=""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xmlns="" id="{97D84395-477B-5643-998F-5A55D6D879D4}"/>
              </a:ext>
            </a:extLst>
          </p:cNvPr>
          <p:cNvSpPr/>
          <p:nvPr/>
        </p:nvSpPr>
        <p:spPr>
          <a:xfrm>
            <a:off x="1244073" y="3656612"/>
            <a:ext cx="9419744"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It will take over a year to ……………………..the </a:t>
            </a:r>
            <a:r>
              <a:rPr lang="en-US" sz="2400" b="1" dirty="0" smtClean="0">
                <a:latin typeface="Calibri" panose="020F0502020204030204" pitchFamily="34" charset="0"/>
                <a:cs typeface="Calibri" panose="020F0502020204030204" pitchFamily="34" charset="0"/>
              </a:rPr>
              <a:t>historic</a:t>
            </a:r>
            <a:r>
              <a:rPr lang="en-US" sz="2400" b="1" dirty="0" smtClean="0">
                <a:latin typeface="Calibri" panose="020F0502020204030204" pitchFamily="34" charset="0"/>
                <a:cs typeface="Calibri" panose="020F0502020204030204" pitchFamily="34" charset="0"/>
              </a:rPr>
              <a:t>al</a:t>
            </a:r>
            <a:r>
              <a:rPr lang="en-US" sz="2400" b="1" dirty="0" smtClean="0">
                <a:latin typeface="Calibri" panose="020F0502020204030204" pitchFamily="34" charset="0"/>
                <a:cs typeface="Calibri" panose="020F0502020204030204" pitchFamily="34" charset="0"/>
              </a:rPr>
              <a:t> </a:t>
            </a:r>
            <a:r>
              <a:rPr lang="en-US" sz="2400" b="1" dirty="0">
                <a:latin typeface="Calibri" panose="020F0502020204030204" pitchFamily="34" charset="0"/>
                <a:cs typeface="Calibri" panose="020F0502020204030204" pitchFamily="34" charset="0"/>
              </a:rPr>
              <a:t>hotel.</a:t>
            </a:r>
          </a:p>
        </p:txBody>
      </p:sp>
      <p:pic>
        <p:nvPicPr>
          <p:cNvPr id="11" name="Google Shape;90;p1">
            <a:extLst>
              <a:ext uri="{FF2B5EF4-FFF2-40B4-BE49-F238E27FC236}">
                <a16:creationId xmlns:a16="http://schemas.microsoft.com/office/drawing/2014/main" xmlns=""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7" name="Rectangle 16">
            <a:extLst>
              <a:ext uri="{FF2B5EF4-FFF2-40B4-BE49-F238E27FC236}">
                <a16:creationId xmlns:a16="http://schemas.microsoft.com/office/drawing/2014/main" xmlns="" id="{C3F1E415-546D-2C48-A6C3-AC6D34F9BA7B}"/>
              </a:ext>
            </a:extLst>
          </p:cNvPr>
          <p:cNvSpPr/>
          <p:nvPr/>
        </p:nvSpPr>
        <p:spPr>
          <a:xfrm>
            <a:off x="1834230" y="2414726"/>
            <a:ext cx="2023973" cy="672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awe-inspiring</a:t>
            </a:r>
          </a:p>
        </p:txBody>
      </p:sp>
      <p:sp>
        <p:nvSpPr>
          <p:cNvPr id="18" name="Rectangle 17">
            <a:extLst>
              <a:ext uri="{FF2B5EF4-FFF2-40B4-BE49-F238E27FC236}">
                <a16:creationId xmlns:a16="http://schemas.microsoft.com/office/drawing/2014/main" xmlns="" id="{9F627E5A-4AF2-2946-8B8E-7F5BF220557A}"/>
              </a:ext>
            </a:extLst>
          </p:cNvPr>
          <p:cNvSpPr/>
          <p:nvPr/>
        </p:nvSpPr>
        <p:spPr>
          <a:xfrm>
            <a:off x="4244459" y="2414725"/>
            <a:ext cx="1800502" cy="7006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renovate</a:t>
            </a:r>
          </a:p>
        </p:txBody>
      </p:sp>
      <p:sp>
        <p:nvSpPr>
          <p:cNvPr id="19" name="Rectangle 18">
            <a:extLst>
              <a:ext uri="{FF2B5EF4-FFF2-40B4-BE49-F238E27FC236}">
                <a16:creationId xmlns:a16="http://schemas.microsoft.com/office/drawing/2014/main" xmlns="" id="{9B367E4F-EA24-D143-A51F-FA5040CB2782}"/>
              </a:ext>
            </a:extLst>
          </p:cNvPr>
          <p:cNvSpPr/>
          <p:nvPr/>
        </p:nvSpPr>
        <p:spPr>
          <a:xfrm>
            <a:off x="6458588" y="2414725"/>
            <a:ext cx="1728682" cy="7006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dilapidated</a:t>
            </a:r>
          </a:p>
        </p:txBody>
      </p:sp>
      <p:sp>
        <p:nvSpPr>
          <p:cNvPr id="20" name="Rectangle 19">
            <a:extLst>
              <a:ext uri="{FF2B5EF4-FFF2-40B4-BE49-F238E27FC236}">
                <a16:creationId xmlns:a16="http://schemas.microsoft.com/office/drawing/2014/main" xmlns="" id="{D86E702E-104A-D647-B1CD-0A5C18F4C340}"/>
              </a:ext>
            </a:extLst>
          </p:cNvPr>
          <p:cNvSpPr/>
          <p:nvPr/>
        </p:nvSpPr>
        <p:spPr>
          <a:xfrm>
            <a:off x="8560664" y="2414725"/>
            <a:ext cx="1728682" cy="712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derelict</a:t>
            </a:r>
          </a:p>
        </p:txBody>
      </p:sp>
      <p:pic>
        <p:nvPicPr>
          <p:cNvPr id="12" name="Google Shape;90;p1">
            <a:extLst>
              <a:ext uri="{FF2B5EF4-FFF2-40B4-BE49-F238E27FC236}">
                <a16:creationId xmlns:a16="http://schemas.microsoft.com/office/drawing/2014/main" xmlns=""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xmlns=""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5" name="Rectangle 14">
            <a:extLst>
              <a:ext uri="{FF2B5EF4-FFF2-40B4-BE49-F238E27FC236}">
                <a16:creationId xmlns:a16="http://schemas.microsoft.com/office/drawing/2014/main" xmlns="" id="{748FA8E3-2CE3-3647-992D-018F0126A7B0}"/>
              </a:ext>
            </a:extLst>
          </p:cNvPr>
          <p:cNvSpPr/>
          <p:nvPr/>
        </p:nvSpPr>
        <p:spPr>
          <a:xfrm>
            <a:off x="8952932" y="265735"/>
            <a:ext cx="3003164"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Calibri" pitchFamily="34" charset="0"/>
                <a:cs typeface="Calibri" pitchFamily="34" charset="0"/>
              </a:rPr>
              <a:t>Vocabulary</a:t>
            </a:r>
          </a:p>
          <a:p>
            <a:pPr algn="ctr"/>
            <a:r>
              <a:rPr lang="ka-GE" sz="3600" b="1" dirty="0">
                <a:latin typeface="Calibri" pitchFamily="34" charset="0"/>
                <a:cs typeface="Calibri" pitchFamily="34" charset="0"/>
              </a:rPr>
              <a:t>ლექსიკა</a:t>
            </a:r>
            <a:endParaRPr lang="en-US" sz="3600" b="1" dirty="0">
              <a:latin typeface="Calibri" pitchFamily="34" charset="0"/>
              <a:cs typeface="Calibri" pitchFamily="34" charset="0"/>
            </a:endParaRPr>
          </a:p>
        </p:txBody>
      </p:sp>
    </p:spTree>
    <p:extLst>
      <p:ext uri="{BB962C8B-B14F-4D97-AF65-F5344CB8AC3E}">
        <p14:creationId xmlns:p14="http://schemas.microsoft.com/office/powerpoint/2010/main" val="122802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18536E-7 3.55227E-6 L 0.10551 0.2611 " pathEditMode="relative" rAng="0" ptsTypes="AA">
                                      <p:cBhvr>
                                        <p:cTn id="6" dur="2000" fill="hold"/>
                                        <p:tgtEl>
                                          <p:spTgt spid="18"/>
                                        </p:tgtEl>
                                        <p:attrNameLst>
                                          <p:attrName>ppt_x</p:attrName>
                                          <p:attrName>ppt_y</p:attrName>
                                        </p:attrNameLst>
                                      </p:cBhvr>
                                      <p:rCtr x="5275" y="1304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97D84395-477B-5643-998F-5A55D6D879D4}"/>
              </a:ext>
            </a:extLst>
          </p:cNvPr>
          <p:cNvSpPr/>
          <p:nvPr/>
        </p:nvSpPr>
        <p:spPr>
          <a:xfrm>
            <a:off x="1372273" y="3715472"/>
            <a:ext cx="9419744"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The building was …………………………in size and design.</a:t>
            </a:r>
          </a:p>
        </p:txBody>
      </p:sp>
      <p:pic>
        <p:nvPicPr>
          <p:cNvPr id="11" name="Google Shape;90;p1">
            <a:extLst>
              <a:ext uri="{FF2B5EF4-FFF2-40B4-BE49-F238E27FC236}">
                <a16:creationId xmlns:a16="http://schemas.microsoft.com/office/drawing/2014/main" xmlns=""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8" name="Rectangle 17">
            <a:extLst>
              <a:ext uri="{FF2B5EF4-FFF2-40B4-BE49-F238E27FC236}">
                <a16:creationId xmlns:a16="http://schemas.microsoft.com/office/drawing/2014/main" xmlns="" id="{9F627E5A-4AF2-2946-8B8E-7F5BF220557A}"/>
              </a:ext>
            </a:extLst>
          </p:cNvPr>
          <p:cNvSpPr/>
          <p:nvPr/>
        </p:nvSpPr>
        <p:spPr>
          <a:xfrm>
            <a:off x="3012960" y="2375244"/>
            <a:ext cx="1960518" cy="6272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awe-inspiring</a:t>
            </a:r>
          </a:p>
        </p:txBody>
      </p:sp>
      <p:sp>
        <p:nvSpPr>
          <p:cNvPr id="19" name="Rectangle 18">
            <a:extLst>
              <a:ext uri="{FF2B5EF4-FFF2-40B4-BE49-F238E27FC236}">
                <a16:creationId xmlns:a16="http://schemas.microsoft.com/office/drawing/2014/main" xmlns="" id="{9B367E4F-EA24-D143-A51F-FA5040CB2782}"/>
              </a:ext>
            </a:extLst>
          </p:cNvPr>
          <p:cNvSpPr/>
          <p:nvPr/>
        </p:nvSpPr>
        <p:spPr>
          <a:xfrm>
            <a:off x="5365199" y="2375245"/>
            <a:ext cx="1728682" cy="6272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dilapidated</a:t>
            </a:r>
          </a:p>
        </p:txBody>
      </p:sp>
      <p:sp>
        <p:nvSpPr>
          <p:cNvPr id="20" name="Rectangle 19">
            <a:extLst>
              <a:ext uri="{FF2B5EF4-FFF2-40B4-BE49-F238E27FC236}">
                <a16:creationId xmlns:a16="http://schemas.microsoft.com/office/drawing/2014/main" xmlns="" id="{D86E702E-104A-D647-B1CD-0A5C18F4C340}"/>
              </a:ext>
            </a:extLst>
          </p:cNvPr>
          <p:cNvSpPr/>
          <p:nvPr/>
        </p:nvSpPr>
        <p:spPr>
          <a:xfrm>
            <a:off x="7522772" y="2375244"/>
            <a:ext cx="1728682" cy="627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derelict</a:t>
            </a:r>
          </a:p>
        </p:txBody>
      </p:sp>
      <p:pic>
        <p:nvPicPr>
          <p:cNvPr id="12" name="Google Shape;90;p1">
            <a:extLst>
              <a:ext uri="{FF2B5EF4-FFF2-40B4-BE49-F238E27FC236}">
                <a16:creationId xmlns:a16="http://schemas.microsoft.com/office/drawing/2014/main" xmlns=""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xmlns=""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5" name="Rectangle 14">
            <a:extLst>
              <a:ext uri="{FF2B5EF4-FFF2-40B4-BE49-F238E27FC236}">
                <a16:creationId xmlns:a16="http://schemas.microsoft.com/office/drawing/2014/main" xmlns="" id="{748FA8E3-2CE3-3647-992D-018F0126A7B0}"/>
              </a:ext>
            </a:extLst>
          </p:cNvPr>
          <p:cNvSpPr/>
          <p:nvPr/>
        </p:nvSpPr>
        <p:spPr>
          <a:xfrm>
            <a:off x="8952932" y="265735"/>
            <a:ext cx="3003164"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spTree>
    <p:extLst>
      <p:ext uri="{BB962C8B-B14F-4D97-AF65-F5344CB8AC3E}">
        <p14:creationId xmlns:p14="http://schemas.microsoft.com/office/powerpoint/2010/main" val="762346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03413E-6 -6.6605E-7 L 0.17155 0.26735 " pathEditMode="relative" rAng="0" ptsTypes="AA">
                                      <p:cBhvr>
                                        <p:cTn id="6" dur="2000" fill="hold"/>
                                        <p:tgtEl>
                                          <p:spTgt spid="18"/>
                                        </p:tgtEl>
                                        <p:attrNameLst>
                                          <p:attrName>ppt_x</p:attrName>
                                          <p:attrName>ppt_y</p:attrName>
                                        </p:attrNameLst>
                                      </p:cBhvr>
                                      <p:rCtr x="8571" y="133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97D84395-477B-5643-998F-5A55D6D879D4}"/>
              </a:ext>
            </a:extLst>
          </p:cNvPr>
          <p:cNvSpPr/>
          <p:nvPr/>
        </p:nvSpPr>
        <p:spPr>
          <a:xfrm>
            <a:off x="1002622" y="3618196"/>
            <a:ext cx="9419744"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They bought a …..………………………house when they got married, and are gradually doing it up.</a:t>
            </a:r>
          </a:p>
        </p:txBody>
      </p:sp>
      <p:pic>
        <p:nvPicPr>
          <p:cNvPr id="11" name="Google Shape;90;p1">
            <a:extLst>
              <a:ext uri="{FF2B5EF4-FFF2-40B4-BE49-F238E27FC236}">
                <a16:creationId xmlns:a16="http://schemas.microsoft.com/office/drawing/2014/main" xmlns=""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8" name="Rectangle 17">
            <a:extLst>
              <a:ext uri="{FF2B5EF4-FFF2-40B4-BE49-F238E27FC236}">
                <a16:creationId xmlns:a16="http://schemas.microsoft.com/office/drawing/2014/main" xmlns="" id="{9F627E5A-4AF2-2946-8B8E-7F5BF220557A}"/>
              </a:ext>
            </a:extLst>
          </p:cNvPr>
          <p:cNvSpPr/>
          <p:nvPr/>
        </p:nvSpPr>
        <p:spPr>
          <a:xfrm>
            <a:off x="3605471" y="2209483"/>
            <a:ext cx="1960518" cy="7202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dilapidated</a:t>
            </a:r>
          </a:p>
        </p:txBody>
      </p:sp>
      <p:sp>
        <p:nvSpPr>
          <p:cNvPr id="20" name="Rectangle 19">
            <a:extLst>
              <a:ext uri="{FF2B5EF4-FFF2-40B4-BE49-F238E27FC236}">
                <a16:creationId xmlns:a16="http://schemas.microsoft.com/office/drawing/2014/main" xmlns="" id="{D86E702E-104A-D647-B1CD-0A5C18F4C340}"/>
              </a:ext>
            </a:extLst>
          </p:cNvPr>
          <p:cNvSpPr/>
          <p:nvPr/>
        </p:nvSpPr>
        <p:spPr>
          <a:xfrm>
            <a:off x="6236033" y="2209484"/>
            <a:ext cx="1728682" cy="7202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derelict</a:t>
            </a:r>
          </a:p>
        </p:txBody>
      </p:sp>
      <p:pic>
        <p:nvPicPr>
          <p:cNvPr id="12" name="Google Shape;90;p1">
            <a:extLst>
              <a:ext uri="{FF2B5EF4-FFF2-40B4-BE49-F238E27FC236}">
                <a16:creationId xmlns:a16="http://schemas.microsoft.com/office/drawing/2014/main" xmlns=""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xmlns=""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0" name="Rectangle 9">
            <a:extLst>
              <a:ext uri="{FF2B5EF4-FFF2-40B4-BE49-F238E27FC236}">
                <a16:creationId xmlns:a16="http://schemas.microsoft.com/office/drawing/2014/main" xmlns="" id="{748FA8E3-2CE3-3647-992D-018F0126A7B0}"/>
              </a:ext>
            </a:extLst>
          </p:cNvPr>
          <p:cNvSpPr/>
          <p:nvPr/>
        </p:nvSpPr>
        <p:spPr>
          <a:xfrm>
            <a:off x="8952932" y="265735"/>
            <a:ext cx="3003164"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spTree>
    <p:extLst>
      <p:ext uri="{BB962C8B-B14F-4D97-AF65-F5344CB8AC3E}">
        <p14:creationId xmlns:p14="http://schemas.microsoft.com/office/powerpoint/2010/main" val="1609095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57132E-6 -2.86772E-7 L -0.03491 0.23219 " pathEditMode="relative" rAng="0" ptsTypes="AA">
                                      <p:cBhvr>
                                        <p:cTn id="6" dur="2000" fill="hold"/>
                                        <p:tgtEl>
                                          <p:spTgt spid="18"/>
                                        </p:tgtEl>
                                        <p:attrNameLst>
                                          <p:attrName>ppt_x</p:attrName>
                                          <p:attrName>ppt_y</p:attrName>
                                        </p:attrNameLst>
                                      </p:cBhvr>
                                      <p:rCtr x="-1745" y="116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xmlns=""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xmlns="" id="{97D84395-477B-5643-998F-5A55D6D879D4}"/>
              </a:ext>
            </a:extLst>
          </p:cNvPr>
          <p:cNvSpPr/>
          <p:nvPr/>
        </p:nvSpPr>
        <p:spPr>
          <a:xfrm>
            <a:off x="1372273" y="3715472"/>
            <a:ext cx="9419744" cy="16890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The ………………………..buildings are the signs of a town in decay.</a:t>
            </a:r>
          </a:p>
        </p:txBody>
      </p:sp>
      <p:pic>
        <p:nvPicPr>
          <p:cNvPr id="11" name="Google Shape;90;p1">
            <a:extLst>
              <a:ext uri="{FF2B5EF4-FFF2-40B4-BE49-F238E27FC236}">
                <a16:creationId xmlns:a16="http://schemas.microsoft.com/office/drawing/2014/main" xmlns=""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20" name="Rectangle 19">
            <a:extLst>
              <a:ext uri="{FF2B5EF4-FFF2-40B4-BE49-F238E27FC236}">
                <a16:creationId xmlns:a16="http://schemas.microsoft.com/office/drawing/2014/main" xmlns="" id="{D86E702E-104A-D647-B1CD-0A5C18F4C340}"/>
              </a:ext>
            </a:extLst>
          </p:cNvPr>
          <p:cNvSpPr/>
          <p:nvPr/>
        </p:nvSpPr>
        <p:spPr>
          <a:xfrm>
            <a:off x="4944862" y="2142699"/>
            <a:ext cx="1841608" cy="644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derelict</a:t>
            </a:r>
          </a:p>
        </p:txBody>
      </p:sp>
      <p:pic>
        <p:nvPicPr>
          <p:cNvPr id="12" name="Google Shape;90;p1">
            <a:extLst>
              <a:ext uri="{FF2B5EF4-FFF2-40B4-BE49-F238E27FC236}">
                <a16:creationId xmlns:a16="http://schemas.microsoft.com/office/drawing/2014/main" xmlns=""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xmlns=""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9" name="Rectangle 8">
            <a:extLst>
              <a:ext uri="{FF2B5EF4-FFF2-40B4-BE49-F238E27FC236}">
                <a16:creationId xmlns:a16="http://schemas.microsoft.com/office/drawing/2014/main" xmlns="" id="{748FA8E3-2CE3-3647-992D-018F0126A7B0}"/>
              </a:ext>
            </a:extLst>
          </p:cNvPr>
          <p:cNvSpPr/>
          <p:nvPr/>
        </p:nvSpPr>
        <p:spPr>
          <a:xfrm>
            <a:off x="8952932" y="265735"/>
            <a:ext cx="3003164"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spTree>
    <p:extLst>
      <p:ext uri="{BB962C8B-B14F-4D97-AF65-F5344CB8AC3E}">
        <p14:creationId xmlns:p14="http://schemas.microsoft.com/office/powerpoint/2010/main" val="158796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4.68021E-6 1.48011E-7 L -0.17898 0.28747 " pathEditMode="relative" rAng="0" ptsTypes="AA">
                                      <p:cBhvr>
                                        <p:cTn id="6" dur="2000" fill="hold"/>
                                        <p:tgtEl>
                                          <p:spTgt spid="20"/>
                                        </p:tgtEl>
                                        <p:attrNameLst>
                                          <p:attrName>ppt_x</p:attrName>
                                          <p:attrName>ppt_y</p:attrName>
                                        </p:attrNameLst>
                                      </p:cBhvr>
                                      <p:rCtr x="-8949" y="143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8" name="Google Shape;90;p1">
            <a:extLst>
              <a:ext uri="{FF2B5EF4-FFF2-40B4-BE49-F238E27FC236}">
                <a16:creationId xmlns:a16="http://schemas.microsoft.com/office/drawing/2014/main" xmlns=""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xmlns=""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4" name="Rectangle 3">
            <a:extLst>
              <a:ext uri="{FF2B5EF4-FFF2-40B4-BE49-F238E27FC236}">
                <a16:creationId xmlns:a16="http://schemas.microsoft.com/office/drawing/2014/main" xmlns="" id="{D8546ADB-67DB-4824-AEA4-2AA284F4B8BF}"/>
              </a:ext>
            </a:extLst>
          </p:cNvPr>
          <p:cNvSpPr/>
          <p:nvPr/>
        </p:nvSpPr>
        <p:spPr>
          <a:xfrm>
            <a:off x="2789634" y="3016159"/>
            <a:ext cx="6714036" cy="1938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libri" pitchFamily="34" charset="0"/>
              </a:rPr>
              <a:t>Are there any buildings in Tbilisi which generate controversial responses?</a:t>
            </a:r>
          </a:p>
        </p:txBody>
      </p:sp>
    </p:spTree>
    <p:extLst>
      <p:ext uri="{BB962C8B-B14F-4D97-AF65-F5344CB8AC3E}">
        <p14:creationId xmlns:p14="http://schemas.microsoft.com/office/powerpoint/2010/main" val="12431994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grpSp>
        <p:nvGrpSpPr>
          <p:cNvPr id="147" name="Google Shape;147;g8d3272b2c0_0_186"/>
          <p:cNvGrpSpPr/>
          <p:nvPr/>
        </p:nvGrpSpPr>
        <p:grpSpPr>
          <a:xfrm>
            <a:off x="1361712" y="384370"/>
            <a:ext cx="8370541" cy="5089827"/>
            <a:chOff x="-108151" y="-557238"/>
            <a:chExt cx="7936223" cy="5309363"/>
          </a:xfrm>
        </p:grpSpPr>
        <p:sp>
          <p:nvSpPr>
            <p:cNvPr id="148" name="Google Shape;148;g8d3272b2c0_0_186"/>
            <p:cNvSpPr/>
            <p:nvPr/>
          </p:nvSpPr>
          <p:spPr>
            <a:xfrm>
              <a:off x="3261203" y="1845628"/>
              <a:ext cx="1774539" cy="1604700"/>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49" name="Google Shape;149;g8d3272b2c0_0_186"/>
            <p:cNvSpPr txBox="1"/>
            <p:nvPr/>
          </p:nvSpPr>
          <p:spPr>
            <a:xfrm>
              <a:off x="3438668" y="2130148"/>
              <a:ext cx="1422590" cy="1134600"/>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None/>
              </a:pPr>
              <a:r>
                <a:rPr lang="en-US" sz="2200" b="1" u="none" strike="noStrike" cap="none" dirty="0">
                  <a:solidFill>
                    <a:srgbClr val="FFFFFF"/>
                  </a:solidFill>
                  <a:latin typeface="Calibri" charset="0"/>
                  <a:ea typeface="Calibri" charset="0"/>
                  <a:cs typeface="Calibri" charset="0"/>
                  <a:sym typeface="Calibri"/>
                </a:rPr>
                <a:t>Vocabulary</a:t>
              </a:r>
              <a:endParaRPr sz="2200" b="1" dirty="0">
                <a:latin typeface="Calibri" charset="0"/>
                <a:ea typeface="Calibri" charset="0"/>
                <a:cs typeface="Calibri" charset="0"/>
              </a:endParaRPr>
            </a:p>
            <a:p>
              <a:pPr marL="0" marR="0" lvl="0" indent="0" algn="ctr" rtl="0">
                <a:lnSpc>
                  <a:spcPct val="90000"/>
                </a:lnSpc>
                <a:spcBef>
                  <a:spcPts val="595"/>
                </a:spcBef>
                <a:spcAft>
                  <a:spcPts val="0"/>
                </a:spcAft>
                <a:buNone/>
              </a:pPr>
              <a:r>
                <a:rPr lang="en-US" sz="2200" b="1" u="none" strike="noStrike" cap="none" dirty="0">
                  <a:solidFill>
                    <a:srgbClr val="FFFFFF"/>
                  </a:solidFill>
                  <a:latin typeface="Calibri" charset="0"/>
                  <a:ea typeface="Calibri" charset="0"/>
                  <a:cs typeface="Calibri" charset="0"/>
                  <a:sym typeface="Calibri"/>
                </a:rPr>
                <a:t>ლექსიკა</a:t>
              </a:r>
              <a:endParaRPr sz="2200" b="1" dirty="0">
                <a:latin typeface="Calibri" charset="0"/>
                <a:ea typeface="Calibri" charset="0"/>
                <a:cs typeface="Calibri" charset="0"/>
              </a:endParaRPr>
            </a:p>
          </p:txBody>
        </p:sp>
        <p:sp>
          <p:nvSpPr>
            <p:cNvPr id="151" name="Google Shape;151;g8d3272b2c0_0_186"/>
            <p:cNvSpPr txBox="1"/>
            <p:nvPr/>
          </p:nvSpPr>
          <p:spPr>
            <a:xfrm rot="5196305">
              <a:off x="4607339" y="1672363"/>
              <a:ext cx="35462" cy="3546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52" name="Google Shape;152;g8d3272b2c0_0_186"/>
            <p:cNvSpPr/>
            <p:nvPr/>
          </p:nvSpPr>
          <p:spPr>
            <a:xfrm>
              <a:off x="2793231" y="-557238"/>
              <a:ext cx="2432650" cy="1741290"/>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53" name="Google Shape;153;g8d3272b2c0_0_186"/>
            <p:cNvSpPr txBox="1"/>
            <p:nvPr/>
          </p:nvSpPr>
          <p:spPr>
            <a:xfrm>
              <a:off x="3011864" y="-130308"/>
              <a:ext cx="2095391" cy="685405"/>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Clr>
                  <a:srgbClr val="000000"/>
                </a:buClr>
                <a:buFont typeface="Arial"/>
                <a:buNone/>
              </a:pPr>
              <a:r>
                <a:rPr lang="en-US" sz="2400" b="1" dirty="0" smtClean="0">
                  <a:solidFill>
                    <a:srgbClr val="FFFFFF"/>
                  </a:solidFill>
                  <a:latin typeface="Calibri" pitchFamily="34" charset="0"/>
                  <a:ea typeface="Calibri" charset="0"/>
                  <a:cs typeface="Calibri" charset="0"/>
                  <a:sym typeface="Calibri"/>
                </a:rPr>
                <a:t>wall </a:t>
              </a:r>
              <a:r>
                <a:rPr lang="en-US" sz="2400" b="1" dirty="0">
                  <a:solidFill>
                    <a:srgbClr val="FFFFFF"/>
                  </a:solidFill>
                  <a:latin typeface="Calibri" pitchFamily="34" charset="0"/>
                  <a:ea typeface="Calibri" charset="0"/>
                  <a:cs typeface="Calibri" charset="0"/>
                  <a:sym typeface="Calibri"/>
                </a:rPr>
                <a:t>hanging</a:t>
              </a:r>
            </a:p>
            <a:p>
              <a:pPr marL="0" marR="0" lvl="0" indent="0" algn="ctr" rtl="0">
                <a:lnSpc>
                  <a:spcPct val="90000"/>
                </a:lnSpc>
                <a:spcBef>
                  <a:spcPts val="630"/>
                </a:spcBef>
                <a:spcAft>
                  <a:spcPts val="0"/>
                </a:spcAft>
                <a:buClr>
                  <a:srgbClr val="000000"/>
                </a:buClr>
                <a:buFont typeface="Arial"/>
                <a:buNone/>
              </a:pPr>
              <a:r>
                <a:rPr lang="en-US" sz="2000" b="1" dirty="0">
                  <a:solidFill>
                    <a:srgbClr val="FFFFFF"/>
                  </a:solidFill>
                  <a:latin typeface="Calibri" pitchFamily="34" charset="0"/>
                  <a:ea typeface="Calibri" charset="0"/>
                  <a:cs typeface="Calibri" charset="0"/>
                  <a:sym typeface="Calibri"/>
                </a:rPr>
                <a:t>(n.)</a:t>
              </a:r>
              <a:endParaRPr lang="ka-GE" sz="20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Clr>
                  <a:srgbClr val="000000"/>
                </a:buClr>
                <a:buFont typeface="Arial"/>
                <a:buNone/>
              </a:pPr>
              <a:r>
                <a:rPr lang="ka-GE" sz="1800" dirty="0">
                  <a:solidFill>
                    <a:srgbClr val="FFFFFF"/>
                  </a:solidFill>
                  <a:latin typeface="Calibri" charset="0"/>
                  <a:ea typeface="Calibri" charset="0"/>
                  <a:cs typeface="Calibri" charset="0"/>
                  <a:sym typeface="Calibri"/>
                </a:rPr>
                <a:t>კედლის </a:t>
              </a:r>
              <a:r>
                <a:rPr lang="ka-GE" sz="1800" dirty="0" smtClean="0">
                  <a:solidFill>
                    <a:srgbClr val="FFFFFF"/>
                  </a:solidFill>
                  <a:latin typeface="Calibri" charset="0"/>
                  <a:ea typeface="Calibri" charset="0"/>
                  <a:cs typeface="Calibri" charset="0"/>
                  <a:sym typeface="Calibri"/>
                </a:rPr>
                <a:t>გობელენი</a:t>
              </a:r>
              <a:endParaRPr lang="ka-GE" sz="1800" dirty="0">
                <a:solidFill>
                  <a:srgbClr val="FFFFFF"/>
                </a:solidFill>
                <a:latin typeface="Calibri" charset="0"/>
                <a:ea typeface="Calibri" charset="0"/>
                <a:cs typeface="Calibri" charset="0"/>
                <a:sym typeface="Calibri"/>
              </a:endParaRPr>
            </a:p>
          </p:txBody>
        </p:sp>
        <p:sp>
          <p:nvSpPr>
            <p:cNvPr id="155" name="Google Shape;155;g8d3272b2c0_0_186"/>
            <p:cNvSpPr txBox="1"/>
            <p:nvPr/>
          </p:nvSpPr>
          <p:spPr>
            <a:xfrm rot="-2466378">
              <a:off x="5868095" y="1745714"/>
              <a:ext cx="81222" cy="8122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56" name="Google Shape;156;g8d3272b2c0_0_186"/>
            <p:cNvSpPr/>
            <p:nvPr/>
          </p:nvSpPr>
          <p:spPr>
            <a:xfrm>
              <a:off x="5520434" y="656347"/>
              <a:ext cx="2307638" cy="1594623"/>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57" name="Google Shape;157;g8d3272b2c0_0_186"/>
            <p:cNvSpPr txBox="1"/>
            <p:nvPr/>
          </p:nvSpPr>
          <p:spPr>
            <a:xfrm>
              <a:off x="5816344" y="1046000"/>
              <a:ext cx="1841812" cy="701422"/>
            </a:xfrm>
            <a:prstGeom prst="rect">
              <a:avLst/>
            </a:prstGeom>
            <a:solidFill>
              <a:schemeClr val="accent1"/>
            </a:solidFill>
            <a:ln>
              <a:noFill/>
            </a:ln>
          </p:spPr>
          <p:txBody>
            <a:bodyPr spcFirstLastPara="1" wrap="square" lIns="11425" tIns="11425" rIns="11425" bIns="11425" anchor="ctr" anchorCtr="0">
              <a:noAutofit/>
            </a:bodyPr>
            <a:lstStyle/>
            <a:p>
              <a:pPr marL="0" lvl="0" indent="0" algn="ctr" rtl="0">
                <a:spcBef>
                  <a:spcPts val="0"/>
                </a:spcBef>
                <a:spcAft>
                  <a:spcPts val="0"/>
                </a:spcAft>
                <a:buClr>
                  <a:schemeClr val="dk1"/>
                </a:buClr>
                <a:buSzPts val="1100"/>
                <a:buFont typeface="Arial"/>
                <a:buNone/>
              </a:pPr>
              <a:r>
                <a:rPr lang="en-US" sz="2400" b="1" dirty="0" smtClean="0">
                  <a:solidFill>
                    <a:srgbClr val="FFFFFF"/>
                  </a:solidFill>
                  <a:latin typeface="Calibri" pitchFamily="34" charset="0"/>
                  <a:ea typeface="Calibri" charset="0"/>
                  <a:cs typeface="Calibri" charset="0"/>
                  <a:sym typeface="Calibri"/>
                </a:rPr>
                <a:t>proximity</a:t>
              </a:r>
              <a:endParaRPr lang="en-US" sz="2000" b="1" dirty="0">
                <a:solidFill>
                  <a:srgbClr val="FFFFFF"/>
                </a:solidFill>
                <a:latin typeface="Calibri" pitchFamily="34" charset="0"/>
                <a:ea typeface="Calibri" charset="0"/>
                <a:cs typeface="Calibri" charset="0"/>
                <a:sym typeface="Calibri"/>
              </a:endParaRPr>
            </a:p>
            <a:p>
              <a:pPr marL="0" lvl="0" indent="0" algn="ctr" rtl="0">
                <a:spcBef>
                  <a:spcPts val="0"/>
                </a:spcBef>
                <a:spcAft>
                  <a:spcPts val="0"/>
                </a:spcAft>
                <a:buClr>
                  <a:schemeClr val="dk1"/>
                </a:buClr>
                <a:buSzPts val="1100"/>
                <a:buFont typeface="Arial"/>
                <a:buNone/>
              </a:pPr>
              <a:r>
                <a:rPr lang="en-US" sz="2000" b="1" dirty="0">
                  <a:solidFill>
                    <a:srgbClr val="FFFFFF"/>
                  </a:solidFill>
                  <a:latin typeface="Calibri" pitchFamily="34" charset="0"/>
                  <a:ea typeface="Calibri" charset="0"/>
                  <a:cs typeface="Calibri" charset="0"/>
                  <a:sym typeface="Calibri"/>
                </a:rPr>
                <a:t>(n.)</a:t>
              </a:r>
              <a:endParaRPr lang="ka-GE" sz="2000" b="1" dirty="0">
                <a:solidFill>
                  <a:srgbClr val="FFFFFF"/>
                </a:solidFill>
                <a:latin typeface="Calibri" charset="0"/>
                <a:ea typeface="Calibri" charset="0"/>
                <a:cs typeface="Calibri" charset="0"/>
                <a:sym typeface="Calibri"/>
              </a:endParaRPr>
            </a:p>
            <a:p>
              <a:pPr marL="0" lvl="0" indent="0" algn="ctr" rtl="0">
                <a:spcBef>
                  <a:spcPts val="0"/>
                </a:spcBef>
                <a:spcAft>
                  <a:spcPts val="0"/>
                </a:spcAft>
                <a:buClr>
                  <a:schemeClr val="dk1"/>
                </a:buClr>
                <a:buSzPts val="1100"/>
                <a:buFont typeface="Arial"/>
                <a:buNone/>
              </a:pPr>
              <a:r>
                <a:rPr lang="ka-GE" sz="2000" dirty="0">
                  <a:solidFill>
                    <a:srgbClr val="FFFFFF"/>
                  </a:solidFill>
                  <a:latin typeface="Calibri" charset="0"/>
                  <a:ea typeface="Calibri" charset="0"/>
                  <a:cs typeface="Calibri" charset="0"/>
                  <a:sym typeface="Calibri"/>
                </a:rPr>
                <a:t>სიახლოვე</a:t>
              </a:r>
              <a:endParaRPr sz="2000" dirty="0">
                <a:solidFill>
                  <a:srgbClr val="FFFFFF"/>
                </a:solidFill>
                <a:latin typeface="Calibri" pitchFamily="34" charset="0"/>
                <a:ea typeface="Calibri" charset="0"/>
                <a:cs typeface="Calibri" charset="0"/>
                <a:sym typeface="Calibri"/>
              </a:endParaRPr>
            </a:p>
          </p:txBody>
        </p:sp>
        <p:sp>
          <p:nvSpPr>
            <p:cNvPr id="159" name="Google Shape;159;g8d3272b2c0_0_186"/>
            <p:cNvSpPr txBox="1"/>
            <p:nvPr/>
          </p:nvSpPr>
          <p:spPr>
            <a:xfrm rot="-246013">
              <a:off x="6281636" y="2686160"/>
              <a:ext cx="83915" cy="8391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3" name="Google Shape;163;g8d3272b2c0_0_186"/>
            <p:cNvSpPr txBox="1"/>
            <p:nvPr/>
          </p:nvSpPr>
          <p:spPr>
            <a:xfrm rot="2113695">
              <a:off x="5940677" y="3711274"/>
              <a:ext cx="77492" cy="774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7" name="Google Shape;167;g8d3272b2c0_0_186"/>
            <p:cNvSpPr txBox="1"/>
            <p:nvPr/>
          </p:nvSpPr>
          <p:spPr>
            <a:xfrm rot="5176116">
              <a:off x="4746973" y="3776269"/>
              <a:ext cx="13829" cy="1382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8" name="Google Shape;168;g8d3272b2c0_0_186"/>
            <p:cNvSpPr/>
            <p:nvPr/>
          </p:nvSpPr>
          <p:spPr>
            <a:xfrm>
              <a:off x="451158" y="3154448"/>
              <a:ext cx="2214414" cy="1597677"/>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dirty="0" smtClean="0">
                  <a:solidFill>
                    <a:schemeClr val="bg1"/>
                  </a:solidFill>
                  <a:latin typeface="Calibri" charset="0"/>
                  <a:ea typeface="Calibri" charset="0"/>
                  <a:cs typeface="Calibri" charset="0"/>
                </a:rPr>
                <a:t>plain</a:t>
              </a:r>
              <a:endParaRPr lang="en-US" sz="2400" b="1" dirty="0">
                <a:solidFill>
                  <a:schemeClr val="bg1"/>
                </a:solidFill>
                <a:latin typeface="Calibri" charset="0"/>
                <a:ea typeface="Calibri" charset="0"/>
                <a:cs typeface="Calibri" charset="0"/>
              </a:endParaRPr>
            </a:p>
            <a:p>
              <a:pPr marL="0" lvl="0" indent="0" algn="ctr" rtl="0">
                <a:spcBef>
                  <a:spcPts val="0"/>
                </a:spcBef>
                <a:spcAft>
                  <a:spcPts val="0"/>
                </a:spcAft>
                <a:buNone/>
              </a:pPr>
              <a:r>
                <a:rPr lang="en-US" sz="2000" b="1" dirty="0" smtClean="0">
                  <a:solidFill>
                    <a:schemeClr val="bg1"/>
                  </a:solidFill>
                  <a:latin typeface="Calibri" charset="0"/>
                  <a:ea typeface="Calibri" charset="0"/>
                  <a:cs typeface="Calibri" charset="0"/>
                </a:rPr>
                <a:t>(</a:t>
              </a:r>
              <a:r>
                <a:rPr lang="en-US" sz="2000" b="1" dirty="0">
                  <a:solidFill>
                    <a:schemeClr val="bg1"/>
                  </a:solidFill>
                  <a:latin typeface="Calibri" charset="0"/>
                  <a:ea typeface="Calibri" charset="0"/>
                  <a:cs typeface="Calibri" charset="0"/>
                </a:rPr>
                <a:t>adj.)</a:t>
              </a:r>
            </a:p>
            <a:p>
              <a:pPr marL="0" lvl="0" indent="0" algn="ctr" rtl="0">
                <a:spcBef>
                  <a:spcPts val="0"/>
                </a:spcBef>
                <a:spcAft>
                  <a:spcPts val="0"/>
                </a:spcAft>
                <a:buNone/>
              </a:pPr>
              <a:r>
                <a:rPr lang="ka-GE" sz="2000" dirty="0" smtClean="0">
                  <a:solidFill>
                    <a:schemeClr val="bg1"/>
                  </a:solidFill>
                  <a:latin typeface="Calibri" charset="0"/>
                  <a:ea typeface="Calibri" charset="0"/>
                  <a:cs typeface="Calibri" charset="0"/>
                </a:rPr>
                <a:t>უბრალო</a:t>
              </a:r>
              <a:endParaRPr lang="en-US" sz="1800" dirty="0">
                <a:solidFill>
                  <a:schemeClr val="bg1"/>
                </a:solidFill>
                <a:latin typeface="Calibri" charset="0"/>
                <a:ea typeface="Calibri" charset="0"/>
                <a:cs typeface="Calibri" charset="0"/>
              </a:endParaRPr>
            </a:p>
          </p:txBody>
        </p:sp>
        <p:sp>
          <p:nvSpPr>
            <p:cNvPr id="171" name="Google Shape;171;g8d3272b2c0_0_186"/>
            <p:cNvSpPr txBox="1"/>
            <p:nvPr/>
          </p:nvSpPr>
          <p:spPr>
            <a:xfrm rot="-1759631">
              <a:off x="3157491" y="3636472"/>
              <a:ext cx="91875" cy="9187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73" name="Google Shape;173;g8d3272b2c0_0_186"/>
            <p:cNvSpPr txBox="1"/>
            <p:nvPr/>
          </p:nvSpPr>
          <p:spPr>
            <a:xfrm>
              <a:off x="-108151" y="2700548"/>
              <a:ext cx="2451976" cy="907801"/>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None/>
              </a:pPr>
              <a:endParaRPr lang="en-US" sz="2400" b="1" u="none" strike="noStrike" cap="none" dirty="0">
                <a:solidFill>
                  <a:srgbClr val="FFFFFF"/>
                </a:solidFill>
                <a:latin typeface="Calibri" charset="0"/>
                <a:ea typeface="Calibri" charset="0"/>
                <a:cs typeface="Calibri" charset="0"/>
                <a:sym typeface="Calibri"/>
              </a:endParaRPr>
            </a:p>
            <a:p>
              <a:pPr marL="0" marR="0" lvl="0" indent="0" algn="ctr" rtl="0">
                <a:lnSpc>
                  <a:spcPct val="90000"/>
                </a:lnSpc>
                <a:spcBef>
                  <a:spcPts val="0"/>
                </a:spcBef>
                <a:spcAft>
                  <a:spcPts val="0"/>
                </a:spcAft>
                <a:buNone/>
              </a:pPr>
              <a:endParaRPr lang="en-US" sz="2400" b="1" dirty="0">
                <a:solidFill>
                  <a:srgbClr val="FFFFFF"/>
                </a:solidFill>
                <a:latin typeface="Calibri" charset="0"/>
                <a:ea typeface="Calibri" charset="0"/>
                <a:cs typeface="Calibri" charset="0"/>
                <a:sym typeface="Calibri"/>
              </a:endParaRPr>
            </a:p>
            <a:p>
              <a:pPr marL="0" marR="0" lvl="0" indent="0" algn="ctr" rtl="0">
                <a:lnSpc>
                  <a:spcPct val="90000"/>
                </a:lnSpc>
                <a:spcBef>
                  <a:spcPts val="0"/>
                </a:spcBef>
                <a:spcAft>
                  <a:spcPts val="0"/>
                </a:spcAft>
                <a:buNone/>
              </a:pPr>
              <a:endParaRPr lang="en-US" sz="2400" b="1" u="none" strike="noStrike" cap="none" dirty="0">
                <a:solidFill>
                  <a:srgbClr val="FFFFFF"/>
                </a:solidFill>
                <a:latin typeface="Calibri" charset="0"/>
                <a:ea typeface="Calibri" charset="0"/>
                <a:cs typeface="Calibri" charset="0"/>
                <a:sym typeface="Calibri"/>
              </a:endParaRPr>
            </a:p>
            <a:p>
              <a:pPr marL="0" marR="0" lvl="0" indent="0" algn="ctr" rtl="0">
                <a:lnSpc>
                  <a:spcPct val="90000"/>
                </a:lnSpc>
                <a:spcBef>
                  <a:spcPts val="0"/>
                </a:spcBef>
                <a:spcAft>
                  <a:spcPts val="0"/>
                </a:spcAft>
                <a:buNone/>
              </a:pPr>
              <a:endParaRPr lang="en-US" sz="2400" b="1" dirty="0">
                <a:solidFill>
                  <a:srgbClr val="FFFFFF"/>
                </a:solidFill>
                <a:latin typeface="Calibri" charset="0"/>
                <a:ea typeface="Calibri" charset="0"/>
                <a:cs typeface="Calibri" charset="0"/>
                <a:sym typeface="Calibri"/>
              </a:endParaRPr>
            </a:p>
            <a:p>
              <a:pPr marL="0" marR="0" lvl="0" indent="0" algn="ctr" rtl="0">
                <a:lnSpc>
                  <a:spcPct val="90000"/>
                </a:lnSpc>
                <a:spcBef>
                  <a:spcPts val="0"/>
                </a:spcBef>
                <a:spcAft>
                  <a:spcPts val="0"/>
                </a:spcAft>
                <a:buNone/>
              </a:pPr>
              <a:endParaRPr lang="en-US" sz="2400" b="1" u="none" strike="noStrike" cap="none" dirty="0">
                <a:solidFill>
                  <a:srgbClr val="FFFFFF"/>
                </a:solidFill>
                <a:latin typeface="Calibri" charset="0"/>
                <a:ea typeface="Calibri" charset="0"/>
                <a:cs typeface="Calibri" charset="0"/>
                <a:sym typeface="Calibri"/>
              </a:endParaRPr>
            </a:p>
            <a:p>
              <a:pPr marL="0" marR="0" lvl="0" indent="0" algn="ctr" rtl="0">
                <a:lnSpc>
                  <a:spcPct val="90000"/>
                </a:lnSpc>
                <a:spcBef>
                  <a:spcPts val="0"/>
                </a:spcBef>
                <a:spcAft>
                  <a:spcPts val="0"/>
                </a:spcAft>
                <a:buNone/>
              </a:pPr>
              <a:r>
                <a:rPr lang="en-US" sz="2400" b="1" dirty="0">
                  <a:solidFill>
                    <a:srgbClr val="FFFFFF"/>
                  </a:solidFill>
                  <a:latin typeface="Calibri" charset="0"/>
                  <a:ea typeface="Calibri" charset="0"/>
                  <a:cs typeface="Calibri" charset="0"/>
                  <a:sym typeface="Calibri"/>
                </a:rPr>
                <a:t>      </a:t>
              </a:r>
              <a:endParaRPr sz="2000" b="1" u="none" strike="noStrike" cap="none" dirty="0">
                <a:solidFill>
                  <a:srgbClr val="FFFFFF"/>
                </a:solidFill>
                <a:latin typeface="Calibri" charset="0"/>
                <a:ea typeface="Calibri" charset="0"/>
                <a:cs typeface="Calibri" charset="0"/>
                <a:sym typeface="Calibri"/>
              </a:endParaRPr>
            </a:p>
          </p:txBody>
        </p:sp>
        <p:sp>
          <p:nvSpPr>
            <p:cNvPr id="175" name="Google Shape;175;g8d3272b2c0_0_186"/>
            <p:cNvSpPr txBox="1"/>
            <p:nvPr/>
          </p:nvSpPr>
          <p:spPr>
            <a:xfrm rot="162391">
              <a:off x="3037428" y="2729877"/>
              <a:ext cx="82592" cy="825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79" name="Google Shape;179;g8d3272b2c0_0_186"/>
            <p:cNvSpPr txBox="1"/>
            <p:nvPr/>
          </p:nvSpPr>
          <p:spPr>
            <a:xfrm rot="2082986">
              <a:off x="3151457" y="1760313"/>
              <a:ext cx="102192" cy="1021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grpSp>
      <p:sp>
        <p:nvSpPr>
          <p:cNvPr id="2" name="Oval 1">
            <a:extLst>
              <a:ext uri="{FF2B5EF4-FFF2-40B4-BE49-F238E27FC236}">
                <a16:creationId xmlns:a16="http://schemas.microsoft.com/office/drawing/2014/main" xmlns="" id="{17DFDB4C-9792-4BAD-979A-3FB865F95A53}"/>
              </a:ext>
            </a:extLst>
          </p:cNvPr>
          <p:cNvSpPr/>
          <p:nvPr/>
        </p:nvSpPr>
        <p:spPr>
          <a:xfrm>
            <a:off x="4543303" y="4729598"/>
            <a:ext cx="2935218" cy="1788516"/>
          </a:xfrm>
          <a:prstGeom prst="ellipse">
            <a:avLst/>
          </a:prstGeom>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f</a:t>
            </a:r>
            <a:r>
              <a:rPr lang="en-US" sz="2400" b="1" dirty="0" smtClean="0">
                <a:latin typeface="Calibri" panose="020F0502020204030204" pitchFamily="34" charset="0"/>
                <a:cs typeface="Calibri" panose="020F0502020204030204" pitchFamily="34" charset="0"/>
              </a:rPr>
              <a:t>uturistic</a:t>
            </a:r>
            <a:endParaRPr lang="en-US" sz="1800" b="1" dirty="0">
              <a:latin typeface="Calibri" panose="020F0502020204030204" pitchFamily="34" charset="0"/>
              <a:cs typeface="Calibri" panose="020F0502020204030204" pitchFamily="34" charset="0"/>
            </a:endParaRPr>
          </a:p>
          <a:p>
            <a:pPr algn="ctr"/>
            <a:r>
              <a:rPr lang="en-US" sz="2000" b="1" dirty="0">
                <a:latin typeface="Calibri" panose="020F0502020204030204" pitchFamily="34" charset="0"/>
                <a:cs typeface="Calibri" panose="020F0502020204030204" pitchFamily="34" charset="0"/>
              </a:rPr>
              <a:t>(adj.)</a:t>
            </a:r>
            <a:endParaRPr lang="ka-GE" sz="2000" b="1" dirty="0">
              <a:latin typeface="Calibri" panose="020F0502020204030204" pitchFamily="34" charset="0"/>
              <a:cs typeface="Calibri" panose="020F0502020204030204" pitchFamily="34" charset="0"/>
            </a:endParaRPr>
          </a:p>
          <a:p>
            <a:pPr algn="ctr"/>
            <a:r>
              <a:rPr lang="ka-GE" sz="1800" dirty="0" smtClean="0">
                <a:latin typeface="Calibri" panose="020F0502020204030204" pitchFamily="34" charset="0"/>
                <a:cs typeface="Calibri" panose="020F0502020204030204" pitchFamily="34" charset="0"/>
              </a:rPr>
              <a:t>ფუტურისტული,</a:t>
            </a:r>
            <a:r>
              <a:rPr lang="en-US" sz="1800" dirty="0" smtClean="0">
                <a:latin typeface="Calibri" panose="020F0502020204030204" pitchFamily="34" charset="0"/>
                <a:cs typeface="Calibri" panose="020F0502020204030204" pitchFamily="34" charset="0"/>
              </a:rPr>
              <a:t> </a:t>
            </a:r>
            <a:r>
              <a:rPr lang="ka-GE" sz="1800" dirty="0" smtClean="0">
                <a:latin typeface="Calibri" panose="020F0502020204030204" pitchFamily="34" charset="0"/>
                <a:cs typeface="Calibri" panose="020F0502020204030204" pitchFamily="34" charset="0"/>
              </a:rPr>
              <a:t>მეტისმეტად </a:t>
            </a:r>
            <a:r>
              <a:rPr lang="ka-GE" sz="1800" dirty="0">
                <a:latin typeface="Calibri" panose="020F0502020204030204" pitchFamily="34" charset="0"/>
                <a:cs typeface="Calibri" panose="020F0502020204030204" pitchFamily="34" charset="0"/>
              </a:rPr>
              <a:t>თანამედროვე</a:t>
            </a:r>
            <a:endParaRPr lang="en-US" sz="1800" dirty="0">
              <a:latin typeface="Calibri" panose="020F0502020204030204" pitchFamily="34" charset="0"/>
              <a:cs typeface="Calibri" panose="020F0502020204030204" pitchFamily="34" charset="0"/>
            </a:endParaRPr>
          </a:p>
        </p:txBody>
      </p:sp>
      <p:sp>
        <p:nvSpPr>
          <p:cNvPr id="30" name="Google Shape;172;g8d3272b2c0_0_186"/>
          <p:cNvSpPr/>
          <p:nvPr/>
        </p:nvSpPr>
        <p:spPr>
          <a:xfrm>
            <a:off x="1785627" y="1722642"/>
            <a:ext cx="2501603" cy="1634412"/>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dirty="0">
                <a:solidFill>
                  <a:schemeClr val="bg1"/>
                </a:solidFill>
                <a:latin typeface="Calibri" charset="0"/>
                <a:ea typeface="Calibri" charset="0"/>
                <a:cs typeface="Calibri" charset="0"/>
              </a:rPr>
              <a:t>h</a:t>
            </a:r>
            <a:r>
              <a:rPr lang="en-US" sz="2400" b="1" dirty="0" smtClean="0">
                <a:solidFill>
                  <a:schemeClr val="bg1"/>
                </a:solidFill>
                <a:latin typeface="Calibri" charset="0"/>
                <a:ea typeface="Calibri" charset="0"/>
                <a:cs typeface="Calibri" charset="0"/>
              </a:rPr>
              <a:t>orrendous</a:t>
            </a:r>
            <a:endParaRPr lang="en-US" sz="2000" b="1" dirty="0">
              <a:solidFill>
                <a:schemeClr val="bg1"/>
              </a:solidFill>
              <a:latin typeface="Calibri" charset="0"/>
              <a:ea typeface="Calibri" charset="0"/>
              <a:cs typeface="Calibri" charset="0"/>
            </a:endParaRPr>
          </a:p>
          <a:p>
            <a:pPr marL="0" lvl="0" indent="0" algn="ctr" rtl="0">
              <a:spcBef>
                <a:spcPts val="0"/>
              </a:spcBef>
              <a:spcAft>
                <a:spcPts val="0"/>
              </a:spcAft>
              <a:buNone/>
            </a:pPr>
            <a:r>
              <a:rPr lang="en-US" sz="2000" b="1" dirty="0" smtClean="0">
                <a:solidFill>
                  <a:schemeClr val="bg1"/>
                </a:solidFill>
                <a:latin typeface="Calibri" charset="0"/>
                <a:ea typeface="Calibri" charset="0"/>
                <a:cs typeface="Calibri" charset="0"/>
              </a:rPr>
              <a:t>(</a:t>
            </a:r>
            <a:r>
              <a:rPr lang="en-US" sz="2000" b="1" dirty="0">
                <a:solidFill>
                  <a:schemeClr val="bg1"/>
                </a:solidFill>
                <a:latin typeface="Calibri" charset="0"/>
                <a:ea typeface="Calibri" charset="0"/>
                <a:cs typeface="Calibri" charset="0"/>
              </a:rPr>
              <a:t>adj</a:t>
            </a:r>
            <a:r>
              <a:rPr lang="en-US" sz="2000" b="1" dirty="0" smtClean="0">
                <a:solidFill>
                  <a:schemeClr val="bg1"/>
                </a:solidFill>
                <a:latin typeface="Calibri" charset="0"/>
                <a:ea typeface="Calibri" charset="0"/>
                <a:cs typeface="Calibri" charset="0"/>
              </a:rPr>
              <a:t>.)</a:t>
            </a:r>
          </a:p>
          <a:p>
            <a:pPr marL="0" lvl="0" indent="0" algn="ctr" rtl="0">
              <a:spcBef>
                <a:spcPts val="0"/>
              </a:spcBef>
              <a:spcAft>
                <a:spcPts val="0"/>
              </a:spcAft>
              <a:buNone/>
            </a:pPr>
            <a:r>
              <a:rPr lang="ka-GE" sz="2000" dirty="0" smtClean="0">
                <a:solidFill>
                  <a:schemeClr val="bg1"/>
                </a:solidFill>
                <a:latin typeface="Calibri" charset="0"/>
                <a:ea typeface="Calibri" charset="0"/>
                <a:cs typeface="Calibri" charset="0"/>
              </a:rPr>
              <a:t>საშინელი</a:t>
            </a:r>
            <a:r>
              <a:rPr lang="ka-GE" sz="2000" dirty="0">
                <a:solidFill>
                  <a:schemeClr val="bg1"/>
                </a:solidFill>
                <a:latin typeface="Calibri" charset="0"/>
                <a:ea typeface="Calibri" charset="0"/>
                <a:cs typeface="Calibri" charset="0"/>
              </a:rPr>
              <a:t>, საზარელი</a:t>
            </a:r>
            <a:endParaRPr sz="2000" dirty="0">
              <a:solidFill>
                <a:schemeClr val="bg1"/>
              </a:solidFill>
              <a:latin typeface="Calibri" charset="0"/>
              <a:ea typeface="Calibri" charset="0"/>
              <a:cs typeface="Calibri" charset="0"/>
            </a:endParaRPr>
          </a:p>
        </p:txBody>
      </p:sp>
      <p:sp>
        <p:nvSpPr>
          <p:cNvPr id="33" name="Google Shape;156;g8d3272b2c0_0_186"/>
          <p:cNvSpPr/>
          <p:nvPr/>
        </p:nvSpPr>
        <p:spPr>
          <a:xfrm>
            <a:off x="7573497" y="3575691"/>
            <a:ext cx="2348426" cy="1490112"/>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35" name="Google Shape;157;g8d3272b2c0_0_186"/>
          <p:cNvSpPr txBox="1"/>
          <p:nvPr/>
        </p:nvSpPr>
        <p:spPr>
          <a:xfrm>
            <a:off x="7877971" y="4042585"/>
            <a:ext cx="1714611" cy="485268"/>
          </a:xfrm>
          <a:prstGeom prst="rect">
            <a:avLst/>
          </a:prstGeom>
          <a:solidFill>
            <a:schemeClr val="accent1"/>
          </a:solidFill>
          <a:ln>
            <a:noFill/>
          </a:ln>
        </p:spPr>
        <p:txBody>
          <a:bodyPr spcFirstLastPara="1" wrap="square" lIns="11425" tIns="11425" rIns="11425" bIns="11425" anchor="ctr" anchorCtr="0">
            <a:noAutofit/>
          </a:bodyPr>
          <a:lstStyle/>
          <a:p>
            <a:pPr marL="0" lvl="0" indent="0" algn="ctr" rtl="0">
              <a:spcBef>
                <a:spcPts val="0"/>
              </a:spcBef>
              <a:spcAft>
                <a:spcPts val="0"/>
              </a:spcAft>
              <a:buClr>
                <a:schemeClr val="dk1"/>
              </a:buClr>
              <a:buSzPts val="1100"/>
              <a:buFont typeface="Arial"/>
              <a:buNone/>
            </a:pPr>
            <a:r>
              <a:rPr lang="en-US" sz="2400" b="1" dirty="0">
                <a:solidFill>
                  <a:srgbClr val="FFFFFF"/>
                </a:solidFill>
                <a:latin typeface="Calibri" charset="0"/>
                <a:ea typeface="Calibri" charset="0"/>
                <a:cs typeface="Calibri" charset="0"/>
                <a:sym typeface="Calibri"/>
              </a:rPr>
              <a:t>o</a:t>
            </a:r>
            <a:r>
              <a:rPr lang="en-US" sz="2400" b="1" dirty="0" smtClean="0">
                <a:solidFill>
                  <a:srgbClr val="FFFFFF"/>
                </a:solidFill>
                <a:latin typeface="Calibri" charset="0"/>
                <a:ea typeface="Calibri" charset="0"/>
                <a:cs typeface="Calibri" charset="0"/>
                <a:sym typeface="Calibri"/>
              </a:rPr>
              <a:t>utrage</a:t>
            </a:r>
            <a:endParaRPr lang="ka-GE" sz="2000" b="1" dirty="0">
              <a:solidFill>
                <a:srgbClr val="FFFFFF"/>
              </a:solidFill>
              <a:latin typeface="Calibri" charset="0"/>
              <a:ea typeface="Calibri" charset="0"/>
              <a:cs typeface="Calibri" charset="0"/>
              <a:sym typeface="Calibri"/>
            </a:endParaRPr>
          </a:p>
          <a:p>
            <a:pPr marL="0" lvl="0" indent="0" algn="ctr" rtl="0">
              <a:spcBef>
                <a:spcPts val="0"/>
              </a:spcBef>
              <a:spcAft>
                <a:spcPts val="0"/>
              </a:spcAft>
              <a:buClr>
                <a:schemeClr val="dk1"/>
              </a:buClr>
              <a:buSzPts val="1100"/>
              <a:buFont typeface="Arial"/>
              <a:buNone/>
            </a:pPr>
            <a:r>
              <a:rPr lang="ka-GE" sz="2000" b="1" dirty="0">
                <a:solidFill>
                  <a:srgbClr val="FFFFFF"/>
                </a:solidFill>
                <a:latin typeface="Calibri" charset="0"/>
                <a:ea typeface="Calibri" charset="0"/>
                <a:cs typeface="Calibri" charset="0"/>
                <a:sym typeface="Calibri"/>
              </a:rPr>
              <a:t>(</a:t>
            </a:r>
            <a:r>
              <a:rPr lang="en-US" sz="2000" b="1" dirty="0">
                <a:solidFill>
                  <a:srgbClr val="FFFFFF"/>
                </a:solidFill>
                <a:latin typeface="Calibri" charset="0"/>
                <a:ea typeface="Calibri" charset="0"/>
                <a:cs typeface="Calibri" charset="0"/>
                <a:sym typeface="Calibri"/>
              </a:rPr>
              <a:t>n.)</a:t>
            </a:r>
          </a:p>
          <a:p>
            <a:pPr marL="0" lvl="0" indent="0" algn="ctr" rtl="0">
              <a:spcBef>
                <a:spcPts val="0"/>
              </a:spcBef>
              <a:spcAft>
                <a:spcPts val="0"/>
              </a:spcAft>
              <a:buClr>
                <a:schemeClr val="dk1"/>
              </a:buClr>
              <a:buSzPts val="1100"/>
              <a:buFont typeface="Arial"/>
              <a:buNone/>
            </a:pPr>
            <a:r>
              <a:rPr lang="ka-GE" sz="2000" dirty="0" smtClean="0">
                <a:solidFill>
                  <a:srgbClr val="FFFFFF"/>
                </a:solidFill>
                <a:latin typeface="Calibri" charset="0"/>
                <a:ea typeface="Calibri" charset="0"/>
                <a:cs typeface="Calibri" charset="0"/>
                <a:sym typeface="Calibri"/>
              </a:rPr>
              <a:t>რისხვა</a:t>
            </a:r>
            <a:endParaRPr lang="en-US" sz="2000" dirty="0">
              <a:solidFill>
                <a:srgbClr val="FFFFFF"/>
              </a:solidFill>
              <a:latin typeface="Calibri" charset="0"/>
              <a:ea typeface="Calibri" charset="0"/>
              <a:cs typeface="Calibri" charset="0"/>
              <a:sym typeface="Calibri"/>
            </a:endParaRPr>
          </a:p>
        </p:txBody>
      </p:sp>
      <p:cxnSp>
        <p:nvCxnSpPr>
          <p:cNvPr id="4" name="Straight Connector 3"/>
          <p:cNvCxnSpPr>
            <a:cxnSpLocks/>
            <a:endCxn id="152" idx="4"/>
          </p:cNvCxnSpPr>
          <p:nvPr/>
        </p:nvCxnSpPr>
        <p:spPr>
          <a:xfrm flipH="1" flipV="1">
            <a:off x="5704765" y="2053660"/>
            <a:ext cx="52740" cy="601416"/>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6603077" y="2291556"/>
            <a:ext cx="875444" cy="675622"/>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603077" y="3745380"/>
            <a:ext cx="1234167" cy="4470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cxnSpLocks/>
          </p:cNvCxnSpPr>
          <p:nvPr/>
        </p:nvCxnSpPr>
        <p:spPr>
          <a:xfrm flipH="1" flipV="1">
            <a:off x="4087976" y="2771111"/>
            <a:ext cx="978141" cy="58594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cxnSpLocks/>
          </p:cNvCxnSpPr>
          <p:nvPr/>
        </p:nvCxnSpPr>
        <p:spPr>
          <a:xfrm flipH="1">
            <a:off x="3978344" y="3745380"/>
            <a:ext cx="1216381" cy="89419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cxnSpLocks/>
          </p:cNvCxnSpPr>
          <p:nvPr/>
        </p:nvCxnSpPr>
        <p:spPr>
          <a:xfrm>
            <a:off x="5900984" y="4183241"/>
            <a:ext cx="0" cy="81432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02316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762068" y="1815502"/>
            <a:ext cx="3243300" cy="2697316"/>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a:solidFill>
                  <a:schemeClr val="bg1"/>
                </a:solidFill>
                <a:latin typeface="Calibri" pitchFamily="34" charset="0"/>
              </a:rPr>
              <a:t>h</a:t>
            </a:r>
            <a:r>
              <a:rPr lang="en-US" sz="2800" b="1" dirty="0" smtClean="0">
                <a:solidFill>
                  <a:schemeClr val="bg1"/>
                </a:solidFill>
                <a:latin typeface="Calibri" pitchFamily="34" charset="0"/>
              </a:rPr>
              <a:t>orrendous</a:t>
            </a:r>
            <a:endParaRPr lang="en-US" sz="2800" b="1" dirty="0">
              <a:solidFill>
                <a:schemeClr val="bg1"/>
              </a:solidFill>
              <a:latin typeface="Calibri" pitchFamily="34" charset="0"/>
            </a:endParaRPr>
          </a:p>
          <a:p>
            <a:pPr lvl="0" algn="ctr"/>
            <a:r>
              <a:rPr lang="en-US" sz="2800" b="1" dirty="0">
                <a:solidFill>
                  <a:schemeClr val="bg1"/>
                </a:solidFill>
                <a:latin typeface="Calibri" pitchFamily="34" charset="0"/>
              </a:rPr>
              <a:t> (adj.)</a:t>
            </a:r>
          </a:p>
        </p:txBody>
      </p:sp>
      <p:sp>
        <p:nvSpPr>
          <p:cNvPr id="190" name="Google Shape;190;g8d3272b2c0_0_231"/>
          <p:cNvSpPr/>
          <p:nvPr/>
        </p:nvSpPr>
        <p:spPr>
          <a:xfrm>
            <a:off x="4097999" y="4660816"/>
            <a:ext cx="4571438" cy="847993"/>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lnSpc>
                <a:spcPct val="90000"/>
              </a:lnSpc>
              <a:spcBef>
                <a:spcPts val="630"/>
              </a:spcBef>
            </a:pPr>
            <a:r>
              <a:rPr lang="ka-GE" sz="2400" b="1" dirty="0" smtClean="0">
                <a:solidFill>
                  <a:schemeClr val="bg1"/>
                </a:solidFill>
                <a:latin typeface="Calibri" pitchFamily="34" charset="0"/>
              </a:rPr>
              <a:t>საშინელი</a:t>
            </a:r>
            <a:r>
              <a:rPr lang="ka-GE" sz="2400" b="1" dirty="0">
                <a:solidFill>
                  <a:schemeClr val="bg1"/>
                </a:solidFill>
                <a:latin typeface="Calibri" pitchFamily="34" charset="0"/>
              </a:rPr>
              <a:t>, </a:t>
            </a:r>
            <a:r>
              <a:rPr lang="ka-GE" sz="2400" b="1" dirty="0" smtClean="0">
                <a:solidFill>
                  <a:schemeClr val="bg1"/>
                </a:solidFill>
                <a:latin typeface="Calibri" pitchFamily="34" charset="0"/>
              </a:rPr>
              <a:t>საზარელი</a:t>
            </a:r>
            <a:endParaRPr lang="ka-GE" sz="2400" b="1" dirty="0">
              <a:solidFill>
                <a:schemeClr val="bg1"/>
              </a:solidFill>
              <a:latin typeface="Calibri" pitchFamily="34" charset="0"/>
            </a:endParaRPr>
          </a:p>
        </p:txBody>
      </p:sp>
      <p:pic>
        <p:nvPicPr>
          <p:cNvPr id="8" name="Google Shape;90;p1">
            <a:extLst>
              <a:ext uri="{FF2B5EF4-FFF2-40B4-BE49-F238E27FC236}">
                <a16:creationId xmlns:a16="http://schemas.microsoft.com/office/drawing/2014/main" xmlns=""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xmlns=""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a:extLst>
              <a:ext uri="{FF2B5EF4-FFF2-40B4-BE49-F238E27FC236}">
                <a16:creationId xmlns:a16="http://schemas.microsoft.com/office/drawing/2014/main" xmlns="" id="{D1B5DCDD-794B-2846-8198-90595578A702}"/>
              </a:ext>
            </a:extLst>
          </p:cNvPr>
          <p:cNvSpPr/>
          <p:nvPr/>
        </p:nvSpPr>
        <p:spPr>
          <a:xfrm>
            <a:off x="4097999" y="5603131"/>
            <a:ext cx="4571438" cy="1143898"/>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600" i="1" strike="noStrike" cap="none" dirty="0">
                <a:solidFill>
                  <a:schemeClr val="bg1"/>
                </a:solidFill>
                <a:latin typeface="Calibri" charset="0"/>
                <a:ea typeface="Calibri" charset="0"/>
                <a:cs typeface="Calibri" charset="0"/>
                <a:sym typeface="Calibri"/>
              </a:rPr>
              <a:t>Exhibits show how </a:t>
            </a:r>
            <a:r>
              <a:rPr lang="en-US" sz="2600" i="1" strike="noStrike" cap="none" dirty="0">
                <a:solidFill>
                  <a:srgbClr val="FF0000"/>
                </a:solidFill>
                <a:latin typeface="Calibri" charset="0"/>
                <a:ea typeface="Calibri" charset="0"/>
                <a:cs typeface="Calibri" charset="0"/>
                <a:sym typeface="Calibri"/>
              </a:rPr>
              <a:t>horrendous</a:t>
            </a:r>
            <a:r>
              <a:rPr lang="en-US" sz="2600" i="1" strike="noStrike" cap="none" dirty="0">
                <a:solidFill>
                  <a:schemeClr val="bg1"/>
                </a:solidFill>
                <a:latin typeface="Calibri" charset="0"/>
                <a:ea typeface="Calibri" charset="0"/>
                <a:cs typeface="Calibri" charset="0"/>
                <a:sym typeface="Calibri"/>
              </a:rPr>
              <a:t> the living conditions there were.</a:t>
            </a:r>
            <a:endParaRPr sz="2600" i="1" strike="noStrike" cap="none" dirty="0">
              <a:solidFill>
                <a:schemeClr val="bg1"/>
              </a:solidFill>
              <a:latin typeface="Calibri" charset="0"/>
              <a:ea typeface="Calibri" charset="0"/>
              <a:cs typeface="Calibri" charset="0"/>
              <a:sym typeface="Calibri"/>
            </a:endParaRPr>
          </a:p>
        </p:txBody>
      </p:sp>
      <p:sp>
        <p:nvSpPr>
          <p:cNvPr id="11" name="Rectangle 10">
            <a:extLst>
              <a:ext uri="{FF2B5EF4-FFF2-40B4-BE49-F238E27FC236}">
                <a16:creationId xmlns:a16="http://schemas.microsoft.com/office/drawing/2014/main" xmlns="" id="{748FA8E3-2CE3-3647-992D-018F0126A7B0}"/>
              </a:ext>
            </a:extLst>
          </p:cNvPr>
          <p:cNvSpPr/>
          <p:nvPr/>
        </p:nvSpPr>
        <p:spPr>
          <a:xfrm>
            <a:off x="8952932" y="265735"/>
            <a:ext cx="3003164"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spTree>
    <p:extLst>
      <p:ext uri="{BB962C8B-B14F-4D97-AF65-F5344CB8AC3E}">
        <p14:creationId xmlns:p14="http://schemas.microsoft.com/office/powerpoint/2010/main" val="12404439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731998" y="1761265"/>
            <a:ext cx="3281177" cy="2642431"/>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a:solidFill>
                  <a:schemeClr val="bg1"/>
                </a:solidFill>
                <a:latin typeface="Calibri" pitchFamily="34" charset="0"/>
              </a:rPr>
              <a:t>w</a:t>
            </a:r>
            <a:r>
              <a:rPr lang="en-US" sz="2800" b="1" dirty="0" smtClean="0">
                <a:solidFill>
                  <a:schemeClr val="bg1"/>
                </a:solidFill>
                <a:latin typeface="Calibri" pitchFamily="34" charset="0"/>
              </a:rPr>
              <a:t>all </a:t>
            </a:r>
            <a:r>
              <a:rPr lang="en-US" sz="2800" b="1" dirty="0">
                <a:solidFill>
                  <a:schemeClr val="bg1"/>
                </a:solidFill>
                <a:latin typeface="Calibri" pitchFamily="34" charset="0"/>
              </a:rPr>
              <a:t>hanging</a:t>
            </a:r>
          </a:p>
          <a:p>
            <a:pPr lvl="0" algn="ctr"/>
            <a:r>
              <a:rPr lang="en-US" sz="2800" b="1" dirty="0">
                <a:solidFill>
                  <a:schemeClr val="bg1"/>
                </a:solidFill>
                <a:latin typeface="Calibri" pitchFamily="34" charset="0"/>
              </a:rPr>
              <a:t>(n.)</a:t>
            </a:r>
          </a:p>
        </p:txBody>
      </p:sp>
      <p:sp>
        <p:nvSpPr>
          <p:cNvPr id="190" name="Google Shape;190;g8d3272b2c0_0_231"/>
          <p:cNvSpPr/>
          <p:nvPr/>
        </p:nvSpPr>
        <p:spPr>
          <a:xfrm>
            <a:off x="4345588" y="4540174"/>
            <a:ext cx="4067147" cy="905248"/>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ka-GE" sz="2400" b="1" dirty="0" smtClean="0">
                <a:solidFill>
                  <a:schemeClr val="bg1"/>
                </a:solidFill>
                <a:latin typeface="Calibri" pitchFamily="34" charset="0"/>
              </a:rPr>
              <a:t>კედლის გობელენი</a:t>
            </a:r>
            <a:endParaRPr lang="ka-GE" sz="2400" b="1" dirty="0">
              <a:solidFill>
                <a:schemeClr val="bg1"/>
              </a:solidFill>
              <a:latin typeface="Calibri" pitchFamily="34" charset="0"/>
            </a:endParaRPr>
          </a:p>
        </p:txBody>
      </p:sp>
      <p:sp>
        <p:nvSpPr>
          <p:cNvPr id="7" name="Google Shape;190;g8d3272b2c0_0_231">
            <a:extLst>
              <a:ext uri="{FF2B5EF4-FFF2-40B4-BE49-F238E27FC236}">
                <a16:creationId xmlns:a16="http://schemas.microsoft.com/office/drawing/2014/main" xmlns="" id="{D1B5DCDD-794B-2846-8198-90595578A702}"/>
              </a:ext>
            </a:extLst>
          </p:cNvPr>
          <p:cNvSpPr/>
          <p:nvPr/>
        </p:nvSpPr>
        <p:spPr>
          <a:xfrm>
            <a:off x="4345588" y="5564221"/>
            <a:ext cx="4067147" cy="899216"/>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000" i="1" strike="noStrike" cap="none" dirty="0">
                <a:solidFill>
                  <a:schemeClr val="bg1"/>
                </a:solidFill>
                <a:latin typeface="Calibri" charset="0"/>
                <a:ea typeface="Calibri" charset="0"/>
                <a:cs typeface="Calibri" charset="0"/>
                <a:sym typeface="Calibri"/>
              </a:rPr>
              <a:t>The </a:t>
            </a:r>
            <a:r>
              <a:rPr lang="en-US" sz="2000" i="1" strike="noStrike" cap="none" dirty="0">
                <a:solidFill>
                  <a:srgbClr val="FF0000"/>
                </a:solidFill>
                <a:latin typeface="Calibri" charset="0"/>
                <a:ea typeface="Calibri" charset="0"/>
                <a:cs typeface="Calibri" charset="0"/>
                <a:sym typeface="Calibri"/>
              </a:rPr>
              <a:t>wall hangings </a:t>
            </a:r>
            <a:r>
              <a:rPr lang="en-US" sz="2000" i="1" strike="noStrike" cap="none" dirty="0">
                <a:solidFill>
                  <a:schemeClr val="bg1"/>
                </a:solidFill>
                <a:latin typeface="Calibri" charset="0"/>
                <a:ea typeface="Calibri" charset="0"/>
                <a:cs typeface="Calibri" charset="0"/>
                <a:sym typeface="Calibri"/>
              </a:rPr>
              <a:t>are thought to be roughly contemporary with the tiled floors.</a:t>
            </a:r>
            <a:endParaRPr sz="2000" i="1" strike="noStrike" cap="none" dirty="0">
              <a:solidFill>
                <a:schemeClr val="bg1"/>
              </a:solidFill>
              <a:latin typeface="Calibri" charset="0"/>
              <a:ea typeface="Calibri" charset="0"/>
              <a:cs typeface="Calibri" charset="0"/>
              <a:sym typeface="Calibri"/>
            </a:endParaRPr>
          </a:p>
        </p:txBody>
      </p:sp>
      <p:pic>
        <p:nvPicPr>
          <p:cNvPr id="8" name="Google Shape;90;p1">
            <a:extLst>
              <a:ext uri="{FF2B5EF4-FFF2-40B4-BE49-F238E27FC236}">
                <a16:creationId xmlns:a16="http://schemas.microsoft.com/office/drawing/2014/main" xmlns=""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xmlns=""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9">
            <a:extLst>
              <a:ext uri="{FF2B5EF4-FFF2-40B4-BE49-F238E27FC236}">
                <a16:creationId xmlns:a16="http://schemas.microsoft.com/office/drawing/2014/main" xmlns="" id="{748FA8E3-2CE3-3647-992D-018F0126A7B0}"/>
              </a:ext>
            </a:extLst>
          </p:cNvPr>
          <p:cNvSpPr/>
          <p:nvPr/>
        </p:nvSpPr>
        <p:spPr>
          <a:xfrm>
            <a:off x="8952932" y="265735"/>
            <a:ext cx="3003164"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spTree>
    <p:extLst>
      <p:ext uri="{BB962C8B-B14F-4D97-AF65-F5344CB8AC3E}">
        <p14:creationId xmlns:p14="http://schemas.microsoft.com/office/powerpoint/2010/main" val="12829857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7" name="Google Shape;97;p2"/>
          <p:cNvSpPr txBox="1"/>
          <p:nvPr/>
        </p:nvSpPr>
        <p:spPr>
          <a:xfrm>
            <a:off x="0" y="1932868"/>
            <a:ext cx="12207936" cy="2418122"/>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6600"/>
              <a:buFont typeface="Calibri"/>
              <a:buNone/>
            </a:pPr>
            <a:r>
              <a:rPr lang="en-US" sz="6600" dirty="0" smtClean="0">
                <a:solidFill>
                  <a:schemeClr val="bg1"/>
                </a:solidFill>
                <a:latin typeface="Calibri" panose="020F0502020204030204" pitchFamily="34" charset="0"/>
                <a:ea typeface="Calibri"/>
                <a:cs typeface="Calibri" panose="020F0502020204030204" pitchFamily="34" charset="0"/>
                <a:sym typeface="Calibri"/>
              </a:rPr>
              <a:t>Architecture | </a:t>
            </a:r>
            <a:r>
              <a:rPr lang="ka-GE" sz="6600" dirty="0" smtClean="0">
                <a:solidFill>
                  <a:schemeClr val="bg1"/>
                </a:solidFill>
                <a:latin typeface="Calibri" panose="020F0502020204030204" pitchFamily="34" charset="0"/>
                <a:ea typeface="Calibri"/>
                <a:cs typeface="Calibri" panose="020F0502020204030204" pitchFamily="34" charset="0"/>
                <a:sym typeface="Calibri"/>
              </a:rPr>
              <a:t>არქიტექტურა</a:t>
            </a:r>
            <a:endParaRPr sz="5400"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2" name="Rectangle 1">
            <a:extLst>
              <a:ext uri="{FF2B5EF4-FFF2-40B4-BE49-F238E27FC236}">
                <a16:creationId xmlns:a16="http://schemas.microsoft.com/office/drawing/2014/main" xmlns="" id="{0E16A4AA-71E9-B34C-AAC8-D84F71CB1A1A}"/>
              </a:ext>
            </a:extLst>
          </p:cNvPr>
          <p:cNvSpPr/>
          <p:nvPr/>
        </p:nvSpPr>
        <p:spPr>
          <a:xfrm>
            <a:off x="2061247" y="4045527"/>
            <a:ext cx="816340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Google Shape;98;p2"/>
          <p:cNvSpPr txBox="1"/>
          <p:nvPr/>
        </p:nvSpPr>
        <p:spPr>
          <a:xfrm>
            <a:off x="0" y="3523109"/>
            <a:ext cx="12192000" cy="165576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4400"/>
              <a:buFont typeface="Arial"/>
              <a:buNone/>
            </a:pPr>
            <a:endParaRPr sz="4400" u="none" strike="noStrike" cap="none" dirty="0">
              <a:solidFill>
                <a:schemeClr val="dk1"/>
              </a:solidFill>
              <a:latin typeface="Sylfaen Regular" pitchFamily="18" charset="0"/>
              <a:ea typeface="Calibri"/>
              <a:cs typeface="Calibri"/>
              <a:sym typeface="Calibri"/>
            </a:endParaRPr>
          </a:p>
          <a:p>
            <a:pPr marL="0" marR="0" lvl="0" indent="0" algn="ctr" rtl="0">
              <a:lnSpc>
                <a:spcPct val="90000"/>
              </a:lnSpc>
              <a:spcBef>
                <a:spcPts val="1000"/>
              </a:spcBef>
              <a:spcAft>
                <a:spcPts val="0"/>
              </a:spcAft>
              <a:buClr>
                <a:schemeClr val="dk1"/>
              </a:buClr>
              <a:buSzPts val="3600"/>
              <a:buFont typeface="Arial"/>
              <a:buNone/>
            </a:pPr>
            <a:r>
              <a:rPr lang="en-US" sz="3600" u="none" strike="noStrike" cap="none" dirty="0">
                <a:solidFill>
                  <a:schemeClr val="bg1"/>
                </a:solidFill>
                <a:latin typeface="Sylfaen Regular" pitchFamily="18" charset="0"/>
                <a:ea typeface="Calibri"/>
                <a:cs typeface="Calibri"/>
                <a:sym typeface="Calibri"/>
              </a:rPr>
              <a:t> </a:t>
            </a:r>
            <a:r>
              <a:rPr lang="en-US" sz="3600" dirty="0">
                <a:solidFill>
                  <a:schemeClr val="bg1"/>
                </a:solidFill>
                <a:latin typeface="Calibri" panose="020F0502020204030204" pitchFamily="34" charset="0"/>
                <a:ea typeface="Calibri"/>
                <a:cs typeface="Calibri" panose="020F0502020204030204" pitchFamily="34" charset="0"/>
                <a:sym typeface="Calibri"/>
              </a:rPr>
              <a:t>English for Specific Purposes </a:t>
            </a:r>
            <a:r>
              <a:rPr lang="en-US" sz="3600" dirty="0">
                <a:solidFill>
                  <a:schemeClr val="bg1"/>
                </a:solidFill>
                <a:latin typeface="Sylfaen Regular" pitchFamily="18" charset="0"/>
                <a:ea typeface="Calibri"/>
                <a:cs typeface="Calibri"/>
                <a:sym typeface="Calibri"/>
              </a:rPr>
              <a:t>| </a:t>
            </a:r>
            <a:r>
              <a:rPr lang="en-US" sz="3600" dirty="0">
                <a:solidFill>
                  <a:schemeClr val="bg1"/>
                </a:solidFill>
                <a:latin typeface="Calibri" panose="020F0502020204030204" pitchFamily="34" charset="0"/>
                <a:ea typeface="Calibri"/>
                <a:cs typeface="Calibri" panose="020F0502020204030204" pitchFamily="34" charset="0"/>
                <a:sym typeface="Calibri"/>
              </a:rPr>
              <a:t>Level B2</a:t>
            </a:r>
            <a:endParaRPr sz="3600"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pic>
        <p:nvPicPr>
          <p:cNvPr id="9" name="Google Shape;90;p1">
            <a:extLst>
              <a:ext uri="{FF2B5EF4-FFF2-40B4-BE49-F238E27FC236}">
                <a16:creationId xmlns:a16="http://schemas.microsoft.com/office/drawing/2014/main" xmlns=""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xmlns=""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729882" y="1986700"/>
            <a:ext cx="3293695" cy="2558005"/>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a:solidFill>
                  <a:schemeClr val="bg1"/>
                </a:solidFill>
                <a:latin typeface="Calibri" pitchFamily="34" charset="0"/>
              </a:rPr>
              <a:t>p</a:t>
            </a:r>
            <a:r>
              <a:rPr lang="en-US" sz="2800" b="1" dirty="0" smtClean="0">
                <a:solidFill>
                  <a:schemeClr val="bg1"/>
                </a:solidFill>
                <a:latin typeface="Calibri" pitchFamily="34" charset="0"/>
              </a:rPr>
              <a:t>roximity</a:t>
            </a:r>
            <a:endParaRPr lang="en-US" sz="2800" b="1" dirty="0">
              <a:solidFill>
                <a:schemeClr val="bg1"/>
              </a:solidFill>
              <a:latin typeface="Calibri" pitchFamily="34" charset="0"/>
            </a:endParaRPr>
          </a:p>
          <a:p>
            <a:pPr lvl="0" algn="ctr"/>
            <a:r>
              <a:rPr lang="en-US" sz="2800" b="1" dirty="0">
                <a:solidFill>
                  <a:schemeClr val="bg1"/>
                </a:solidFill>
                <a:latin typeface="Calibri" pitchFamily="34" charset="0"/>
              </a:rPr>
              <a:t>(n.)</a:t>
            </a:r>
          </a:p>
        </p:txBody>
      </p:sp>
      <p:sp>
        <p:nvSpPr>
          <p:cNvPr id="190" name="Google Shape;190;g8d3272b2c0_0_231"/>
          <p:cNvSpPr/>
          <p:nvPr/>
        </p:nvSpPr>
        <p:spPr>
          <a:xfrm>
            <a:off x="4291495" y="4727643"/>
            <a:ext cx="4170470" cy="69515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ka-GE" sz="2400" b="1" dirty="0" smtClean="0">
                <a:solidFill>
                  <a:schemeClr val="bg1"/>
                </a:solidFill>
                <a:latin typeface="Calibri" pitchFamily="34" charset="0"/>
              </a:rPr>
              <a:t>სიახლოვე</a:t>
            </a:r>
            <a:endParaRPr lang="en-US" sz="2400" b="1" dirty="0">
              <a:solidFill>
                <a:schemeClr val="bg1"/>
              </a:solidFill>
              <a:latin typeface="Calibri" pitchFamily="34" charset="0"/>
            </a:endParaRPr>
          </a:p>
        </p:txBody>
      </p:sp>
      <p:pic>
        <p:nvPicPr>
          <p:cNvPr id="8" name="Google Shape;90;p1">
            <a:extLst>
              <a:ext uri="{FF2B5EF4-FFF2-40B4-BE49-F238E27FC236}">
                <a16:creationId xmlns:a16="http://schemas.microsoft.com/office/drawing/2014/main" xmlns=""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xmlns=""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a:extLst>
              <a:ext uri="{FF2B5EF4-FFF2-40B4-BE49-F238E27FC236}">
                <a16:creationId xmlns:a16="http://schemas.microsoft.com/office/drawing/2014/main" xmlns="" id="{D1B5DCDD-794B-2846-8198-90595578A702}"/>
              </a:ext>
            </a:extLst>
          </p:cNvPr>
          <p:cNvSpPr/>
          <p:nvPr/>
        </p:nvSpPr>
        <p:spPr>
          <a:xfrm>
            <a:off x="4291495" y="5603132"/>
            <a:ext cx="4170471" cy="963038"/>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i="1" strike="noStrike" cap="none" dirty="0">
                <a:solidFill>
                  <a:schemeClr val="bg1"/>
                </a:solidFill>
                <a:latin typeface="Calibri" charset="0"/>
                <a:ea typeface="Calibri" charset="0"/>
                <a:cs typeface="Calibri" charset="0"/>
                <a:sym typeface="Calibri"/>
              </a:rPr>
              <a:t>The site is in close </a:t>
            </a:r>
            <a:r>
              <a:rPr lang="en-US" sz="2400" i="1" strike="noStrike" cap="none" dirty="0">
                <a:solidFill>
                  <a:srgbClr val="FF0000"/>
                </a:solidFill>
                <a:latin typeface="Calibri" charset="0"/>
                <a:ea typeface="Calibri" charset="0"/>
                <a:cs typeface="Calibri" charset="0"/>
                <a:sym typeface="Calibri"/>
              </a:rPr>
              <a:t>proximity</a:t>
            </a:r>
            <a:r>
              <a:rPr lang="en-US" sz="2400" i="1" strike="noStrike" cap="none" dirty="0">
                <a:solidFill>
                  <a:schemeClr val="bg1"/>
                </a:solidFill>
                <a:latin typeface="Calibri" charset="0"/>
                <a:ea typeface="Calibri" charset="0"/>
                <a:cs typeface="Calibri" charset="0"/>
                <a:sym typeface="Calibri"/>
              </a:rPr>
              <a:t> to motorways and an airport.</a:t>
            </a:r>
            <a:endParaRPr sz="2400" i="1" strike="noStrike" cap="none" dirty="0">
              <a:solidFill>
                <a:schemeClr val="bg1"/>
              </a:solidFill>
              <a:latin typeface="Calibri" charset="0"/>
              <a:ea typeface="Calibri" charset="0"/>
              <a:cs typeface="Calibri" charset="0"/>
              <a:sym typeface="Calibri"/>
            </a:endParaRPr>
          </a:p>
        </p:txBody>
      </p:sp>
      <p:sp>
        <p:nvSpPr>
          <p:cNvPr id="11" name="Rectangle 10">
            <a:extLst>
              <a:ext uri="{FF2B5EF4-FFF2-40B4-BE49-F238E27FC236}">
                <a16:creationId xmlns:a16="http://schemas.microsoft.com/office/drawing/2014/main" xmlns="" id="{748FA8E3-2CE3-3647-992D-018F0126A7B0}"/>
              </a:ext>
            </a:extLst>
          </p:cNvPr>
          <p:cNvSpPr/>
          <p:nvPr/>
        </p:nvSpPr>
        <p:spPr>
          <a:xfrm>
            <a:off x="8952932" y="265735"/>
            <a:ext cx="3003164"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spTree>
    <p:extLst>
      <p:ext uri="{BB962C8B-B14F-4D97-AF65-F5344CB8AC3E}">
        <p14:creationId xmlns:p14="http://schemas.microsoft.com/office/powerpoint/2010/main" val="339089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599295" y="2090359"/>
            <a:ext cx="3186380" cy="2500807"/>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a:solidFill>
                  <a:schemeClr val="bg1"/>
                </a:solidFill>
                <a:latin typeface="Calibri" pitchFamily="34" charset="0"/>
              </a:rPr>
              <a:t>o</a:t>
            </a:r>
            <a:r>
              <a:rPr lang="en-US" sz="2800" b="1" dirty="0" smtClean="0">
                <a:solidFill>
                  <a:schemeClr val="bg1"/>
                </a:solidFill>
                <a:latin typeface="Calibri" pitchFamily="34" charset="0"/>
              </a:rPr>
              <a:t>utrage</a:t>
            </a:r>
            <a:endParaRPr lang="en-US" sz="2800" b="1" dirty="0">
              <a:solidFill>
                <a:schemeClr val="bg1"/>
              </a:solidFill>
              <a:latin typeface="Calibri" pitchFamily="34" charset="0"/>
            </a:endParaRPr>
          </a:p>
          <a:p>
            <a:pPr lvl="0" algn="ctr"/>
            <a:r>
              <a:rPr lang="en-US" sz="2800" b="1" dirty="0">
                <a:solidFill>
                  <a:schemeClr val="bg1"/>
                </a:solidFill>
                <a:latin typeface="Calibri" pitchFamily="34" charset="0"/>
              </a:rPr>
              <a:t>(n.)</a:t>
            </a:r>
          </a:p>
        </p:txBody>
      </p:sp>
      <p:sp>
        <p:nvSpPr>
          <p:cNvPr id="190" name="Google Shape;190;g8d3272b2c0_0_231"/>
          <p:cNvSpPr/>
          <p:nvPr/>
        </p:nvSpPr>
        <p:spPr>
          <a:xfrm>
            <a:off x="4240648" y="4748621"/>
            <a:ext cx="3903674" cy="690664"/>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ka-GE" sz="2400" b="1" dirty="0" smtClean="0">
                <a:solidFill>
                  <a:schemeClr val="bg1"/>
                </a:solidFill>
                <a:latin typeface="Calibri" pitchFamily="34" charset="0"/>
              </a:rPr>
              <a:t>რისხვა</a:t>
            </a:r>
            <a:endParaRPr lang="ka-GE" sz="2400" b="1" dirty="0">
              <a:solidFill>
                <a:schemeClr val="bg1"/>
              </a:solidFill>
              <a:latin typeface="Calibri" pitchFamily="34" charset="0"/>
            </a:endParaRPr>
          </a:p>
        </p:txBody>
      </p:sp>
      <p:sp>
        <p:nvSpPr>
          <p:cNvPr id="7" name="Google Shape;190;g8d3272b2c0_0_231">
            <a:extLst>
              <a:ext uri="{FF2B5EF4-FFF2-40B4-BE49-F238E27FC236}">
                <a16:creationId xmlns:a16="http://schemas.microsoft.com/office/drawing/2014/main" xmlns="" id="{D1B5DCDD-794B-2846-8198-90595578A702}"/>
              </a:ext>
            </a:extLst>
          </p:cNvPr>
          <p:cNvSpPr/>
          <p:nvPr/>
        </p:nvSpPr>
        <p:spPr>
          <a:xfrm>
            <a:off x="4240648" y="5588900"/>
            <a:ext cx="3932438" cy="883023"/>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400" i="1" dirty="0">
                <a:solidFill>
                  <a:schemeClr val="bg1"/>
                </a:solidFill>
                <a:latin typeface="Calibri" charset="0"/>
                <a:ea typeface="Calibri" charset="0"/>
                <a:cs typeface="Calibri" charset="0"/>
              </a:rPr>
              <a:t>The case generated public </a:t>
            </a:r>
            <a:r>
              <a:rPr lang="en-US" sz="2400" i="1" dirty="0">
                <a:solidFill>
                  <a:srgbClr val="FF0000"/>
                </a:solidFill>
                <a:latin typeface="Calibri" charset="0"/>
                <a:ea typeface="Calibri" charset="0"/>
                <a:cs typeface="Calibri" charset="0"/>
              </a:rPr>
              <a:t>outrage</a:t>
            </a:r>
            <a:r>
              <a:rPr lang="en-US" sz="2400" i="1" dirty="0">
                <a:solidFill>
                  <a:schemeClr val="bg1"/>
                </a:solidFill>
                <a:latin typeface="Calibri" charset="0"/>
                <a:ea typeface="Calibri" charset="0"/>
                <a:cs typeface="Calibri" charset="0"/>
              </a:rPr>
              <a:t>.</a:t>
            </a:r>
            <a:endParaRPr lang="ka-GE" sz="2400" i="1" dirty="0">
              <a:solidFill>
                <a:schemeClr val="bg1"/>
              </a:solidFill>
              <a:latin typeface="Calibri" charset="0"/>
              <a:ea typeface="Calibri" charset="0"/>
              <a:cs typeface="Calibri" charset="0"/>
            </a:endParaRPr>
          </a:p>
        </p:txBody>
      </p:sp>
      <p:pic>
        <p:nvPicPr>
          <p:cNvPr id="8" name="Google Shape;90;p1">
            <a:extLst>
              <a:ext uri="{FF2B5EF4-FFF2-40B4-BE49-F238E27FC236}">
                <a16:creationId xmlns:a16="http://schemas.microsoft.com/office/drawing/2014/main" xmlns=""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xmlns=""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9">
            <a:extLst>
              <a:ext uri="{FF2B5EF4-FFF2-40B4-BE49-F238E27FC236}">
                <a16:creationId xmlns:a16="http://schemas.microsoft.com/office/drawing/2014/main" xmlns="" id="{748FA8E3-2CE3-3647-992D-018F0126A7B0}"/>
              </a:ext>
            </a:extLst>
          </p:cNvPr>
          <p:cNvSpPr/>
          <p:nvPr/>
        </p:nvSpPr>
        <p:spPr>
          <a:xfrm>
            <a:off x="8952932" y="265735"/>
            <a:ext cx="3003164"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spTree>
    <p:extLst>
      <p:ext uri="{BB962C8B-B14F-4D97-AF65-F5344CB8AC3E}">
        <p14:creationId xmlns:p14="http://schemas.microsoft.com/office/powerpoint/2010/main" val="7389912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595520" y="2010286"/>
            <a:ext cx="3237587" cy="245137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a:solidFill>
                  <a:schemeClr val="bg1"/>
                </a:solidFill>
                <a:latin typeface="Calibri" pitchFamily="34" charset="0"/>
              </a:rPr>
              <a:t>f</a:t>
            </a:r>
            <a:r>
              <a:rPr lang="en-US" sz="2800" b="1" dirty="0" smtClean="0">
                <a:solidFill>
                  <a:schemeClr val="bg1"/>
                </a:solidFill>
                <a:latin typeface="Calibri" pitchFamily="34" charset="0"/>
              </a:rPr>
              <a:t>uturistic</a:t>
            </a:r>
            <a:endParaRPr lang="en-US" sz="2800" b="1" dirty="0">
              <a:solidFill>
                <a:schemeClr val="bg1"/>
              </a:solidFill>
              <a:latin typeface="Calibri" pitchFamily="34" charset="0"/>
            </a:endParaRPr>
          </a:p>
          <a:p>
            <a:pPr lvl="0" algn="ctr"/>
            <a:r>
              <a:rPr lang="en-US" sz="2800" b="1" dirty="0">
                <a:solidFill>
                  <a:schemeClr val="bg1"/>
                </a:solidFill>
                <a:latin typeface="Calibri" pitchFamily="34" charset="0"/>
              </a:rPr>
              <a:t>(adj.)</a:t>
            </a:r>
          </a:p>
        </p:txBody>
      </p:sp>
      <p:sp>
        <p:nvSpPr>
          <p:cNvPr id="190" name="Google Shape;190;g8d3272b2c0_0_231"/>
          <p:cNvSpPr/>
          <p:nvPr/>
        </p:nvSpPr>
        <p:spPr>
          <a:xfrm>
            <a:off x="4248385" y="4542817"/>
            <a:ext cx="4095448" cy="924127"/>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ka-GE" sz="2000" b="1" dirty="0">
                <a:solidFill>
                  <a:schemeClr val="bg1"/>
                </a:solidFill>
                <a:latin typeface="Calibri" pitchFamily="34" charset="0"/>
              </a:rPr>
              <a:t>ფუტურისტული, მეტისმეტად </a:t>
            </a:r>
            <a:r>
              <a:rPr lang="ka-GE" sz="2000" b="1" dirty="0" smtClean="0">
                <a:solidFill>
                  <a:schemeClr val="bg1"/>
                </a:solidFill>
                <a:latin typeface="Calibri" pitchFamily="34" charset="0"/>
              </a:rPr>
              <a:t>თანამედროვე</a:t>
            </a:r>
            <a:endParaRPr lang="ka-GE" sz="2000" b="1" dirty="0">
              <a:solidFill>
                <a:schemeClr val="bg1"/>
              </a:solidFill>
              <a:latin typeface="Calibri" pitchFamily="34" charset="0"/>
            </a:endParaRPr>
          </a:p>
        </p:txBody>
      </p:sp>
      <p:sp>
        <p:nvSpPr>
          <p:cNvPr id="7" name="Google Shape;190;g8d3272b2c0_0_231">
            <a:extLst>
              <a:ext uri="{FF2B5EF4-FFF2-40B4-BE49-F238E27FC236}">
                <a16:creationId xmlns:a16="http://schemas.microsoft.com/office/drawing/2014/main" xmlns="" id="{D1B5DCDD-794B-2846-8198-90595578A702}"/>
              </a:ext>
            </a:extLst>
          </p:cNvPr>
          <p:cNvSpPr/>
          <p:nvPr/>
        </p:nvSpPr>
        <p:spPr>
          <a:xfrm>
            <a:off x="4248385" y="5601471"/>
            <a:ext cx="4095448" cy="1083413"/>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400" i="1" dirty="0">
                <a:solidFill>
                  <a:schemeClr val="bg1"/>
                </a:solidFill>
                <a:latin typeface="Calibri" charset="0"/>
                <a:ea typeface="Calibri" charset="0"/>
                <a:cs typeface="Calibri" charset="0"/>
              </a:rPr>
              <a:t>That art gallery has one of the most </a:t>
            </a:r>
            <a:r>
              <a:rPr lang="en-US" sz="2400" i="1" dirty="0">
                <a:solidFill>
                  <a:srgbClr val="FF0000"/>
                </a:solidFill>
                <a:latin typeface="Calibri" charset="0"/>
                <a:ea typeface="Calibri" charset="0"/>
                <a:cs typeface="Calibri" charset="0"/>
              </a:rPr>
              <a:t>futuristic</a:t>
            </a:r>
            <a:r>
              <a:rPr lang="en-US" sz="2400" i="1" dirty="0">
                <a:solidFill>
                  <a:schemeClr val="bg1"/>
                </a:solidFill>
                <a:latin typeface="Calibri" charset="0"/>
                <a:ea typeface="Calibri" charset="0"/>
                <a:cs typeface="Calibri" charset="0"/>
              </a:rPr>
              <a:t>-looking designs I’ve ever seen.</a:t>
            </a:r>
          </a:p>
        </p:txBody>
      </p:sp>
      <p:pic>
        <p:nvPicPr>
          <p:cNvPr id="8" name="Google Shape;90;p1">
            <a:extLst>
              <a:ext uri="{FF2B5EF4-FFF2-40B4-BE49-F238E27FC236}">
                <a16:creationId xmlns:a16="http://schemas.microsoft.com/office/drawing/2014/main" xmlns=""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xmlns=""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9">
            <a:extLst>
              <a:ext uri="{FF2B5EF4-FFF2-40B4-BE49-F238E27FC236}">
                <a16:creationId xmlns:a16="http://schemas.microsoft.com/office/drawing/2014/main" xmlns="" id="{748FA8E3-2CE3-3647-992D-018F0126A7B0}"/>
              </a:ext>
            </a:extLst>
          </p:cNvPr>
          <p:cNvSpPr/>
          <p:nvPr/>
        </p:nvSpPr>
        <p:spPr>
          <a:xfrm>
            <a:off x="8952932" y="265735"/>
            <a:ext cx="3003164"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spTree>
    <p:extLst>
      <p:ext uri="{BB962C8B-B14F-4D97-AF65-F5344CB8AC3E}">
        <p14:creationId xmlns:p14="http://schemas.microsoft.com/office/powerpoint/2010/main" val="39934048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831305" y="1828803"/>
            <a:ext cx="3038972" cy="2427127"/>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a:solidFill>
                  <a:schemeClr val="bg1"/>
                </a:solidFill>
                <a:latin typeface="Calibri" pitchFamily="34" charset="0"/>
              </a:rPr>
              <a:t> plain</a:t>
            </a:r>
          </a:p>
          <a:p>
            <a:pPr lvl="0" algn="ctr"/>
            <a:r>
              <a:rPr lang="en-US" sz="2800" b="1" dirty="0">
                <a:solidFill>
                  <a:schemeClr val="bg1"/>
                </a:solidFill>
                <a:latin typeface="Calibri" pitchFamily="34" charset="0"/>
              </a:rPr>
              <a:t>  (adj</a:t>
            </a:r>
            <a:r>
              <a:rPr lang="en-US" sz="2800" b="1" dirty="0" smtClean="0">
                <a:solidFill>
                  <a:schemeClr val="bg1"/>
                </a:solidFill>
                <a:latin typeface="Calibri" pitchFamily="34" charset="0"/>
              </a:rPr>
              <a:t>.)  </a:t>
            </a:r>
            <a:endParaRPr lang="en-US" sz="2800" b="1" dirty="0">
              <a:solidFill>
                <a:schemeClr val="bg1"/>
              </a:solidFill>
              <a:latin typeface="Calibri" pitchFamily="34" charset="0"/>
            </a:endParaRPr>
          </a:p>
        </p:txBody>
      </p:sp>
      <p:sp>
        <p:nvSpPr>
          <p:cNvPr id="190" name="Google Shape;190;g8d3272b2c0_0_231"/>
          <p:cNvSpPr/>
          <p:nvPr/>
        </p:nvSpPr>
        <p:spPr>
          <a:xfrm>
            <a:off x="4223028" y="4358773"/>
            <a:ext cx="4282635" cy="772788"/>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ka-GE" sz="2400" b="1" dirty="0">
                <a:solidFill>
                  <a:schemeClr val="bg1"/>
                </a:solidFill>
                <a:latin typeface="Calibri" pitchFamily="34" charset="0"/>
              </a:rPr>
              <a:t>უბრალო</a:t>
            </a:r>
            <a:endParaRPr lang="ka-GE" sz="2400" b="1" u="none" strike="noStrike" cap="none" dirty="0">
              <a:solidFill>
                <a:srgbClr val="FFFFFF"/>
              </a:solidFill>
              <a:latin typeface="Calibri" pitchFamily="34" charset="0"/>
              <a:ea typeface="Calibri"/>
              <a:cs typeface="Calibri" pitchFamily="34" charset="0"/>
              <a:sym typeface="Calibri"/>
            </a:endParaRPr>
          </a:p>
        </p:txBody>
      </p:sp>
      <p:sp>
        <p:nvSpPr>
          <p:cNvPr id="7" name="Google Shape;190;g8d3272b2c0_0_231">
            <a:extLst>
              <a:ext uri="{FF2B5EF4-FFF2-40B4-BE49-F238E27FC236}">
                <a16:creationId xmlns:a16="http://schemas.microsoft.com/office/drawing/2014/main" xmlns="" id="{D1B5DCDD-794B-2846-8198-90595578A702}"/>
              </a:ext>
            </a:extLst>
          </p:cNvPr>
          <p:cNvSpPr/>
          <p:nvPr/>
        </p:nvSpPr>
        <p:spPr>
          <a:xfrm>
            <a:off x="4223028" y="5262895"/>
            <a:ext cx="4282635" cy="106967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400" i="1" dirty="0">
                <a:solidFill>
                  <a:schemeClr val="bg1"/>
                </a:solidFill>
                <a:latin typeface="Calibri" charset="0"/>
                <a:ea typeface="Calibri" charset="0"/>
                <a:cs typeface="Calibri" charset="0"/>
              </a:rPr>
              <a:t>The building style is </a:t>
            </a:r>
            <a:r>
              <a:rPr lang="en-US" sz="2400" i="1" dirty="0">
                <a:solidFill>
                  <a:srgbClr val="FF0000"/>
                </a:solidFill>
                <a:latin typeface="Calibri" charset="0"/>
                <a:ea typeface="Calibri" charset="0"/>
                <a:cs typeface="Calibri" charset="0"/>
              </a:rPr>
              <a:t>plain</a:t>
            </a:r>
            <a:r>
              <a:rPr lang="en-US" sz="2400" i="1" dirty="0">
                <a:solidFill>
                  <a:schemeClr val="bg1"/>
                </a:solidFill>
                <a:latin typeface="Calibri" charset="0"/>
                <a:ea typeface="Calibri" charset="0"/>
                <a:cs typeface="Calibri" charset="0"/>
              </a:rPr>
              <a:t>, with very little ornament.</a:t>
            </a:r>
          </a:p>
        </p:txBody>
      </p:sp>
      <p:pic>
        <p:nvPicPr>
          <p:cNvPr id="8" name="Google Shape;90;p1">
            <a:extLst>
              <a:ext uri="{FF2B5EF4-FFF2-40B4-BE49-F238E27FC236}">
                <a16:creationId xmlns:a16="http://schemas.microsoft.com/office/drawing/2014/main" xmlns=""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xmlns=""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9">
            <a:extLst>
              <a:ext uri="{FF2B5EF4-FFF2-40B4-BE49-F238E27FC236}">
                <a16:creationId xmlns:a16="http://schemas.microsoft.com/office/drawing/2014/main" xmlns="" id="{748FA8E3-2CE3-3647-992D-018F0126A7B0}"/>
              </a:ext>
            </a:extLst>
          </p:cNvPr>
          <p:cNvSpPr/>
          <p:nvPr/>
        </p:nvSpPr>
        <p:spPr>
          <a:xfrm>
            <a:off x="8952932" y="265735"/>
            <a:ext cx="3003164"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spTree>
    <p:extLst>
      <p:ext uri="{BB962C8B-B14F-4D97-AF65-F5344CB8AC3E}">
        <p14:creationId xmlns:p14="http://schemas.microsoft.com/office/powerpoint/2010/main" val="20950242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xmlns=""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9" name="Google Shape;90;p1">
            <a:extLst>
              <a:ext uri="{FF2B5EF4-FFF2-40B4-BE49-F238E27FC236}">
                <a16:creationId xmlns:a16="http://schemas.microsoft.com/office/drawing/2014/main" xmlns=""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xmlns=""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1" name="Rectangle: Rounded Corners 3">
            <a:extLst>
              <a:ext uri="{FF2B5EF4-FFF2-40B4-BE49-F238E27FC236}">
                <a16:creationId xmlns:a16="http://schemas.microsoft.com/office/drawing/2014/main" xmlns="" id="{897F9B12-969A-408D-9A80-DB3D56BB645E}"/>
              </a:ext>
            </a:extLst>
          </p:cNvPr>
          <p:cNvSpPr/>
          <p:nvPr/>
        </p:nvSpPr>
        <p:spPr>
          <a:xfrm>
            <a:off x="599440" y="2019868"/>
            <a:ext cx="10645378" cy="4121227"/>
          </a:xfrm>
          <a:prstGeom prst="roundRect">
            <a:avLst>
              <a:gd name="adj" fmla="val 151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itchFamily="34" charset="0"/>
                <a:ea typeface="Calibri" charset="0"/>
                <a:cs typeface="Calibri" charset="0"/>
              </a:rPr>
              <a:t>Four highly controversial </a:t>
            </a:r>
            <a:r>
              <a:rPr lang="en-US" sz="2400" b="1" dirty="0" smtClean="0">
                <a:latin typeface="Calibri" pitchFamily="34" charset="0"/>
                <a:ea typeface="Calibri" charset="0"/>
                <a:cs typeface="Calibri" charset="0"/>
              </a:rPr>
              <a:t>designs</a:t>
            </a:r>
          </a:p>
          <a:p>
            <a:pPr algn="ctr"/>
            <a:endParaRPr lang="en-US" sz="2400" b="1" dirty="0">
              <a:latin typeface="Calibri" pitchFamily="34" charset="0"/>
              <a:ea typeface="Calibri" charset="0"/>
              <a:cs typeface="Calibri" charset="0"/>
            </a:endParaRPr>
          </a:p>
          <a:p>
            <a:pPr algn="just"/>
            <a:r>
              <a:rPr lang="en-US" sz="2400" dirty="0">
                <a:latin typeface="Calibri" pitchFamily="34" charset="0"/>
                <a:ea typeface="Calibri" charset="0"/>
                <a:cs typeface="Calibri" charset="0"/>
              </a:rPr>
              <a:t>Even with top architects, the best of intentions and a huge budget it’s still possible to get a building’s design horribly wrong. Or is it? Beauty is in the eye of the beholder, and what may be horrendous to one is a symbol  of style and modernism to another. The following four buildings all provoked strong reactions when they were first built, and yet have their fair share of fervent admirers. In some cases they have even become national treasures.</a:t>
            </a:r>
          </a:p>
        </p:txBody>
      </p:sp>
      <p:sp>
        <p:nvSpPr>
          <p:cNvPr id="6" name="Rectangle 5">
            <a:extLst>
              <a:ext uri="{FF2B5EF4-FFF2-40B4-BE49-F238E27FC236}">
                <a16:creationId xmlns:a16="http://schemas.microsoft.com/office/drawing/2014/main" xmlns="" id="{748FA8E3-2CE3-3647-992D-018F0126A7B0}"/>
              </a:ext>
            </a:extLst>
          </p:cNvPr>
          <p:cNvSpPr/>
          <p:nvPr/>
        </p:nvSpPr>
        <p:spPr>
          <a:xfrm>
            <a:off x="7363838" y="556124"/>
            <a:ext cx="4279665"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itchFamily="34" charset="0"/>
                <a:cs typeface="Calibri" pitchFamily="34" charset="0"/>
              </a:rPr>
              <a:t>Reading Comprehension</a:t>
            </a:r>
          </a:p>
          <a:p>
            <a:pPr algn="ctr"/>
            <a:r>
              <a:rPr lang="ka-GE" sz="2400" dirty="0">
                <a:latin typeface="Calibri" pitchFamily="34" charset="0"/>
                <a:cs typeface="Calibri" pitchFamily="34" charset="0"/>
              </a:rPr>
              <a:t>წაკითხულის გააზრება</a:t>
            </a:r>
            <a:endParaRPr lang="en-US" sz="2400" dirty="0">
              <a:latin typeface="Calibri" pitchFamily="34" charset="0"/>
              <a:cs typeface="Calibri" pitchFamily="34" charset="0"/>
            </a:endParaRPr>
          </a:p>
        </p:txBody>
      </p:sp>
    </p:spTree>
    <p:extLst>
      <p:ext uri="{BB962C8B-B14F-4D97-AF65-F5344CB8AC3E}">
        <p14:creationId xmlns:p14="http://schemas.microsoft.com/office/powerpoint/2010/main" val="7285777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xmlns=""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9" name="Google Shape;90;p1">
            <a:extLst>
              <a:ext uri="{FF2B5EF4-FFF2-40B4-BE49-F238E27FC236}">
                <a16:creationId xmlns:a16="http://schemas.microsoft.com/office/drawing/2014/main" xmlns=""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xmlns=""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1" name="Rectangle: Rounded Corners 3">
            <a:extLst>
              <a:ext uri="{FF2B5EF4-FFF2-40B4-BE49-F238E27FC236}">
                <a16:creationId xmlns:a16="http://schemas.microsoft.com/office/drawing/2014/main" xmlns="" id="{897F9B12-969A-408D-9A80-DB3D56BB645E}"/>
              </a:ext>
            </a:extLst>
          </p:cNvPr>
          <p:cNvSpPr/>
          <p:nvPr/>
        </p:nvSpPr>
        <p:spPr>
          <a:xfrm>
            <a:off x="286481" y="1787857"/>
            <a:ext cx="6701174" cy="48040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dirty="0">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xmlns="" id="{748FA8E3-2CE3-3647-992D-018F0126A7B0}"/>
              </a:ext>
            </a:extLst>
          </p:cNvPr>
          <p:cNvSpPr/>
          <p:nvPr/>
        </p:nvSpPr>
        <p:spPr>
          <a:xfrm>
            <a:off x="7363838" y="556124"/>
            <a:ext cx="4279665"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itchFamily="34" charset="0"/>
                <a:cs typeface="Calibri" pitchFamily="34" charset="0"/>
              </a:rPr>
              <a:t>Reading Comprehension</a:t>
            </a:r>
          </a:p>
          <a:p>
            <a:pPr algn="ctr"/>
            <a:r>
              <a:rPr lang="ka-GE" sz="2400" dirty="0">
                <a:latin typeface="Calibri" pitchFamily="34" charset="0"/>
                <a:cs typeface="Calibri" pitchFamily="34" charset="0"/>
              </a:rPr>
              <a:t>წაკითხულის გააზრება</a:t>
            </a:r>
            <a:endParaRPr lang="en-US" sz="2400" dirty="0">
              <a:latin typeface="Calibri" pitchFamily="34" charset="0"/>
              <a:cs typeface="Calibri" pitchFamily="34" charset="0"/>
            </a:endParaRPr>
          </a:p>
        </p:txBody>
      </p:sp>
      <p:sp>
        <p:nvSpPr>
          <p:cNvPr id="8" name="TextBox 7">
            <a:extLst>
              <a:ext uri="{FF2B5EF4-FFF2-40B4-BE49-F238E27FC236}">
                <a16:creationId xmlns:a16="http://schemas.microsoft.com/office/drawing/2014/main" xmlns="" id="{D05C5107-0AE7-4633-BE98-2254970F9B00}"/>
              </a:ext>
            </a:extLst>
          </p:cNvPr>
          <p:cNvSpPr txBox="1"/>
          <p:nvPr/>
        </p:nvSpPr>
        <p:spPr>
          <a:xfrm>
            <a:off x="520229" y="1943094"/>
            <a:ext cx="6233675" cy="4493538"/>
          </a:xfrm>
          <a:prstGeom prst="rect">
            <a:avLst/>
          </a:prstGeom>
          <a:noFill/>
        </p:spPr>
        <p:txBody>
          <a:bodyPr wrap="square">
            <a:spAutoFit/>
          </a:bodyPr>
          <a:lstStyle/>
          <a:p>
            <a:pPr algn="ctr"/>
            <a:r>
              <a:rPr lang="en-US" sz="2200" b="1" dirty="0">
                <a:solidFill>
                  <a:schemeClr val="bg1"/>
                </a:solidFill>
                <a:latin typeface="Calibri" pitchFamily="34" charset="0"/>
              </a:rPr>
              <a:t>The High Court, Chandigarh (Chandigarh, India</a:t>
            </a:r>
            <a:r>
              <a:rPr lang="en-US" sz="2200" b="1" dirty="0" smtClean="0">
                <a:solidFill>
                  <a:schemeClr val="bg1"/>
                </a:solidFill>
                <a:latin typeface="Calibri" pitchFamily="34" charset="0"/>
              </a:rPr>
              <a:t>)</a:t>
            </a:r>
          </a:p>
          <a:p>
            <a:pPr algn="ctr"/>
            <a:endParaRPr lang="en-US" sz="2200" b="1" dirty="0">
              <a:solidFill>
                <a:schemeClr val="bg1"/>
              </a:solidFill>
              <a:latin typeface="Calibri" pitchFamily="34" charset="0"/>
            </a:endParaRPr>
          </a:p>
          <a:p>
            <a:pPr algn="just"/>
            <a:r>
              <a:rPr lang="en-US" sz="2200" dirty="0">
                <a:solidFill>
                  <a:schemeClr val="bg1"/>
                </a:solidFill>
                <a:latin typeface="Calibri" pitchFamily="34" charset="0"/>
              </a:rPr>
              <a:t>The High Court Chandigarh, part of a whole city designed by the French architect Le Corbusier, attracted praise from cities all over the world for its clean sculptural lines. But the building proved decidedly less popular with the high court judges, both in terms of design and functionality.  They took down the abstract wall hangings in the courtrooms and parked their cars defiantly on the pedestrian walkways under the parasol roof – causing Corbusier to remark that they were judges of law and not judges of art. </a:t>
            </a:r>
          </a:p>
        </p:txBody>
      </p:sp>
      <p:pic>
        <p:nvPicPr>
          <p:cNvPr id="1028" name="Picture 4" descr="C:\Users\User\Desktop\tumblr_inline_pk0dx0gLIG1riitg8_500.jpg"/>
          <p:cNvPicPr>
            <a:picLocks noChangeAspect="1" noChangeArrowheads="1"/>
          </p:cNvPicPr>
          <p:nvPr/>
        </p:nvPicPr>
        <p:blipFill rotWithShape="1">
          <a:blip r:embed="rId4">
            <a:extLst>
              <a:ext uri="{28A0092B-C50C-407E-A947-70E740481C1C}">
                <a14:useLocalDpi xmlns:a14="http://schemas.microsoft.com/office/drawing/2010/main" val="0"/>
              </a:ext>
            </a:extLst>
          </a:blip>
          <a:srcRect l="11304" r="12470"/>
          <a:stretch/>
        </p:blipFill>
        <p:spPr bwMode="auto">
          <a:xfrm>
            <a:off x="7430092" y="2415547"/>
            <a:ext cx="4213411" cy="3548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17216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xmlns=""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9" name="Google Shape;90;p1">
            <a:extLst>
              <a:ext uri="{FF2B5EF4-FFF2-40B4-BE49-F238E27FC236}">
                <a16:creationId xmlns:a16="http://schemas.microsoft.com/office/drawing/2014/main" xmlns=""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xmlns=""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1" name="Rectangle: Rounded Corners 3">
            <a:extLst>
              <a:ext uri="{FF2B5EF4-FFF2-40B4-BE49-F238E27FC236}">
                <a16:creationId xmlns:a16="http://schemas.microsoft.com/office/drawing/2014/main" xmlns="" id="{897F9B12-969A-408D-9A80-DB3D56BB645E}"/>
              </a:ext>
            </a:extLst>
          </p:cNvPr>
          <p:cNvSpPr/>
          <p:nvPr/>
        </p:nvSpPr>
        <p:spPr>
          <a:xfrm>
            <a:off x="546379" y="1921397"/>
            <a:ext cx="6072786" cy="47173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Calibri" pitchFamily="34" charset="0"/>
                <a:cs typeface="Calibri" panose="020F0502020204030204" pitchFamily="34" charset="0"/>
              </a:rPr>
              <a:t>The Beehive (Wellington, New Zealand</a:t>
            </a:r>
            <a:r>
              <a:rPr lang="en-US" sz="2200" b="1" dirty="0" smtClean="0">
                <a:latin typeface="Calibri" panose="020F0502020204030204" pitchFamily="34" charset="0"/>
                <a:cs typeface="Calibri" panose="020F0502020204030204" pitchFamily="34" charset="0"/>
              </a:rPr>
              <a:t>)</a:t>
            </a:r>
          </a:p>
          <a:p>
            <a:pPr algn="ctr"/>
            <a:endParaRPr lang="en-US" sz="2200" b="1" dirty="0">
              <a:latin typeface="Calibri" panose="020F0502020204030204" pitchFamily="34" charset="0"/>
              <a:cs typeface="Calibri" panose="020F0502020204030204" pitchFamily="34" charset="0"/>
            </a:endParaRPr>
          </a:p>
          <a:p>
            <a:pPr algn="just"/>
            <a:r>
              <a:rPr lang="en-US" sz="2200" dirty="0">
                <a:latin typeface="Calibri" panose="020F0502020204030204" pitchFamily="34" charset="0"/>
                <a:cs typeface="Calibri" panose="020F0502020204030204" pitchFamily="34" charset="0"/>
              </a:rPr>
              <a:t>A slide projector that fell on a wedding cake that fell on a waterwheel is one description of this impressive building known as “The Beehive</a:t>
            </a:r>
            <a:r>
              <a:rPr lang="en-US" sz="2200" dirty="0" smtClean="0">
                <a:latin typeface="Calibri" panose="020F0502020204030204" pitchFamily="34" charset="0"/>
                <a:cs typeface="Calibri" panose="020F0502020204030204" pitchFamily="34" charset="0"/>
              </a:rPr>
              <a:t>”- one </a:t>
            </a:r>
            <a:r>
              <a:rPr lang="en-US" sz="2200" dirty="0">
                <a:latin typeface="Calibri" panose="020F0502020204030204" pitchFamily="34" charset="0"/>
                <a:cs typeface="Calibri" panose="020F0502020204030204" pitchFamily="34" charset="0"/>
              </a:rPr>
              <a:t>of the New Zealand government buildings. The Beehive was built during the 1970s. Part of its problem was its proximity to the neighbouring Edwardian </a:t>
            </a:r>
            <a:r>
              <a:rPr lang="en-US" sz="2200" dirty="0" smtClean="0">
                <a:latin typeface="Calibri" panose="020F0502020204030204" pitchFamily="34" charset="0"/>
                <a:cs typeface="Calibri" panose="020F0502020204030204" pitchFamily="34" charset="0"/>
              </a:rPr>
              <a:t>neoclassical </a:t>
            </a:r>
            <a:r>
              <a:rPr lang="en-US" sz="2200" dirty="0">
                <a:latin typeface="Calibri" panose="020F0502020204030204" pitchFamily="34" charset="0"/>
                <a:cs typeface="Calibri" panose="020F0502020204030204" pitchFamily="34" charset="0"/>
              </a:rPr>
              <a:t>Parliament House, which only accentuates the architectural aspects of Beehive that many disliked. </a:t>
            </a:r>
          </a:p>
        </p:txBody>
      </p:sp>
      <p:sp>
        <p:nvSpPr>
          <p:cNvPr id="6" name="Rectangle 5">
            <a:extLst>
              <a:ext uri="{FF2B5EF4-FFF2-40B4-BE49-F238E27FC236}">
                <a16:creationId xmlns:a16="http://schemas.microsoft.com/office/drawing/2014/main" xmlns="" id="{748FA8E3-2CE3-3647-992D-018F0126A7B0}"/>
              </a:ext>
            </a:extLst>
          </p:cNvPr>
          <p:cNvSpPr/>
          <p:nvPr/>
        </p:nvSpPr>
        <p:spPr>
          <a:xfrm>
            <a:off x="7363838" y="556124"/>
            <a:ext cx="4279665"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itchFamily="34" charset="0"/>
                <a:cs typeface="Calibri" pitchFamily="34" charset="0"/>
              </a:rPr>
              <a:t>Reading Comprehension</a:t>
            </a:r>
          </a:p>
          <a:p>
            <a:pPr algn="ctr"/>
            <a:r>
              <a:rPr lang="ka-GE" sz="2400" dirty="0">
                <a:latin typeface="Calibri" pitchFamily="34" charset="0"/>
                <a:cs typeface="Calibri" pitchFamily="34" charset="0"/>
              </a:rPr>
              <a:t>წაკითხულის გააზრება</a:t>
            </a:r>
            <a:endParaRPr lang="en-US" sz="2400" dirty="0">
              <a:latin typeface="Calibri" pitchFamily="34" charset="0"/>
              <a:cs typeface="Calibri" pitchFamily="34" charset="0"/>
            </a:endParaRPr>
          </a:p>
        </p:txBody>
      </p:sp>
      <p:pic>
        <p:nvPicPr>
          <p:cNvPr id="2051" name="Picture 3" descr="C:\Users\User\Desktop\1200px-Beehive,_Wellington,_New_Zealand.jpg"/>
          <p:cNvPicPr>
            <a:picLocks noChangeAspect="1" noChangeArrowheads="1"/>
          </p:cNvPicPr>
          <p:nvPr/>
        </p:nvPicPr>
        <p:blipFill rotWithShape="1">
          <a:blip r:embed="rId4">
            <a:extLst>
              <a:ext uri="{28A0092B-C50C-407E-A947-70E740481C1C}">
                <a14:useLocalDpi xmlns:a14="http://schemas.microsoft.com/office/drawing/2010/main" val="0"/>
              </a:ext>
            </a:extLst>
          </a:blip>
          <a:srcRect t="5660" b="7564"/>
          <a:stretch/>
        </p:blipFill>
        <p:spPr bwMode="auto">
          <a:xfrm>
            <a:off x="7633507" y="2009881"/>
            <a:ext cx="3924272" cy="4540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0796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xmlns=""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9" name="Google Shape;90;p1">
            <a:extLst>
              <a:ext uri="{FF2B5EF4-FFF2-40B4-BE49-F238E27FC236}">
                <a16:creationId xmlns:a16="http://schemas.microsoft.com/office/drawing/2014/main" xmlns=""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xmlns=""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1" name="Rectangle: Rounded Corners 3">
            <a:extLst>
              <a:ext uri="{FF2B5EF4-FFF2-40B4-BE49-F238E27FC236}">
                <a16:creationId xmlns:a16="http://schemas.microsoft.com/office/drawing/2014/main" xmlns="" id="{897F9B12-969A-408D-9A80-DB3D56BB645E}"/>
              </a:ext>
            </a:extLst>
          </p:cNvPr>
          <p:cNvSpPr/>
          <p:nvPr/>
        </p:nvSpPr>
        <p:spPr>
          <a:xfrm>
            <a:off x="546379" y="1877516"/>
            <a:ext cx="5881718" cy="49366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Calibri" pitchFamily="34" charset="0"/>
                <a:cs typeface="Calibri" panose="020F0502020204030204" pitchFamily="34" charset="0"/>
              </a:rPr>
              <a:t>Pompidou Cultural Centre (Paris, France</a:t>
            </a:r>
            <a:r>
              <a:rPr lang="en-US" sz="2200" b="1" dirty="0" smtClean="0">
                <a:latin typeface="Calibri" panose="020F0502020204030204" pitchFamily="34" charset="0"/>
                <a:cs typeface="Calibri" panose="020F0502020204030204" pitchFamily="34" charset="0"/>
              </a:rPr>
              <a:t>)</a:t>
            </a:r>
          </a:p>
          <a:p>
            <a:pPr algn="ctr"/>
            <a:endParaRPr lang="en-US" sz="2200" b="1" dirty="0">
              <a:latin typeface="Calibri" panose="020F0502020204030204" pitchFamily="34" charset="0"/>
              <a:cs typeface="Calibri" panose="020F0502020204030204" pitchFamily="34" charset="0"/>
            </a:endParaRPr>
          </a:p>
          <a:p>
            <a:pPr algn="just"/>
            <a:r>
              <a:rPr lang="en-US" sz="2200" dirty="0">
                <a:latin typeface="Calibri" panose="020F0502020204030204" pitchFamily="34" charset="0"/>
                <a:cs typeface="Calibri" panose="020F0502020204030204" pitchFamily="34" charset="0"/>
              </a:rPr>
              <a:t>Once referred to as “the Back of Refrigerator”, the Pompidou Cultural Centre has also been called grotesque, monstrous or just plain  ugly. Its distinguishing feature is that all of its piping elevators, and so on, are </a:t>
            </a:r>
            <a:r>
              <a:rPr lang="en-US" sz="2200" dirty="0" smtClean="0">
                <a:latin typeface="Calibri" panose="020F0502020204030204" pitchFamily="34" charset="0"/>
                <a:cs typeface="Calibri" panose="020F0502020204030204" pitchFamily="34" charset="0"/>
              </a:rPr>
              <a:t>on the </a:t>
            </a:r>
            <a:r>
              <a:rPr lang="en-US" sz="2200" dirty="0">
                <a:latin typeface="Calibri" panose="020F0502020204030204" pitchFamily="34" charset="0"/>
                <a:cs typeface="Calibri" panose="020F0502020204030204" pitchFamily="34" charset="0"/>
              </a:rPr>
              <a:t>exterior freeing up space for displays of artworks. The Centre is in one of the oldest </a:t>
            </a:r>
            <a:r>
              <a:rPr lang="en-US" sz="2200" dirty="0" err="1">
                <a:latin typeface="Calibri" panose="020F0502020204030204" pitchFamily="34" charset="0"/>
                <a:cs typeface="Calibri" panose="020F0502020204030204" pitchFamily="34" charset="0"/>
              </a:rPr>
              <a:t>neighbourhoods</a:t>
            </a:r>
            <a:r>
              <a:rPr lang="en-US" sz="2200" dirty="0">
                <a:latin typeface="Calibri" panose="020F0502020204030204" pitchFamily="34" charset="0"/>
                <a:cs typeface="Calibri" panose="020F0502020204030204" pitchFamily="34" charset="0"/>
              </a:rPr>
              <a:t> in Paris, which added to many local </a:t>
            </a:r>
            <a:r>
              <a:rPr lang="en-US" sz="2200" dirty="0" smtClean="0">
                <a:latin typeface="Calibri" panose="020F0502020204030204" pitchFamily="34" charset="0"/>
                <a:cs typeface="Calibri" panose="020F0502020204030204" pitchFamily="34" charset="0"/>
              </a:rPr>
              <a:t>residents </a:t>
            </a:r>
            <a:r>
              <a:rPr lang="en-US" sz="2200" dirty="0">
                <a:latin typeface="Calibri" panose="020F0502020204030204" pitchFamily="34" charset="0"/>
                <a:cs typeface="Calibri" panose="020F0502020204030204" pitchFamily="34" charset="0"/>
              </a:rPr>
              <a:t>outrage. However, it gained instant acclaim on its opening in 1977 and remains one of the most visited places in the city. </a:t>
            </a:r>
          </a:p>
        </p:txBody>
      </p:sp>
      <p:sp>
        <p:nvSpPr>
          <p:cNvPr id="6" name="Rectangle 5">
            <a:extLst>
              <a:ext uri="{FF2B5EF4-FFF2-40B4-BE49-F238E27FC236}">
                <a16:creationId xmlns:a16="http://schemas.microsoft.com/office/drawing/2014/main" xmlns="" id="{748FA8E3-2CE3-3647-992D-018F0126A7B0}"/>
              </a:ext>
            </a:extLst>
          </p:cNvPr>
          <p:cNvSpPr/>
          <p:nvPr/>
        </p:nvSpPr>
        <p:spPr>
          <a:xfrm>
            <a:off x="7363838" y="556124"/>
            <a:ext cx="4279665"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itchFamily="34" charset="0"/>
                <a:cs typeface="Calibri" pitchFamily="34" charset="0"/>
              </a:rPr>
              <a:t>Reading Comprehension</a:t>
            </a:r>
          </a:p>
          <a:p>
            <a:pPr algn="ctr"/>
            <a:r>
              <a:rPr lang="ka-GE" sz="2400" dirty="0">
                <a:latin typeface="Calibri" pitchFamily="34" charset="0"/>
                <a:cs typeface="Calibri" pitchFamily="34" charset="0"/>
              </a:rPr>
              <a:t>წაკითხულის გააზრება</a:t>
            </a:r>
            <a:endParaRPr lang="en-US" sz="2400" dirty="0">
              <a:latin typeface="Calibri" pitchFamily="34" charset="0"/>
              <a:cs typeface="Calibri" pitchFamily="34" charset="0"/>
            </a:endParaRPr>
          </a:p>
        </p:txBody>
      </p:sp>
      <p:pic>
        <p:nvPicPr>
          <p:cNvPr id="3074" name="Picture 2" descr="C:\Users\User\Desktop\ca7374823e41354e0ff2b940616d1b9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2727" y="1981247"/>
            <a:ext cx="4510775" cy="451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2463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90;p1">
            <a:extLst>
              <a:ext uri="{FF2B5EF4-FFF2-40B4-BE49-F238E27FC236}">
                <a16:creationId xmlns:a16="http://schemas.microsoft.com/office/drawing/2014/main" xmlns=""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xmlns=""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1" name="Rectangle: Rounded Corners 3">
            <a:extLst>
              <a:ext uri="{FF2B5EF4-FFF2-40B4-BE49-F238E27FC236}">
                <a16:creationId xmlns:a16="http://schemas.microsoft.com/office/drawing/2014/main" xmlns="" id="{897F9B12-969A-408D-9A80-DB3D56BB645E}"/>
              </a:ext>
            </a:extLst>
          </p:cNvPr>
          <p:cNvSpPr/>
          <p:nvPr/>
        </p:nvSpPr>
        <p:spPr>
          <a:xfrm>
            <a:off x="546379" y="1921397"/>
            <a:ext cx="6141024" cy="47173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Calibri" pitchFamily="34" charset="0"/>
                <a:cs typeface="Calibri" panose="020F0502020204030204" pitchFamily="34" charset="0"/>
              </a:rPr>
              <a:t>National Centre for the Performing Arts (NCPA) (Beijing, China</a:t>
            </a:r>
            <a:r>
              <a:rPr lang="en-US" sz="2200" b="1" dirty="0" smtClean="0">
                <a:latin typeface="Calibri" panose="020F0502020204030204" pitchFamily="34" charset="0"/>
                <a:cs typeface="Calibri" panose="020F0502020204030204" pitchFamily="34" charset="0"/>
              </a:rPr>
              <a:t>)</a:t>
            </a:r>
          </a:p>
          <a:p>
            <a:pPr algn="ctr"/>
            <a:endParaRPr lang="en-US" sz="2200" b="1" dirty="0">
              <a:latin typeface="Calibri" panose="020F0502020204030204" pitchFamily="34" charset="0"/>
              <a:cs typeface="Calibri" panose="020F0502020204030204" pitchFamily="34" charset="0"/>
            </a:endParaRPr>
          </a:p>
          <a:p>
            <a:pPr algn="just"/>
            <a:r>
              <a:rPr lang="en-US" sz="2200" dirty="0">
                <a:latin typeface="Calibri" panose="020F0502020204030204" pitchFamily="34" charset="0"/>
                <a:cs typeface="Calibri" panose="020F0502020204030204" pitchFamily="34" charset="0"/>
              </a:rPr>
              <a:t>Nicknamed “the egg”, the NCPA divided opinion even before its opening concert in 2007. The titanium and glass dome set in an artificial lake is just a stone’s throw from the ancient Forbidden City and was felt by many to be out of keeping with the latter’s imperial architecture – although others applauded its futuristic design. At $336 million, the cost of the building – like many other major architectural projects – also sparked debates. </a:t>
            </a:r>
          </a:p>
        </p:txBody>
      </p:sp>
      <p:sp>
        <p:nvSpPr>
          <p:cNvPr id="6" name="Rectangle 5">
            <a:extLst>
              <a:ext uri="{FF2B5EF4-FFF2-40B4-BE49-F238E27FC236}">
                <a16:creationId xmlns:a16="http://schemas.microsoft.com/office/drawing/2014/main" xmlns="" id="{748FA8E3-2CE3-3647-992D-018F0126A7B0}"/>
              </a:ext>
            </a:extLst>
          </p:cNvPr>
          <p:cNvSpPr/>
          <p:nvPr/>
        </p:nvSpPr>
        <p:spPr>
          <a:xfrm>
            <a:off x="7363838" y="556124"/>
            <a:ext cx="4279665"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itchFamily="34" charset="0"/>
                <a:cs typeface="Calibri" pitchFamily="34" charset="0"/>
              </a:rPr>
              <a:t>Reading Comprehension</a:t>
            </a:r>
          </a:p>
          <a:p>
            <a:pPr algn="ctr"/>
            <a:r>
              <a:rPr lang="ka-GE" sz="2400" dirty="0">
                <a:latin typeface="Calibri" pitchFamily="34" charset="0"/>
                <a:cs typeface="Calibri" pitchFamily="34" charset="0"/>
              </a:rPr>
              <a:t>წაკითხულის გააზრება</a:t>
            </a:r>
            <a:endParaRPr lang="en-US" sz="2400" dirty="0">
              <a:latin typeface="Calibri" pitchFamily="34" charset="0"/>
              <a:cs typeface="Calibri" pitchFamily="34" charset="0"/>
            </a:endParaRPr>
          </a:p>
        </p:txBody>
      </p:sp>
      <p:pic>
        <p:nvPicPr>
          <p:cNvPr id="4098" name="Picture 2" descr="C:\Users\User\Desktop\national-centre-performing-arts-beijing_852b4430d3a0e8f4b53b8904a791461bbc19986c.jpg"/>
          <p:cNvPicPr>
            <a:picLocks noChangeAspect="1" noChangeArrowheads="1"/>
          </p:cNvPicPr>
          <p:nvPr/>
        </p:nvPicPr>
        <p:blipFill rotWithShape="1">
          <a:blip r:embed="rId4">
            <a:extLst>
              <a:ext uri="{28A0092B-C50C-407E-A947-70E740481C1C}">
                <a14:useLocalDpi xmlns:a14="http://schemas.microsoft.com/office/drawing/2010/main" val="0"/>
              </a:ext>
            </a:extLst>
          </a:blip>
          <a:srcRect l="8179" r="3322"/>
          <a:stretch/>
        </p:blipFill>
        <p:spPr bwMode="auto">
          <a:xfrm>
            <a:off x="7243315" y="2483892"/>
            <a:ext cx="4400188" cy="3267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4221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a16="http://schemas.microsoft.com/office/drawing/2014/main" xmlns="" id="{AFCE9FF2-C1CD-3B46-8DA3-F837CD71F165}"/>
              </a:ext>
            </a:extLst>
          </p:cNvPr>
          <p:cNvSpPr/>
          <p:nvPr/>
        </p:nvSpPr>
        <p:spPr>
          <a:xfrm>
            <a:off x="577303" y="4169150"/>
            <a:ext cx="10430041" cy="1208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latin typeface="Calibri" pitchFamily="34" charset="0"/>
              </a:rPr>
              <a:t>Part of its problem was its proximity to the neighbouring Edwardian </a:t>
            </a:r>
            <a:r>
              <a:rPr lang="en-US" sz="2400" i="1" dirty="0" smtClean="0">
                <a:latin typeface="Calibri" pitchFamily="34" charset="0"/>
              </a:rPr>
              <a:t>neoclassical </a:t>
            </a:r>
            <a:r>
              <a:rPr lang="en-US" sz="2400" i="1" dirty="0">
                <a:latin typeface="Calibri" pitchFamily="34" charset="0"/>
              </a:rPr>
              <a:t>Parliament House, which only accentuates the architectural aspects of Beehive that many disliked. </a:t>
            </a:r>
          </a:p>
        </p:txBody>
      </p:sp>
      <p:sp>
        <p:nvSpPr>
          <p:cNvPr id="6" name="Rectangle 5">
            <a:extLst>
              <a:ext uri="{FF2B5EF4-FFF2-40B4-BE49-F238E27FC236}">
                <a16:creationId xmlns:a16="http://schemas.microsoft.com/office/drawing/2014/main" xmlns="" id="{C3297719-7BD2-E047-8438-904D3A7C872F}"/>
              </a:ext>
            </a:extLst>
          </p:cNvPr>
          <p:cNvSpPr/>
          <p:nvPr/>
        </p:nvSpPr>
        <p:spPr>
          <a:xfrm>
            <a:off x="577303" y="2522281"/>
            <a:ext cx="1039549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itchFamily="34" charset="0"/>
              </a:rPr>
              <a:t>Which building is  controversial because of its surroundings?</a:t>
            </a:r>
          </a:p>
        </p:txBody>
      </p:sp>
      <p:pic>
        <p:nvPicPr>
          <p:cNvPr id="13" name="Google Shape;90;p1">
            <a:extLst>
              <a:ext uri="{FF2B5EF4-FFF2-40B4-BE49-F238E27FC236}">
                <a16:creationId xmlns:a16="http://schemas.microsoft.com/office/drawing/2014/main" xmlns=""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a16="http://schemas.microsoft.com/office/drawing/2014/main" xmlns=""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
        <p:nvSpPr>
          <p:cNvPr id="2" name="Rectangle 1">
            <a:extLst>
              <a:ext uri="{FF2B5EF4-FFF2-40B4-BE49-F238E27FC236}">
                <a16:creationId xmlns:a16="http://schemas.microsoft.com/office/drawing/2014/main" xmlns="" id="{F7FE58D0-73AC-414A-A000-DDD6E7276294}"/>
              </a:ext>
            </a:extLst>
          </p:cNvPr>
          <p:cNvSpPr/>
          <p:nvPr/>
        </p:nvSpPr>
        <p:spPr>
          <a:xfrm>
            <a:off x="10097478" y="3185062"/>
            <a:ext cx="1716095" cy="8816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Calibri" pitchFamily="34" charset="0"/>
              </a:rPr>
              <a:t>The Beehive</a:t>
            </a:r>
            <a:endParaRPr lang="en-US" sz="2400" dirty="0">
              <a:latin typeface="Calibri" pitchFamily="34" charset="0"/>
            </a:endParaRPr>
          </a:p>
        </p:txBody>
      </p:sp>
      <p:sp>
        <p:nvSpPr>
          <p:cNvPr id="9" name="Rectangle 8">
            <a:extLst>
              <a:ext uri="{FF2B5EF4-FFF2-40B4-BE49-F238E27FC236}">
                <a16:creationId xmlns:a16="http://schemas.microsoft.com/office/drawing/2014/main" xmlns="" id="{748FA8E3-2CE3-3647-992D-018F0126A7B0}"/>
              </a:ext>
            </a:extLst>
          </p:cNvPr>
          <p:cNvSpPr/>
          <p:nvPr/>
        </p:nvSpPr>
        <p:spPr>
          <a:xfrm>
            <a:off x="7363838" y="556124"/>
            <a:ext cx="4279665"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itchFamily="34" charset="0"/>
                <a:cs typeface="Calibri" pitchFamily="34" charset="0"/>
              </a:rPr>
              <a:t>Reading Comprehension</a:t>
            </a:r>
          </a:p>
          <a:p>
            <a:pPr algn="ctr"/>
            <a:r>
              <a:rPr lang="ka-GE" sz="2400" dirty="0">
                <a:latin typeface="Calibri" pitchFamily="34" charset="0"/>
                <a:cs typeface="Calibri" pitchFamily="34" charset="0"/>
              </a:rPr>
              <a:t>წაკითხულის გააზრება</a:t>
            </a:r>
            <a:endParaRPr lang="en-US" sz="2400" dirty="0">
              <a:latin typeface="Calibri" pitchFamily="34" charset="0"/>
              <a:cs typeface="Calibri" pitchFamily="34" charset="0"/>
            </a:endParaRPr>
          </a:p>
        </p:txBody>
      </p:sp>
    </p:spTree>
    <p:extLst>
      <p:ext uri="{BB962C8B-B14F-4D97-AF65-F5344CB8AC3E}">
        <p14:creationId xmlns:p14="http://schemas.microsoft.com/office/powerpoint/2010/main" val="20324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animBg="1"/>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grpSp>
        <p:nvGrpSpPr>
          <p:cNvPr id="107" name="Google Shape;107;g8d3272b2c0_0_301"/>
          <p:cNvGrpSpPr/>
          <p:nvPr/>
        </p:nvGrpSpPr>
        <p:grpSpPr>
          <a:xfrm>
            <a:off x="-4953980" y="685800"/>
            <a:ext cx="10804715" cy="7633251"/>
            <a:chOff x="-4943656" y="-757771"/>
            <a:chExt cx="10082305" cy="5889900"/>
          </a:xfrm>
        </p:grpSpPr>
        <p:sp>
          <p:nvSpPr>
            <p:cNvPr id="108" name="Google Shape;108;g8d3272b2c0_0_301"/>
            <p:cNvSpPr/>
            <p:nvPr/>
          </p:nvSpPr>
          <p:spPr>
            <a:xfrm>
              <a:off x="-4943656" y="-757771"/>
              <a:ext cx="5889900" cy="5889900"/>
            </a:xfrm>
            <a:prstGeom prst="blockArc">
              <a:avLst>
                <a:gd name="adj1" fmla="val 18900000"/>
                <a:gd name="adj2" fmla="val 2173954"/>
                <a:gd name="adj3" fmla="val 0"/>
              </a:avLst>
            </a:pr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09" name="Google Shape;109;g8d3272b2c0_0_301"/>
            <p:cNvSpPr/>
            <p:nvPr/>
          </p:nvSpPr>
          <p:spPr>
            <a:xfrm>
              <a:off x="306853" y="198853"/>
              <a:ext cx="48225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0" name="Google Shape;110;g8d3272b2c0_0_301"/>
            <p:cNvSpPr txBox="1"/>
            <p:nvPr/>
          </p:nvSpPr>
          <p:spPr>
            <a:xfrm>
              <a:off x="306853" y="198853"/>
              <a:ext cx="48225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a:solidFill>
                    <a:schemeClr val="lt1"/>
                  </a:solidFill>
                  <a:latin typeface="Calibri" panose="020F0502020204030204" pitchFamily="34" charset="0"/>
                  <a:ea typeface="Calibri"/>
                  <a:cs typeface="Calibri" panose="020F0502020204030204" pitchFamily="34" charset="0"/>
                  <a:sym typeface="Calibri"/>
                </a:rPr>
                <a:t>Introduction - შესავალი </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1" name="Google Shape;111;g8d3272b2c0_0_301"/>
            <p:cNvSpPr/>
            <p:nvPr/>
          </p:nvSpPr>
          <p:spPr>
            <a:xfrm>
              <a:off x="58396" y="149161"/>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2" name="Google Shape;112;g8d3272b2c0_0_301"/>
            <p:cNvSpPr/>
            <p:nvPr/>
          </p:nvSpPr>
          <p:spPr>
            <a:xfrm>
              <a:off x="666854" y="795501"/>
              <a:ext cx="44625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3" name="Google Shape;113;g8d3272b2c0_0_301"/>
            <p:cNvSpPr txBox="1"/>
            <p:nvPr/>
          </p:nvSpPr>
          <p:spPr>
            <a:xfrm>
              <a:off x="666854" y="795501"/>
              <a:ext cx="44625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a:solidFill>
                    <a:schemeClr val="lt1"/>
                  </a:solidFill>
                  <a:latin typeface="Calibri" panose="020F0502020204030204" pitchFamily="34" charset="0"/>
                  <a:ea typeface="Calibri"/>
                  <a:cs typeface="Calibri" panose="020F0502020204030204" pitchFamily="34" charset="0"/>
                  <a:sym typeface="Calibri"/>
                </a:rPr>
                <a:t>Vocabulary - ლექსიკა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4" name="Google Shape;114;g8d3272b2c0_0_301"/>
            <p:cNvSpPr/>
            <p:nvPr/>
          </p:nvSpPr>
          <p:spPr>
            <a:xfrm>
              <a:off x="418397" y="745809"/>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5" name="Google Shape;115;g8d3272b2c0_0_301"/>
            <p:cNvSpPr/>
            <p:nvPr/>
          </p:nvSpPr>
          <p:spPr>
            <a:xfrm>
              <a:off x="864133" y="1391711"/>
              <a:ext cx="4265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6" name="Google Shape;116;g8d3272b2c0_0_301"/>
            <p:cNvSpPr txBox="1"/>
            <p:nvPr/>
          </p:nvSpPr>
          <p:spPr>
            <a:xfrm>
              <a:off x="864133" y="1391711"/>
              <a:ext cx="4265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smtClean="0">
                  <a:solidFill>
                    <a:schemeClr val="lt1"/>
                  </a:solidFill>
                  <a:latin typeface="Calibri" panose="020F0502020204030204" pitchFamily="34" charset="0"/>
                  <a:ea typeface="Calibri"/>
                  <a:cs typeface="Calibri" panose="020F0502020204030204" pitchFamily="34" charset="0"/>
                  <a:sym typeface="Calibri"/>
                </a:rPr>
                <a:t>Reading Comprehension </a:t>
              </a:r>
              <a:r>
                <a:rPr lang="en-US" sz="1500" b="1" dirty="0">
                  <a:solidFill>
                    <a:schemeClr val="lt1"/>
                  </a:solidFill>
                  <a:latin typeface="Calibri" panose="020F0502020204030204" pitchFamily="34" charset="0"/>
                  <a:ea typeface="Calibri"/>
                  <a:cs typeface="Calibri" panose="020F0502020204030204" pitchFamily="34" charset="0"/>
                  <a:sym typeface="Calibri"/>
                </a:rPr>
                <a:t>- </a:t>
              </a:r>
              <a:r>
                <a:rPr lang="en-US" sz="1500" b="1" dirty="0" smtClean="0">
                  <a:solidFill>
                    <a:schemeClr val="lt1"/>
                  </a:solidFill>
                  <a:latin typeface="Calibri" panose="020F0502020204030204" pitchFamily="34" charset="0"/>
                  <a:ea typeface="Calibri"/>
                  <a:cs typeface="Calibri" panose="020F0502020204030204" pitchFamily="34" charset="0"/>
                  <a:sym typeface="Calibri"/>
                </a:rPr>
                <a:t> </a:t>
              </a:r>
              <a:r>
                <a:rPr lang="ka-GE" sz="1500" b="1" dirty="0" smtClean="0">
                  <a:solidFill>
                    <a:schemeClr val="lt1"/>
                  </a:solidFill>
                  <a:latin typeface="Calibri" panose="020F0502020204030204" pitchFamily="34" charset="0"/>
                  <a:ea typeface="Calibri"/>
                  <a:cs typeface="Calibri" panose="020F0502020204030204" pitchFamily="34" charset="0"/>
                  <a:sym typeface="Calibri"/>
                </a:rPr>
                <a:t>წაკითხულის გააზრება</a:t>
              </a:r>
              <a:r>
                <a:rPr lang="en-US" sz="1500" b="1" dirty="0" smtClean="0">
                  <a:solidFill>
                    <a:schemeClr val="lt1"/>
                  </a:solidFill>
                  <a:latin typeface="Calibri" panose="020F0502020204030204" pitchFamily="34" charset="0"/>
                  <a:ea typeface="Calibri"/>
                  <a:cs typeface="Calibri" panose="020F0502020204030204" pitchFamily="34" charset="0"/>
                  <a:sym typeface="Calibri"/>
                </a:rPr>
                <a:t> </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7" name="Google Shape;117;g8d3272b2c0_0_301"/>
            <p:cNvSpPr/>
            <p:nvPr/>
          </p:nvSpPr>
          <p:spPr>
            <a:xfrm>
              <a:off x="615675" y="1342019"/>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8" name="Google Shape;118;g8d3272b2c0_0_301"/>
            <p:cNvSpPr/>
            <p:nvPr/>
          </p:nvSpPr>
          <p:spPr>
            <a:xfrm>
              <a:off x="927122" y="1988359"/>
              <a:ext cx="4202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9" name="Google Shape;119;g8d3272b2c0_0_301"/>
            <p:cNvSpPr txBox="1"/>
            <p:nvPr/>
          </p:nvSpPr>
          <p:spPr>
            <a:xfrm>
              <a:off x="927122" y="1988359"/>
              <a:ext cx="4202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Grammar - </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გრამატიკა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0" name="Google Shape;120;g8d3272b2c0_0_301"/>
            <p:cNvSpPr/>
            <p:nvPr/>
          </p:nvSpPr>
          <p:spPr>
            <a:xfrm>
              <a:off x="678664" y="1938667"/>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1" name="Google Shape;121;g8d3272b2c0_0_301"/>
            <p:cNvSpPr/>
            <p:nvPr/>
          </p:nvSpPr>
          <p:spPr>
            <a:xfrm>
              <a:off x="864133" y="2585006"/>
              <a:ext cx="4265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2" name="Google Shape;122;g8d3272b2c0_0_301"/>
            <p:cNvSpPr txBox="1"/>
            <p:nvPr/>
          </p:nvSpPr>
          <p:spPr>
            <a:xfrm>
              <a:off x="864133" y="2585006"/>
              <a:ext cx="4265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Summary</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 შეჯამება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3" name="Google Shape;123;g8d3272b2c0_0_301"/>
            <p:cNvSpPr/>
            <p:nvPr/>
          </p:nvSpPr>
          <p:spPr>
            <a:xfrm>
              <a:off x="607509" y="2525396"/>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7" name="Google Shape;127;g8d3272b2c0_0_301"/>
            <p:cNvSpPr/>
            <p:nvPr/>
          </p:nvSpPr>
          <p:spPr>
            <a:xfrm>
              <a:off x="657559" y="3159069"/>
              <a:ext cx="448109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8" name="Google Shape;128;g8d3272b2c0_0_301"/>
            <p:cNvSpPr txBox="1"/>
            <p:nvPr/>
          </p:nvSpPr>
          <p:spPr>
            <a:xfrm>
              <a:off x="678664" y="3159069"/>
              <a:ext cx="3776597"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Homework</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 საშინაო დავალება</a:t>
              </a: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 </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9" name="Google Shape;129;g8d3272b2c0_0_301"/>
            <p:cNvSpPr/>
            <p:nvPr/>
          </p:nvSpPr>
          <p:spPr>
            <a:xfrm>
              <a:off x="425985" y="3053040"/>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grpSp>
      <p:sp>
        <p:nvSpPr>
          <p:cNvPr id="130" name="Google Shape;130;g8d3272b2c0_0_301"/>
          <p:cNvSpPr txBox="1"/>
          <p:nvPr/>
        </p:nvSpPr>
        <p:spPr>
          <a:xfrm>
            <a:off x="5968539" y="2189151"/>
            <a:ext cx="6223462" cy="2751600"/>
          </a:xfrm>
          <a:prstGeom prst="rect">
            <a:avLst/>
          </a:prstGeom>
          <a:noFill/>
          <a:ln>
            <a:noFill/>
          </a:ln>
        </p:spPr>
        <p:txBody>
          <a:bodyPr spcFirstLastPara="1" wrap="square" lIns="91425" tIns="91425" rIns="91425" bIns="91425" anchor="ctr" anchorCtr="0">
            <a:noAutofit/>
          </a:bodyPr>
          <a:lstStyle/>
          <a:p>
            <a:pPr lvl="0" algn="ctr"/>
            <a:r>
              <a:rPr lang="en-US" sz="4000" dirty="0">
                <a:solidFill>
                  <a:schemeClr val="bg1"/>
                </a:solidFill>
                <a:latin typeface="Calibri" panose="020F0502020204030204" pitchFamily="34" charset="0"/>
                <a:ea typeface="Calibri"/>
                <a:cs typeface="Calibri" panose="020F0502020204030204" pitchFamily="34" charset="0"/>
                <a:sym typeface="Calibri"/>
              </a:rPr>
              <a:t>Architecture</a:t>
            </a:r>
          </a:p>
          <a:p>
            <a:pPr lvl="0" algn="ctr"/>
            <a:r>
              <a:rPr lang="ka-GE" sz="4000" dirty="0">
                <a:solidFill>
                  <a:schemeClr val="bg1"/>
                </a:solidFill>
                <a:latin typeface="Calibri" panose="020F0502020204030204" pitchFamily="34" charset="0"/>
                <a:ea typeface="Calibri"/>
                <a:cs typeface="Calibri" panose="020F0502020204030204" pitchFamily="34" charset="0"/>
                <a:sym typeface="Calibri"/>
              </a:rPr>
              <a:t>არქიტექტურა</a:t>
            </a:r>
          </a:p>
        </p:txBody>
      </p:sp>
      <p:pic>
        <p:nvPicPr>
          <p:cNvPr id="26" name="Google Shape;90;p1">
            <a:extLst>
              <a:ext uri="{FF2B5EF4-FFF2-40B4-BE49-F238E27FC236}">
                <a16:creationId xmlns:a16="http://schemas.microsoft.com/office/drawing/2014/main" xmlns=""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27" name="Picture 26">
            <a:extLst>
              <a:ext uri="{FF2B5EF4-FFF2-40B4-BE49-F238E27FC236}">
                <a16:creationId xmlns:a16="http://schemas.microsoft.com/office/drawing/2014/main" xmlns=""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2" name="Rectangle 1"/>
          <p:cNvSpPr/>
          <p:nvPr/>
        </p:nvSpPr>
        <p:spPr>
          <a:xfrm>
            <a:off x="7206018" y="445224"/>
            <a:ext cx="4230951" cy="1190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alibri" panose="020F0502020204030204" pitchFamily="34" charset="0"/>
                <a:cs typeface="Calibri" panose="020F0502020204030204" pitchFamily="34" charset="0"/>
              </a:rPr>
              <a:t>Agenda</a:t>
            </a:r>
            <a:br>
              <a:rPr lang="en-US" sz="3200" dirty="0">
                <a:solidFill>
                  <a:schemeClr val="bg1"/>
                </a:solidFill>
                <a:latin typeface="Calibri" panose="020F0502020204030204" pitchFamily="34" charset="0"/>
                <a:cs typeface="Calibri" panose="020F0502020204030204" pitchFamily="34" charset="0"/>
              </a:rPr>
            </a:br>
            <a:r>
              <a:rPr lang="en-US" sz="3200" dirty="0">
                <a:solidFill>
                  <a:schemeClr val="bg1"/>
                </a:solidFill>
                <a:latin typeface="Calibri" panose="020F0502020204030204" pitchFamily="34" charset="0"/>
                <a:cs typeface="Calibri" panose="020F0502020204030204" pitchFamily="34" charset="0"/>
              </a:rPr>
              <a:t>გაკვეთილის გეგმა</a:t>
            </a:r>
            <a:endParaRPr lang="en-US" sz="32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a16="http://schemas.microsoft.com/office/drawing/2014/main" xmlns="" id="{AFCE9FF2-C1CD-3B46-8DA3-F837CD71F165}"/>
              </a:ext>
            </a:extLst>
          </p:cNvPr>
          <p:cNvSpPr/>
          <p:nvPr/>
        </p:nvSpPr>
        <p:spPr>
          <a:xfrm>
            <a:off x="620470" y="4541384"/>
            <a:ext cx="10352329" cy="12452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latin typeface="Calibri" pitchFamily="34" charset="0"/>
              </a:rPr>
              <a:t>At $336 million, the cost of the building – like many other major architectural projects – also sparked debates. </a:t>
            </a:r>
          </a:p>
        </p:txBody>
      </p:sp>
      <p:sp>
        <p:nvSpPr>
          <p:cNvPr id="6" name="Rectangle 5">
            <a:extLst>
              <a:ext uri="{FF2B5EF4-FFF2-40B4-BE49-F238E27FC236}">
                <a16:creationId xmlns:a16="http://schemas.microsoft.com/office/drawing/2014/main" xmlns="" id="{C3297719-7BD2-E047-8438-904D3A7C872F}"/>
              </a:ext>
            </a:extLst>
          </p:cNvPr>
          <p:cNvSpPr/>
          <p:nvPr/>
        </p:nvSpPr>
        <p:spPr>
          <a:xfrm>
            <a:off x="577303" y="2522281"/>
            <a:ext cx="1039549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itchFamily="34" charset="0"/>
              </a:rPr>
              <a:t>Which building was extremely expensive to build?</a:t>
            </a:r>
          </a:p>
        </p:txBody>
      </p:sp>
      <p:pic>
        <p:nvPicPr>
          <p:cNvPr id="13" name="Google Shape;90;p1">
            <a:extLst>
              <a:ext uri="{FF2B5EF4-FFF2-40B4-BE49-F238E27FC236}">
                <a16:creationId xmlns:a16="http://schemas.microsoft.com/office/drawing/2014/main" xmlns=""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a16="http://schemas.microsoft.com/office/drawing/2014/main" xmlns=""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
        <p:nvSpPr>
          <p:cNvPr id="2" name="Rectangle 1">
            <a:extLst>
              <a:ext uri="{FF2B5EF4-FFF2-40B4-BE49-F238E27FC236}">
                <a16:creationId xmlns:a16="http://schemas.microsoft.com/office/drawing/2014/main" xmlns="" id="{1562152B-3BEB-481F-B0AA-983A1E2556E6}"/>
              </a:ext>
            </a:extLst>
          </p:cNvPr>
          <p:cNvSpPr/>
          <p:nvPr/>
        </p:nvSpPr>
        <p:spPr>
          <a:xfrm>
            <a:off x="10040645" y="3249227"/>
            <a:ext cx="1890943" cy="11419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pitchFamily="34" charset="0"/>
              </a:rPr>
              <a:t>National Centre for the Performing Arts </a:t>
            </a:r>
          </a:p>
        </p:txBody>
      </p:sp>
      <p:sp>
        <p:nvSpPr>
          <p:cNvPr id="8" name="Rectangle 7">
            <a:extLst>
              <a:ext uri="{FF2B5EF4-FFF2-40B4-BE49-F238E27FC236}">
                <a16:creationId xmlns:a16="http://schemas.microsoft.com/office/drawing/2014/main" xmlns="" id="{748FA8E3-2CE3-3647-992D-018F0126A7B0}"/>
              </a:ext>
            </a:extLst>
          </p:cNvPr>
          <p:cNvSpPr/>
          <p:nvPr/>
        </p:nvSpPr>
        <p:spPr>
          <a:xfrm>
            <a:off x="7363838" y="556124"/>
            <a:ext cx="4279665"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itchFamily="34" charset="0"/>
                <a:cs typeface="Calibri" pitchFamily="34" charset="0"/>
              </a:rPr>
              <a:t>Reading Comprehension</a:t>
            </a:r>
          </a:p>
          <a:p>
            <a:pPr algn="ctr"/>
            <a:r>
              <a:rPr lang="ka-GE" sz="2400" dirty="0">
                <a:latin typeface="Calibri" pitchFamily="34" charset="0"/>
                <a:cs typeface="Calibri" pitchFamily="34" charset="0"/>
              </a:rPr>
              <a:t>წაკითხულის გააზრება</a:t>
            </a:r>
            <a:endParaRPr lang="en-US" sz="2400" dirty="0">
              <a:latin typeface="Calibri" pitchFamily="34" charset="0"/>
              <a:cs typeface="Calibri" pitchFamily="34" charset="0"/>
            </a:endParaRPr>
          </a:p>
        </p:txBody>
      </p:sp>
    </p:spTree>
    <p:extLst>
      <p:ext uri="{BB962C8B-B14F-4D97-AF65-F5344CB8AC3E}">
        <p14:creationId xmlns:p14="http://schemas.microsoft.com/office/powerpoint/2010/main" val="56641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a16="http://schemas.microsoft.com/office/drawing/2014/main" xmlns="" id="{AFCE9FF2-C1CD-3B46-8DA3-F837CD71F165}"/>
              </a:ext>
            </a:extLst>
          </p:cNvPr>
          <p:cNvSpPr/>
          <p:nvPr/>
        </p:nvSpPr>
        <p:spPr>
          <a:xfrm>
            <a:off x="542758" y="4318465"/>
            <a:ext cx="10430041" cy="14135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latin typeface="Calibri" pitchFamily="34" charset="0"/>
              </a:rPr>
              <a:t>The titanium and glass dome set in an artificial lake is just a stone’s throw from the ancient Forbidden City and was felt by many to be out of keeping with the latter’s imperial architecture – although others applauded its futuristic design.</a:t>
            </a:r>
          </a:p>
        </p:txBody>
      </p:sp>
      <p:sp>
        <p:nvSpPr>
          <p:cNvPr id="6" name="Rectangle 5">
            <a:extLst>
              <a:ext uri="{FF2B5EF4-FFF2-40B4-BE49-F238E27FC236}">
                <a16:creationId xmlns:a16="http://schemas.microsoft.com/office/drawing/2014/main" xmlns="" id="{C3297719-7BD2-E047-8438-904D3A7C872F}"/>
              </a:ext>
            </a:extLst>
          </p:cNvPr>
          <p:cNvSpPr/>
          <p:nvPr/>
        </p:nvSpPr>
        <p:spPr>
          <a:xfrm>
            <a:off x="577303" y="2522281"/>
            <a:ext cx="1039549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itchFamily="34" charset="0"/>
              </a:rPr>
              <a:t>Which building got </a:t>
            </a:r>
            <a:r>
              <a:rPr lang="en-US" sz="2400" dirty="0" smtClean="0">
                <a:latin typeface="Calibri" pitchFamily="34" charset="0"/>
              </a:rPr>
              <a:t>mixed </a:t>
            </a:r>
            <a:r>
              <a:rPr lang="en-US" sz="2400" dirty="0">
                <a:latin typeface="Calibri" pitchFamily="34" charset="0"/>
              </a:rPr>
              <a:t>reactions?</a:t>
            </a:r>
          </a:p>
        </p:txBody>
      </p:sp>
      <p:pic>
        <p:nvPicPr>
          <p:cNvPr id="13" name="Google Shape;90;p1">
            <a:extLst>
              <a:ext uri="{FF2B5EF4-FFF2-40B4-BE49-F238E27FC236}">
                <a16:creationId xmlns:a16="http://schemas.microsoft.com/office/drawing/2014/main" xmlns=""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a16="http://schemas.microsoft.com/office/drawing/2014/main" xmlns=""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
        <p:nvSpPr>
          <p:cNvPr id="2" name="Rectangle 1">
            <a:extLst>
              <a:ext uri="{FF2B5EF4-FFF2-40B4-BE49-F238E27FC236}">
                <a16:creationId xmlns:a16="http://schemas.microsoft.com/office/drawing/2014/main" xmlns="" id="{8D7F4890-964A-4A74-A790-2991236406D1}"/>
              </a:ext>
            </a:extLst>
          </p:cNvPr>
          <p:cNvSpPr/>
          <p:nvPr/>
        </p:nvSpPr>
        <p:spPr>
          <a:xfrm>
            <a:off x="10005134" y="3185062"/>
            <a:ext cx="2015231" cy="9982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pitchFamily="34" charset="0"/>
              </a:rPr>
              <a:t>National Centre for the Performing Arts </a:t>
            </a:r>
          </a:p>
        </p:txBody>
      </p:sp>
      <p:sp>
        <p:nvSpPr>
          <p:cNvPr id="8" name="Rectangle 7">
            <a:extLst>
              <a:ext uri="{FF2B5EF4-FFF2-40B4-BE49-F238E27FC236}">
                <a16:creationId xmlns:a16="http://schemas.microsoft.com/office/drawing/2014/main" xmlns="" id="{748FA8E3-2CE3-3647-992D-018F0126A7B0}"/>
              </a:ext>
            </a:extLst>
          </p:cNvPr>
          <p:cNvSpPr/>
          <p:nvPr/>
        </p:nvSpPr>
        <p:spPr>
          <a:xfrm>
            <a:off x="7363838" y="556124"/>
            <a:ext cx="4279665"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itchFamily="34" charset="0"/>
                <a:cs typeface="Calibri" pitchFamily="34" charset="0"/>
              </a:rPr>
              <a:t>Reading Comprehension</a:t>
            </a:r>
          </a:p>
          <a:p>
            <a:pPr algn="ctr"/>
            <a:r>
              <a:rPr lang="ka-GE" sz="2400" dirty="0">
                <a:latin typeface="Calibri" pitchFamily="34" charset="0"/>
                <a:cs typeface="Calibri" pitchFamily="34" charset="0"/>
              </a:rPr>
              <a:t>წაკითხულის გააზრება</a:t>
            </a:r>
            <a:endParaRPr lang="en-US" sz="2400" dirty="0">
              <a:latin typeface="Calibri" pitchFamily="34" charset="0"/>
              <a:cs typeface="Calibri" pitchFamily="34" charset="0"/>
            </a:endParaRPr>
          </a:p>
        </p:txBody>
      </p:sp>
    </p:spTree>
    <p:extLst>
      <p:ext uri="{BB962C8B-B14F-4D97-AF65-F5344CB8AC3E}">
        <p14:creationId xmlns:p14="http://schemas.microsoft.com/office/powerpoint/2010/main" val="78769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animBg="1"/>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4" name="Rectangle 3">
            <a:extLst>
              <a:ext uri="{FF2B5EF4-FFF2-40B4-BE49-F238E27FC236}">
                <a16:creationId xmlns:a16="http://schemas.microsoft.com/office/drawing/2014/main" xmlns="" id="{6042AC8F-C617-8540-A5BD-0D218871DB0D}"/>
              </a:ext>
            </a:extLst>
          </p:cNvPr>
          <p:cNvSpPr/>
          <p:nvPr/>
        </p:nvSpPr>
        <p:spPr>
          <a:xfrm>
            <a:off x="7888406" y="464777"/>
            <a:ext cx="3115798" cy="1200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sp>
        <p:nvSpPr>
          <p:cNvPr id="2" name="Rectangle 1">
            <a:extLst>
              <a:ext uri="{FF2B5EF4-FFF2-40B4-BE49-F238E27FC236}">
                <a16:creationId xmlns:a16="http://schemas.microsoft.com/office/drawing/2014/main" xmlns="" id="{AD0E387F-F56A-0545-BA44-601E3311587C}"/>
              </a:ext>
            </a:extLst>
          </p:cNvPr>
          <p:cNvSpPr/>
          <p:nvPr/>
        </p:nvSpPr>
        <p:spPr>
          <a:xfrm>
            <a:off x="1604853" y="2717330"/>
            <a:ext cx="8803744" cy="22729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Calibri" panose="020F0502020204030204" pitchFamily="34" charset="0"/>
                <a:cs typeface="Calibri" panose="020F0502020204030204" pitchFamily="34" charset="0"/>
              </a:rPr>
              <a:t>Future </a:t>
            </a:r>
            <a:r>
              <a:rPr lang="en-US" sz="3200" b="1" dirty="0" smtClean="0">
                <a:solidFill>
                  <a:schemeClr val="bg1"/>
                </a:solidFill>
                <a:latin typeface="Calibri" panose="020F0502020204030204" pitchFamily="34" charset="0"/>
                <a:cs typeface="Calibri" panose="020F0502020204030204" pitchFamily="34" charset="0"/>
              </a:rPr>
              <a:t>Continuous</a:t>
            </a:r>
            <a:r>
              <a:rPr lang="ka-GE" sz="3200" b="1" dirty="0" smtClean="0">
                <a:solidFill>
                  <a:schemeClr val="bg1"/>
                </a:solidFill>
                <a:latin typeface="Calibri" panose="020F0502020204030204" pitchFamily="34" charset="0"/>
                <a:cs typeface="Calibri" panose="020F0502020204030204" pitchFamily="34" charset="0"/>
              </a:rPr>
              <a:t> </a:t>
            </a:r>
            <a:r>
              <a:rPr lang="en-US" sz="3200" b="1" dirty="0" smtClean="0">
                <a:solidFill>
                  <a:schemeClr val="bg1"/>
                </a:solidFill>
                <a:latin typeface="Calibri" panose="020F0502020204030204" pitchFamily="34" charset="0"/>
                <a:cs typeface="Calibri" panose="020F0502020204030204" pitchFamily="34" charset="0"/>
              </a:rPr>
              <a:t>Tense</a:t>
            </a:r>
            <a:endParaRPr lang="en-US" sz="3200" b="1" dirty="0">
              <a:solidFill>
                <a:schemeClr val="bg1"/>
              </a:solidFill>
              <a:latin typeface="Calibri" panose="020F0502020204030204" pitchFamily="34" charset="0"/>
              <a:cs typeface="Calibri" panose="020F0502020204030204" pitchFamily="34" charset="0"/>
            </a:endParaRPr>
          </a:p>
        </p:txBody>
      </p:sp>
      <p:pic>
        <p:nvPicPr>
          <p:cNvPr id="8" name="Google Shape;90;p1">
            <a:extLst>
              <a:ext uri="{FF2B5EF4-FFF2-40B4-BE49-F238E27FC236}">
                <a16:creationId xmlns:a16="http://schemas.microsoft.com/office/drawing/2014/main" xmlns=""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xmlns=""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a16="http://schemas.microsoft.com/office/drawing/2014/main" xmlns="" id="{EBCEA2AB-4EC0-894F-9C48-DF6E44FE0776}"/>
              </a:ext>
            </a:extLst>
          </p:cNvPr>
          <p:cNvSpPr/>
          <p:nvPr/>
        </p:nvSpPr>
        <p:spPr>
          <a:xfrm>
            <a:off x="1085322" y="2292824"/>
            <a:ext cx="10109152" cy="3845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b="1" dirty="0">
              <a:latin typeface="Calibri" charset="0"/>
              <a:ea typeface="Calibri" charset="0"/>
              <a:cs typeface="Calibri" charset="0"/>
            </a:endParaRPr>
          </a:p>
        </p:txBody>
      </p:sp>
      <p:pic>
        <p:nvPicPr>
          <p:cNvPr id="9" name="Google Shape;90;p1">
            <a:extLst>
              <a:ext uri="{FF2B5EF4-FFF2-40B4-BE49-F238E27FC236}">
                <a16:creationId xmlns:a16="http://schemas.microsoft.com/office/drawing/2014/main" xmlns=""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xmlns=""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3" name="Rectangle: Rounded Corners 2">
            <a:extLst>
              <a:ext uri="{FF2B5EF4-FFF2-40B4-BE49-F238E27FC236}">
                <a16:creationId xmlns:a16="http://schemas.microsoft.com/office/drawing/2014/main" xmlns="" id="{BDCC0A5F-05AD-424F-B6CD-E84A21E3564F}"/>
              </a:ext>
            </a:extLst>
          </p:cNvPr>
          <p:cNvSpPr/>
          <p:nvPr/>
        </p:nvSpPr>
        <p:spPr>
          <a:xfrm>
            <a:off x="1642369" y="2750881"/>
            <a:ext cx="2077375" cy="4461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itchFamily="34" charset="0"/>
              </a:rPr>
              <a:t>Meaning</a:t>
            </a:r>
          </a:p>
        </p:txBody>
      </p:sp>
      <p:sp>
        <p:nvSpPr>
          <p:cNvPr id="5" name="Rectangle: Rounded Corners 4">
            <a:extLst>
              <a:ext uri="{FF2B5EF4-FFF2-40B4-BE49-F238E27FC236}">
                <a16:creationId xmlns:a16="http://schemas.microsoft.com/office/drawing/2014/main" xmlns="" id="{D1BAE9D5-BACE-42C0-90E5-B87BA7F48DC3}"/>
              </a:ext>
            </a:extLst>
          </p:cNvPr>
          <p:cNvSpPr/>
          <p:nvPr/>
        </p:nvSpPr>
        <p:spPr>
          <a:xfrm>
            <a:off x="2220407" y="3452884"/>
            <a:ext cx="7838982" cy="21892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latin typeface="Calibri" pitchFamily="34" charset="0"/>
              </a:rPr>
              <a:t>Future </a:t>
            </a:r>
            <a:r>
              <a:rPr lang="en-US" sz="2000" b="1" dirty="0" smtClean="0">
                <a:latin typeface="Calibri" pitchFamily="34" charset="0"/>
              </a:rPr>
              <a:t>Continuous </a:t>
            </a:r>
            <a:r>
              <a:rPr lang="en-US" sz="2000" b="1" dirty="0">
                <a:latin typeface="Calibri" pitchFamily="34" charset="0"/>
              </a:rPr>
              <a:t>is used to say that an action will be in progress at a specific time in the future</a:t>
            </a:r>
            <a:r>
              <a:rPr lang="en-US" sz="2000" b="1" dirty="0" smtClean="0">
                <a:latin typeface="Calibri" pitchFamily="34" charset="0"/>
              </a:rPr>
              <a:t>.</a:t>
            </a:r>
          </a:p>
          <a:p>
            <a:endParaRPr lang="en-US" sz="2000" b="1" dirty="0">
              <a:latin typeface="Calibri" pitchFamily="34" charset="0"/>
            </a:endParaRPr>
          </a:p>
          <a:p>
            <a:r>
              <a:rPr lang="en-US" sz="2000" dirty="0">
                <a:latin typeface="Calibri" pitchFamily="34" charset="0"/>
              </a:rPr>
              <a:t>   Example</a:t>
            </a:r>
          </a:p>
          <a:p>
            <a:pPr marL="285750" indent="-285750">
              <a:buFont typeface="Arial" panose="020B0604020202020204" pitchFamily="34" charset="0"/>
              <a:buChar char="•"/>
            </a:pPr>
            <a:r>
              <a:rPr lang="en-US" sz="2000" i="1" dirty="0" smtClean="0">
                <a:latin typeface="Calibri" pitchFamily="34" charset="0"/>
              </a:rPr>
              <a:t>This </a:t>
            </a:r>
            <a:r>
              <a:rPr lang="en-US" sz="2000" i="1" dirty="0">
                <a:latin typeface="Calibri" pitchFamily="34" charset="0"/>
              </a:rPr>
              <a:t>time on Thursday I’ll be flying to Thailand.</a:t>
            </a:r>
          </a:p>
          <a:p>
            <a:pPr marL="285750" indent="-285750">
              <a:buFont typeface="Arial" panose="020B0604020202020204" pitchFamily="34" charset="0"/>
              <a:buChar char="•"/>
            </a:pPr>
            <a:r>
              <a:rPr lang="en-US" sz="2000" i="1" dirty="0">
                <a:latin typeface="Calibri" pitchFamily="34" charset="0"/>
              </a:rPr>
              <a:t>In two hours she’ll be leaving work.</a:t>
            </a:r>
          </a:p>
        </p:txBody>
      </p:sp>
      <p:sp>
        <p:nvSpPr>
          <p:cNvPr id="11" name="Rectangle 10">
            <a:extLst>
              <a:ext uri="{FF2B5EF4-FFF2-40B4-BE49-F238E27FC236}">
                <a16:creationId xmlns:a16="http://schemas.microsoft.com/office/drawing/2014/main" xmlns="" id="{6042AC8F-C617-8540-A5BD-0D218871DB0D}"/>
              </a:ext>
            </a:extLst>
          </p:cNvPr>
          <p:cNvSpPr/>
          <p:nvPr/>
        </p:nvSpPr>
        <p:spPr>
          <a:xfrm>
            <a:off x="7888406" y="464777"/>
            <a:ext cx="3115798" cy="1200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spTree>
    <p:extLst>
      <p:ext uri="{BB962C8B-B14F-4D97-AF65-F5344CB8AC3E}">
        <p14:creationId xmlns:p14="http://schemas.microsoft.com/office/powerpoint/2010/main" val="4897766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a16="http://schemas.microsoft.com/office/drawing/2014/main" xmlns="" id="{EBCEA2AB-4EC0-894F-9C48-DF6E44FE0776}"/>
              </a:ext>
            </a:extLst>
          </p:cNvPr>
          <p:cNvSpPr/>
          <p:nvPr/>
        </p:nvSpPr>
        <p:spPr>
          <a:xfrm>
            <a:off x="941033" y="1908699"/>
            <a:ext cx="9963673" cy="46874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a-GE" sz="2400" b="1" i="1" dirty="0">
              <a:solidFill>
                <a:srgbClr val="FFC000"/>
              </a:solidFill>
              <a:latin typeface="Calibri" charset="0"/>
              <a:ea typeface="Calibri" charset="0"/>
              <a:cs typeface="Calibri" charset="0"/>
            </a:endParaRPr>
          </a:p>
          <a:p>
            <a:endParaRPr lang="en-US" sz="2400" b="1" i="1" dirty="0">
              <a:solidFill>
                <a:schemeClr val="bg1"/>
              </a:solidFill>
              <a:latin typeface="Calibri" charset="0"/>
              <a:ea typeface="Calibri" charset="0"/>
              <a:cs typeface="Calibri" charset="0"/>
            </a:endParaRPr>
          </a:p>
        </p:txBody>
      </p:sp>
      <p:pic>
        <p:nvPicPr>
          <p:cNvPr id="9" name="Google Shape;90;p1">
            <a:extLst>
              <a:ext uri="{FF2B5EF4-FFF2-40B4-BE49-F238E27FC236}">
                <a16:creationId xmlns:a16="http://schemas.microsoft.com/office/drawing/2014/main" xmlns=""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xmlns=""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3" name="Rectangle: Rounded Corners 2">
            <a:extLst>
              <a:ext uri="{FF2B5EF4-FFF2-40B4-BE49-F238E27FC236}">
                <a16:creationId xmlns:a16="http://schemas.microsoft.com/office/drawing/2014/main" xmlns="" id="{ADE38AA2-96F1-4EC4-B7B7-A5397C9C5361}"/>
              </a:ext>
            </a:extLst>
          </p:cNvPr>
          <p:cNvSpPr/>
          <p:nvPr/>
        </p:nvSpPr>
        <p:spPr>
          <a:xfrm>
            <a:off x="1526959" y="2202455"/>
            <a:ext cx="8265111" cy="4128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latin typeface="Calibri" pitchFamily="34" charset="0"/>
              </a:rPr>
              <a:t>Future </a:t>
            </a:r>
            <a:r>
              <a:rPr lang="en-US" sz="2000" b="1" dirty="0" smtClean="0">
                <a:latin typeface="Calibri" pitchFamily="34" charset="0"/>
              </a:rPr>
              <a:t>Continuous </a:t>
            </a:r>
            <a:r>
              <a:rPr lang="en-US" sz="2000" b="1" dirty="0">
                <a:latin typeface="Calibri" pitchFamily="34" charset="0"/>
              </a:rPr>
              <a:t>is used for an action in progress in the future which is interrupted by a shorter action.</a:t>
            </a:r>
          </a:p>
          <a:p>
            <a:endParaRPr lang="en-US" sz="2000" dirty="0">
              <a:latin typeface="Calibri" pitchFamily="34" charset="0"/>
            </a:endParaRPr>
          </a:p>
          <a:p>
            <a:r>
              <a:rPr lang="en-US" sz="2000" dirty="0">
                <a:latin typeface="Calibri" pitchFamily="34" charset="0"/>
              </a:rPr>
              <a:t>Example</a:t>
            </a:r>
          </a:p>
          <a:p>
            <a:pPr marL="342900" indent="-342900">
              <a:buFont typeface="Arial" panose="020B0604020202020204" pitchFamily="34" charset="0"/>
              <a:buChar char="•"/>
            </a:pPr>
            <a:r>
              <a:rPr lang="en-US" sz="2000" i="1" dirty="0">
                <a:latin typeface="Calibri" pitchFamily="34" charset="0"/>
              </a:rPr>
              <a:t>I’ll be waiting for you when you get back.</a:t>
            </a:r>
          </a:p>
          <a:p>
            <a:pPr marL="342900" indent="-342900">
              <a:buFont typeface="Arial" panose="020B0604020202020204" pitchFamily="34" charset="0"/>
              <a:buChar char="•"/>
            </a:pPr>
            <a:endParaRPr lang="en-US" sz="2000" dirty="0">
              <a:latin typeface="Calibri" pitchFamily="34" charset="0"/>
            </a:endParaRPr>
          </a:p>
          <a:p>
            <a:r>
              <a:rPr lang="en-US" sz="2000" b="1" dirty="0" smtClean="0">
                <a:latin typeface="Calibri" pitchFamily="34" charset="0"/>
              </a:rPr>
              <a:t>Future </a:t>
            </a:r>
            <a:r>
              <a:rPr lang="en-US" sz="2000" b="1" dirty="0" smtClean="0">
                <a:latin typeface="Calibri" pitchFamily="34" charset="0"/>
              </a:rPr>
              <a:t>Continuous </a:t>
            </a:r>
            <a:r>
              <a:rPr lang="en-US" sz="2000" b="1" dirty="0">
                <a:latin typeface="Calibri" pitchFamily="34" charset="0"/>
              </a:rPr>
              <a:t>is used to predict the present.</a:t>
            </a:r>
          </a:p>
          <a:p>
            <a:endParaRPr lang="en-US" sz="2000" dirty="0">
              <a:latin typeface="Calibri" pitchFamily="34" charset="0"/>
            </a:endParaRPr>
          </a:p>
          <a:p>
            <a:r>
              <a:rPr lang="en-US" sz="2000" dirty="0">
                <a:latin typeface="Calibri" pitchFamily="34" charset="0"/>
              </a:rPr>
              <a:t>Example</a:t>
            </a:r>
          </a:p>
          <a:p>
            <a:pPr marL="342900" indent="-342900">
              <a:buFont typeface="Arial" panose="020B0604020202020204" pitchFamily="34" charset="0"/>
              <a:buChar char="•"/>
            </a:pPr>
            <a:r>
              <a:rPr lang="en-US" sz="2000" i="1" dirty="0" smtClean="0">
                <a:latin typeface="Calibri" pitchFamily="34" charset="0"/>
              </a:rPr>
              <a:t>Don’t </a:t>
            </a:r>
            <a:r>
              <a:rPr lang="en-US" sz="2000" i="1" dirty="0">
                <a:latin typeface="Calibri" pitchFamily="34" charset="0"/>
              </a:rPr>
              <a:t>call him now, he’ll be </a:t>
            </a:r>
            <a:r>
              <a:rPr lang="en-US" sz="2000" i="1" dirty="0" smtClean="0">
                <a:latin typeface="Calibri" pitchFamily="34" charset="0"/>
              </a:rPr>
              <a:t>sleeping.</a:t>
            </a:r>
            <a:endParaRPr lang="en-US" sz="2000" i="1" dirty="0">
              <a:latin typeface="Calibri" pitchFamily="34" charset="0"/>
            </a:endParaRPr>
          </a:p>
        </p:txBody>
      </p:sp>
      <p:sp>
        <p:nvSpPr>
          <p:cNvPr id="7" name="Rectangle 6">
            <a:extLst>
              <a:ext uri="{FF2B5EF4-FFF2-40B4-BE49-F238E27FC236}">
                <a16:creationId xmlns:a16="http://schemas.microsoft.com/office/drawing/2014/main" xmlns="" id="{6042AC8F-C617-8540-A5BD-0D218871DB0D}"/>
              </a:ext>
            </a:extLst>
          </p:cNvPr>
          <p:cNvSpPr/>
          <p:nvPr/>
        </p:nvSpPr>
        <p:spPr>
          <a:xfrm>
            <a:off x="7888406" y="464777"/>
            <a:ext cx="3115798" cy="1200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spTree>
    <p:extLst>
      <p:ext uri="{BB962C8B-B14F-4D97-AF65-F5344CB8AC3E}">
        <p14:creationId xmlns:p14="http://schemas.microsoft.com/office/powerpoint/2010/main" val="5054185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a16="http://schemas.microsoft.com/office/drawing/2014/main" xmlns="" id="{EBCEA2AB-4EC0-894F-9C48-DF6E44FE0776}"/>
              </a:ext>
            </a:extLst>
          </p:cNvPr>
          <p:cNvSpPr/>
          <p:nvPr/>
        </p:nvSpPr>
        <p:spPr>
          <a:xfrm>
            <a:off x="941033" y="1908699"/>
            <a:ext cx="9963673" cy="46874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a-GE" sz="2400" b="1" i="1" dirty="0">
              <a:solidFill>
                <a:srgbClr val="FFC000"/>
              </a:solidFill>
              <a:latin typeface="Calibri" charset="0"/>
              <a:ea typeface="Calibri" charset="0"/>
              <a:cs typeface="Calibri" charset="0"/>
            </a:endParaRPr>
          </a:p>
          <a:p>
            <a:endParaRPr lang="en-US" sz="2400" b="1" i="1" dirty="0">
              <a:solidFill>
                <a:schemeClr val="bg1"/>
              </a:solidFill>
              <a:latin typeface="Calibri" charset="0"/>
              <a:ea typeface="Calibri" charset="0"/>
              <a:cs typeface="Calibri" charset="0"/>
            </a:endParaRPr>
          </a:p>
        </p:txBody>
      </p:sp>
      <p:pic>
        <p:nvPicPr>
          <p:cNvPr id="9" name="Google Shape;90;p1">
            <a:extLst>
              <a:ext uri="{FF2B5EF4-FFF2-40B4-BE49-F238E27FC236}">
                <a16:creationId xmlns:a16="http://schemas.microsoft.com/office/drawing/2014/main" xmlns=""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xmlns=""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3" name="Rectangle: Rounded Corners 2">
            <a:extLst>
              <a:ext uri="{FF2B5EF4-FFF2-40B4-BE49-F238E27FC236}">
                <a16:creationId xmlns:a16="http://schemas.microsoft.com/office/drawing/2014/main" xmlns="" id="{ADE38AA2-96F1-4EC4-B7B7-A5397C9C5361}"/>
              </a:ext>
            </a:extLst>
          </p:cNvPr>
          <p:cNvSpPr/>
          <p:nvPr/>
        </p:nvSpPr>
        <p:spPr>
          <a:xfrm>
            <a:off x="1526959" y="2352583"/>
            <a:ext cx="8265111" cy="4128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latin typeface="Calibri" pitchFamily="34" charset="0"/>
              </a:rPr>
              <a:t>Future </a:t>
            </a:r>
            <a:r>
              <a:rPr lang="en-US" sz="2000" b="1" dirty="0" smtClean="0">
                <a:latin typeface="Calibri" pitchFamily="34" charset="0"/>
              </a:rPr>
              <a:t>Continuous </a:t>
            </a:r>
            <a:r>
              <a:rPr lang="en-US" sz="2000" b="1" dirty="0">
                <a:latin typeface="Calibri" pitchFamily="34" charset="0"/>
              </a:rPr>
              <a:t>is used for arrangements, often as a reminder or warning.</a:t>
            </a:r>
          </a:p>
          <a:p>
            <a:endParaRPr lang="en-US" sz="2000" dirty="0">
              <a:latin typeface="Calibri" pitchFamily="34" charset="0"/>
            </a:endParaRPr>
          </a:p>
          <a:p>
            <a:r>
              <a:rPr lang="en-US" sz="2000" dirty="0">
                <a:latin typeface="Calibri" pitchFamily="34" charset="0"/>
              </a:rPr>
              <a:t>Example</a:t>
            </a:r>
          </a:p>
          <a:p>
            <a:pPr marL="342900" indent="-342900">
              <a:buFont typeface="Arial" panose="020B0604020202020204" pitchFamily="34" charset="0"/>
              <a:buChar char="•"/>
            </a:pPr>
            <a:r>
              <a:rPr lang="en-US" sz="2000" i="1" dirty="0" smtClean="0">
                <a:latin typeface="Calibri" pitchFamily="34" charset="0"/>
              </a:rPr>
              <a:t>We’ll </a:t>
            </a:r>
            <a:r>
              <a:rPr lang="en-US" sz="2000" i="1" dirty="0">
                <a:latin typeface="Calibri" pitchFamily="34" charset="0"/>
              </a:rPr>
              <a:t>be leaving at 10 </a:t>
            </a:r>
            <a:r>
              <a:rPr lang="en-US" sz="2000" i="1" dirty="0" smtClean="0">
                <a:latin typeface="Calibri" pitchFamily="34" charset="0"/>
              </a:rPr>
              <a:t>o’clock </a:t>
            </a:r>
            <a:r>
              <a:rPr lang="en-US" sz="2000" i="1" dirty="0">
                <a:latin typeface="Calibri" pitchFamily="34" charset="0"/>
              </a:rPr>
              <a:t>(So don’t be late</a:t>
            </a:r>
            <a:r>
              <a:rPr lang="en-US" sz="2000" i="1" dirty="0" smtClean="0">
                <a:latin typeface="Calibri" pitchFamily="34" charset="0"/>
              </a:rPr>
              <a:t>!).</a:t>
            </a:r>
          </a:p>
          <a:p>
            <a:pPr marL="342900" indent="-342900">
              <a:buFont typeface="Arial" panose="020B0604020202020204" pitchFamily="34" charset="0"/>
              <a:buChar char="•"/>
            </a:pPr>
            <a:endParaRPr lang="en-US" sz="2000" i="1" dirty="0">
              <a:latin typeface="Calibri" pitchFamily="34" charset="0"/>
            </a:endParaRPr>
          </a:p>
          <a:p>
            <a:r>
              <a:rPr lang="en-US" sz="2000" b="1" dirty="0">
                <a:latin typeface="Calibri" pitchFamily="34" charset="0"/>
              </a:rPr>
              <a:t>Future </a:t>
            </a:r>
            <a:r>
              <a:rPr lang="en-US" sz="2000" b="1" dirty="0" smtClean="0">
                <a:latin typeface="Calibri" pitchFamily="34" charset="0"/>
              </a:rPr>
              <a:t>Continuous </a:t>
            </a:r>
            <a:r>
              <a:rPr lang="en-US" sz="2000" b="1" dirty="0">
                <a:latin typeface="Calibri" pitchFamily="34" charset="0"/>
              </a:rPr>
              <a:t>is used to make polite enquiries about someone’s plans (without wishing to influence </a:t>
            </a:r>
            <a:r>
              <a:rPr lang="en-US" sz="2000" b="1" dirty="0" smtClean="0">
                <a:latin typeface="Calibri" pitchFamily="34" charset="0"/>
              </a:rPr>
              <a:t>these </a:t>
            </a:r>
            <a:r>
              <a:rPr lang="en-US" sz="2000" b="1" dirty="0">
                <a:latin typeface="Calibri" pitchFamily="34" charset="0"/>
              </a:rPr>
              <a:t>plans).</a:t>
            </a:r>
          </a:p>
          <a:p>
            <a:endParaRPr lang="en-US" sz="2000" dirty="0">
              <a:latin typeface="Calibri" pitchFamily="34" charset="0"/>
            </a:endParaRPr>
          </a:p>
          <a:p>
            <a:r>
              <a:rPr lang="en-US" sz="2000" dirty="0">
                <a:latin typeface="Calibri" pitchFamily="34" charset="0"/>
              </a:rPr>
              <a:t>Example</a:t>
            </a:r>
          </a:p>
          <a:p>
            <a:pPr marL="342900" indent="-342900">
              <a:buFont typeface="Arial" panose="020B0604020202020204" pitchFamily="34" charset="0"/>
              <a:buChar char="•"/>
            </a:pPr>
            <a:r>
              <a:rPr lang="en-US" sz="2000" i="1" dirty="0">
                <a:latin typeface="Calibri" pitchFamily="34" charset="0"/>
              </a:rPr>
              <a:t>Will you be watching TV this evening? (You simply want to know if the TV will be free)</a:t>
            </a:r>
          </a:p>
        </p:txBody>
      </p:sp>
      <p:sp>
        <p:nvSpPr>
          <p:cNvPr id="7" name="Rectangle 6">
            <a:extLst>
              <a:ext uri="{FF2B5EF4-FFF2-40B4-BE49-F238E27FC236}">
                <a16:creationId xmlns:a16="http://schemas.microsoft.com/office/drawing/2014/main" xmlns="" id="{6042AC8F-C617-8540-A5BD-0D218871DB0D}"/>
              </a:ext>
            </a:extLst>
          </p:cNvPr>
          <p:cNvSpPr/>
          <p:nvPr/>
        </p:nvSpPr>
        <p:spPr>
          <a:xfrm>
            <a:off x="7888406" y="464777"/>
            <a:ext cx="3115798" cy="1200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spTree>
    <p:extLst>
      <p:ext uri="{BB962C8B-B14F-4D97-AF65-F5344CB8AC3E}">
        <p14:creationId xmlns:p14="http://schemas.microsoft.com/office/powerpoint/2010/main" val="37212317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a16="http://schemas.microsoft.com/office/drawing/2014/main" xmlns="" id="{EBCEA2AB-4EC0-894F-9C48-DF6E44FE0776}"/>
              </a:ext>
            </a:extLst>
          </p:cNvPr>
          <p:cNvSpPr/>
          <p:nvPr/>
        </p:nvSpPr>
        <p:spPr>
          <a:xfrm>
            <a:off x="941033" y="1908699"/>
            <a:ext cx="9963673" cy="46874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a-GE" sz="2400" b="1" i="1" dirty="0">
              <a:solidFill>
                <a:srgbClr val="FFC000"/>
              </a:solidFill>
              <a:latin typeface="Calibri" charset="0"/>
              <a:ea typeface="Calibri" charset="0"/>
              <a:cs typeface="Calibri" charset="0"/>
            </a:endParaRPr>
          </a:p>
          <a:p>
            <a:endParaRPr lang="en-US" sz="2400" b="1" i="1" dirty="0">
              <a:solidFill>
                <a:schemeClr val="bg1"/>
              </a:solidFill>
              <a:latin typeface="Calibri" charset="0"/>
              <a:ea typeface="Calibri" charset="0"/>
              <a:cs typeface="Calibri" charset="0"/>
            </a:endParaRPr>
          </a:p>
        </p:txBody>
      </p:sp>
      <p:pic>
        <p:nvPicPr>
          <p:cNvPr id="9" name="Google Shape;90;p1">
            <a:extLst>
              <a:ext uri="{FF2B5EF4-FFF2-40B4-BE49-F238E27FC236}">
                <a16:creationId xmlns:a16="http://schemas.microsoft.com/office/drawing/2014/main" xmlns=""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xmlns=""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3" name="Rectangle: Rounded Corners 2">
            <a:extLst>
              <a:ext uri="{FF2B5EF4-FFF2-40B4-BE49-F238E27FC236}">
                <a16:creationId xmlns:a16="http://schemas.microsoft.com/office/drawing/2014/main" xmlns="" id="{ADE38AA2-96F1-4EC4-B7B7-A5397C9C5361}"/>
              </a:ext>
            </a:extLst>
          </p:cNvPr>
          <p:cNvSpPr/>
          <p:nvPr/>
        </p:nvSpPr>
        <p:spPr>
          <a:xfrm>
            <a:off x="1526959" y="3293615"/>
            <a:ext cx="8777101" cy="22105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latin typeface="Calibri" pitchFamily="34" charset="0"/>
              </a:rPr>
              <a:t>We form the </a:t>
            </a:r>
            <a:r>
              <a:rPr lang="en-US" sz="2000" dirty="0" smtClean="0">
                <a:latin typeface="Calibri" pitchFamily="34" charset="0"/>
              </a:rPr>
              <a:t>Future Continuous with </a:t>
            </a:r>
            <a:r>
              <a:rPr lang="en-US" sz="2000" dirty="0">
                <a:latin typeface="Calibri" pitchFamily="34" charset="0"/>
              </a:rPr>
              <a:t>the modal verb </a:t>
            </a:r>
            <a:r>
              <a:rPr lang="en-US" sz="2000" dirty="0" smtClean="0">
                <a:latin typeface="Calibri" pitchFamily="34" charset="0"/>
              </a:rPr>
              <a:t>“will”, </a:t>
            </a:r>
            <a:r>
              <a:rPr lang="en-US" sz="2000" dirty="0">
                <a:latin typeface="Calibri" pitchFamily="34" charset="0"/>
              </a:rPr>
              <a:t>the auxiliary verb </a:t>
            </a:r>
            <a:r>
              <a:rPr lang="en-US" sz="2000" dirty="0" smtClean="0">
                <a:latin typeface="Calibri" pitchFamily="34" charset="0"/>
              </a:rPr>
              <a:t>“be” </a:t>
            </a:r>
            <a:r>
              <a:rPr lang="en-US" sz="2000" dirty="0">
                <a:latin typeface="Calibri" pitchFamily="34" charset="0"/>
              </a:rPr>
              <a:t>and the present participle of the main verb. </a:t>
            </a:r>
            <a:endParaRPr lang="en-US" sz="2000" dirty="0" smtClean="0">
              <a:latin typeface="Calibri" pitchFamily="34" charset="0"/>
            </a:endParaRPr>
          </a:p>
          <a:p>
            <a:endParaRPr lang="en-US" sz="2000" i="1" dirty="0">
              <a:latin typeface="Calibri" pitchFamily="34" charset="0"/>
            </a:endParaRPr>
          </a:p>
          <a:p>
            <a:r>
              <a:rPr lang="en-US" sz="2000" i="1" dirty="0">
                <a:latin typeface="Calibri" pitchFamily="34" charset="0"/>
              </a:rPr>
              <a:t>will + </a:t>
            </a:r>
            <a:r>
              <a:rPr lang="en-US" sz="2000" i="1" dirty="0" smtClean="0">
                <a:latin typeface="Calibri" pitchFamily="34" charset="0"/>
              </a:rPr>
              <a:t>be+ </a:t>
            </a:r>
            <a:r>
              <a:rPr lang="en-US" sz="2000" i="1" dirty="0">
                <a:latin typeface="Calibri" pitchFamily="34" charset="0"/>
              </a:rPr>
              <a:t>present participle</a:t>
            </a:r>
          </a:p>
        </p:txBody>
      </p:sp>
      <p:sp>
        <p:nvSpPr>
          <p:cNvPr id="4" name="Rectangle: Rounded Corners 3">
            <a:extLst>
              <a:ext uri="{FF2B5EF4-FFF2-40B4-BE49-F238E27FC236}">
                <a16:creationId xmlns:a16="http://schemas.microsoft.com/office/drawing/2014/main" xmlns="" id="{30EB5317-7D07-4519-90E7-97341C4C9124}"/>
              </a:ext>
            </a:extLst>
          </p:cNvPr>
          <p:cNvSpPr/>
          <p:nvPr/>
        </p:nvSpPr>
        <p:spPr>
          <a:xfrm>
            <a:off x="1766656" y="2467992"/>
            <a:ext cx="1890944" cy="6391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itchFamily="34" charset="0"/>
              </a:rPr>
              <a:t>Form</a:t>
            </a:r>
          </a:p>
        </p:txBody>
      </p:sp>
      <p:sp>
        <p:nvSpPr>
          <p:cNvPr id="11" name="Rectangle 10">
            <a:extLst>
              <a:ext uri="{FF2B5EF4-FFF2-40B4-BE49-F238E27FC236}">
                <a16:creationId xmlns:a16="http://schemas.microsoft.com/office/drawing/2014/main" xmlns="" id="{6042AC8F-C617-8540-A5BD-0D218871DB0D}"/>
              </a:ext>
            </a:extLst>
          </p:cNvPr>
          <p:cNvSpPr/>
          <p:nvPr/>
        </p:nvSpPr>
        <p:spPr>
          <a:xfrm>
            <a:off x="7888406" y="464777"/>
            <a:ext cx="3115798" cy="1200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spTree>
    <p:extLst>
      <p:ext uri="{BB962C8B-B14F-4D97-AF65-F5344CB8AC3E}">
        <p14:creationId xmlns:p14="http://schemas.microsoft.com/office/powerpoint/2010/main" val="23749630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979207"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7" name="Rectangle: Rounded Corners 5">
            <a:extLst>
              <a:ext uri="{FF2B5EF4-FFF2-40B4-BE49-F238E27FC236}">
                <a16:creationId xmlns:a16="http://schemas.microsoft.com/office/drawing/2014/main" xmlns="" id="{C633668A-C180-4A05-AB4F-6AAFDE5258A4}"/>
              </a:ext>
            </a:extLst>
          </p:cNvPr>
          <p:cNvSpPr/>
          <p:nvPr/>
        </p:nvSpPr>
        <p:spPr>
          <a:xfrm>
            <a:off x="533778" y="2605225"/>
            <a:ext cx="10944859" cy="30022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bg1"/>
                </a:solidFill>
                <a:latin typeface="Calibri" panose="020F0502020204030204" pitchFamily="34" charset="0"/>
                <a:cs typeface="Calibri" panose="020F0502020204030204" pitchFamily="34" charset="0"/>
              </a:rPr>
              <a:t>I (not / work) ………………………all day.</a:t>
            </a:r>
          </a:p>
          <a:p>
            <a:endParaRPr lang="en-US" sz="2800" dirty="0">
              <a:solidFill>
                <a:schemeClr val="bg1"/>
              </a:solidFill>
              <a:latin typeface="Calibri" panose="020F0502020204030204" pitchFamily="34" charset="0"/>
              <a:cs typeface="Calibri" panose="020F0502020204030204" pitchFamily="34" charset="0"/>
            </a:endParaRPr>
          </a:p>
          <a:p>
            <a:r>
              <a:rPr lang="en-US" sz="2800" dirty="0">
                <a:solidFill>
                  <a:schemeClr val="bg1"/>
                </a:solidFill>
                <a:latin typeface="Calibri" panose="020F0502020204030204" pitchFamily="34" charset="0"/>
                <a:cs typeface="Calibri" panose="020F0502020204030204" pitchFamily="34" charset="0"/>
              </a:rPr>
              <a:t>I won’t be working all day.</a:t>
            </a:r>
          </a:p>
        </p:txBody>
      </p:sp>
      <p:sp>
        <p:nvSpPr>
          <p:cNvPr id="6" name="Rectangle 5">
            <a:extLst>
              <a:ext uri="{FF2B5EF4-FFF2-40B4-BE49-F238E27FC236}">
                <a16:creationId xmlns:a16="http://schemas.microsoft.com/office/drawing/2014/main" xmlns="" id="{6042AC8F-C617-8540-A5BD-0D218871DB0D}"/>
              </a:ext>
            </a:extLst>
          </p:cNvPr>
          <p:cNvSpPr/>
          <p:nvPr/>
        </p:nvSpPr>
        <p:spPr>
          <a:xfrm>
            <a:off x="7110919" y="567925"/>
            <a:ext cx="4367719" cy="10834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latin typeface="Calibri" panose="020F0502020204030204" pitchFamily="34" charset="0"/>
              <a:cs typeface="Calibri" panose="020F0502020204030204" pitchFamily="34" charset="0"/>
            </a:endParaRPr>
          </a:p>
          <a:p>
            <a:pPr algn="ctr"/>
            <a:r>
              <a:rPr lang="en-US" sz="2800" dirty="0">
                <a:solidFill>
                  <a:schemeClr val="bg1"/>
                </a:solidFill>
                <a:latin typeface="Calibri" panose="020F0502020204030204" pitchFamily="34" charset="0"/>
                <a:cs typeface="Calibri" panose="020F0502020204030204" pitchFamily="34" charset="0"/>
              </a:rPr>
              <a:t>Grammar Activity</a:t>
            </a:r>
          </a:p>
          <a:p>
            <a:pPr algn="ctr"/>
            <a:r>
              <a:rPr lang="ka-GE" sz="2800" dirty="0">
                <a:solidFill>
                  <a:schemeClr val="bg1"/>
                </a:solidFill>
                <a:latin typeface="Calibri" panose="020F0502020204030204" pitchFamily="34" charset="0"/>
                <a:cs typeface="Calibri" panose="020F0502020204030204" pitchFamily="34" charset="0"/>
              </a:rPr>
              <a:t>გრამატიკის დავალება</a:t>
            </a:r>
            <a:endParaRPr lang="en-US" sz="2800" dirty="0">
              <a:solidFill>
                <a:schemeClr val="bg1"/>
              </a:solidFill>
              <a:latin typeface="Calibri" panose="020F0502020204030204" pitchFamily="34" charset="0"/>
              <a:cs typeface="Calibri" panose="020F0502020204030204" pitchFamily="34" charset="0"/>
            </a:endParaRPr>
          </a:p>
          <a:p>
            <a:pPr algn="ctr"/>
            <a:endParaRPr lang="en-US" sz="2800" dirty="0">
              <a:latin typeface="Calibri" charset="0"/>
              <a:ea typeface="Calibri" charset="0"/>
              <a:cs typeface="Calibri" charset="0"/>
            </a:endParaRPr>
          </a:p>
        </p:txBody>
      </p:sp>
      <p:pic>
        <p:nvPicPr>
          <p:cNvPr id="9" name="Google Shape;90;p1">
            <a:extLst>
              <a:ext uri="{FF2B5EF4-FFF2-40B4-BE49-F238E27FC236}">
                <a16:creationId xmlns:a16="http://schemas.microsoft.com/office/drawing/2014/main" xmlns=""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xmlns=""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7" name="Rectangle: Rounded Corners 5">
            <a:extLst>
              <a:ext uri="{FF2B5EF4-FFF2-40B4-BE49-F238E27FC236}">
                <a16:creationId xmlns:a16="http://schemas.microsoft.com/office/drawing/2014/main" xmlns="" id="{C633668A-C180-4A05-AB4F-6AAFDE5258A4}"/>
              </a:ext>
            </a:extLst>
          </p:cNvPr>
          <p:cNvSpPr/>
          <p:nvPr/>
        </p:nvSpPr>
        <p:spPr>
          <a:xfrm>
            <a:off x="533779" y="2409332"/>
            <a:ext cx="10944859" cy="31075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bg1"/>
                </a:solidFill>
                <a:latin typeface="Calibri" panose="020F0502020204030204" pitchFamily="34" charset="0"/>
                <a:cs typeface="Calibri" panose="020F0502020204030204" pitchFamily="34" charset="0"/>
              </a:rPr>
              <a:t>We ________ (watch) the news at 10pm.</a:t>
            </a:r>
          </a:p>
          <a:p>
            <a:endParaRPr lang="en-US" sz="2800" dirty="0">
              <a:solidFill>
                <a:schemeClr val="bg1"/>
              </a:solidFill>
              <a:latin typeface="Calibri" panose="020F0502020204030204" pitchFamily="34" charset="0"/>
              <a:cs typeface="Calibri" panose="020F0502020204030204" pitchFamily="34" charset="0"/>
            </a:endParaRPr>
          </a:p>
          <a:p>
            <a:r>
              <a:rPr lang="en-US" sz="2800" dirty="0">
                <a:solidFill>
                  <a:schemeClr val="bg1"/>
                </a:solidFill>
                <a:latin typeface="Calibri" panose="020F0502020204030204" pitchFamily="34" charset="0"/>
                <a:cs typeface="Calibri" panose="020F0502020204030204" pitchFamily="34" charset="0"/>
              </a:rPr>
              <a:t>We will be watching the news at 10pm.</a:t>
            </a:r>
          </a:p>
        </p:txBody>
      </p:sp>
      <p:pic>
        <p:nvPicPr>
          <p:cNvPr id="9" name="Google Shape;90;p1">
            <a:extLst>
              <a:ext uri="{FF2B5EF4-FFF2-40B4-BE49-F238E27FC236}">
                <a16:creationId xmlns:a16="http://schemas.microsoft.com/office/drawing/2014/main" xmlns=""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1" name="Picture 10">
            <a:extLst>
              <a:ext uri="{FF2B5EF4-FFF2-40B4-BE49-F238E27FC236}">
                <a16:creationId xmlns:a16="http://schemas.microsoft.com/office/drawing/2014/main" xmlns=""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8" name="Rectangle 7">
            <a:extLst>
              <a:ext uri="{FF2B5EF4-FFF2-40B4-BE49-F238E27FC236}">
                <a16:creationId xmlns:a16="http://schemas.microsoft.com/office/drawing/2014/main" xmlns="" id="{6042AC8F-C617-8540-A5BD-0D218871DB0D}"/>
              </a:ext>
            </a:extLst>
          </p:cNvPr>
          <p:cNvSpPr/>
          <p:nvPr/>
        </p:nvSpPr>
        <p:spPr>
          <a:xfrm>
            <a:off x="7110919" y="567926"/>
            <a:ext cx="4367719" cy="978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latin typeface="Calibri" panose="020F0502020204030204" pitchFamily="34" charset="0"/>
              <a:cs typeface="Calibri" panose="020F0502020204030204" pitchFamily="34" charset="0"/>
            </a:endParaRPr>
          </a:p>
          <a:p>
            <a:pPr algn="ctr"/>
            <a:r>
              <a:rPr lang="en-US" sz="2800" dirty="0">
                <a:solidFill>
                  <a:schemeClr val="bg1"/>
                </a:solidFill>
                <a:latin typeface="Calibri" panose="020F0502020204030204" pitchFamily="34" charset="0"/>
                <a:cs typeface="Calibri" panose="020F0502020204030204" pitchFamily="34" charset="0"/>
              </a:rPr>
              <a:t>Grammar Activity</a:t>
            </a:r>
          </a:p>
          <a:p>
            <a:pPr algn="ctr"/>
            <a:r>
              <a:rPr lang="ka-GE" sz="2800" dirty="0">
                <a:solidFill>
                  <a:schemeClr val="bg1"/>
                </a:solidFill>
                <a:latin typeface="Calibri" panose="020F0502020204030204" pitchFamily="34" charset="0"/>
                <a:cs typeface="Calibri" panose="020F0502020204030204" pitchFamily="34" charset="0"/>
              </a:rPr>
              <a:t>გრამატიკის დავალება</a:t>
            </a:r>
            <a:endParaRPr lang="en-US" sz="2800" dirty="0">
              <a:solidFill>
                <a:schemeClr val="bg1"/>
              </a:solidFill>
              <a:latin typeface="Calibri" panose="020F0502020204030204" pitchFamily="34" charset="0"/>
              <a:cs typeface="Calibri" panose="020F0502020204030204" pitchFamily="34" charset="0"/>
            </a:endParaRPr>
          </a:p>
          <a:p>
            <a:pPr algn="ctr"/>
            <a:endParaRPr lang="en-US" sz="3000" dirty="0">
              <a:latin typeface="Calibri" charset="0"/>
              <a:ea typeface="Calibri" charset="0"/>
              <a:cs typeface="Calibri" charset="0"/>
            </a:endParaRPr>
          </a:p>
        </p:txBody>
      </p:sp>
    </p:spTree>
    <p:extLst>
      <p:ext uri="{BB962C8B-B14F-4D97-AF65-F5344CB8AC3E}">
        <p14:creationId xmlns:p14="http://schemas.microsoft.com/office/powerpoint/2010/main" val="75996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7" name="Rectangle: Rounded Corners 5">
            <a:extLst>
              <a:ext uri="{FF2B5EF4-FFF2-40B4-BE49-F238E27FC236}">
                <a16:creationId xmlns:a16="http://schemas.microsoft.com/office/drawing/2014/main" xmlns="" id="{C633668A-C180-4A05-AB4F-6AAFDE5258A4}"/>
              </a:ext>
            </a:extLst>
          </p:cNvPr>
          <p:cNvSpPr/>
          <p:nvPr/>
        </p:nvSpPr>
        <p:spPr>
          <a:xfrm>
            <a:off x="560282" y="2722024"/>
            <a:ext cx="10944859" cy="2810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Calibri" panose="020F0502020204030204" pitchFamily="34" charset="0"/>
                <a:cs typeface="Calibri" panose="020F0502020204030204" pitchFamily="34" charset="0"/>
              </a:rPr>
              <a:t>Tomorrow at 8 o’clock, the designers ……………….. (discuss) the new project.</a:t>
            </a:r>
          </a:p>
          <a:p>
            <a:endParaRPr lang="en-US" sz="2800" dirty="0">
              <a:latin typeface="Calibri" panose="020F0502020204030204" pitchFamily="34" charset="0"/>
              <a:cs typeface="Calibri" panose="020F0502020204030204" pitchFamily="34" charset="0"/>
            </a:endParaRPr>
          </a:p>
          <a:p>
            <a:r>
              <a:rPr lang="en-US" sz="2800" dirty="0">
                <a:latin typeface="Calibri" panose="020F0502020204030204" pitchFamily="34" charset="0"/>
                <a:cs typeface="Calibri" panose="020F0502020204030204" pitchFamily="34" charset="0"/>
              </a:rPr>
              <a:t>Tomorrow at 8 </a:t>
            </a:r>
            <a:r>
              <a:rPr lang="en-US" sz="2800" dirty="0" smtClean="0">
                <a:latin typeface="Calibri" panose="020F0502020204030204" pitchFamily="34" charset="0"/>
                <a:cs typeface="Calibri" panose="020F0502020204030204" pitchFamily="34" charset="0"/>
              </a:rPr>
              <a:t>o’clock, </a:t>
            </a:r>
            <a:r>
              <a:rPr lang="en-US" sz="2800" dirty="0">
                <a:latin typeface="Calibri" panose="020F0502020204030204" pitchFamily="34" charset="0"/>
                <a:cs typeface="Calibri" panose="020F0502020204030204" pitchFamily="34" charset="0"/>
              </a:rPr>
              <a:t>the designers will be discussing the new project.</a:t>
            </a:r>
          </a:p>
        </p:txBody>
      </p:sp>
      <p:pic>
        <p:nvPicPr>
          <p:cNvPr id="9" name="Google Shape;90;p1">
            <a:extLst>
              <a:ext uri="{FF2B5EF4-FFF2-40B4-BE49-F238E27FC236}">
                <a16:creationId xmlns:a16="http://schemas.microsoft.com/office/drawing/2014/main" xmlns=""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xmlns=""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8" name="Rectangle 7">
            <a:extLst>
              <a:ext uri="{FF2B5EF4-FFF2-40B4-BE49-F238E27FC236}">
                <a16:creationId xmlns:a16="http://schemas.microsoft.com/office/drawing/2014/main" xmlns="" id="{6042AC8F-C617-8540-A5BD-0D218871DB0D}"/>
              </a:ext>
            </a:extLst>
          </p:cNvPr>
          <p:cNvSpPr/>
          <p:nvPr/>
        </p:nvSpPr>
        <p:spPr>
          <a:xfrm>
            <a:off x="7110919" y="567926"/>
            <a:ext cx="4367719" cy="978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latin typeface="Calibri" panose="020F0502020204030204" pitchFamily="34" charset="0"/>
              <a:cs typeface="Calibri" panose="020F0502020204030204" pitchFamily="34" charset="0"/>
            </a:endParaRPr>
          </a:p>
          <a:p>
            <a:pPr algn="ctr"/>
            <a:r>
              <a:rPr lang="en-US" sz="2800" dirty="0">
                <a:solidFill>
                  <a:schemeClr val="bg1"/>
                </a:solidFill>
                <a:latin typeface="Calibri" panose="020F0502020204030204" pitchFamily="34" charset="0"/>
                <a:cs typeface="Calibri" panose="020F0502020204030204" pitchFamily="34" charset="0"/>
              </a:rPr>
              <a:t>Grammar Activity</a:t>
            </a:r>
          </a:p>
          <a:p>
            <a:pPr algn="ctr"/>
            <a:r>
              <a:rPr lang="ka-GE" sz="2800" dirty="0">
                <a:solidFill>
                  <a:schemeClr val="bg1"/>
                </a:solidFill>
                <a:latin typeface="Calibri" panose="020F0502020204030204" pitchFamily="34" charset="0"/>
                <a:cs typeface="Calibri" panose="020F0502020204030204" pitchFamily="34" charset="0"/>
              </a:rPr>
              <a:t>გრამატიკის დავალება</a:t>
            </a:r>
            <a:endParaRPr lang="en-US" sz="2800" dirty="0">
              <a:solidFill>
                <a:schemeClr val="bg1"/>
              </a:solidFill>
              <a:latin typeface="Calibri" panose="020F0502020204030204" pitchFamily="34" charset="0"/>
              <a:cs typeface="Calibri" panose="020F0502020204030204" pitchFamily="34" charset="0"/>
            </a:endParaRPr>
          </a:p>
          <a:p>
            <a:pPr algn="ctr"/>
            <a:endParaRPr lang="en-US" sz="3000" dirty="0">
              <a:latin typeface="Calibri" charset="0"/>
              <a:ea typeface="Calibri" charset="0"/>
              <a:cs typeface="Calibri" charset="0"/>
            </a:endParaRPr>
          </a:p>
        </p:txBody>
      </p:sp>
    </p:spTree>
    <p:extLst>
      <p:ext uri="{BB962C8B-B14F-4D97-AF65-F5344CB8AC3E}">
        <p14:creationId xmlns:p14="http://schemas.microsoft.com/office/powerpoint/2010/main" val="79939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5" name="Rectangle 4"/>
          <p:cNvSpPr/>
          <p:nvPr/>
        </p:nvSpPr>
        <p:spPr>
          <a:xfrm>
            <a:off x="8366079" y="556124"/>
            <a:ext cx="2838734" cy="11634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alibri" pitchFamily="34" charset="0"/>
                <a:cs typeface="Calibri" pitchFamily="34" charset="0"/>
              </a:rPr>
              <a:t>Introduction</a:t>
            </a:r>
            <a:br>
              <a:rPr lang="en-US" sz="3200" dirty="0">
                <a:solidFill>
                  <a:schemeClr val="bg1"/>
                </a:solidFill>
                <a:latin typeface="Calibri" pitchFamily="34" charset="0"/>
                <a:cs typeface="Calibri" pitchFamily="34" charset="0"/>
              </a:rPr>
            </a:br>
            <a:r>
              <a:rPr lang="ka-GE" sz="3200" dirty="0">
                <a:solidFill>
                  <a:schemeClr val="bg1"/>
                </a:solidFill>
                <a:latin typeface="Calibri" pitchFamily="34" charset="0"/>
                <a:cs typeface="Calibri" pitchFamily="34" charset="0"/>
              </a:rPr>
              <a:t>შესავალი</a:t>
            </a:r>
            <a:endParaRPr lang="en-US" sz="3200" dirty="0"/>
          </a:p>
        </p:txBody>
      </p:sp>
      <p:sp>
        <p:nvSpPr>
          <p:cNvPr id="4" name="Rectangle 3">
            <a:extLst>
              <a:ext uri="{FF2B5EF4-FFF2-40B4-BE49-F238E27FC236}">
                <a16:creationId xmlns:a16="http://schemas.microsoft.com/office/drawing/2014/main" xmlns="" id="{6AD9A7B7-2E7A-4C45-8448-1D4A0B159BF3}"/>
              </a:ext>
            </a:extLst>
          </p:cNvPr>
          <p:cNvSpPr/>
          <p:nvPr/>
        </p:nvSpPr>
        <p:spPr>
          <a:xfrm>
            <a:off x="2450562" y="2821337"/>
            <a:ext cx="6736122" cy="12940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solidFill>
                  <a:schemeClr val="bg1"/>
                </a:solidFill>
                <a:latin typeface="Calibri" pitchFamily="34" charset="0"/>
                <a:cs typeface="Calibri" panose="020F0502020204030204" pitchFamily="34" charset="0"/>
              </a:rPr>
              <a:t>Which is your </a:t>
            </a:r>
            <a:r>
              <a:rPr lang="ka-GE" sz="3000" dirty="0" smtClean="0">
                <a:solidFill>
                  <a:schemeClr val="bg1"/>
                </a:solidFill>
                <a:latin typeface="Calibri" pitchFamily="34" charset="0"/>
                <a:cs typeface="Calibri" panose="020F0502020204030204" pitchFamily="34" charset="0"/>
              </a:rPr>
              <a:t>favourite</a:t>
            </a:r>
            <a:r>
              <a:rPr lang="en-US" sz="3000" dirty="0" smtClean="0">
                <a:solidFill>
                  <a:schemeClr val="bg1"/>
                </a:solidFill>
                <a:latin typeface="Calibri" pitchFamily="34" charset="0"/>
                <a:cs typeface="Calibri" panose="020F0502020204030204" pitchFamily="34" charset="0"/>
              </a:rPr>
              <a:t> </a:t>
            </a:r>
            <a:r>
              <a:rPr lang="en-US" sz="3000" dirty="0">
                <a:solidFill>
                  <a:schemeClr val="bg1"/>
                </a:solidFill>
                <a:latin typeface="Calibri" pitchFamily="34" charset="0"/>
                <a:cs typeface="Calibri" panose="020F0502020204030204" pitchFamily="34" charset="0"/>
              </a:rPr>
              <a:t>city in the world?</a:t>
            </a:r>
          </a:p>
        </p:txBody>
      </p:sp>
      <p:pic>
        <p:nvPicPr>
          <p:cNvPr id="9" name="Google Shape;90;p1">
            <a:extLst>
              <a:ext uri="{FF2B5EF4-FFF2-40B4-BE49-F238E27FC236}">
                <a16:creationId xmlns:a16="http://schemas.microsoft.com/office/drawing/2014/main" xmlns=""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1" name="Picture 10">
            <a:extLst>
              <a:ext uri="{FF2B5EF4-FFF2-40B4-BE49-F238E27FC236}">
                <a16:creationId xmlns:a16="http://schemas.microsoft.com/office/drawing/2014/main" xmlns=""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6" name="Rectangle 5">
            <a:extLst>
              <a:ext uri="{FF2B5EF4-FFF2-40B4-BE49-F238E27FC236}">
                <a16:creationId xmlns:a16="http://schemas.microsoft.com/office/drawing/2014/main" xmlns="" id="{97B01D1F-06C1-4F5A-ADBB-05E8D2096F68}"/>
              </a:ext>
            </a:extLst>
          </p:cNvPr>
          <p:cNvSpPr/>
          <p:nvPr/>
        </p:nvSpPr>
        <p:spPr>
          <a:xfrm>
            <a:off x="2450562" y="4390074"/>
            <a:ext cx="6736122" cy="15624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Calibri" pitchFamily="34" charset="0"/>
              </a:rPr>
              <a:t>What can you say about its architecture?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grpSp>
        <p:nvGrpSpPr>
          <p:cNvPr id="2" name="Google Shape;107;g8d3272b2c0_0_301"/>
          <p:cNvGrpSpPr/>
          <p:nvPr/>
        </p:nvGrpSpPr>
        <p:grpSpPr>
          <a:xfrm>
            <a:off x="333487" y="2323650"/>
            <a:ext cx="6253054" cy="3115878"/>
            <a:chOff x="-404278" y="239928"/>
            <a:chExt cx="7136292" cy="1570457"/>
          </a:xfrm>
        </p:grpSpPr>
        <p:sp>
          <p:nvSpPr>
            <p:cNvPr id="109" name="Google Shape;109;g8d3272b2c0_0_301"/>
            <p:cNvSpPr/>
            <p:nvPr/>
          </p:nvSpPr>
          <p:spPr>
            <a:xfrm>
              <a:off x="210108" y="277809"/>
              <a:ext cx="5389036" cy="346822"/>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0" name="Google Shape;110;g8d3272b2c0_0_301"/>
            <p:cNvSpPr txBox="1"/>
            <p:nvPr/>
          </p:nvSpPr>
          <p:spPr>
            <a:xfrm>
              <a:off x="314512" y="299483"/>
              <a:ext cx="6417502" cy="325148"/>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400" dirty="0">
                  <a:solidFill>
                    <a:schemeClr val="lt1"/>
                  </a:solidFill>
                  <a:latin typeface="Calibri" panose="020F0502020204030204" pitchFamily="34" charset="0"/>
                  <a:ea typeface="Calibri"/>
                  <a:cs typeface="Calibri" panose="020F0502020204030204" pitchFamily="34" charset="0"/>
                  <a:sym typeface="Calibri"/>
                </a:rPr>
                <a:t>Vocabulary</a:t>
              </a:r>
              <a:endParaRPr sz="24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1" name="Google Shape;111;g8d3272b2c0_0_301"/>
            <p:cNvSpPr/>
            <p:nvPr/>
          </p:nvSpPr>
          <p:spPr>
            <a:xfrm>
              <a:off x="-404278" y="239928"/>
              <a:ext cx="933064" cy="406032"/>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2" name="Google Shape;112;g8d3272b2c0_0_301"/>
            <p:cNvSpPr/>
            <p:nvPr/>
          </p:nvSpPr>
          <p:spPr>
            <a:xfrm>
              <a:off x="-36448" y="863334"/>
              <a:ext cx="5635592" cy="358705"/>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3" name="Google Shape;113;g8d3272b2c0_0_301"/>
            <p:cNvSpPr txBox="1"/>
            <p:nvPr/>
          </p:nvSpPr>
          <p:spPr>
            <a:xfrm>
              <a:off x="314510" y="860341"/>
              <a:ext cx="5284633"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400" u="none" strike="noStrike" cap="none" dirty="0">
                  <a:solidFill>
                    <a:schemeClr val="lt1"/>
                  </a:solidFill>
                  <a:latin typeface="Calibri" panose="020F0502020204030204" pitchFamily="34" charset="0"/>
                  <a:ea typeface="Calibri"/>
                  <a:cs typeface="Calibri" panose="020F0502020204030204" pitchFamily="34" charset="0"/>
                  <a:sym typeface="Calibri"/>
                </a:rPr>
                <a:t>Reading about controversial designs</a:t>
              </a:r>
              <a:endParaRPr sz="24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4" name="Google Shape;114;g8d3272b2c0_0_301"/>
            <p:cNvSpPr/>
            <p:nvPr/>
          </p:nvSpPr>
          <p:spPr>
            <a:xfrm>
              <a:off x="-358189" y="844643"/>
              <a:ext cx="886974" cy="3975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5" name="Google Shape;115;g8d3272b2c0_0_301"/>
            <p:cNvSpPr/>
            <p:nvPr/>
          </p:nvSpPr>
          <p:spPr>
            <a:xfrm>
              <a:off x="160952" y="1392329"/>
              <a:ext cx="5438192"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6" name="Google Shape;116;g8d3272b2c0_0_301"/>
            <p:cNvSpPr txBox="1"/>
            <p:nvPr/>
          </p:nvSpPr>
          <p:spPr>
            <a:xfrm>
              <a:off x="243477" y="1412885"/>
              <a:ext cx="5355667"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400" u="none" strike="noStrike" cap="none" dirty="0">
                  <a:solidFill>
                    <a:schemeClr val="lt1"/>
                  </a:solidFill>
                  <a:latin typeface="Calibri" panose="020F0502020204030204" pitchFamily="34" charset="0"/>
                  <a:ea typeface="Calibri"/>
                  <a:cs typeface="Calibri" panose="020F0502020204030204" pitchFamily="34" charset="0"/>
                  <a:sym typeface="Calibri"/>
                </a:rPr>
                <a:t>Grammar: Future </a:t>
              </a:r>
              <a:r>
                <a:rPr lang="en-US" sz="2400" u="none" strike="noStrike" cap="none" dirty="0" smtClean="0">
                  <a:solidFill>
                    <a:schemeClr val="lt1"/>
                  </a:solidFill>
                  <a:latin typeface="Calibri" panose="020F0502020204030204" pitchFamily="34" charset="0"/>
                  <a:ea typeface="Calibri"/>
                  <a:cs typeface="Calibri" panose="020F0502020204030204" pitchFamily="34" charset="0"/>
                  <a:sym typeface="Calibri"/>
                </a:rPr>
                <a:t>Continuous Tense</a:t>
              </a:r>
              <a:endParaRPr sz="24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7" name="Google Shape;117;g8d3272b2c0_0_301"/>
            <p:cNvSpPr/>
            <p:nvPr/>
          </p:nvSpPr>
          <p:spPr>
            <a:xfrm>
              <a:off x="-358189" y="1391711"/>
              <a:ext cx="886974" cy="406653"/>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grpSp>
      <p:sp>
        <p:nvSpPr>
          <p:cNvPr id="130" name="Google Shape;130;g8d3272b2c0_0_301"/>
          <p:cNvSpPr txBox="1"/>
          <p:nvPr/>
        </p:nvSpPr>
        <p:spPr>
          <a:xfrm>
            <a:off x="7337193" y="2323650"/>
            <a:ext cx="4690334" cy="2751600"/>
          </a:xfrm>
          <a:prstGeom prst="rect">
            <a:avLst/>
          </a:prstGeom>
          <a:noFill/>
          <a:ln>
            <a:noFill/>
          </a:ln>
        </p:spPr>
        <p:txBody>
          <a:bodyPr spcFirstLastPara="1" wrap="square" lIns="91425" tIns="91425" rIns="91425" bIns="91425" anchor="ctr" anchorCtr="0">
            <a:noAutofit/>
          </a:bodyPr>
          <a:lstStyle/>
          <a:p>
            <a:pPr lvl="0" algn="ctr"/>
            <a:r>
              <a:rPr lang="en-US" sz="4000" dirty="0">
                <a:solidFill>
                  <a:schemeClr val="bg1"/>
                </a:solidFill>
                <a:latin typeface="Calibri" panose="020F0502020204030204" pitchFamily="34" charset="0"/>
                <a:ea typeface="Calibri"/>
                <a:cs typeface="Calibri" panose="020F0502020204030204" pitchFamily="34" charset="0"/>
                <a:sym typeface="Calibri"/>
              </a:rPr>
              <a:t>Architecture</a:t>
            </a:r>
          </a:p>
          <a:p>
            <a:pPr lvl="0" algn="ctr"/>
            <a:r>
              <a:rPr lang="ka-GE" sz="4000" dirty="0">
                <a:solidFill>
                  <a:schemeClr val="bg1"/>
                </a:solidFill>
                <a:latin typeface="Calibri" panose="020F0502020204030204" pitchFamily="34" charset="0"/>
                <a:ea typeface="Calibri"/>
                <a:cs typeface="Calibri" panose="020F0502020204030204" pitchFamily="34" charset="0"/>
                <a:sym typeface="Calibri"/>
              </a:rPr>
              <a:t>არქიტექტურა</a:t>
            </a:r>
            <a:endParaRPr sz="4000" dirty="0">
              <a:solidFill>
                <a:schemeClr val="bg1"/>
              </a:solidFill>
              <a:latin typeface="Calibri" panose="020F0502020204030204" pitchFamily="34" charset="0"/>
              <a:ea typeface="Calibri"/>
              <a:cs typeface="Calibri" panose="020F0502020204030204" pitchFamily="34" charset="0"/>
              <a:sym typeface="Calibri"/>
            </a:endParaRPr>
          </a:p>
        </p:txBody>
      </p:sp>
      <p:pic>
        <p:nvPicPr>
          <p:cNvPr id="16" name="Google Shape;90;p1">
            <a:extLst>
              <a:ext uri="{FF2B5EF4-FFF2-40B4-BE49-F238E27FC236}">
                <a16:creationId xmlns:a16="http://schemas.microsoft.com/office/drawing/2014/main" xmlns=""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7" name="Picture 16">
            <a:extLst>
              <a:ext uri="{FF2B5EF4-FFF2-40B4-BE49-F238E27FC236}">
                <a16:creationId xmlns:a16="http://schemas.microsoft.com/office/drawing/2014/main" xmlns=""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3" name="Rectangle 2"/>
          <p:cNvSpPr/>
          <p:nvPr/>
        </p:nvSpPr>
        <p:spPr>
          <a:xfrm>
            <a:off x="7710985" y="556123"/>
            <a:ext cx="3942750" cy="11225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Calibri" panose="020F0502020204030204" pitchFamily="34" charset="0"/>
                <a:cs typeface="Calibri" panose="020F0502020204030204" pitchFamily="34" charset="0"/>
              </a:rPr>
              <a:t>Summary</a:t>
            </a:r>
            <a:br>
              <a:rPr lang="en-US" sz="2800" dirty="0">
                <a:solidFill>
                  <a:schemeClr val="bg1"/>
                </a:solidFill>
                <a:latin typeface="Calibri" panose="020F0502020204030204" pitchFamily="34" charset="0"/>
                <a:cs typeface="Calibri" panose="020F0502020204030204" pitchFamily="34" charset="0"/>
              </a:rPr>
            </a:br>
            <a:r>
              <a:rPr lang="ka-GE" sz="2800" dirty="0">
                <a:solidFill>
                  <a:schemeClr val="bg1"/>
                </a:solidFill>
                <a:latin typeface="Calibri" panose="020F0502020204030204" pitchFamily="34" charset="0"/>
                <a:cs typeface="Calibri" panose="020F0502020204030204" pitchFamily="34" charset="0"/>
              </a:rPr>
              <a:t>გ</a:t>
            </a:r>
            <a:r>
              <a:rPr lang="en-US" sz="2800" dirty="0">
                <a:solidFill>
                  <a:schemeClr val="bg1"/>
                </a:solidFill>
                <a:latin typeface="Calibri" panose="020F0502020204030204" pitchFamily="34" charset="0"/>
                <a:cs typeface="Calibri" panose="020F0502020204030204" pitchFamily="34" charset="0"/>
              </a:rPr>
              <a:t>აკვეთილის </a:t>
            </a:r>
            <a:r>
              <a:rPr lang="ka-GE" sz="2800" dirty="0">
                <a:solidFill>
                  <a:schemeClr val="bg1"/>
                </a:solidFill>
                <a:latin typeface="Calibri" panose="020F0502020204030204" pitchFamily="34" charset="0"/>
                <a:cs typeface="Calibri" panose="020F0502020204030204" pitchFamily="34" charset="0"/>
              </a:rPr>
              <a:t>შეჯამება</a:t>
            </a:r>
            <a:endParaRPr lang="en-US" sz="2800" dirty="0"/>
          </a:p>
        </p:txBody>
      </p:sp>
    </p:spTree>
    <p:extLst>
      <p:ext uri="{BB962C8B-B14F-4D97-AF65-F5344CB8AC3E}">
        <p14:creationId xmlns:p14="http://schemas.microsoft.com/office/powerpoint/2010/main" val="4212184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5">
            <a:extLst>
              <a:ext uri="{FF2B5EF4-FFF2-40B4-BE49-F238E27FC236}">
                <a16:creationId xmlns:a16="http://schemas.microsoft.com/office/drawing/2014/main" xmlns="" id="{C633668A-C180-4A05-AB4F-6AAFDE5258A4}"/>
              </a:ext>
            </a:extLst>
          </p:cNvPr>
          <p:cNvSpPr/>
          <p:nvPr/>
        </p:nvSpPr>
        <p:spPr>
          <a:xfrm>
            <a:off x="692262" y="2716845"/>
            <a:ext cx="10517070" cy="12624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latin typeface="Calibri" panose="020F0502020204030204" pitchFamily="34" charset="0"/>
              <a:cs typeface="Calibri" panose="020F0502020204030204" pitchFamily="34" charset="0"/>
            </a:endParaRPr>
          </a:p>
        </p:txBody>
      </p:sp>
      <p:sp>
        <p:nvSpPr>
          <p:cNvPr id="9" name="Text Placeholder 2">
            <a:extLst>
              <a:ext uri="{FF2B5EF4-FFF2-40B4-BE49-F238E27FC236}">
                <a16:creationId xmlns:a16="http://schemas.microsoft.com/office/drawing/2014/main" xmlns="" id="{20BD67DF-B55F-3B41-8E9D-D3A0EFBDB28E}"/>
              </a:ext>
            </a:extLst>
          </p:cNvPr>
          <p:cNvSpPr txBox="1">
            <a:spLocks/>
          </p:cNvSpPr>
          <p:nvPr/>
        </p:nvSpPr>
        <p:spPr>
          <a:xfrm>
            <a:off x="692263" y="2737609"/>
            <a:ext cx="10517070" cy="1241656"/>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lgn="ctr">
              <a:buNone/>
            </a:pPr>
            <a:r>
              <a:rPr lang="en-US" dirty="0">
                <a:solidFill>
                  <a:schemeClr val="bg1"/>
                </a:solidFill>
                <a:latin typeface="Calibri" charset="0"/>
                <a:ea typeface="Calibri" charset="0"/>
                <a:cs typeface="Calibri" charset="0"/>
              </a:rPr>
              <a:t>Write a paragraph describing what the architecture of museums and art galleries can mean to people.</a:t>
            </a:r>
          </a:p>
        </p:txBody>
      </p:sp>
      <p:sp>
        <p:nvSpPr>
          <p:cNvPr id="7" name="Rectangle 6">
            <a:extLst>
              <a:ext uri="{FF2B5EF4-FFF2-40B4-BE49-F238E27FC236}">
                <a16:creationId xmlns:a16="http://schemas.microsoft.com/office/drawing/2014/main" xmlns="" id="{6042AC8F-C617-8540-A5BD-0D218871DB0D}"/>
              </a:ext>
            </a:extLst>
          </p:cNvPr>
          <p:cNvSpPr/>
          <p:nvPr/>
        </p:nvSpPr>
        <p:spPr>
          <a:xfrm>
            <a:off x="7820167" y="556124"/>
            <a:ext cx="3666748" cy="9897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Calibri" panose="020F0502020204030204" pitchFamily="34" charset="0"/>
                <a:cs typeface="Calibri" panose="020F0502020204030204" pitchFamily="34" charset="0"/>
              </a:rPr>
              <a:t>Homework </a:t>
            </a:r>
          </a:p>
          <a:p>
            <a:pPr algn="ctr"/>
            <a:r>
              <a:rPr lang="ka-GE" sz="2800" dirty="0">
                <a:solidFill>
                  <a:schemeClr val="bg1"/>
                </a:solidFill>
                <a:latin typeface="Calibri" panose="020F0502020204030204" pitchFamily="34" charset="0"/>
                <a:cs typeface="Calibri" panose="020F0502020204030204" pitchFamily="34" charset="0"/>
              </a:rPr>
              <a:t>საშინაო დავალება</a:t>
            </a:r>
            <a:endParaRPr lang="en-US" sz="2800" dirty="0">
              <a:solidFill>
                <a:schemeClr val="bg1"/>
              </a:solidFill>
              <a:latin typeface="Calibri" panose="020F0502020204030204" pitchFamily="34" charset="0"/>
              <a:cs typeface="Calibri" panose="020F0502020204030204" pitchFamily="34" charset="0"/>
            </a:endParaRPr>
          </a:p>
        </p:txBody>
      </p:sp>
      <p:pic>
        <p:nvPicPr>
          <p:cNvPr id="11" name="Google Shape;90;p1">
            <a:extLst>
              <a:ext uri="{FF2B5EF4-FFF2-40B4-BE49-F238E27FC236}">
                <a16:creationId xmlns:a16="http://schemas.microsoft.com/office/drawing/2014/main" xmlns="" id="{1C14417A-E33F-0B46-915E-ABFAFA8DF063}"/>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2" name="Picture 11">
            <a:extLst>
              <a:ext uri="{FF2B5EF4-FFF2-40B4-BE49-F238E27FC236}">
                <a16:creationId xmlns:a16="http://schemas.microsoft.com/office/drawing/2014/main" xmlns="" id="{8A0FE119-0200-0442-BAF7-CA24D53A2AFE}"/>
              </a:ext>
            </a:extLst>
          </p:cNvPr>
          <p:cNvPicPr>
            <a:picLocks noChangeAspect="1"/>
          </p:cNvPicPr>
          <p:nvPr/>
        </p:nvPicPr>
        <p:blipFill>
          <a:blip r:embed="rId3"/>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40692537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628650" y="329853"/>
            <a:ext cx="10962375" cy="604255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4" name="TextBox 3">
            <a:extLst>
              <a:ext uri="{FF2B5EF4-FFF2-40B4-BE49-F238E27FC236}">
                <a16:creationId xmlns:a16="http://schemas.microsoft.com/office/drawing/2014/main" xmlns="" id="{C3A0B8F0-ED81-4886-BAD3-624878320317}"/>
              </a:ext>
            </a:extLst>
          </p:cNvPr>
          <p:cNvSpPr txBox="1"/>
          <p:nvPr/>
        </p:nvSpPr>
        <p:spPr>
          <a:xfrm>
            <a:off x="1590675" y="2343150"/>
            <a:ext cx="8915400" cy="584775"/>
          </a:xfrm>
          <a:prstGeom prst="rect">
            <a:avLst/>
          </a:prstGeom>
          <a:noFill/>
        </p:spPr>
        <p:txBody>
          <a:bodyPr wrap="square" rtlCol="0">
            <a:spAutoFit/>
          </a:bodyPr>
          <a:lstStyle/>
          <a:p>
            <a:r>
              <a:rPr lang="en-US" sz="3200" dirty="0">
                <a:solidFill>
                  <a:schemeClr val="bg1"/>
                </a:solidFill>
                <a:latin typeface="Calibri" panose="020F0502020204030204" pitchFamily="34" charset="0"/>
                <a:cs typeface="Calibri" panose="020F0502020204030204" pitchFamily="34" charset="0"/>
              </a:rPr>
              <a:t>  </a:t>
            </a:r>
          </a:p>
        </p:txBody>
      </p:sp>
      <p:sp>
        <p:nvSpPr>
          <p:cNvPr id="6" name="Flowchart: Alternate Process 5">
            <a:extLst>
              <a:ext uri="{FF2B5EF4-FFF2-40B4-BE49-F238E27FC236}">
                <a16:creationId xmlns:a16="http://schemas.microsoft.com/office/drawing/2014/main" xmlns="" id="{A496D01A-79D0-4890-9C5F-709630ED59D2}"/>
              </a:ext>
            </a:extLst>
          </p:cNvPr>
          <p:cNvSpPr/>
          <p:nvPr/>
        </p:nvSpPr>
        <p:spPr>
          <a:xfrm>
            <a:off x="974036" y="2114867"/>
            <a:ext cx="10616989" cy="442535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latin typeface="Calibri" pitchFamily="34" charset="0"/>
                <a:ea typeface="Calibri" charset="0"/>
                <a:cs typeface="Calibri" charset="0"/>
              </a:rPr>
              <a:t>Throughout the world, museums and cultural institutions beckon people to explore new cultures and topics through their carefully curated collections and transcending exhibitions. For those quick to dismiss the museum experience as boring, it's time to think again: Galleries in all corners of the world, from Senegal to Japan, have mastered the art of creating engaging exhibits on art, history, and culture that can change any critic’s mind. Many of these museums are also known for their incredible restaurants and cafes. Whether you're interested in discovering the ancient gems of Egypt or learning about post-impressionist works of Van Gogh, their incredible collections are well worth the trip.</a:t>
            </a:r>
          </a:p>
        </p:txBody>
      </p:sp>
      <p:pic>
        <p:nvPicPr>
          <p:cNvPr id="8" name="Google Shape;90;p1">
            <a:extLst>
              <a:ext uri="{FF2B5EF4-FFF2-40B4-BE49-F238E27FC236}">
                <a16:creationId xmlns:a16="http://schemas.microsoft.com/office/drawing/2014/main" xmlns=""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xmlns=""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7" name="Rectangle 6">
            <a:extLst>
              <a:ext uri="{FF2B5EF4-FFF2-40B4-BE49-F238E27FC236}">
                <a16:creationId xmlns:a16="http://schemas.microsoft.com/office/drawing/2014/main" xmlns="" id="{6042AC8F-C617-8540-A5BD-0D218871DB0D}"/>
              </a:ext>
            </a:extLst>
          </p:cNvPr>
          <p:cNvSpPr/>
          <p:nvPr/>
        </p:nvSpPr>
        <p:spPr>
          <a:xfrm>
            <a:off x="7983939" y="556124"/>
            <a:ext cx="3502975" cy="9897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Calibri" panose="020F0502020204030204" pitchFamily="34" charset="0"/>
                <a:cs typeface="Calibri" panose="020F0502020204030204" pitchFamily="34" charset="0"/>
              </a:rPr>
              <a:t>Homework </a:t>
            </a:r>
          </a:p>
          <a:p>
            <a:pPr algn="ctr"/>
            <a:r>
              <a:rPr lang="ka-GE" sz="2800" dirty="0">
                <a:solidFill>
                  <a:schemeClr val="bg1"/>
                </a:solidFill>
                <a:latin typeface="Calibri" panose="020F0502020204030204" pitchFamily="34" charset="0"/>
                <a:cs typeface="Calibri" panose="020F0502020204030204" pitchFamily="34" charset="0"/>
              </a:rPr>
              <a:t>საშინაო დავალება</a:t>
            </a:r>
            <a:endParaRPr lang="en-US" sz="28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046592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29" name="Google Shape;168;g8d3272b2c0_0_186"/>
          <p:cNvSpPr/>
          <p:nvPr/>
        </p:nvSpPr>
        <p:spPr>
          <a:xfrm>
            <a:off x="7477853" y="2354239"/>
            <a:ext cx="2689730" cy="1973803"/>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lvl="0" algn="ctr"/>
            <a:r>
              <a:rPr lang="en-US" sz="2400" b="1" dirty="0" smtClean="0">
                <a:solidFill>
                  <a:schemeClr val="bg1"/>
                </a:solidFill>
                <a:latin typeface="Calibri" pitchFamily="34" charset="0"/>
                <a:ea typeface="Calibri" charset="0"/>
                <a:cs typeface="Calibri" charset="0"/>
              </a:rPr>
              <a:t>to renovate</a:t>
            </a:r>
            <a:endParaRPr lang="en-US" sz="2200" b="1" dirty="0">
              <a:solidFill>
                <a:schemeClr val="bg1"/>
              </a:solidFill>
              <a:latin typeface="Calibri" pitchFamily="34" charset="0"/>
              <a:ea typeface="Calibri" charset="0"/>
              <a:cs typeface="Calibri" charset="0"/>
            </a:endParaRPr>
          </a:p>
          <a:p>
            <a:pPr lvl="0" algn="ctr"/>
            <a:r>
              <a:rPr lang="en-US" sz="2200" b="1" dirty="0">
                <a:solidFill>
                  <a:schemeClr val="bg1"/>
                </a:solidFill>
                <a:latin typeface="Calibri" pitchFamily="34" charset="0"/>
                <a:ea typeface="Calibri" charset="0"/>
                <a:cs typeface="Calibri" charset="0"/>
              </a:rPr>
              <a:t>(v.)</a:t>
            </a:r>
            <a:endParaRPr lang="ka-GE" sz="2200" b="1" dirty="0">
              <a:solidFill>
                <a:schemeClr val="bg1"/>
              </a:solidFill>
              <a:latin typeface="Calibri" charset="0"/>
              <a:ea typeface="Calibri" charset="0"/>
              <a:cs typeface="Calibri" charset="0"/>
            </a:endParaRPr>
          </a:p>
          <a:p>
            <a:pPr lvl="0" algn="ctr"/>
            <a:r>
              <a:rPr lang="ka-GE" sz="2200" dirty="0">
                <a:solidFill>
                  <a:schemeClr val="bg1"/>
                </a:solidFill>
                <a:latin typeface="Calibri" charset="0"/>
                <a:ea typeface="Calibri" charset="0"/>
                <a:cs typeface="Calibri" charset="0"/>
              </a:rPr>
              <a:t>განახლება, აღდგენა</a:t>
            </a:r>
          </a:p>
        </p:txBody>
      </p:sp>
      <p:sp>
        <p:nvSpPr>
          <p:cNvPr id="28" name="Google Shape;168;g8d3272b2c0_0_186"/>
          <p:cNvSpPr/>
          <p:nvPr/>
        </p:nvSpPr>
        <p:spPr>
          <a:xfrm>
            <a:off x="1542197" y="2070092"/>
            <a:ext cx="2744708" cy="1983293"/>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lvl="0" algn="ctr"/>
            <a:r>
              <a:rPr lang="en-US" sz="2400" b="1" dirty="0" smtClean="0">
                <a:solidFill>
                  <a:schemeClr val="bg1"/>
                </a:solidFill>
                <a:latin typeface="Calibri" charset="0"/>
                <a:ea typeface="Calibri" charset="0"/>
                <a:cs typeface="Calibri" charset="0"/>
              </a:rPr>
              <a:t>awe-inspiring</a:t>
            </a:r>
            <a:endParaRPr lang="en-US" sz="2400" b="1" dirty="0">
              <a:solidFill>
                <a:schemeClr val="bg1"/>
              </a:solidFill>
              <a:latin typeface="Calibri" charset="0"/>
              <a:ea typeface="Calibri" charset="0"/>
              <a:cs typeface="Calibri" charset="0"/>
            </a:endParaRPr>
          </a:p>
          <a:p>
            <a:pPr lvl="0" algn="ctr"/>
            <a:r>
              <a:rPr lang="en-US" sz="2400" b="1" dirty="0">
                <a:solidFill>
                  <a:schemeClr val="bg1"/>
                </a:solidFill>
                <a:latin typeface="Calibri" charset="0"/>
                <a:ea typeface="Calibri" charset="0"/>
                <a:cs typeface="Calibri" charset="0"/>
              </a:rPr>
              <a:t>(adj.)</a:t>
            </a:r>
            <a:endParaRPr lang="ka-GE" sz="2400" b="1" dirty="0">
              <a:solidFill>
                <a:schemeClr val="bg1"/>
              </a:solidFill>
              <a:latin typeface="Calibri" charset="0"/>
              <a:ea typeface="Calibri" charset="0"/>
              <a:cs typeface="Calibri" charset="0"/>
            </a:endParaRPr>
          </a:p>
          <a:p>
            <a:pPr lvl="0" algn="ctr"/>
            <a:r>
              <a:rPr lang="ka-GE" sz="2200" dirty="0" smtClean="0">
                <a:solidFill>
                  <a:schemeClr val="bg1"/>
                </a:solidFill>
                <a:latin typeface="Calibri" charset="0"/>
                <a:ea typeface="Calibri" charset="0"/>
                <a:cs typeface="Calibri" charset="0"/>
              </a:rPr>
              <a:t>შთამბეჭდავი</a:t>
            </a:r>
            <a:endParaRPr lang="en-US" sz="2200" dirty="0">
              <a:solidFill>
                <a:schemeClr val="bg1"/>
              </a:solidFill>
              <a:latin typeface="Calibri" charset="0"/>
              <a:ea typeface="Calibri" charset="0"/>
              <a:cs typeface="Calibri" charset="0"/>
            </a:endParaRPr>
          </a:p>
        </p:txBody>
      </p:sp>
      <p:grpSp>
        <p:nvGrpSpPr>
          <p:cNvPr id="147" name="Google Shape;147;g8d3272b2c0_0_186"/>
          <p:cNvGrpSpPr/>
          <p:nvPr/>
        </p:nvGrpSpPr>
        <p:grpSpPr>
          <a:xfrm>
            <a:off x="4086954" y="361510"/>
            <a:ext cx="5552480" cy="6255724"/>
            <a:chOff x="3037428" y="-588306"/>
            <a:chExt cx="5142684" cy="6309094"/>
          </a:xfrm>
        </p:grpSpPr>
        <p:sp>
          <p:nvSpPr>
            <p:cNvPr id="148" name="Google Shape;148;g8d3272b2c0_0_186"/>
            <p:cNvSpPr/>
            <p:nvPr/>
          </p:nvSpPr>
          <p:spPr>
            <a:xfrm>
              <a:off x="3785481" y="2042466"/>
              <a:ext cx="1774539" cy="1604700"/>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49" name="Google Shape;149;g8d3272b2c0_0_186"/>
            <p:cNvSpPr txBox="1"/>
            <p:nvPr/>
          </p:nvSpPr>
          <p:spPr>
            <a:xfrm>
              <a:off x="3977319" y="2277466"/>
              <a:ext cx="1422590" cy="1134600"/>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None/>
              </a:pPr>
              <a:r>
                <a:rPr lang="en-US" sz="2400" b="1" u="none" strike="noStrike" cap="none" dirty="0">
                  <a:solidFill>
                    <a:srgbClr val="FFFFFF"/>
                  </a:solidFill>
                  <a:latin typeface="Calibri" pitchFamily="34" charset="0"/>
                  <a:ea typeface="Calibri" charset="0"/>
                  <a:cs typeface="Calibri" charset="0"/>
                  <a:sym typeface="Calibri"/>
                </a:rPr>
                <a:t>Vocabulary</a:t>
              </a:r>
              <a:endParaRPr sz="2400" b="1" dirty="0">
                <a:latin typeface="Calibri" pitchFamily="34" charset="0"/>
                <a:ea typeface="Calibri" charset="0"/>
                <a:cs typeface="Calibri" charset="0"/>
              </a:endParaRPr>
            </a:p>
            <a:p>
              <a:pPr marL="0" marR="0" lvl="0" indent="0" algn="ctr" rtl="0">
                <a:lnSpc>
                  <a:spcPct val="90000"/>
                </a:lnSpc>
                <a:spcBef>
                  <a:spcPts val="595"/>
                </a:spcBef>
                <a:spcAft>
                  <a:spcPts val="0"/>
                </a:spcAft>
                <a:buNone/>
              </a:pPr>
              <a:r>
                <a:rPr lang="en-US" sz="2400" b="1" u="none" strike="noStrike" cap="none" dirty="0">
                  <a:solidFill>
                    <a:srgbClr val="FFFFFF"/>
                  </a:solidFill>
                  <a:latin typeface="Calibri" pitchFamily="34" charset="0"/>
                  <a:ea typeface="Calibri" charset="0"/>
                  <a:cs typeface="Calibri" charset="0"/>
                  <a:sym typeface="Calibri"/>
                </a:rPr>
                <a:t>ლექსიკა</a:t>
              </a:r>
              <a:endParaRPr sz="2400" b="1" dirty="0">
                <a:latin typeface="Calibri" pitchFamily="34" charset="0"/>
                <a:ea typeface="Calibri" charset="0"/>
                <a:cs typeface="Calibri" charset="0"/>
              </a:endParaRPr>
            </a:p>
          </p:txBody>
        </p:sp>
        <p:sp>
          <p:nvSpPr>
            <p:cNvPr id="151" name="Google Shape;151;g8d3272b2c0_0_186"/>
            <p:cNvSpPr txBox="1"/>
            <p:nvPr/>
          </p:nvSpPr>
          <p:spPr>
            <a:xfrm rot="5196305">
              <a:off x="4607339" y="1672363"/>
              <a:ext cx="35462" cy="3546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52" name="Google Shape;152;g8d3272b2c0_0_186"/>
            <p:cNvSpPr/>
            <p:nvPr/>
          </p:nvSpPr>
          <p:spPr>
            <a:xfrm>
              <a:off x="3611320" y="-588306"/>
              <a:ext cx="2566744" cy="2009730"/>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53" name="Google Shape;153;g8d3272b2c0_0_186"/>
            <p:cNvSpPr txBox="1"/>
            <p:nvPr/>
          </p:nvSpPr>
          <p:spPr>
            <a:xfrm>
              <a:off x="3785480" y="-123136"/>
              <a:ext cx="2243555" cy="1072405"/>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Clr>
                  <a:srgbClr val="000000"/>
                </a:buClr>
                <a:buFont typeface="Arial"/>
                <a:buNone/>
              </a:pPr>
              <a:r>
                <a:rPr lang="en-US" sz="2400" b="1" dirty="0">
                  <a:solidFill>
                    <a:srgbClr val="FFFFFF"/>
                  </a:solidFill>
                  <a:latin typeface="Calibri" pitchFamily="34" charset="0"/>
                  <a:ea typeface="Calibri" charset="0"/>
                  <a:cs typeface="Calibri" charset="0"/>
                  <a:sym typeface="Calibri"/>
                </a:rPr>
                <a:t>h</a:t>
              </a:r>
              <a:r>
                <a:rPr lang="en-US" sz="2400" b="1" dirty="0" smtClean="0">
                  <a:solidFill>
                    <a:srgbClr val="FFFFFF"/>
                  </a:solidFill>
                  <a:latin typeface="Calibri" pitchFamily="34" charset="0"/>
                  <a:ea typeface="Calibri" charset="0"/>
                  <a:cs typeface="Calibri" charset="0"/>
                  <a:sym typeface="Calibri"/>
                </a:rPr>
                <a:t>ideous</a:t>
              </a:r>
              <a:endParaRPr lang="en-US" sz="2200" b="1" dirty="0">
                <a:solidFill>
                  <a:srgbClr val="FFFFFF"/>
                </a:solidFill>
                <a:latin typeface="Calibri" pitchFamily="34" charset="0"/>
                <a:ea typeface="Calibri" charset="0"/>
                <a:cs typeface="Calibri" charset="0"/>
                <a:sym typeface="Calibri"/>
              </a:endParaRPr>
            </a:p>
            <a:p>
              <a:pPr marL="0" marR="0" lvl="0" indent="0" algn="ctr" rtl="0">
                <a:lnSpc>
                  <a:spcPct val="90000"/>
                </a:lnSpc>
                <a:spcBef>
                  <a:spcPts val="630"/>
                </a:spcBef>
                <a:spcAft>
                  <a:spcPts val="0"/>
                </a:spcAft>
                <a:buClr>
                  <a:srgbClr val="000000"/>
                </a:buClr>
                <a:buFont typeface="Arial"/>
                <a:buNone/>
              </a:pPr>
              <a:r>
                <a:rPr lang="en-US" sz="2200" b="1" dirty="0">
                  <a:solidFill>
                    <a:srgbClr val="FFFFFF"/>
                  </a:solidFill>
                  <a:latin typeface="Calibri" pitchFamily="34" charset="0"/>
                  <a:ea typeface="Calibri" charset="0"/>
                  <a:cs typeface="Calibri" charset="0"/>
                  <a:sym typeface="Calibri"/>
                </a:rPr>
                <a:t>(adj.)</a:t>
              </a:r>
            </a:p>
            <a:p>
              <a:pPr marL="0" marR="0" lvl="0" indent="0" algn="ctr" rtl="0">
                <a:lnSpc>
                  <a:spcPct val="90000"/>
                </a:lnSpc>
                <a:spcBef>
                  <a:spcPts val="630"/>
                </a:spcBef>
                <a:spcAft>
                  <a:spcPts val="0"/>
                </a:spcAft>
                <a:buClr>
                  <a:srgbClr val="000000"/>
                </a:buClr>
                <a:buFont typeface="Arial"/>
                <a:buNone/>
              </a:pPr>
              <a:r>
                <a:rPr lang="ka-GE" sz="2200" dirty="0" smtClean="0">
                  <a:solidFill>
                    <a:srgbClr val="FFFFFF"/>
                  </a:solidFill>
                  <a:latin typeface="Calibri" charset="0"/>
                  <a:ea typeface="Calibri" charset="0"/>
                  <a:cs typeface="Calibri" charset="0"/>
                  <a:sym typeface="Calibri"/>
                </a:rPr>
                <a:t>საშინელი,</a:t>
              </a:r>
              <a:r>
                <a:rPr lang="en-US" sz="2200" dirty="0" smtClean="0">
                  <a:solidFill>
                    <a:srgbClr val="FFFFFF"/>
                  </a:solidFill>
                  <a:latin typeface="Calibri" charset="0"/>
                  <a:ea typeface="Calibri" charset="0"/>
                  <a:cs typeface="Calibri" charset="0"/>
                  <a:sym typeface="Calibri"/>
                </a:rPr>
                <a:t> </a:t>
              </a:r>
              <a:endParaRPr lang="ka-GE" sz="2200" dirty="0" smtClean="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Clr>
                  <a:srgbClr val="000000"/>
                </a:buClr>
                <a:buFont typeface="Arial"/>
                <a:buNone/>
              </a:pPr>
              <a:r>
                <a:rPr lang="ka-GE" sz="2200" dirty="0" smtClean="0">
                  <a:solidFill>
                    <a:srgbClr val="FFFFFF"/>
                  </a:solidFill>
                  <a:latin typeface="Calibri" charset="0"/>
                  <a:ea typeface="Calibri" charset="0"/>
                  <a:cs typeface="Calibri" charset="0"/>
                  <a:sym typeface="Calibri"/>
                </a:rPr>
                <a:t>საზარელი</a:t>
              </a:r>
              <a:endParaRPr lang="ka-GE" sz="2200" dirty="0">
                <a:solidFill>
                  <a:srgbClr val="FFFFFF"/>
                </a:solidFill>
                <a:latin typeface="Calibri" charset="0"/>
                <a:ea typeface="Calibri" charset="0"/>
                <a:cs typeface="Calibri" charset="0"/>
                <a:sym typeface="Calibri"/>
              </a:endParaRPr>
            </a:p>
          </p:txBody>
        </p:sp>
        <p:sp>
          <p:nvSpPr>
            <p:cNvPr id="155" name="Google Shape;155;g8d3272b2c0_0_186"/>
            <p:cNvSpPr txBox="1"/>
            <p:nvPr/>
          </p:nvSpPr>
          <p:spPr>
            <a:xfrm rot="-2466378">
              <a:off x="5868095" y="1745714"/>
              <a:ext cx="81222" cy="8122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59" name="Google Shape;159;g8d3272b2c0_0_186"/>
            <p:cNvSpPr txBox="1"/>
            <p:nvPr/>
          </p:nvSpPr>
          <p:spPr>
            <a:xfrm rot="-246013">
              <a:off x="6281636" y="2686160"/>
              <a:ext cx="83915" cy="8391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3" name="Google Shape;163;g8d3272b2c0_0_186"/>
            <p:cNvSpPr txBox="1"/>
            <p:nvPr/>
          </p:nvSpPr>
          <p:spPr>
            <a:xfrm rot="2113695">
              <a:off x="5940677" y="3711274"/>
              <a:ext cx="77492" cy="774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8" name="Google Shape;168;g8d3272b2c0_0_186"/>
            <p:cNvSpPr/>
            <p:nvPr/>
          </p:nvSpPr>
          <p:spPr>
            <a:xfrm>
              <a:off x="5560020" y="3746961"/>
              <a:ext cx="2620092" cy="1973827"/>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dirty="0" smtClean="0">
                  <a:solidFill>
                    <a:schemeClr val="bg1"/>
                  </a:solidFill>
                  <a:latin typeface="Calibri" pitchFamily="34" charset="0"/>
                  <a:ea typeface="Calibri" charset="0"/>
                  <a:cs typeface="Calibri" charset="0"/>
                </a:rPr>
                <a:t>dilapidated</a:t>
              </a:r>
              <a:endParaRPr lang="en-US" sz="1800" b="1" dirty="0">
                <a:solidFill>
                  <a:schemeClr val="bg1"/>
                </a:solidFill>
                <a:latin typeface="Calibri" pitchFamily="34" charset="0"/>
                <a:ea typeface="Calibri" charset="0"/>
                <a:cs typeface="Calibri" charset="0"/>
              </a:endParaRPr>
            </a:p>
            <a:p>
              <a:pPr marL="0" lvl="0" indent="0" algn="ctr" rtl="0">
                <a:spcBef>
                  <a:spcPts val="0"/>
                </a:spcBef>
                <a:spcAft>
                  <a:spcPts val="0"/>
                </a:spcAft>
                <a:buNone/>
              </a:pPr>
              <a:r>
                <a:rPr lang="en-US" sz="1800" b="1" dirty="0" smtClean="0">
                  <a:solidFill>
                    <a:schemeClr val="bg1"/>
                  </a:solidFill>
                  <a:latin typeface="Calibri" pitchFamily="34" charset="0"/>
                  <a:ea typeface="Calibri" charset="0"/>
                  <a:cs typeface="Calibri" charset="0"/>
                </a:rPr>
                <a:t>(</a:t>
              </a:r>
              <a:r>
                <a:rPr lang="en-US" sz="1800" b="1" dirty="0">
                  <a:solidFill>
                    <a:schemeClr val="bg1"/>
                  </a:solidFill>
                  <a:latin typeface="Calibri" pitchFamily="34" charset="0"/>
                  <a:ea typeface="Calibri" charset="0"/>
                  <a:cs typeface="Calibri" charset="0"/>
                </a:rPr>
                <a:t>adj.)</a:t>
              </a:r>
              <a:endParaRPr lang="ka-GE" sz="1800" b="1" dirty="0">
                <a:solidFill>
                  <a:schemeClr val="bg1"/>
                </a:solidFill>
                <a:latin typeface="Calibri" charset="0"/>
                <a:ea typeface="Calibri" charset="0"/>
                <a:cs typeface="Calibri" charset="0"/>
              </a:endParaRPr>
            </a:p>
            <a:p>
              <a:pPr marL="0" lvl="0" indent="0" algn="ctr" rtl="0">
                <a:spcBef>
                  <a:spcPts val="0"/>
                </a:spcBef>
                <a:spcAft>
                  <a:spcPts val="0"/>
                </a:spcAft>
                <a:buNone/>
              </a:pPr>
              <a:r>
                <a:rPr lang="ka-GE" sz="1800" dirty="0">
                  <a:solidFill>
                    <a:schemeClr val="bg1"/>
                  </a:solidFill>
                  <a:latin typeface="Calibri" charset="0"/>
                  <a:ea typeface="Calibri" charset="0"/>
                  <a:cs typeface="Calibri" charset="0"/>
                </a:rPr>
                <a:t>დანგრევის პირას მისული, ნახევრად დანგრეული</a:t>
              </a:r>
              <a:endParaRPr sz="1800" dirty="0">
                <a:solidFill>
                  <a:schemeClr val="bg1"/>
                </a:solidFill>
                <a:latin typeface="Calibri" pitchFamily="34" charset="0"/>
                <a:ea typeface="Calibri" charset="0"/>
                <a:cs typeface="Calibri" charset="0"/>
              </a:endParaRPr>
            </a:p>
          </p:txBody>
        </p:sp>
        <p:sp>
          <p:nvSpPr>
            <p:cNvPr id="171" name="Google Shape;171;g8d3272b2c0_0_186"/>
            <p:cNvSpPr txBox="1"/>
            <p:nvPr/>
          </p:nvSpPr>
          <p:spPr>
            <a:xfrm rot="-1759631">
              <a:off x="3157491" y="3636472"/>
              <a:ext cx="91875" cy="9187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75" name="Google Shape;175;g8d3272b2c0_0_186"/>
            <p:cNvSpPr txBox="1"/>
            <p:nvPr/>
          </p:nvSpPr>
          <p:spPr>
            <a:xfrm rot="162391">
              <a:off x="3037428" y="2729877"/>
              <a:ext cx="82592" cy="825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79" name="Google Shape;179;g8d3272b2c0_0_186"/>
            <p:cNvSpPr txBox="1"/>
            <p:nvPr/>
          </p:nvSpPr>
          <p:spPr>
            <a:xfrm rot="2082986">
              <a:off x="3151457" y="1760313"/>
              <a:ext cx="102192" cy="1021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grpSp>
      <p:cxnSp>
        <p:nvCxnSpPr>
          <p:cNvPr id="3" name="Straight Connector 2">
            <a:extLst>
              <a:ext uri="{FF2B5EF4-FFF2-40B4-BE49-F238E27FC236}">
                <a16:creationId xmlns:a16="http://schemas.microsoft.com/office/drawing/2014/main" xmlns="" id="{9CE2E9F6-ECFC-4E79-9334-E45B6F63DD91}"/>
              </a:ext>
            </a:extLst>
          </p:cNvPr>
          <p:cNvCxnSpPr>
            <a:cxnSpLocks/>
            <a:stCxn id="148" idx="0"/>
            <a:endCxn id="148" idx="0"/>
          </p:cNvCxnSpPr>
          <p:nvPr/>
        </p:nvCxnSpPr>
        <p:spPr>
          <a:xfrm>
            <a:off x="5852588" y="2970028"/>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7" name="Google Shape;168;g8d3272b2c0_0_186"/>
          <p:cNvSpPr/>
          <p:nvPr/>
        </p:nvSpPr>
        <p:spPr>
          <a:xfrm>
            <a:off x="1977438" y="4607623"/>
            <a:ext cx="2932368" cy="1957130"/>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lvl="0" algn="ctr"/>
            <a:r>
              <a:rPr lang="en-US" sz="2400" b="1" dirty="0">
                <a:solidFill>
                  <a:schemeClr val="bg1"/>
                </a:solidFill>
                <a:latin typeface="Calibri" pitchFamily="34" charset="0"/>
                <a:ea typeface="Calibri" charset="0"/>
                <a:cs typeface="Calibri" charset="0"/>
              </a:rPr>
              <a:t>d</a:t>
            </a:r>
            <a:r>
              <a:rPr lang="en-US" sz="2400" b="1" dirty="0" smtClean="0">
                <a:solidFill>
                  <a:schemeClr val="bg1"/>
                </a:solidFill>
                <a:latin typeface="Calibri" pitchFamily="34" charset="0"/>
                <a:ea typeface="Calibri" charset="0"/>
                <a:cs typeface="Calibri" charset="0"/>
              </a:rPr>
              <a:t>erelict</a:t>
            </a:r>
            <a:endParaRPr lang="en-US" sz="2400" b="1" dirty="0">
              <a:solidFill>
                <a:schemeClr val="bg1"/>
              </a:solidFill>
              <a:latin typeface="Calibri" pitchFamily="34" charset="0"/>
              <a:ea typeface="Calibri" charset="0"/>
              <a:cs typeface="Calibri" charset="0"/>
            </a:endParaRPr>
          </a:p>
          <a:p>
            <a:pPr lvl="0" algn="ctr"/>
            <a:r>
              <a:rPr lang="en-US" sz="2200" b="1" dirty="0">
                <a:solidFill>
                  <a:schemeClr val="bg1"/>
                </a:solidFill>
                <a:latin typeface="Calibri" pitchFamily="34" charset="0"/>
                <a:ea typeface="Calibri" charset="0"/>
                <a:cs typeface="Calibri" charset="0"/>
              </a:rPr>
              <a:t>(adj.)</a:t>
            </a:r>
          </a:p>
          <a:p>
            <a:pPr lvl="0" algn="ctr"/>
            <a:r>
              <a:rPr lang="ka-GE" sz="2200" dirty="0">
                <a:solidFill>
                  <a:schemeClr val="bg1"/>
                </a:solidFill>
                <a:latin typeface="Calibri" charset="0"/>
                <a:ea typeface="Calibri" charset="0"/>
                <a:cs typeface="Calibri" charset="0"/>
              </a:rPr>
              <a:t>მიგდებული, </a:t>
            </a:r>
            <a:r>
              <a:rPr lang="ka-GE" sz="2200" dirty="0" smtClean="0">
                <a:solidFill>
                  <a:schemeClr val="bg1"/>
                </a:solidFill>
                <a:latin typeface="Calibri" charset="0"/>
                <a:ea typeface="Calibri" charset="0"/>
                <a:cs typeface="Calibri" charset="0"/>
              </a:rPr>
              <a:t>მიტოვებული</a:t>
            </a:r>
            <a:endParaRPr lang="ka-GE" sz="2200" dirty="0">
              <a:solidFill>
                <a:schemeClr val="bg1"/>
              </a:solidFill>
              <a:latin typeface="Calibri" charset="0"/>
              <a:ea typeface="Calibri" charset="0"/>
              <a:cs typeface="Calibri" charset="0"/>
            </a:endParaRPr>
          </a:p>
        </p:txBody>
      </p:sp>
      <p:cxnSp>
        <p:nvCxnSpPr>
          <p:cNvPr id="19" name="Straight Connector 18"/>
          <p:cNvCxnSpPr/>
          <p:nvPr/>
        </p:nvCxnSpPr>
        <p:spPr>
          <a:xfrm flipV="1">
            <a:off x="5972401" y="2354240"/>
            <a:ext cx="0" cy="6157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48" idx="6"/>
          </p:cNvCxnSpPr>
          <p:nvPr/>
        </p:nvCxnSpPr>
        <p:spPr>
          <a:xfrm>
            <a:off x="6810561" y="3765591"/>
            <a:ext cx="8244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4131540" y="3370997"/>
            <a:ext cx="763076" cy="19729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48" idx="3"/>
          </p:cNvCxnSpPr>
          <p:nvPr/>
        </p:nvCxnSpPr>
        <p:spPr>
          <a:xfrm flipH="1">
            <a:off x="4513079" y="4328139"/>
            <a:ext cx="662121" cy="776124"/>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408571" y="4352798"/>
            <a:ext cx="592730" cy="874295"/>
          </a:xfrm>
          <a:prstGeom prst="line">
            <a:avLst/>
          </a:prstGeom>
        </p:spPr>
        <p:style>
          <a:lnRef idx="1">
            <a:schemeClr val="accent1"/>
          </a:lnRef>
          <a:fillRef idx="0">
            <a:schemeClr val="accent1"/>
          </a:fillRef>
          <a:effectRef idx="0">
            <a:schemeClr val="accent1"/>
          </a:effectRef>
          <a:fontRef idx="minor">
            <a:schemeClr val="tx1"/>
          </a:fontRef>
        </p:style>
      </p:cxnSp>
      <p:pic>
        <p:nvPicPr>
          <p:cNvPr id="34" name="Google Shape;90;p1">
            <a:extLst>
              <a:ext uri="{FF2B5EF4-FFF2-40B4-BE49-F238E27FC236}">
                <a16:creationId xmlns:a16="http://schemas.microsoft.com/office/drawing/2014/main" xmlns="" id="{6B00B62A-C3D9-E44C-A57B-24BD8195D2FC}"/>
              </a:ext>
            </a:extLst>
          </p:cNvPr>
          <p:cNvPicPr preferRelativeResize="0"/>
          <p:nvPr/>
        </p:nvPicPr>
        <p:blipFill rotWithShape="1">
          <a:blip r:embed="rId3">
            <a:alphaModFix/>
          </a:blip>
          <a:srcRect/>
          <a:stretch/>
        </p:blipFill>
        <p:spPr>
          <a:xfrm>
            <a:off x="165523" y="102803"/>
            <a:ext cx="1987913" cy="937815"/>
          </a:xfrm>
          <a:prstGeom prst="rect">
            <a:avLst/>
          </a:prstGeom>
          <a:noFill/>
          <a:ln>
            <a:noFill/>
          </a:ln>
        </p:spPr>
      </p:pic>
      <p:pic>
        <p:nvPicPr>
          <p:cNvPr id="35" name="Picture 34">
            <a:extLst>
              <a:ext uri="{FF2B5EF4-FFF2-40B4-BE49-F238E27FC236}">
                <a16:creationId xmlns:a16="http://schemas.microsoft.com/office/drawing/2014/main" xmlns="" id="{977C1737-B8AF-334B-B69F-C4A61B990CB1}"/>
              </a:ext>
            </a:extLst>
          </p:cNvPr>
          <p:cNvPicPr>
            <a:picLocks noChangeAspect="1"/>
          </p:cNvPicPr>
          <p:nvPr/>
        </p:nvPicPr>
        <p:blipFill>
          <a:blip r:embed="rId4"/>
          <a:stretch>
            <a:fillRect/>
          </a:stretch>
        </p:blipFill>
        <p:spPr>
          <a:xfrm>
            <a:off x="2136569" y="102802"/>
            <a:ext cx="2300496" cy="93781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659897" y="2085058"/>
            <a:ext cx="3193431" cy="2315182"/>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a</a:t>
            </a:r>
            <a:r>
              <a:rPr lang="en-US" sz="2800" b="1" dirty="0" smtClean="0">
                <a:solidFill>
                  <a:schemeClr val="bg1"/>
                </a:solidFill>
                <a:latin typeface="Calibri" panose="020F0502020204030204" pitchFamily="34" charset="0"/>
                <a:cs typeface="Calibri" panose="020F0502020204030204" pitchFamily="34" charset="0"/>
              </a:rPr>
              <a:t>we-inspiring</a:t>
            </a:r>
            <a:endParaRPr lang="en-US" sz="2800" b="1"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(adj.)</a:t>
            </a:r>
          </a:p>
        </p:txBody>
      </p:sp>
      <p:sp>
        <p:nvSpPr>
          <p:cNvPr id="190" name="Google Shape;190;g8d3272b2c0_0_231"/>
          <p:cNvSpPr/>
          <p:nvPr/>
        </p:nvSpPr>
        <p:spPr>
          <a:xfrm>
            <a:off x="4024320" y="4612681"/>
            <a:ext cx="4464587" cy="82203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ka-GE" sz="2400" b="1" dirty="0" smtClean="0">
                <a:solidFill>
                  <a:schemeClr val="bg1"/>
                </a:solidFill>
                <a:latin typeface="Calibri" panose="020F0502020204030204" pitchFamily="34" charset="0"/>
                <a:cs typeface="Calibri" panose="020F0502020204030204" pitchFamily="34" charset="0"/>
              </a:rPr>
              <a:t>შთამბეჭდავი</a:t>
            </a:r>
            <a:endParaRPr lang="ka-GE" sz="2400" b="1" dirty="0">
              <a:solidFill>
                <a:schemeClr val="bg1"/>
              </a:solidFill>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xmlns="" id="{748FA8E3-2CE3-3647-992D-018F0126A7B0}"/>
              </a:ext>
            </a:extLst>
          </p:cNvPr>
          <p:cNvSpPr/>
          <p:nvPr/>
        </p:nvSpPr>
        <p:spPr>
          <a:xfrm>
            <a:off x="8952932" y="265735"/>
            <a:ext cx="3003164"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pic>
        <p:nvPicPr>
          <p:cNvPr id="8" name="Google Shape;90;p1">
            <a:extLst>
              <a:ext uri="{FF2B5EF4-FFF2-40B4-BE49-F238E27FC236}">
                <a16:creationId xmlns:a16="http://schemas.microsoft.com/office/drawing/2014/main" xmlns=""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xmlns=""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4024320" y="5554639"/>
            <a:ext cx="4464587" cy="912199"/>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strike="noStrike" cap="none" dirty="0">
                <a:solidFill>
                  <a:srgbClr val="FFFFFF"/>
                </a:solidFill>
                <a:latin typeface="Calibri" panose="020F0502020204030204" pitchFamily="34" charset="0"/>
                <a:ea typeface="Calibri"/>
                <a:cs typeface="Calibri" panose="020F0502020204030204" pitchFamily="34" charset="0"/>
                <a:sym typeface="Calibri"/>
              </a:rPr>
              <a:t>Niagara Falls really is an </a:t>
            </a:r>
            <a:r>
              <a:rPr lang="en-US" sz="2400" i="1" strike="noStrike" cap="none" dirty="0">
                <a:solidFill>
                  <a:srgbClr val="FF0000"/>
                </a:solidFill>
                <a:latin typeface="Calibri" panose="020F0502020204030204" pitchFamily="34" charset="0"/>
                <a:ea typeface="Calibri"/>
                <a:cs typeface="Calibri" panose="020F0502020204030204" pitchFamily="34" charset="0"/>
                <a:sym typeface="Calibri"/>
              </a:rPr>
              <a:t>awe-inspiring </a:t>
            </a:r>
            <a:r>
              <a:rPr lang="en-US" sz="2400" i="1" strike="noStrike" cap="none" dirty="0">
                <a:solidFill>
                  <a:srgbClr val="FFFFFF"/>
                </a:solidFill>
                <a:latin typeface="Calibri" panose="020F0502020204030204" pitchFamily="34" charset="0"/>
                <a:ea typeface="Calibri"/>
                <a:cs typeface="Calibri" panose="020F0502020204030204" pitchFamily="34" charset="0"/>
                <a:sym typeface="Calibri"/>
              </a:rPr>
              <a:t>sight.</a:t>
            </a:r>
            <a:endParaRPr sz="2400" i="1"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698289" y="2047164"/>
            <a:ext cx="3172911" cy="2287738"/>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h</a:t>
            </a:r>
            <a:r>
              <a:rPr lang="en-US" sz="2800" b="1" dirty="0" smtClean="0">
                <a:solidFill>
                  <a:schemeClr val="bg1"/>
                </a:solidFill>
                <a:latin typeface="Calibri" panose="020F0502020204030204" pitchFamily="34" charset="0"/>
                <a:cs typeface="Calibri" panose="020F0502020204030204" pitchFamily="34" charset="0"/>
              </a:rPr>
              <a:t>ideous</a:t>
            </a:r>
            <a:endParaRPr lang="en-US" sz="2800" b="1"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(adj.)</a:t>
            </a:r>
          </a:p>
        </p:txBody>
      </p:sp>
      <p:sp>
        <p:nvSpPr>
          <p:cNvPr id="190" name="Google Shape;190;g8d3272b2c0_0_231"/>
          <p:cNvSpPr/>
          <p:nvPr/>
        </p:nvSpPr>
        <p:spPr>
          <a:xfrm>
            <a:off x="3938996" y="4432347"/>
            <a:ext cx="4691497" cy="776509"/>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ka-GE" sz="2400" b="1" dirty="0" smtClean="0">
                <a:solidFill>
                  <a:schemeClr val="bg1"/>
                </a:solidFill>
                <a:latin typeface="Calibri" panose="020F0502020204030204" pitchFamily="34" charset="0"/>
                <a:cs typeface="Calibri" panose="020F0502020204030204" pitchFamily="34" charset="0"/>
              </a:rPr>
              <a:t>საშინელი</a:t>
            </a:r>
            <a:r>
              <a:rPr lang="ka-GE" sz="2400" b="1" dirty="0">
                <a:solidFill>
                  <a:schemeClr val="bg1"/>
                </a:solidFill>
                <a:latin typeface="Calibri" panose="020F0502020204030204" pitchFamily="34" charset="0"/>
                <a:cs typeface="Calibri" panose="020F0502020204030204" pitchFamily="34" charset="0"/>
              </a:rPr>
              <a:t>, </a:t>
            </a:r>
            <a:r>
              <a:rPr lang="ka-GE" sz="2400" b="1" dirty="0" smtClean="0">
                <a:solidFill>
                  <a:schemeClr val="bg1"/>
                </a:solidFill>
                <a:latin typeface="Calibri" panose="020F0502020204030204" pitchFamily="34" charset="0"/>
                <a:cs typeface="Calibri" panose="020F0502020204030204" pitchFamily="34" charset="0"/>
              </a:rPr>
              <a:t>საზარელი</a:t>
            </a:r>
            <a:endParaRPr lang="ka-GE" sz="2400" b="1" dirty="0">
              <a:solidFill>
                <a:schemeClr val="bg1"/>
              </a:solidFill>
              <a:latin typeface="Calibri" panose="020F0502020204030204" pitchFamily="34" charset="0"/>
              <a:cs typeface="Calibri" panose="020F0502020204030204" pitchFamily="34" charset="0"/>
            </a:endParaRPr>
          </a:p>
        </p:txBody>
      </p:sp>
      <p:pic>
        <p:nvPicPr>
          <p:cNvPr id="8" name="Google Shape;90;p1">
            <a:extLst>
              <a:ext uri="{FF2B5EF4-FFF2-40B4-BE49-F238E27FC236}">
                <a16:creationId xmlns:a16="http://schemas.microsoft.com/office/drawing/2014/main" xmlns=""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xmlns=""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938997" y="5361354"/>
            <a:ext cx="469149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u="none" strike="noStrike" cap="none" dirty="0">
                <a:solidFill>
                  <a:srgbClr val="FFFFFF"/>
                </a:solidFill>
                <a:latin typeface="Calibri" panose="020F0502020204030204" pitchFamily="34" charset="0"/>
                <a:ea typeface="Calibri"/>
                <a:cs typeface="Calibri" panose="020F0502020204030204" pitchFamily="34" charset="0"/>
                <a:sym typeface="Calibri"/>
              </a:rPr>
              <a:t>They've just built some </a:t>
            </a:r>
            <a:r>
              <a:rPr lang="en-US" sz="2400" i="1" u="none" strike="noStrike" cap="none" dirty="0">
                <a:solidFill>
                  <a:srgbClr val="FF0000"/>
                </a:solidFill>
                <a:latin typeface="Calibri" panose="020F0502020204030204" pitchFamily="34" charset="0"/>
                <a:ea typeface="Calibri"/>
                <a:cs typeface="Calibri" panose="020F0502020204030204" pitchFamily="34" charset="0"/>
                <a:sym typeface="Calibri"/>
              </a:rPr>
              <a:t>hideous</a:t>
            </a:r>
            <a:r>
              <a:rPr lang="en-US" sz="2400" i="1" u="none" strike="noStrike" cap="none" dirty="0">
                <a:solidFill>
                  <a:srgbClr val="FFFFFF"/>
                </a:solidFill>
                <a:latin typeface="Calibri" panose="020F0502020204030204" pitchFamily="34" charset="0"/>
                <a:ea typeface="Calibri"/>
                <a:cs typeface="Calibri" panose="020F0502020204030204" pitchFamily="34" charset="0"/>
                <a:sym typeface="Calibri"/>
              </a:rPr>
              <a:t> new apartment blocks on the seafront.</a:t>
            </a:r>
            <a:endParaRPr sz="2400" i="1"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12" name="Rectangle 11">
            <a:extLst>
              <a:ext uri="{FF2B5EF4-FFF2-40B4-BE49-F238E27FC236}">
                <a16:creationId xmlns:a16="http://schemas.microsoft.com/office/drawing/2014/main" xmlns="" id="{748FA8E3-2CE3-3647-992D-018F0126A7B0}"/>
              </a:ext>
            </a:extLst>
          </p:cNvPr>
          <p:cNvSpPr/>
          <p:nvPr/>
        </p:nvSpPr>
        <p:spPr>
          <a:xfrm>
            <a:off x="8952932" y="265735"/>
            <a:ext cx="3003164"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spTree>
    <p:extLst>
      <p:ext uri="{BB962C8B-B14F-4D97-AF65-F5344CB8AC3E}">
        <p14:creationId xmlns:p14="http://schemas.microsoft.com/office/powerpoint/2010/main" val="16853426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576255" y="1978923"/>
            <a:ext cx="3166952" cy="2355977"/>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smtClean="0">
                <a:solidFill>
                  <a:schemeClr val="bg1"/>
                </a:solidFill>
                <a:latin typeface="Calibri" panose="020F0502020204030204" pitchFamily="34" charset="0"/>
                <a:cs typeface="Calibri" panose="020F0502020204030204" pitchFamily="34" charset="0"/>
              </a:rPr>
              <a:t>to renovate</a:t>
            </a:r>
            <a:endParaRPr lang="en-US" sz="2800" b="1"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(v.)</a:t>
            </a:r>
          </a:p>
        </p:txBody>
      </p:sp>
      <p:sp>
        <p:nvSpPr>
          <p:cNvPr id="190" name="Google Shape;190;g8d3272b2c0_0_231"/>
          <p:cNvSpPr/>
          <p:nvPr/>
        </p:nvSpPr>
        <p:spPr>
          <a:xfrm>
            <a:off x="3639048" y="4492850"/>
            <a:ext cx="5041365" cy="643354"/>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ka-GE" sz="2400" b="1" dirty="0" smtClean="0">
                <a:solidFill>
                  <a:schemeClr val="bg1"/>
                </a:solidFill>
                <a:latin typeface="Calibri" panose="020F0502020204030204" pitchFamily="34" charset="0"/>
                <a:cs typeface="Calibri" panose="020F0502020204030204" pitchFamily="34" charset="0"/>
              </a:rPr>
              <a:t>განახლება</a:t>
            </a:r>
            <a:r>
              <a:rPr lang="ka-GE" sz="2400" b="1" dirty="0">
                <a:solidFill>
                  <a:schemeClr val="bg1"/>
                </a:solidFill>
                <a:latin typeface="Calibri" panose="020F0502020204030204" pitchFamily="34" charset="0"/>
                <a:cs typeface="Calibri" panose="020F0502020204030204" pitchFamily="34" charset="0"/>
              </a:rPr>
              <a:t>, </a:t>
            </a:r>
            <a:r>
              <a:rPr lang="ka-GE" sz="2400" b="1" dirty="0" smtClean="0">
                <a:solidFill>
                  <a:schemeClr val="bg1"/>
                </a:solidFill>
                <a:latin typeface="Calibri" panose="020F0502020204030204" pitchFamily="34" charset="0"/>
                <a:cs typeface="Calibri" panose="020F0502020204030204" pitchFamily="34" charset="0"/>
              </a:rPr>
              <a:t>აღდგენა</a:t>
            </a:r>
            <a:endParaRPr lang="ka-GE" sz="2400" b="1" dirty="0">
              <a:solidFill>
                <a:schemeClr val="bg1"/>
              </a:solidFill>
              <a:latin typeface="Calibri" panose="020F0502020204030204" pitchFamily="34" charset="0"/>
              <a:cs typeface="Calibri" panose="020F0502020204030204" pitchFamily="34" charset="0"/>
            </a:endParaRPr>
          </a:p>
        </p:txBody>
      </p:sp>
      <p:pic>
        <p:nvPicPr>
          <p:cNvPr id="8" name="Google Shape;90;p1">
            <a:extLst>
              <a:ext uri="{FF2B5EF4-FFF2-40B4-BE49-F238E27FC236}">
                <a16:creationId xmlns:a16="http://schemas.microsoft.com/office/drawing/2014/main" xmlns=""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xmlns=""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639049" y="5268179"/>
            <a:ext cx="5041364"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He </a:t>
            </a:r>
            <a:r>
              <a:rPr lang="en-US" sz="2400" i="1" u="none" strike="noStrike" cap="none" dirty="0">
                <a:solidFill>
                  <a:srgbClr val="FF0000"/>
                </a:solidFill>
                <a:latin typeface="Calibri" panose="020F0502020204030204" pitchFamily="34" charset="0"/>
                <a:ea typeface="Calibri"/>
                <a:cs typeface="Calibri" panose="020F0502020204030204" pitchFamily="34" charset="0"/>
                <a:sym typeface="Calibri"/>
              </a:rPr>
              <a:t>renovates</a:t>
            </a: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 old houses and sells them at a profit.</a:t>
            </a:r>
            <a:endParaRPr sz="2400" i="1"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12" name="Rectangle 11">
            <a:extLst>
              <a:ext uri="{FF2B5EF4-FFF2-40B4-BE49-F238E27FC236}">
                <a16:creationId xmlns:a16="http://schemas.microsoft.com/office/drawing/2014/main" xmlns="" id="{748FA8E3-2CE3-3647-992D-018F0126A7B0}"/>
              </a:ext>
            </a:extLst>
          </p:cNvPr>
          <p:cNvSpPr/>
          <p:nvPr/>
        </p:nvSpPr>
        <p:spPr>
          <a:xfrm>
            <a:off x="8952932" y="265735"/>
            <a:ext cx="3003164"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spTree>
    <p:extLst>
      <p:ext uri="{BB962C8B-B14F-4D97-AF65-F5344CB8AC3E}">
        <p14:creationId xmlns:p14="http://schemas.microsoft.com/office/powerpoint/2010/main" val="4620160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562109" y="2019868"/>
            <a:ext cx="3194248" cy="2511479"/>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d</a:t>
            </a:r>
            <a:r>
              <a:rPr lang="en-US" sz="2800" b="1" dirty="0" smtClean="0">
                <a:solidFill>
                  <a:schemeClr val="bg1"/>
                </a:solidFill>
                <a:latin typeface="Calibri" panose="020F0502020204030204" pitchFamily="34" charset="0"/>
                <a:cs typeface="Calibri" panose="020F0502020204030204" pitchFamily="34" charset="0"/>
              </a:rPr>
              <a:t>ilapidated</a:t>
            </a:r>
            <a:endParaRPr lang="en-US" sz="2800" b="1"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(adj.)</a:t>
            </a:r>
          </a:p>
        </p:txBody>
      </p:sp>
      <p:sp>
        <p:nvSpPr>
          <p:cNvPr id="190" name="Google Shape;190;g8d3272b2c0_0_231"/>
          <p:cNvSpPr/>
          <p:nvPr/>
        </p:nvSpPr>
        <p:spPr>
          <a:xfrm>
            <a:off x="3726862" y="4624704"/>
            <a:ext cx="4865738" cy="793457"/>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buClr>
                <a:schemeClr val="dk1"/>
              </a:buClr>
              <a:buSzPts val="1100"/>
            </a:pPr>
            <a:endParaRPr lang="ka-GE" sz="2400" b="1" dirty="0">
              <a:solidFill>
                <a:schemeClr val="bg1"/>
              </a:solidFill>
              <a:latin typeface="Calibri" panose="020F0502020204030204" pitchFamily="34" charset="0"/>
              <a:cs typeface="Calibri" panose="020F0502020204030204" pitchFamily="34" charset="0"/>
            </a:endParaRPr>
          </a:p>
          <a:p>
            <a:pPr algn="ctr">
              <a:buClr>
                <a:schemeClr val="dk1"/>
              </a:buClr>
              <a:buSzPts val="1100"/>
            </a:pPr>
            <a:r>
              <a:rPr lang="ka-GE" sz="2400" b="1" dirty="0">
                <a:solidFill>
                  <a:schemeClr val="bg1"/>
                </a:solidFill>
                <a:latin typeface="Calibri" panose="020F0502020204030204" pitchFamily="34" charset="0"/>
                <a:cs typeface="Calibri" panose="020F0502020204030204" pitchFamily="34" charset="0"/>
              </a:rPr>
              <a:t>დანგრევის პირას მისული, ნახევრად დანგრეული</a:t>
            </a:r>
          </a:p>
          <a:p>
            <a:pPr lvl="0" algn="ctr">
              <a:buClr>
                <a:schemeClr val="dk1"/>
              </a:buClr>
              <a:buSzPts val="1100"/>
            </a:pPr>
            <a:endParaRPr lang="en-US" sz="2400" b="1" dirty="0">
              <a:solidFill>
                <a:srgbClr val="FFFFFF"/>
              </a:solidFill>
              <a:latin typeface="Calibri" charset="0"/>
              <a:ea typeface="Calibri" charset="0"/>
              <a:cs typeface="Calibri" charset="0"/>
              <a:sym typeface="Calibri"/>
            </a:endParaRPr>
          </a:p>
        </p:txBody>
      </p:sp>
      <p:pic>
        <p:nvPicPr>
          <p:cNvPr id="8" name="Google Shape;90;p1">
            <a:extLst>
              <a:ext uri="{FF2B5EF4-FFF2-40B4-BE49-F238E27FC236}">
                <a16:creationId xmlns:a16="http://schemas.microsoft.com/office/drawing/2014/main" xmlns=""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xmlns=""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725866" y="5554642"/>
            <a:ext cx="4866734" cy="921002"/>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The hotel we stayed in was really </a:t>
            </a:r>
            <a:r>
              <a:rPr lang="en-US" sz="2400" i="1" u="none" strike="noStrike" cap="none" dirty="0">
                <a:solidFill>
                  <a:srgbClr val="FF0000"/>
                </a:solidFill>
                <a:latin typeface="Calibri" panose="020F0502020204030204" pitchFamily="34" charset="0"/>
                <a:ea typeface="Calibri"/>
                <a:cs typeface="Calibri" panose="020F0502020204030204" pitchFamily="34" charset="0"/>
                <a:sym typeface="Calibri"/>
              </a:rPr>
              <a:t>dilapidated.</a:t>
            </a:r>
            <a:endParaRPr sz="2400" i="1" u="none" strike="noStrike" cap="none" dirty="0">
              <a:solidFill>
                <a:srgbClr val="FF0000"/>
              </a:solidFill>
              <a:latin typeface="Calibri" panose="020F0502020204030204" pitchFamily="34" charset="0"/>
              <a:ea typeface="Calibri"/>
              <a:cs typeface="Calibri" panose="020F0502020204030204" pitchFamily="34" charset="0"/>
              <a:sym typeface="Calibri"/>
            </a:endParaRPr>
          </a:p>
        </p:txBody>
      </p:sp>
      <p:sp>
        <p:nvSpPr>
          <p:cNvPr id="12" name="Rectangle 11">
            <a:extLst>
              <a:ext uri="{FF2B5EF4-FFF2-40B4-BE49-F238E27FC236}">
                <a16:creationId xmlns:a16="http://schemas.microsoft.com/office/drawing/2014/main" xmlns="" id="{748FA8E3-2CE3-3647-992D-018F0126A7B0}"/>
              </a:ext>
            </a:extLst>
          </p:cNvPr>
          <p:cNvSpPr/>
          <p:nvPr/>
        </p:nvSpPr>
        <p:spPr>
          <a:xfrm>
            <a:off x="8952932" y="265735"/>
            <a:ext cx="3003164"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spTree>
    <p:extLst>
      <p:ext uri="{BB962C8B-B14F-4D97-AF65-F5344CB8AC3E}">
        <p14:creationId xmlns:p14="http://schemas.microsoft.com/office/powerpoint/2010/main" val="16873026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4794</TotalTime>
  <Words>1552</Words>
  <Application>Microsoft Office PowerPoint</Application>
  <PresentationFormat>Custom</PresentationFormat>
  <Paragraphs>294</Paragraphs>
  <Slides>42</Slides>
  <Notes>31</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Dalesio</dc:creator>
  <cp:lastModifiedBy>User</cp:lastModifiedBy>
  <cp:revision>459</cp:revision>
  <dcterms:created xsi:type="dcterms:W3CDTF">2020-04-09T12:21:27Z</dcterms:created>
  <dcterms:modified xsi:type="dcterms:W3CDTF">2021-07-29T06:11:53Z</dcterms:modified>
</cp:coreProperties>
</file>