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66" r:id="rId3"/>
    <p:sldId id="284" r:id="rId4"/>
    <p:sldId id="285" r:id="rId5"/>
    <p:sldId id="313" r:id="rId6"/>
    <p:sldId id="367" r:id="rId7"/>
    <p:sldId id="288" r:id="rId8"/>
    <p:sldId id="322" r:id="rId9"/>
    <p:sldId id="325" r:id="rId10"/>
    <p:sldId id="338" r:id="rId11"/>
    <p:sldId id="324" r:id="rId12"/>
    <p:sldId id="327" r:id="rId13"/>
    <p:sldId id="323" r:id="rId14"/>
    <p:sldId id="370" r:id="rId15"/>
    <p:sldId id="371" r:id="rId16"/>
    <p:sldId id="334" r:id="rId17"/>
    <p:sldId id="356" r:id="rId18"/>
    <p:sldId id="300" r:id="rId19"/>
    <p:sldId id="335" r:id="rId20"/>
    <p:sldId id="350" r:id="rId21"/>
    <p:sldId id="382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1" r:id="rId31"/>
    <p:sldId id="380" r:id="rId32"/>
    <p:sldId id="360" r:id="rId33"/>
    <p:sldId id="361" r:id="rId34"/>
    <p:sldId id="368" r:id="rId35"/>
    <p:sldId id="363" r:id="rId36"/>
    <p:sldId id="36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 autoAdjust="0"/>
    <p:restoredTop sz="93038" autoAdjust="0"/>
  </p:normalViewPr>
  <p:slideViewPr>
    <p:cSldViewPr snapToGrid="0">
      <p:cViewPr>
        <p:scale>
          <a:sx n="100" d="100"/>
          <a:sy n="100" d="100"/>
        </p:scale>
        <p:origin x="95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dress     (n.)                </a:t>
          </a:r>
        </a:p>
        <a:p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400" dirty="0" smtClean="0"/>
            <a:t>jeans    (n.)</a:t>
          </a:r>
          <a:endParaRPr lang="en-US" sz="24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400" dirty="0" smtClean="0"/>
            <a:t>high-heeled        (adj.)</a:t>
          </a:r>
          <a:endParaRPr lang="en-US" sz="24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400" dirty="0" smtClean="0"/>
            <a:t>skirt       (n.)</a:t>
          </a:r>
          <a:endParaRPr lang="en-US" sz="24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T-shirt       (n.)</a:t>
          </a:r>
          <a:endParaRPr lang="en-US" sz="2400" dirty="0">
            <a:solidFill>
              <a:schemeClr val="bg1"/>
            </a:solidFill>
          </a:endParaRP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2400" dirty="0" smtClean="0"/>
            <a:t>trainers     (n.)</a:t>
          </a:r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to try on       (v.)</a:t>
          </a:r>
          <a:endParaRPr lang="en-US" sz="24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AE235CEF-EEC7-4B68-BA00-082BAC3EF73E}">
      <dgm:prSet phldrT="[Text]" custT="1"/>
      <dgm:spPr/>
      <dgm:t>
        <a:bodyPr/>
        <a:lstStyle/>
        <a:p>
          <a:r>
            <a:rPr lang="en-US" sz="2400" dirty="0" smtClean="0"/>
            <a:t>shoes         (n.)</a:t>
          </a:r>
          <a:endParaRPr lang="en-US" sz="2400" dirty="0"/>
        </a:p>
      </dgm:t>
    </dgm:pt>
    <dgm:pt modelId="{E03DF16C-1DF9-40DE-84C6-F1B1083AD393}" type="parTrans" cxnId="{066F23D8-0116-4B36-B535-DFC972F32ED4}">
      <dgm:prSet/>
      <dgm:spPr/>
      <dgm:t>
        <a:bodyPr/>
        <a:lstStyle/>
        <a:p>
          <a:endParaRPr lang="en-US"/>
        </a:p>
      </dgm:t>
    </dgm:pt>
    <dgm:pt modelId="{4990E3CC-F122-4B8A-912F-CF193A3649CA}" type="sibTrans" cxnId="{066F23D8-0116-4B36-B535-DFC972F32ED4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53322" custScaleY="124813" custLinFactNeighborX="-4483" custLinFactNeighborY="4172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27264" custScaleY="102778" custRadScaleRad="115035" custRadScaleInc="-15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13452" custRadScaleInc="-90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2" presStyleCnt="8" custScaleX="124451" custScaleY="122622" custRadScaleRad="171607" custRadScaleInc="-11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8" custScaleX="221348" custScaleY="132212" custRadScaleRad="183045" custRadScaleInc="-13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7B335-EB7F-4D4B-8966-955CD764AA5A}" type="pres">
      <dgm:prSet presAssocID="{E03DF16C-1DF9-40DE-84C6-F1B1083AD393}" presName="Name9" presStyleLbl="parChTrans1D2" presStyleIdx="4" presStyleCnt="8"/>
      <dgm:spPr/>
      <dgm:t>
        <a:bodyPr/>
        <a:lstStyle/>
        <a:p>
          <a:endParaRPr lang="en-US"/>
        </a:p>
      </dgm:t>
    </dgm:pt>
    <dgm:pt modelId="{4C19D5AC-64E6-4C96-B4E1-7B46D0640FC3}" type="pres">
      <dgm:prSet presAssocID="{E03DF16C-1DF9-40DE-84C6-F1B1083AD39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5D49F962-CC59-4549-BB24-56DC349650E9}" type="pres">
      <dgm:prSet presAssocID="{AE235CEF-EEC7-4B68-BA00-082BAC3EF73E}" presName="node" presStyleLbl="node1" presStyleIdx="4" presStyleCnt="8" custScaleX="131770" custScaleY="137830" custRadScaleRad="108849" custRadScaleInc="-139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34413" custScaleY="127303" custRadScaleRad="114223" custRadScaleInc="-42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35118" custRadScaleRad="166224" custRadScaleInc="-4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25955" custRadScaleRad="173086" custRadScaleInc="-112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0CB87766-4D08-4DA3-8A2A-CF97234E4161}" type="presOf" srcId="{67EE00F5-495C-4F93-8BE0-04188A81347C}" destId="{4E97889A-0A91-45FB-A058-A03CA17BB456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9B3A2114-B295-440C-A2EF-2372BEE0D470}" type="presOf" srcId="{F2BB8BAE-DAB4-4B98-816D-DB487942119C}" destId="{F7956D89-C625-44FD-919E-833C2148F4B6}" srcOrd="0" destOrd="0" presId="urn:microsoft.com/office/officeart/2005/8/layout/radial1"/>
    <dgm:cxn modelId="{2B0A2718-C998-4A67-AA95-8F564C4178F6}" srcId="{F7F0C35C-C7D8-468A-A557-2214C1F14812}" destId="{02BC8C3D-0189-4025-8BDC-8D91B44DC19C}" srcOrd="2" destOrd="0" parTransId="{D6A625E7-DF06-4D4E-8FCE-4697D3E5ABD1}" sibTransId="{D891971B-6A29-4482-A09A-586E969C0307}"/>
    <dgm:cxn modelId="{C53EA0E7-37B1-42B7-AFEB-A019C135C3D5}" type="presOf" srcId="{E7F3BA06-436E-477E-8005-93644E824245}" destId="{144F6B4C-EC73-4CA9-9AF8-05F02CBDFBE3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066F23D8-0116-4B36-B535-DFC972F32ED4}" srcId="{F7F0C35C-C7D8-468A-A557-2214C1F14812}" destId="{AE235CEF-EEC7-4B68-BA00-082BAC3EF73E}" srcOrd="4" destOrd="0" parTransId="{E03DF16C-1DF9-40DE-84C6-F1B1083AD393}" sibTransId="{4990E3CC-F122-4B8A-912F-CF193A3649CA}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F6CCE71D-70BF-47E1-81A0-640758E12882}" type="presOf" srcId="{AE235CEF-EEC7-4B68-BA00-082BAC3EF73E}" destId="{5D49F962-CC59-4549-BB24-56DC349650E9}" srcOrd="0" destOrd="0" presId="urn:microsoft.com/office/officeart/2005/8/layout/radial1"/>
    <dgm:cxn modelId="{4423BA1E-3D51-4870-9E39-35B5C8D6BB81}" type="presOf" srcId="{A2E5F48A-55E3-4FF8-9633-1C669D2F9C08}" destId="{80CEAC33-D935-4F10-834E-4F64B8ED3B48}" srcOrd="0" destOrd="0" presId="urn:microsoft.com/office/officeart/2005/8/layout/radial1"/>
    <dgm:cxn modelId="{FEF106FA-6137-4B78-9A49-04D5BDAD1ED4}" type="presOf" srcId="{086C20F5-9A52-4770-84E5-A812DBF2ECFB}" destId="{63DD16AC-810D-4152-BA87-10EDE75F507C}" srcOrd="0" destOrd="0" presId="urn:microsoft.com/office/officeart/2005/8/layout/radial1"/>
    <dgm:cxn modelId="{FB761D8E-24FD-4BC5-A0F0-E787756E981B}" type="presOf" srcId="{E03DF16C-1DF9-40DE-84C6-F1B1083AD393}" destId="{4C19D5AC-64E6-4C96-B4E1-7B46D0640FC3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4FE5B617-6BEE-4457-9EDC-E143931048D2}" type="presOf" srcId="{D6A625E7-DF06-4D4E-8FCE-4697D3E5ABD1}" destId="{CADF5C85-77D1-4BE6-8142-F822C6AD6356}" srcOrd="0" destOrd="0" presId="urn:microsoft.com/office/officeart/2005/8/layout/radial1"/>
    <dgm:cxn modelId="{B90BD52C-41BC-41C2-8EDC-AF10AE75A060}" type="presOf" srcId="{67EE00F5-495C-4F93-8BE0-04188A81347C}" destId="{328591B2-3C43-447B-ABD8-F849CAB7DEF5}" srcOrd="1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17095233-3E97-45CD-9617-0BE65E5F6BBF}" type="presOf" srcId="{564B5AE9-0D9D-41E1-85EF-4E23387872DA}" destId="{6CD2F0FC-8650-4840-826A-24AB96447FF8}" srcOrd="0" destOrd="0" presId="urn:microsoft.com/office/officeart/2005/8/layout/radial1"/>
    <dgm:cxn modelId="{F85CF404-164D-4001-963C-0380A9D423EA}" type="presOf" srcId="{F2BB8BAE-DAB4-4B98-816D-DB487942119C}" destId="{3FA89C93-D942-4B07-A057-B5A70186894F}" srcOrd="1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02D0039A-31B4-43F9-AD96-EE7AED25094E}" type="presOf" srcId="{9B372BD6-FE79-4769-AAA9-B84C2E13E8EC}" destId="{7E8C5CB4-FC2D-4878-A005-272B7526565C}" srcOrd="0" destOrd="0" presId="urn:microsoft.com/office/officeart/2005/8/layout/radial1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B49A9C9C-B400-427F-B724-EC30701E8B15}" type="presOf" srcId="{2C758B9E-8D21-458D-9081-2251E327992F}" destId="{ECCB3501-C079-4AD9-B441-9EDC788E34F3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8CE51CB9-FD1B-4ABA-9753-0A819CFD314D}" type="presOf" srcId="{086C20F5-9A52-4770-84E5-A812DBF2ECFB}" destId="{2A0DDCA2-C7D0-4C9B-8A4C-C18B31420271}" srcOrd="1" destOrd="0" presId="urn:microsoft.com/office/officeart/2005/8/layout/radial1"/>
    <dgm:cxn modelId="{414B7677-4835-429F-B81D-B3EAB029E142}" type="presOf" srcId="{1B5F954E-B42D-4D3C-80B9-DCFDA5316E38}" destId="{046D36D8-556B-418D-AE6C-DA055F2683A5}" srcOrd="1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FCBCC37C-21D2-4943-B2B6-52BF1A71DE6B}" type="presOf" srcId="{E03DF16C-1DF9-40DE-84C6-F1B1083AD393}" destId="{3207B335-EB7F-4D4B-8966-955CD764AA5A}" srcOrd="0" destOrd="0" presId="urn:microsoft.com/office/officeart/2005/8/layout/radial1"/>
    <dgm:cxn modelId="{48AE641E-43EC-4A04-B48D-B0BDDC81DFF0}" type="presOf" srcId="{B2104859-D8E7-41DE-8DC9-BD893938B4F5}" destId="{DC97B75A-3B39-404A-89D7-1BBCFDBA119C}" srcOrd="0" destOrd="0" presId="urn:microsoft.com/office/officeart/2005/8/layout/radial1"/>
    <dgm:cxn modelId="{9F2F3BFF-A8AD-47DC-BC5C-A7688CB7040B}" type="presOf" srcId="{1B5F954E-B42D-4D3C-80B9-DCFDA5316E38}" destId="{10AEF670-5D14-4356-9567-E36E6B4E1C43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D4F44F6E-0459-431C-A312-A01BC9F54426}" type="presOf" srcId="{02BC8C3D-0189-4025-8BDC-8D91B44DC19C}" destId="{268F2B43-F66B-4114-A7FA-7722BF2EC447}" srcOrd="0" destOrd="0" presId="urn:microsoft.com/office/officeart/2005/8/layout/radial1"/>
    <dgm:cxn modelId="{B8652AA8-F43C-4D3E-B7A8-593E7B670B4B}" type="presOf" srcId="{D6A625E7-DF06-4D4E-8FCE-4697D3E5ABD1}" destId="{127C291B-90CF-4500-B282-CC8686ED9239}" srcOrd="1" destOrd="0" presId="urn:microsoft.com/office/officeart/2005/8/layout/radial1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F9A96A4C-8382-4FEE-9212-42A861376D3E}" type="presOf" srcId="{1F9360AC-45E0-44A5-8C41-F6C19EE3193A}" destId="{A51102EC-9D4E-485F-A497-84E1A3EC595C}" srcOrd="1" destOrd="0" presId="urn:microsoft.com/office/officeart/2005/8/layout/radial1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78BD8D94-1425-4CF3-BE32-16021C332E65}" type="presOf" srcId="{1F9360AC-45E0-44A5-8C41-F6C19EE3193A}" destId="{8ADCA6E1-BC1B-4191-8E83-4251D3746691}" srcOrd="0" destOrd="0" presId="urn:microsoft.com/office/officeart/2005/8/layout/radial1"/>
    <dgm:cxn modelId="{95BB0D48-42AF-44DD-B40D-87C42993EBFC}" type="presOf" srcId="{9B372BD6-FE79-4769-AAA9-B84C2E13E8EC}" destId="{E2E65272-6CE1-4FEE-9511-2F358199072A}" srcOrd="1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C22EED54-A509-4D8A-A526-4A81CABBAA72}" type="presOf" srcId="{0C376AC0-E8C9-4036-A55E-A59B4A11057E}" destId="{FB151A69-068C-4834-B6A7-57760C7C67A9}" srcOrd="0" destOrd="0" presId="urn:microsoft.com/office/officeart/2005/8/layout/radial1"/>
    <dgm:cxn modelId="{3603C0CD-232A-47C9-992A-BF68F049DE6B}" type="presOf" srcId="{F7F0C35C-C7D8-468A-A557-2214C1F14812}" destId="{AA4BEADE-365D-46E3-89CB-1A4EF2D0A85F}" srcOrd="0" destOrd="0" presId="urn:microsoft.com/office/officeart/2005/8/layout/radial1"/>
    <dgm:cxn modelId="{172D3C77-8BE4-4631-8ADE-337F429F04B8}" type="presOf" srcId="{376B5DE4-1C3F-4A76-9B4A-98D21A4AF5F1}" destId="{13FC3DFA-EC65-4A8E-AF70-4B93C9A027EC}" srcOrd="0" destOrd="0" presId="urn:microsoft.com/office/officeart/2005/8/layout/radial1"/>
    <dgm:cxn modelId="{C69307D6-242B-40A6-8ED6-60F32192D2DA}" type="presParOf" srcId="{FB151A69-068C-4834-B6A7-57760C7C67A9}" destId="{AA4BEADE-365D-46E3-89CB-1A4EF2D0A85F}" srcOrd="0" destOrd="0" presId="urn:microsoft.com/office/officeart/2005/8/layout/radial1"/>
    <dgm:cxn modelId="{40BDF666-5F0A-4C58-9008-12D5EA502CC7}" type="presParOf" srcId="{FB151A69-068C-4834-B6A7-57760C7C67A9}" destId="{10AEF670-5D14-4356-9567-E36E6B4E1C43}" srcOrd="1" destOrd="0" presId="urn:microsoft.com/office/officeart/2005/8/layout/radial1"/>
    <dgm:cxn modelId="{07EB5ED7-D3B0-429A-A859-6AC6E24B5846}" type="presParOf" srcId="{10AEF670-5D14-4356-9567-E36E6B4E1C43}" destId="{046D36D8-556B-418D-AE6C-DA055F2683A5}" srcOrd="0" destOrd="0" presId="urn:microsoft.com/office/officeart/2005/8/layout/radial1"/>
    <dgm:cxn modelId="{D62DF4B0-01E3-4351-B1BA-64DA5B1AA9F0}" type="presParOf" srcId="{FB151A69-068C-4834-B6A7-57760C7C67A9}" destId="{DC97B75A-3B39-404A-89D7-1BBCFDBA119C}" srcOrd="2" destOrd="0" presId="urn:microsoft.com/office/officeart/2005/8/layout/radial1"/>
    <dgm:cxn modelId="{9160BB5C-34C6-44D1-BE7A-80C7C2B2068C}" type="presParOf" srcId="{FB151A69-068C-4834-B6A7-57760C7C67A9}" destId="{F7956D89-C625-44FD-919E-833C2148F4B6}" srcOrd="3" destOrd="0" presId="urn:microsoft.com/office/officeart/2005/8/layout/radial1"/>
    <dgm:cxn modelId="{9B4894D8-1642-4BB8-BB4C-ED3E662B0801}" type="presParOf" srcId="{F7956D89-C625-44FD-919E-833C2148F4B6}" destId="{3FA89C93-D942-4B07-A057-B5A70186894F}" srcOrd="0" destOrd="0" presId="urn:microsoft.com/office/officeart/2005/8/layout/radial1"/>
    <dgm:cxn modelId="{D9CD48D9-15FA-4FE7-B39A-669C4D4023BD}" type="presParOf" srcId="{FB151A69-068C-4834-B6A7-57760C7C67A9}" destId="{13FC3DFA-EC65-4A8E-AF70-4B93C9A027EC}" srcOrd="4" destOrd="0" presId="urn:microsoft.com/office/officeart/2005/8/layout/radial1"/>
    <dgm:cxn modelId="{564F433A-40EC-4BD3-A79D-0CAC2BFE41B0}" type="presParOf" srcId="{FB151A69-068C-4834-B6A7-57760C7C67A9}" destId="{CADF5C85-77D1-4BE6-8142-F822C6AD6356}" srcOrd="5" destOrd="0" presId="urn:microsoft.com/office/officeart/2005/8/layout/radial1"/>
    <dgm:cxn modelId="{C66424B0-B4E8-4A57-96CD-8AC40D180935}" type="presParOf" srcId="{CADF5C85-77D1-4BE6-8142-F822C6AD6356}" destId="{127C291B-90CF-4500-B282-CC8686ED9239}" srcOrd="0" destOrd="0" presId="urn:microsoft.com/office/officeart/2005/8/layout/radial1"/>
    <dgm:cxn modelId="{B999A366-D44D-48C0-A041-FFDA27E5735B}" type="presParOf" srcId="{FB151A69-068C-4834-B6A7-57760C7C67A9}" destId="{268F2B43-F66B-4114-A7FA-7722BF2EC447}" srcOrd="6" destOrd="0" presId="urn:microsoft.com/office/officeart/2005/8/layout/radial1"/>
    <dgm:cxn modelId="{B8D3BC97-BB38-4BB5-8BD0-2584C8701027}" type="presParOf" srcId="{FB151A69-068C-4834-B6A7-57760C7C67A9}" destId="{8ADCA6E1-BC1B-4191-8E83-4251D3746691}" srcOrd="7" destOrd="0" presId="urn:microsoft.com/office/officeart/2005/8/layout/radial1"/>
    <dgm:cxn modelId="{A867C252-EA16-4EAC-A9D1-6A0E3EDE409F}" type="presParOf" srcId="{8ADCA6E1-BC1B-4191-8E83-4251D3746691}" destId="{A51102EC-9D4E-485F-A497-84E1A3EC595C}" srcOrd="0" destOrd="0" presId="urn:microsoft.com/office/officeart/2005/8/layout/radial1"/>
    <dgm:cxn modelId="{1A0C7BB1-1A79-4AC6-A961-269887397819}" type="presParOf" srcId="{FB151A69-068C-4834-B6A7-57760C7C67A9}" destId="{6CD2F0FC-8650-4840-826A-24AB96447FF8}" srcOrd="8" destOrd="0" presId="urn:microsoft.com/office/officeart/2005/8/layout/radial1"/>
    <dgm:cxn modelId="{F7FF58D0-C364-4A16-9300-5340D9CE8C5E}" type="presParOf" srcId="{FB151A69-068C-4834-B6A7-57760C7C67A9}" destId="{3207B335-EB7F-4D4B-8966-955CD764AA5A}" srcOrd="9" destOrd="0" presId="urn:microsoft.com/office/officeart/2005/8/layout/radial1"/>
    <dgm:cxn modelId="{2EA18709-BC2F-441E-BE71-66EC44BCCF02}" type="presParOf" srcId="{3207B335-EB7F-4D4B-8966-955CD764AA5A}" destId="{4C19D5AC-64E6-4C96-B4E1-7B46D0640FC3}" srcOrd="0" destOrd="0" presId="urn:microsoft.com/office/officeart/2005/8/layout/radial1"/>
    <dgm:cxn modelId="{79BC5B09-CE34-43F0-AF56-76A02E9FAFFB}" type="presParOf" srcId="{FB151A69-068C-4834-B6A7-57760C7C67A9}" destId="{5D49F962-CC59-4549-BB24-56DC349650E9}" srcOrd="10" destOrd="0" presId="urn:microsoft.com/office/officeart/2005/8/layout/radial1"/>
    <dgm:cxn modelId="{AFFFA07A-2982-4428-A740-32D0445C7FF8}" type="presParOf" srcId="{FB151A69-068C-4834-B6A7-57760C7C67A9}" destId="{7E8C5CB4-FC2D-4878-A005-272B7526565C}" srcOrd="11" destOrd="0" presId="urn:microsoft.com/office/officeart/2005/8/layout/radial1"/>
    <dgm:cxn modelId="{8963D5A2-3F24-4694-9414-A205D9A9F4EA}" type="presParOf" srcId="{7E8C5CB4-FC2D-4878-A005-272B7526565C}" destId="{E2E65272-6CE1-4FEE-9511-2F358199072A}" srcOrd="0" destOrd="0" presId="urn:microsoft.com/office/officeart/2005/8/layout/radial1"/>
    <dgm:cxn modelId="{5736D626-68BF-4668-845F-E3452EB95097}" type="presParOf" srcId="{FB151A69-068C-4834-B6A7-57760C7C67A9}" destId="{80CEAC33-D935-4F10-834E-4F64B8ED3B48}" srcOrd="12" destOrd="0" presId="urn:microsoft.com/office/officeart/2005/8/layout/radial1"/>
    <dgm:cxn modelId="{031DB843-7225-4A21-8A23-F022666851C8}" type="presParOf" srcId="{FB151A69-068C-4834-B6A7-57760C7C67A9}" destId="{4E97889A-0A91-45FB-A058-A03CA17BB456}" srcOrd="13" destOrd="0" presId="urn:microsoft.com/office/officeart/2005/8/layout/radial1"/>
    <dgm:cxn modelId="{44D4A726-31AD-4E08-A38F-55078C0BF2AB}" type="presParOf" srcId="{4E97889A-0A91-45FB-A058-A03CA17BB456}" destId="{328591B2-3C43-447B-ABD8-F849CAB7DEF5}" srcOrd="0" destOrd="0" presId="urn:microsoft.com/office/officeart/2005/8/layout/radial1"/>
    <dgm:cxn modelId="{2538DFA4-7C81-48FF-8838-BBC52DA38FCA}" type="presParOf" srcId="{FB151A69-068C-4834-B6A7-57760C7C67A9}" destId="{144F6B4C-EC73-4CA9-9AF8-05F02CBDFBE3}" srcOrd="14" destOrd="0" presId="urn:microsoft.com/office/officeart/2005/8/layout/radial1"/>
    <dgm:cxn modelId="{B67DB244-882F-4AD4-BE57-08C0FB9123F9}" type="presParOf" srcId="{FB151A69-068C-4834-B6A7-57760C7C67A9}" destId="{63DD16AC-810D-4152-BA87-10EDE75F507C}" srcOrd="15" destOrd="0" presId="urn:microsoft.com/office/officeart/2005/8/layout/radial1"/>
    <dgm:cxn modelId="{42E8FD57-FEA0-4326-A83A-23B4AFC5FA2E}" type="presParOf" srcId="{63DD16AC-810D-4152-BA87-10EDE75F507C}" destId="{2A0DDCA2-C7D0-4C9B-8A4C-C18B31420271}" srcOrd="0" destOrd="0" presId="urn:microsoft.com/office/officeart/2005/8/layout/radial1"/>
    <dgm:cxn modelId="{7A4A6772-508D-4155-8329-305D4EC33985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dress     (n.)                </a:t>
          </a:r>
        </a:p>
        <a:p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400" dirty="0" smtClean="0"/>
            <a:t>jeans    (n.)</a:t>
          </a:r>
          <a:endParaRPr lang="en-US" sz="24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400" dirty="0" smtClean="0"/>
            <a:t>high-heeled        (adj.)</a:t>
          </a:r>
          <a:endParaRPr lang="en-US" sz="24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400" dirty="0" smtClean="0"/>
            <a:t>skirt       (n.)</a:t>
          </a:r>
          <a:endParaRPr lang="en-US" sz="2400" dirty="0"/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T-shirt       (n.)</a:t>
          </a:r>
          <a:endParaRPr lang="en-US" sz="2400" dirty="0">
            <a:solidFill>
              <a:schemeClr val="bg1"/>
            </a:solidFill>
          </a:endParaRP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2400" dirty="0" smtClean="0"/>
            <a:t>trainers     (n.)</a:t>
          </a:r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to try on       (v.)</a:t>
          </a:r>
          <a:endParaRPr lang="en-US" sz="24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AE235CEF-EEC7-4B68-BA00-082BAC3EF73E}">
      <dgm:prSet phldrT="[Text]" custT="1"/>
      <dgm:spPr/>
      <dgm:t>
        <a:bodyPr/>
        <a:lstStyle/>
        <a:p>
          <a:r>
            <a:rPr lang="en-US" sz="2400" dirty="0" smtClean="0"/>
            <a:t>shoes         (n.)</a:t>
          </a:r>
          <a:endParaRPr lang="en-US" sz="2400" dirty="0"/>
        </a:p>
      </dgm:t>
    </dgm:pt>
    <dgm:pt modelId="{E03DF16C-1DF9-40DE-84C6-F1B1083AD393}" type="parTrans" cxnId="{066F23D8-0116-4B36-B535-DFC972F32ED4}">
      <dgm:prSet/>
      <dgm:spPr/>
      <dgm:t>
        <a:bodyPr/>
        <a:lstStyle/>
        <a:p>
          <a:endParaRPr lang="en-US"/>
        </a:p>
      </dgm:t>
    </dgm:pt>
    <dgm:pt modelId="{4990E3CC-F122-4B8A-912F-CF193A3649CA}" type="sibTrans" cxnId="{066F23D8-0116-4B36-B535-DFC972F32ED4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68917" custScaleY="108666" custLinFactNeighborX="-3436" custLinFactNeighborY="1957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27264" custScaleY="102778" custRadScaleRad="116902" custRadScaleInc="-15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8" custScaleX="133113" custRadScaleRad="114192" custRadScaleInc="-68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2" presStyleCnt="8" custScaleX="127113" custRadScaleRad="170201" custRadScaleInc="-10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3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3" presStyleCnt="8" custScaleX="204498" custScaleY="118260" custRadScaleRad="183671" custRadScaleInc="-13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7B335-EB7F-4D4B-8966-955CD764AA5A}" type="pres">
      <dgm:prSet presAssocID="{E03DF16C-1DF9-40DE-84C6-F1B1083AD393}" presName="Name9" presStyleLbl="parChTrans1D2" presStyleIdx="4" presStyleCnt="8"/>
      <dgm:spPr/>
      <dgm:t>
        <a:bodyPr/>
        <a:lstStyle/>
        <a:p>
          <a:endParaRPr lang="en-US"/>
        </a:p>
      </dgm:t>
    </dgm:pt>
    <dgm:pt modelId="{4C19D5AC-64E6-4C96-B4E1-7B46D0640FC3}" type="pres">
      <dgm:prSet presAssocID="{E03DF16C-1DF9-40DE-84C6-F1B1083AD39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5D49F962-CC59-4549-BB24-56DC349650E9}" type="pres">
      <dgm:prSet presAssocID="{AE235CEF-EEC7-4B68-BA00-082BAC3EF73E}" presName="node" presStyleLbl="node1" presStyleIdx="4" presStyleCnt="8" custScaleX="131770" custScaleY="137830" custRadScaleRad="108849" custRadScaleInc="-139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09411" custScaleY="101485" custRadScaleRad="103903" custRadScaleInc="-2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35118" custRadScaleRad="168569" custRadScaleInc="-65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64681" custRadScaleRad="170258" custRadScaleInc="-12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4D1AC-7867-4E4C-A1EF-8814FF50C5D2}" type="presOf" srcId="{B2104859-D8E7-41DE-8DC9-BD893938B4F5}" destId="{DC97B75A-3B39-404A-89D7-1BBCFDBA119C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33FF1EFD-4DC5-48ED-B3C1-0E85CFF64216}" type="presOf" srcId="{E03DF16C-1DF9-40DE-84C6-F1B1083AD393}" destId="{3207B335-EB7F-4D4B-8966-955CD764AA5A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6AED472F-16BA-4F21-B07B-B2CDA19418F7}" type="presOf" srcId="{E7F3BA06-436E-477E-8005-93644E824245}" destId="{144F6B4C-EC73-4CA9-9AF8-05F02CBDFBE3}" srcOrd="0" destOrd="0" presId="urn:microsoft.com/office/officeart/2005/8/layout/radial1"/>
    <dgm:cxn modelId="{2B0A2718-C998-4A67-AA95-8F564C4178F6}" srcId="{F7F0C35C-C7D8-468A-A557-2214C1F14812}" destId="{02BC8C3D-0189-4025-8BDC-8D91B44DC19C}" srcOrd="2" destOrd="0" parTransId="{D6A625E7-DF06-4D4E-8FCE-4697D3E5ABD1}" sibTransId="{D891971B-6A29-4482-A09A-586E969C0307}"/>
    <dgm:cxn modelId="{6D687345-D3A1-45CD-8C3A-AA19BA827EB1}" type="presOf" srcId="{1F9360AC-45E0-44A5-8C41-F6C19EE3193A}" destId="{8ADCA6E1-BC1B-4191-8E83-4251D3746691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066F23D8-0116-4B36-B535-DFC972F32ED4}" srcId="{F7F0C35C-C7D8-468A-A557-2214C1F14812}" destId="{AE235CEF-EEC7-4B68-BA00-082BAC3EF73E}" srcOrd="4" destOrd="0" parTransId="{E03DF16C-1DF9-40DE-84C6-F1B1083AD393}" sibTransId="{4990E3CC-F122-4B8A-912F-CF193A3649CA}"/>
    <dgm:cxn modelId="{38168EBC-8BBF-4E43-AC8F-4973BE2B52CE}" type="presOf" srcId="{67EE00F5-495C-4F93-8BE0-04188A81347C}" destId="{4E97889A-0A91-45FB-A058-A03CA17BB456}" srcOrd="0" destOrd="0" presId="urn:microsoft.com/office/officeart/2005/8/layout/radial1"/>
    <dgm:cxn modelId="{AD45CE4A-D2CE-4E4F-A849-5F6510EE2D3C}" type="presOf" srcId="{D6A625E7-DF06-4D4E-8FCE-4697D3E5ABD1}" destId="{127C291B-90CF-4500-B282-CC8686ED9239}" srcOrd="1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65F0427E-F247-4F75-9529-0AFD76457D04}" type="presOf" srcId="{2C758B9E-8D21-458D-9081-2251E327992F}" destId="{ECCB3501-C079-4AD9-B441-9EDC788E34F3}" srcOrd="0" destOrd="0" presId="urn:microsoft.com/office/officeart/2005/8/layout/radial1"/>
    <dgm:cxn modelId="{480F27DC-DAB4-46A0-9C88-B600CCC23E12}" type="presOf" srcId="{0C376AC0-E8C9-4036-A55E-A59B4A11057E}" destId="{FB151A69-068C-4834-B6A7-57760C7C67A9}" srcOrd="0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1BE3D810-FC4A-4906-BD1F-9ED9EAB6C21B}" type="presOf" srcId="{02BC8C3D-0189-4025-8BDC-8D91B44DC19C}" destId="{268F2B43-F66B-4114-A7FA-7722BF2EC447}" srcOrd="0" destOrd="0" presId="urn:microsoft.com/office/officeart/2005/8/layout/radial1"/>
    <dgm:cxn modelId="{93AF510B-405A-4195-BC43-970C207CA5B9}" type="presOf" srcId="{F2BB8BAE-DAB4-4B98-816D-DB487942119C}" destId="{3FA89C93-D942-4B07-A057-B5A70186894F}" srcOrd="1" destOrd="0" presId="urn:microsoft.com/office/officeart/2005/8/layout/radial1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B6A73D9E-79C7-4355-B865-3389BDE5B5C0}" type="presOf" srcId="{9B372BD6-FE79-4769-AAA9-B84C2E13E8EC}" destId="{E2E65272-6CE1-4FEE-9511-2F358199072A}" srcOrd="1" destOrd="0" presId="urn:microsoft.com/office/officeart/2005/8/layout/radial1"/>
    <dgm:cxn modelId="{57B8C562-94E7-4FC3-BC33-637AF09C8045}" type="presOf" srcId="{9B372BD6-FE79-4769-AAA9-B84C2E13E8EC}" destId="{7E8C5CB4-FC2D-4878-A005-272B7526565C}" srcOrd="0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0E2E4DE7-DDE1-4D77-A4DF-EED197F0A1CB}" type="presOf" srcId="{AE235CEF-EEC7-4B68-BA00-082BAC3EF73E}" destId="{5D49F962-CC59-4549-BB24-56DC349650E9}" srcOrd="0" destOrd="0" presId="urn:microsoft.com/office/officeart/2005/8/layout/radial1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5F0D6ED0-471C-4494-A2B3-6BB68F503ADB}" type="presOf" srcId="{376B5DE4-1C3F-4A76-9B4A-98D21A4AF5F1}" destId="{13FC3DFA-EC65-4A8E-AF70-4B93C9A027EC}" srcOrd="0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4241B3A6-A5CE-4004-B5A0-9F45A40E694C}" type="presOf" srcId="{1F9360AC-45E0-44A5-8C41-F6C19EE3193A}" destId="{A51102EC-9D4E-485F-A497-84E1A3EC595C}" srcOrd="1" destOrd="0" presId="urn:microsoft.com/office/officeart/2005/8/layout/radial1"/>
    <dgm:cxn modelId="{1B1BAC56-61DF-4035-B91C-603A9378015E}" type="presOf" srcId="{67EE00F5-495C-4F93-8BE0-04188A81347C}" destId="{328591B2-3C43-447B-ABD8-F849CAB7DEF5}" srcOrd="1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20D63EE0-4415-4A99-8457-54550A04F0D0}" type="presOf" srcId="{A2E5F48A-55E3-4FF8-9633-1C669D2F9C08}" destId="{80CEAC33-D935-4F10-834E-4F64B8ED3B48}" srcOrd="0" destOrd="0" presId="urn:microsoft.com/office/officeart/2005/8/layout/radial1"/>
    <dgm:cxn modelId="{1B73C376-141D-4717-A150-B26211E4BEE3}" type="presOf" srcId="{F2BB8BAE-DAB4-4B98-816D-DB487942119C}" destId="{F7956D89-C625-44FD-919E-833C2148F4B6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E2AB19C3-83B7-4D06-B0BB-0F9DD150AD40}" type="presOf" srcId="{564B5AE9-0D9D-41E1-85EF-4E23387872DA}" destId="{6CD2F0FC-8650-4840-826A-24AB96447FF8}" srcOrd="0" destOrd="0" presId="urn:microsoft.com/office/officeart/2005/8/layout/radial1"/>
    <dgm:cxn modelId="{C56A7082-15E7-4F64-886C-74B6E9C4CE5F}" type="presOf" srcId="{F7F0C35C-C7D8-468A-A557-2214C1F14812}" destId="{AA4BEADE-365D-46E3-89CB-1A4EF2D0A85F}" srcOrd="0" destOrd="0" presId="urn:microsoft.com/office/officeart/2005/8/layout/radial1"/>
    <dgm:cxn modelId="{69EFEB7F-38E2-4CC4-AE21-BF5DD3252439}" type="presOf" srcId="{1B5F954E-B42D-4D3C-80B9-DCFDA5316E38}" destId="{10AEF670-5D14-4356-9567-E36E6B4E1C43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2E5FA4FD-4804-47B9-9CFB-58EC740765EE}" type="presOf" srcId="{1B5F954E-B42D-4D3C-80B9-DCFDA5316E38}" destId="{046D36D8-556B-418D-AE6C-DA055F2683A5}" srcOrd="1" destOrd="0" presId="urn:microsoft.com/office/officeart/2005/8/layout/radial1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4A438DA2-1E2E-4C70-9DD9-DA7A030121DA}" type="presOf" srcId="{086C20F5-9A52-4770-84E5-A812DBF2ECFB}" destId="{63DD16AC-810D-4152-BA87-10EDE75F507C}" srcOrd="0" destOrd="0" presId="urn:microsoft.com/office/officeart/2005/8/layout/radial1"/>
    <dgm:cxn modelId="{BBDFEC68-6EC6-4E7F-BBC7-0D80C7F07A00}" srcId="{F7F0C35C-C7D8-468A-A557-2214C1F14812}" destId="{564B5AE9-0D9D-41E1-85EF-4E23387872DA}" srcOrd="3" destOrd="0" parTransId="{1F9360AC-45E0-44A5-8C41-F6C19EE3193A}" sibTransId="{42C9D4DD-CDB7-4E80-923E-11393013F4C1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F76D0884-4D8D-4475-A9AD-9C25DD2AA57F}" type="presOf" srcId="{086C20F5-9A52-4770-84E5-A812DBF2ECFB}" destId="{2A0DDCA2-C7D0-4C9B-8A4C-C18B31420271}" srcOrd="1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74EC0328-B945-41F5-98B2-E912CFB759DB}" type="presOf" srcId="{E03DF16C-1DF9-40DE-84C6-F1B1083AD393}" destId="{4C19D5AC-64E6-4C96-B4E1-7B46D0640FC3}" srcOrd="1" destOrd="0" presId="urn:microsoft.com/office/officeart/2005/8/layout/radial1"/>
    <dgm:cxn modelId="{68AAE977-F8B1-4870-9EC9-7EED81DE6023}" type="presOf" srcId="{D6A625E7-DF06-4D4E-8FCE-4697D3E5ABD1}" destId="{CADF5C85-77D1-4BE6-8142-F822C6AD6356}" srcOrd="0" destOrd="0" presId="urn:microsoft.com/office/officeart/2005/8/layout/radial1"/>
    <dgm:cxn modelId="{688E4521-94D4-4AB7-A0E1-906F8B4500B2}" type="presParOf" srcId="{FB151A69-068C-4834-B6A7-57760C7C67A9}" destId="{AA4BEADE-365D-46E3-89CB-1A4EF2D0A85F}" srcOrd="0" destOrd="0" presId="urn:microsoft.com/office/officeart/2005/8/layout/radial1"/>
    <dgm:cxn modelId="{FD2FF11C-620F-491E-A2A3-976A5EB3F12E}" type="presParOf" srcId="{FB151A69-068C-4834-B6A7-57760C7C67A9}" destId="{10AEF670-5D14-4356-9567-E36E6B4E1C43}" srcOrd="1" destOrd="0" presId="urn:microsoft.com/office/officeart/2005/8/layout/radial1"/>
    <dgm:cxn modelId="{191011F5-E364-4FD3-B70E-3D0730A2BC16}" type="presParOf" srcId="{10AEF670-5D14-4356-9567-E36E6B4E1C43}" destId="{046D36D8-556B-418D-AE6C-DA055F2683A5}" srcOrd="0" destOrd="0" presId="urn:microsoft.com/office/officeart/2005/8/layout/radial1"/>
    <dgm:cxn modelId="{1D2B21FF-A4E0-4D2A-AE0A-CDDC68DA6F62}" type="presParOf" srcId="{FB151A69-068C-4834-B6A7-57760C7C67A9}" destId="{DC97B75A-3B39-404A-89D7-1BBCFDBA119C}" srcOrd="2" destOrd="0" presId="urn:microsoft.com/office/officeart/2005/8/layout/radial1"/>
    <dgm:cxn modelId="{A5AD65A1-E9F5-462F-A8E3-983558086F55}" type="presParOf" srcId="{FB151A69-068C-4834-B6A7-57760C7C67A9}" destId="{F7956D89-C625-44FD-919E-833C2148F4B6}" srcOrd="3" destOrd="0" presId="urn:microsoft.com/office/officeart/2005/8/layout/radial1"/>
    <dgm:cxn modelId="{7187CC98-3774-4DC7-BE43-CC0351A494AC}" type="presParOf" srcId="{F7956D89-C625-44FD-919E-833C2148F4B6}" destId="{3FA89C93-D942-4B07-A057-B5A70186894F}" srcOrd="0" destOrd="0" presId="urn:microsoft.com/office/officeart/2005/8/layout/radial1"/>
    <dgm:cxn modelId="{4AA13F36-3E4D-459B-A663-17BB77ECF35E}" type="presParOf" srcId="{FB151A69-068C-4834-B6A7-57760C7C67A9}" destId="{13FC3DFA-EC65-4A8E-AF70-4B93C9A027EC}" srcOrd="4" destOrd="0" presId="urn:microsoft.com/office/officeart/2005/8/layout/radial1"/>
    <dgm:cxn modelId="{AA538056-5A35-4674-A941-74EED29D5D41}" type="presParOf" srcId="{FB151A69-068C-4834-B6A7-57760C7C67A9}" destId="{CADF5C85-77D1-4BE6-8142-F822C6AD6356}" srcOrd="5" destOrd="0" presId="urn:microsoft.com/office/officeart/2005/8/layout/radial1"/>
    <dgm:cxn modelId="{C387BA06-099E-41D5-84CE-20D91C26E700}" type="presParOf" srcId="{CADF5C85-77D1-4BE6-8142-F822C6AD6356}" destId="{127C291B-90CF-4500-B282-CC8686ED9239}" srcOrd="0" destOrd="0" presId="urn:microsoft.com/office/officeart/2005/8/layout/radial1"/>
    <dgm:cxn modelId="{2B7089A5-68BA-4AD0-B878-0C4DE9AB0477}" type="presParOf" srcId="{FB151A69-068C-4834-B6A7-57760C7C67A9}" destId="{268F2B43-F66B-4114-A7FA-7722BF2EC447}" srcOrd="6" destOrd="0" presId="urn:microsoft.com/office/officeart/2005/8/layout/radial1"/>
    <dgm:cxn modelId="{4F25912C-DA36-4133-8B63-9F57A3114BB1}" type="presParOf" srcId="{FB151A69-068C-4834-B6A7-57760C7C67A9}" destId="{8ADCA6E1-BC1B-4191-8E83-4251D3746691}" srcOrd="7" destOrd="0" presId="urn:microsoft.com/office/officeart/2005/8/layout/radial1"/>
    <dgm:cxn modelId="{B2067BC9-2DD1-4512-8FD5-A21F3435E64E}" type="presParOf" srcId="{8ADCA6E1-BC1B-4191-8E83-4251D3746691}" destId="{A51102EC-9D4E-485F-A497-84E1A3EC595C}" srcOrd="0" destOrd="0" presId="urn:microsoft.com/office/officeart/2005/8/layout/radial1"/>
    <dgm:cxn modelId="{2DCA8850-E577-400B-9F5B-3E4524D54549}" type="presParOf" srcId="{FB151A69-068C-4834-B6A7-57760C7C67A9}" destId="{6CD2F0FC-8650-4840-826A-24AB96447FF8}" srcOrd="8" destOrd="0" presId="urn:microsoft.com/office/officeart/2005/8/layout/radial1"/>
    <dgm:cxn modelId="{2AA8D893-A6D4-459B-9FBC-1E991B97DDBA}" type="presParOf" srcId="{FB151A69-068C-4834-B6A7-57760C7C67A9}" destId="{3207B335-EB7F-4D4B-8966-955CD764AA5A}" srcOrd="9" destOrd="0" presId="urn:microsoft.com/office/officeart/2005/8/layout/radial1"/>
    <dgm:cxn modelId="{13A3AA1F-6953-4CEB-8963-0C74E8FAAA07}" type="presParOf" srcId="{3207B335-EB7F-4D4B-8966-955CD764AA5A}" destId="{4C19D5AC-64E6-4C96-B4E1-7B46D0640FC3}" srcOrd="0" destOrd="0" presId="urn:microsoft.com/office/officeart/2005/8/layout/radial1"/>
    <dgm:cxn modelId="{1263E8FD-2F9B-4EC0-866A-C33A1852118C}" type="presParOf" srcId="{FB151A69-068C-4834-B6A7-57760C7C67A9}" destId="{5D49F962-CC59-4549-BB24-56DC349650E9}" srcOrd="10" destOrd="0" presId="urn:microsoft.com/office/officeart/2005/8/layout/radial1"/>
    <dgm:cxn modelId="{0D2E0D05-12BF-4C55-9B97-1ED53EFCB046}" type="presParOf" srcId="{FB151A69-068C-4834-B6A7-57760C7C67A9}" destId="{7E8C5CB4-FC2D-4878-A005-272B7526565C}" srcOrd="11" destOrd="0" presId="urn:microsoft.com/office/officeart/2005/8/layout/radial1"/>
    <dgm:cxn modelId="{90AD1CC8-A384-4DAD-AB18-C279F0D4365B}" type="presParOf" srcId="{7E8C5CB4-FC2D-4878-A005-272B7526565C}" destId="{E2E65272-6CE1-4FEE-9511-2F358199072A}" srcOrd="0" destOrd="0" presId="urn:microsoft.com/office/officeart/2005/8/layout/radial1"/>
    <dgm:cxn modelId="{1D9D5210-0194-4C1F-A701-C85A1F2C7569}" type="presParOf" srcId="{FB151A69-068C-4834-B6A7-57760C7C67A9}" destId="{80CEAC33-D935-4F10-834E-4F64B8ED3B48}" srcOrd="12" destOrd="0" presId="urn:microsoft.com/office/officeart/2005/8/layout/radial1"/>
    <dgm:cxn modelId="{BA7C38A9-2888-414E-B24B-722B0760320E}" type="presParOf" srcId="{FB151A69-068C-4834-B6A7-57760C7C67A9}" destId="{4E97889A-0A91-45FB-A058-A03CA17BB456}" srcOrd="13" destOrd="0" presId="urn:microsoft.com/office/officeart/2005/8/layout/radial1"/>
    <dgm:cxn modelId="{C5E85BF9-2036-4F3C-87BF-5A6453AE131B}" type="presParOf" srcId="{4E97889A-0A91-45FB-A058-A03CA17BB456}" destId="{328591B2-3C43-447B-ABD8-F849CAB7DEF5}" srcOrd="0" destOrd="0" presId="urn:microsoft.com/office/officeart/2005/8/layout/radial1"/>
    <dgm:cxn modelId="{C6CAA4E0-58FA-4293-8933-ABBF875D1669}" type="presParOf" srcId="{FB151A69-068C-4834-B6A7-57760C7C67A9}" destId="{144F6B4C-EC73-4CA9-9AF8-05F02CBDFBE3}" srcOrd="14" destOrd="0" presId="urn:microsoft.com/office/officeart/2005/8/layout/radial1"/>
    <dgm:cxn modelId="{1959F7AC-B031-48C9-A983-2B2733CA3C91}" type="presParOf" srcId="{FB151A69-068C-4834-B6A7-57760C7C67A9}" destId="{63DD16AC-810D-4152-BA87-10EDE75F507C}" srcOrd="15" destOrd="0" presId="urn:microsoft.com/office/officeart/2005/8/layout/radial1"/>
    <dgm:cxn modelId="{78DCF2D2-FB2D-4482-9557-79717FD04F20}" type="presParOf" srcId="{63DD16AC-810D-4152-BA87-10EDE75F507C}" destId="{2A0DDCA2-C7D0-4C9B-8A4C-C18B31420271}" srcOrd="0" destOrd="0" presId="urn:microsoft.com/office/officeart/2005/8/layout/radial1"/>
    <dgm:cxn modelId="{577D7474-9DA9-4811-9DDC-99E91F482CC8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678435" y="1840282"/>
          <a:ext cx="1711920" cy="1393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Vocabulary </a:t>
          </a:r>
          <a:r>
            <a:rPr lang="ka-GE" sz="1900" kern="1200" dirty="0" smtClean="0"/>
            <a:t> ლექსიკა</a:t>
          </a:r>
          <a:endParaRPr lang="en-US" sz="1900" kern="1200" dirty="0"/>
        </a:p>
      </dsp:txBody>
      <dsp:txXfrm>
        <a:off x="3929140" y="2044370"/>
        <a:ext cx="1210510" cy="985426"/>
      </dsp:txXfrm>
    </dsp:sp>
    <dsp:sp modelId="{10AEF670-5D14-4356-9567-E36E6B4E1C43}">
      <dsp:nvSpPr>
        <dsp:cNvPr id="0" name=""/>
        <dsp:cNvSpPr/>
      </dsp:nvSpPr>
      <dsp:spPr>
        <a:xfrm rot="14447375">
          <a:off x="3508755" y="1498518"/>
          <a:ext cx="901933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01933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37174" y="1486718"/>
        <a:ext cx="45096" cy="45096"/>
      </dsp:txXfrm>
    </dsp:sp>
    <dsp:sp modelId="{DC97B75A-3B39-404A-89D7-1BBCFDBA119C}">
      <dsp:nvSpPr>
        <dsp:cNvPr id="0" name=""/>
        <dsp:cNvSpPr/>
      </dsp:nvSpPr>
      <dsp:spPr>
        <a:xfrm>
          <a:off x="2736769" y="18917"/>
          <a:ext cx="1420969" cy="114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dress     (n.)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44865" y="186975"/>
        <a:ext cx="1004777" cy="811454"/>
      </dsp:txXfrm>
    </dsp:sp>
    <dsp:sp modelId="{F7956D89-C625-44FD-919E-833C2148F4B6}">
      <dsp:nvSpPr>
        <dsp:cNvPr id="0" name=""/>
        <dsp:cNvSpPr/>
      </dsp:nvSpPr>
      <dsp:spPr>
        <a:xfrm rot="17900340">
          <a:off x="4632783" y="1476633"/>
          <a:ext cx="93548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35482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77137" y="1463994"/>
        <a:ext cx="46774" cy="46774"/>
      </dsp:txXfrm>
    </dsp:sp>
    <dsp:sp modelId="{13FC3DFA-EC65-4A8E-AF70-4B93C9A027EC}">
      <dsp:nvSpPr>
        <dsp:cNvPr id="0" name=""/>
        <dsp:cNvSpPr/>
      </dsp:nvSpPr>
      <dsp:spPr>
        <a:xfrm>
          <a:off x="4858473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jeans    (n.)</a:t>
          </a:r>
          <a:endParaRPr lang="en-US" sz="2400" kern="1200" dirty="0"/>
        </a:p>
      </dsp:txBody>
      <dsp:txXfrm>
        <a:off x="5076133" y="163515"/>
        <a:ext cx="1050956" cy="789522"/>
      </dsp:txXfrm>
    </dsp:sp>
    <dsp:sp modelId="{CADF5C85-77D1-4BE6-8142-F822C6AD6356}">
      <dsp:nvSpPr>
        <dsp:cNvPr id="0" name=""/>
        <dsp:cNvSpPr/>
      </dsp:nvSpPr>
      <dsp:spPr>
        <a:xfrm rot="20036247">
          <a:off x="5167926" y="1734590"/>
          <a:ext cx="197059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97059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103961" y="1696073"/>
        <a:ext cx="98529" cy="98529"/>
      </dsp:txXfrm>
    </dsp:sp>
    <dsp:sp modelId="{268F2B43-F66B-4114-A7FA-7722BF2EC447}">
      <dsp:nvSpPr>
        <dsp:cNvPr id="0" name=""/>
        <dsp:cNvSpPr/>
      </dsp:nvSpPr>
      <dsp:spPr>
        <a:xfrm>
          <a:off x="6965883" y="323504"/>
          <a:ext cx="1389560" cy="136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trainers     (n.)</a:t>
          </a:r>
        </a:p>
      </dsp:txBody>
      <dsp:txXfrm>
        <a:off x="7169379" y="524010"/>
        <a:ext cx="982568" cy="968126"/>
      </dsp:txXfrm>
    </dsp:sp>
    <dsp:sp modelId="{8ADCA6E1-BC1B-4191-8E83-4251D3746691}">
      <dsp:nvSpPr>
        <dsp:cNvPr id="0" name=""/>
        <dsp:cNvSpPr/>
      </dsp:nvSpPr>
      <dsp:spPr>
        <a:xfrm rot="700972">
          <a:off x="5347796" y="2856368"/>
          <a:ext cx="156533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56533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91330" y="2827982"/>
        <a:ext cx="78266" cy="78266"/>
      </dsp:txXfrm>
    </dsp:sp>
    <dsp:sp modelId="{6CD2F0FC-8650-4840-826A-24AB96447FF8}">
      <dsp:nvSpPr>
        <dsp:cNvPr id="0" name=""/>
        <dsp:cNvSpPr/>
      </dsp:nvSpPr>
      <dsp:spPr>
        <a:xfrm>
          <a:off x="6828922" y="2528956"/>
          <a:ext cx="2471466" cy="1476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high-heeled        (adj.)</a:t>
          </a:r>
          <a:endParaRPr lang="en-US" sz="2400" kern="1200" dirty="0"/>
        </a:p>
      </dsp:txBody>
      <dsp:txXfrm>
        <a:off x="7190860" y="2745143"/>
        <a:ext cx="1747590" cy="1043842"/>
      </dsp:txXfrm>
    </dsp:sp>
    <dsp:sp modelId="{3207B335-EB7F-4D4B-8966-955CD764AA5A}">
      <dsp:nvSpPr>
        <dsp:cNvPr id="0" name=""/>
        <dsp:cNvSpPr/>
      </dsp:nvSpPr>
      <dsp:spPr>
        <a:xfrm rot="3136947">
          <a:off x="4887393" y="3325955"/>
          <a:ext cx="53081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53081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9532" y="3323433"/>
        <a:ext cx="26540" cy="26540"/>
      </dsp:txXfrm>
    </dsp:sp>
    <dsp:sp modelId="{5D49F962-CC59-4549-BB24-56DC349650E9}">
      <dsp:nvSpPr>
        <dsp:cNvPr id="0" name=""/>
        <dsp:cNvSpPr/>
      </dsp:nvSpPr>
      <dsp:spPr>
        <a:xfrm>
          <a:off x="5042195" y="3375418"/>
          <a:ext cx="1471281" cy="1538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shoes         (n.)</a:t>
          </a:r>
          <a:endParaRPr lang="en-US" sz="2400" kern="1200" dirty="0"/>
        </a:p>
      </dsp:txBody>
      <dsp:txXfrm>
        <a:off x="5257659" y="3600791"/>
        <a:ext cx="1040353" cy="1088198"/>
      </dsp:txXfrm>
    </dsp:sp>
    <dsp:sp modelId="{7E8C5CB4-FC2D-4878-A005-272B7526565C}">
      <dsp:nvSpPr>
        <dsp:cNvPr id="0" name=""/>
        <dsp:cNvSpPr/>
      </dsp:nvSpPr>
      <dsp:spPr>
        <a:xfrm rot="7443091">
          <a:off x="3745681" y="3336615"/>
          <a:ext cx="48222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48222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4739" y="3335307"/>
        <a:ext cx="24111" cy="24111"/>
      </dsp:txXfrm>
    </dsp:sp>
    <dsp:sp modelId="{80CEAC33-D935-4F10-834E-4F64B8ED3B48}">
      <dsp:nvSpPr>
        <dsp:cNvPr id="0" name=""/>
        <dsp:cNvSpPr/>
      </dsp:nvSpPr>
      <dsp:spPr>
        <a:xfrm>
          <a:off x="2696856" y="3435016"/>
          <a:ext cx="1500791" cy="1421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skirt       (n.)</a:t>
          </a:r>
          <a:endParaRPr lang="en-US" sz="2400" kern="1200" dirty="0"/>
        </a:p>
      </dsp:txBody>
      <dsp:txXfrm>
        <a:off x="2916642" y="3643176"/>
        <a:ext cx="1061219" cy="1005084"/>
      </dsp:txXfrm>
    </dsp:sp>
    <dsp:sp modelId="{4E97889A-0A91-45FB-A058-A03CA17BB456}">
      <dsp:nvSpPr>
        <dsp:cNvPr id="0" name=""/>
        <dsp:cNvSpPr/>
      </dsp:nvSpPr>
      <dsp:spPr>
        <a:xfrm rot="10270792">
          <a:off x="2338738" y="2761293"/>
          <a:ext cx="1362893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62893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86112" y="2737969"/>
        <a:ext cx="68144" cy="68144"/>
      </dsp:txXfrm>
    </dsp:sp>
    <dsp:sp modelId="{144F6B4C-EC73-4CA9-9AF8-05F02CBDFBE3}">
      <dsp:nvSpPr>
        <dsp:cNvPr id="0" name=""/>
        <dsp:cNvSpPr/>
      </dsp:nvSpPr>
      <dsp:spPr>
        <a:xfrm>
          <a:off x="854185" y="2432811"/>
          <a:ext cx="150866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T-shirt       (n.)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075124" y="2596326"/>
        <a:ext cx="1066785" cy="789522"/>
      </dsp:txXfrm>
    </dsp:sp>
    <dsp:sp modelId="{63DD16AC-810D-4152-BA87-10EDE75F507C}">
      <dsp:nvSpPr>
        <dsp:cNvPr id="0" name=""/>
        <dsp:cNvSpPr/>
      </dsp:nvSpPr>
      <dsp:spPr>
        <a:xfrm rot="12198366">
          <a:off x="2157659" y="1866277"/>
          <a:ext cx="168909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89092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59977" y="1834797"/>
        <a:ext cx="84454" cy="84454"/>
      </dsp:txXfrm>
    </dsp:sp>
    <dsp:sp modelId="{ECCB3501-C079-4AD9-B441-9EDC788E34F3}">
      <dsp:nvSpPr>
        <dsp:cNvPr id="0" name=""/>
        <dsp:cNvSpPr/>
      </dsp:nvSpPr>
      <dsp:spPr>
        <a:xfrm>
          <a:off x="905339" y="718355"/>
          <a:ext cx="140635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to try on       (v.)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111295" y="881870"/>
        <a:ext cx="994441" cy="78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623700" y="1846314"/>
          <a:ext cx="1886046" cy="1213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Vocabulary </a:t>
          </a:r>
          <a:r>
            <a:rPr lang="ka-GE" sz="2100" kern="1200" dirty="0" smtClean="0"/>
            <a:t> ლექსიკა</a:t>
          </a:r>
          <a:endParaRPr lang="en-US" sz="2100" kern="1200" dirty="0"/>
        </a:p>
      </dsp:txBody>
      <dsp:txXfrm>
        <a:off x="3899905" y="2023999"/>
        <a:ext cx="1333636" cy="857942"/>
      </dsp:txXfrm>
    </dsp:sp>
    <dsp:sp modelId="{10AEF670-5D14-4356-9567-E36E6B4E1C43}">
      <dsp:nvSpPr>
        <dsp:cNvPr id="0" name=""/>
        <dsp:cNvSpPr/>
      </dsp:nvSpPr>
      <dsp:spPr>
        <a:xfrm rot="14362390">
          <a:off x="3512884" y="1465862"/>
          <a:ext cx="95160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5160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64898" y="1452820"/>
        <a:ext cx="47580" cy="47580"/>
      </dsp:txXfrm>
    </dsp:sp>
    <dsp:sp modelId="{DC97B75A-3B39-404A-89D7-1BBCFDBA119C}">
      <dsp:nvSpPr>
        <dsp:cNvPr id="0" name=""/>
        <dsp:cNvSpPr/>
      </dsp:nvSpPr>
      <dsp:spPr>
        <a:xfrm>
          <a:off x="2729337" y="-24264"/>
          <a:ext cx="1420969" cy="114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dress     (n.)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37433" y="143794"/>
        <a:ext cx="1004777" cy="811454"/>
      </dsp:txXfrm>
    </dsp:sp>
    <dsp:sp modelId="{F7956D89-C625-44FD-919E-833C2148F4B6}">
      <dsp:nvSpPr>
        <dsp:cNvPr id="0" name=""/>
        <dsp:cNvSpPr/>
      </dsp:nvSpPr>
      <dsp:spPr>
        <a:xfrm rot="18145646">
          <a:off x="4695659" y="1466010"/>
          <a:ext cx="98248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8248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62341" y="1452195"/>
        <a:ext cx="49124" cy="49124"/>
      </dsp:txXfrm>
    </dsp:sp>
    <dsp:sp modelId="{13FC3DFA-EC65-4A8E-AF70-4B93C9A027EC}">
      <dsp:nvSpPr>
        <dsp:cNvPr id="0" name=""/>
        <dsp:cNvSpPr/>
      </dsp:nvSpPr>
      <dsp:spPr>
        <a:xfrm>
          <a:off x="5027268" y="0"/>
          <a:ext cx="1486276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jeans    (n.)</a:t>
          </a:r>
          <a:endParaRPr lang="en-US" sz="2400" kern="1200" dirty="0"/>
        </a:p>
      </dsp:txBody>
      <dsp:txXfrm>
        <a:off x="5244928" y="163515"/>
        <a:ext cx="1050956" cy="789522"/>
      </dsp:txXfrm>
    </dsp:sp>
    <dsp:sp modelId="{CADF5C85-77D1-4BE6-8142-F822C6AD6356}">
      <dsp:nvSpPr>
        <dsp:cNvPr id="0" name=""/>
        <dsp:cNvSpPr/>
      </dsp:nvSpPr>
      <dsp:spPr>
        <a:xfrm rot="20213704">
          <a:off x="5278504" y="1744316"/>
          <a:ext cx="184809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84809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156350" y="1708862"/>
        <a:ext cx="92404" cy="92404"/>
      </dsp:txXfrm>
    </dsp:sp>
    <dsp:sp modelId="{268F2B43-F66B-4114-A7FA-7722BF2EC447}">
      <dsp:nvSpPr>
        <dsp:cNvPr id="0" name=""/>
        <dsp:cNvSpPr/>
      </dsp:nvSpPr>
      <dsp:spPr>
        <a:xfrm>
          <a:off x="6966653" y="568034"/>
          <a:ext cx="141928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trainers     (n.)</a:t>
          </a:r>
        </a:p>
      </dsp:txBody>
      <dsp:txXfrm>
        <a:off x="7174502" y="731549"/>
        <a:ext cx="1003585" cy="789522"/>
      </dsp:txXfrm>
    </dsp:sp>
    <dsp:sp modelId="{8ADCA6E1-BC1B-4191-8E83-4251D3746691}">
      <dsp:nvSpPr>
        <dsp:cNvPr id="0" name=""/>
        <dsp:cNvSpPr/>
      </dsp:nvSpPr>
      <dsp:spPr>
        <a:xfrm rot="740547">
          <a:off x="5441135" y="2807569"/>
          <a:ext cx="159054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590542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96643" y="2778553"/>
        <a:ext cx="79527" cy="79527"/>
      </dsp:txXfrm>
    </dsp:sp>
    <dsp:sp modelId="{6CD2F0FC-8650-4840-826A-24AB96447FF8}">
      <dsp:nvSpPr>
        <dsp:cNvPr id="0" name=""/>
        <dsp:cNvSpPr/>
      </dsp:nvSpPr>
      <dsp:spPr>
        <a:xfrm>
          <a:off x="6939417" y="2561735"/>
          <a:ext cx="2283327" cy="1320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high-heeled        (adj.)</a:t>
          </a:r>
          <a:endParaRPr lang="en-US" sz="2400" kern="1200" dirty="0"/>
        </a:p>
      </dsp:txBody>
      <dsp:txXfrm>
        <a:off x="7273802" y="2755108"/>
        <a:ext cx="1614557" cy="933688"/>
      </dsp:txXfrm>
    </dsp:sp>
    <dsp:sp modelId="{3207B335-EB7F-4D4B-8966-955CD764AA5A}">
      <dsp:nvSpPr>
        <dsp:cNvPr id="0" name=""/>
        <dsp:cNvSpPr/>
      </dsp:nvSpPr>
      <dsp:spPr>
        <a:xfrm rot="3274249">
          <a:off x="4824287" y="3255343"/>
          <a:ext cx="64182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4182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9155" y="3250045"/>
        <a:ext cx="32091" cy="32091"/>
      </dsp:txXfrm>
    </dsp:sp>
    <dsp:sp modelId="{5D49F962-CC59-4549-BB24-56DC349650E9}">
      <dsp:nvSpPr>
        <dsp:cNvPr id="0" name=""/>
        <dsp:cNvSpPr/>
      </dsp:nvSpPr>
      <dsp:spPr>
        <a:xfrm>
          <a:off x="5034764" y="3375418"/>
          <a:ext cx="1471281" cy="1538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shoes         (n.)</a:t>
          </a:r>
          <a:endParaRPr lang="en-US" sz="2400" kern="1200" dirty="0"/>
        </a:p>
      </dsp:txBody>
      <dsp:txXfrm>
        <a:off x="5250228" y="3600791"/>
        <a:ext cx="1040353" cy="1088198"/>
      </dsp:txXfrm>
    </dsp:sp>
    <dsp:sp modelId="{7E8C5CB4-FC2D-4878-A005-272B7526565C}">
      <dsp:nvSpPr>
        <dsp:cNvPr id="0" name=""/>
        <dsp:cNvSpPr/>
      </dsp:nvSpPr>
      <dsp:spPr>
        <a:xfrm rot="7675964">
          <a:off x="3689134" y="3206739"/>
          <a:ext cx="56345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56345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56776" y="3203400"/>
        <a:ext cx="28172" cy="28172"/>
      </dsp:txXfrm>
    </dsp:sp>
    <dsp:sp modelId="{80CEAC33-D935-4F10-834E-4F64B8ED3B48}">
      <dsp:nvSpPr>
        <dsp:cNvPr id="0" name=""/>
        <dsp:cNvSpPr/>
      </dsp:nvSpPr>
      <dsp:spPr>
        <a:xfrm>
          <a:off x="2828999" y="3332277"/>
          <a:ext cx="1221631" cy="1133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skirt       (n.)</a:t>
          </a:r>
          <a:endParaRPr lang="en-US" sz="2400" kern="1200" dirty="0"/>
        </a:p>
      </dsp:txBody>
      <dsp:txXfrm>
        <a:off x="3007903" y="3498220"/>
        <a:ext cx="863823" cy="801247"/>
      </dsp:txXfrm>
    </dsp:sp>
    <dsp:sp modelId="{4E97889A-0A91-45FB-A058-A03CA17BB456}">
      <dsp:nvSpPr>
        <dsp:cNvPr id="0" name=""/>
        <dsp:cNvSpPr/>
      </dsp:nvSpPr>
      <dsp:spPr>
        <a:xfrm rot="9962742">
          <a:off x="2295342" y="2831123"/>
          <a:ext cx="141254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1254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66299" y="2806558"/>
        <a:ext cx="70627" cy="70627"/>
      </dsp:txXfrm>
    </dsp:sp>
    <dsp:sp modelId="{144F6B4C-EC73-4CA9-9AF8-05F02CBDFBE3}">
      <dsp:nvSpPr>
        <dsp:cNvPr id="0" name=""/>
        <dsp:cNvSpPr/>
      </dsp:nvSpPr>
      <dsp:spPr>
        <a:xfrm>
          <a:off x="846750" y="2631600"/>
          <a:ext cx="1508663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T-shirt       (n.)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067689" y="2795115"/>
        <a:ext cx="1066785" cy="789522"/>
      </dsp:txXfrm>
    </dsp:sp>
    <dsp:sp modelId="{63DD16AC-810D-4152-BA87-10EDE75F507C}">
      <dsp:nvSpPr>
        <dsp:cNvPr id="0" name=""/>
        <dsp:cNvSpPr/>
      </dsp:nvSpPr>
      <dsp:spPr>
        <a:xfrm rot="11922264">
          <a:off x="2367057" y="1934856"/>
          <a:ext cx="140218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0218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3095" y="1910549"/>
        <a:ext cx="70109" cy="70109"/>
      </dsp:txXfrm>
    </dsp:sp>
    <dsp:sp modelId="{ECCB3501-C079-4AD9-B441-9EDC788E34F3}">
      <dsp:nvSpPr>
        <dsp:cNvPr id="0" name=""/>
        <dsp:cNvSpPr/>
      </dsp:nvSpPr>
      <dsp:spPr>
        <a:xfrm>
          <a:off x="681714" y="890629"/>
          <a:ext cx="1838749" cy="1116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to try on       (v.)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950993" y="1054144"/>
        <a:ext cx="1300191" cy="78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83F78F06-5C9F-254B-9134-1A65291D462E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907398" y="10476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1180BB7-8A09-7F4E-AB58-D403BAFD21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071479" y="1047610"/>
            <a:ext cx="1671113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F3D76-B309-0146-860A-25D9564D71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92" y="10476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30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a-GE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747904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high-heeled             </a:t>
              </a:r>
              <a:r>
                <a:rPr lang="en-US" sz="2800" kern="1200" dirty="0" smtClean="0"/>
                <a:t>(</a:t>
              </a:r>
              <a:r>
                <a:rPr lang="en-US" sz="2800" dirty="0" smtClean="0"/>
                <a:t>adj.</a:t>
              </a:r>
              <a:r>
                <a:rPr lang="en-US" sz="2800" kern="1200" dirty="0" smtClean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475150"/>
            <a:ext cx="3635567" cy="85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მაღალქუსლიანი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196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s</a:t>
              </a:r>
              <a:r>
                <a:rPr lang="en-US" sz="2800" dirty="0" smtClean="0"/>
                <a:t>kirt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44760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ქვედაბოლო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232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T-shirt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78216" y="4627684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მაისური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30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to try on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(v.)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58548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მოზომება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701999"/>
            <a:ext cx="5299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22FD4-C076-456D-9784-00ED8C4DDFF6}"/>
              </a:ext>
            </a:extLst>
          </p:cNvPr>
          <p:cNvSpPr txBox="1"/>
          <p:nvPr/>
        </p:nvSpPr>
        <p:spPr>
          <a:xfrm>
            <a:off x="752573" y="3192225"/>
            <a:ext cx="7203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She usually wears high-heeled shoes at the party.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2. She </a:t>
            </a:r>
            <a:r>
              <a:rPr lang="en-US" sz="2800" dirty="0">
                <a:solidFill>
                  <a:schemeClr val="bg1"/>
                </a:solidFill>
              </a:rPr>
              <a:t>likes </a:t>
            </a:r>
            <a:r>
              <a:rPr lang="en-US" sz="2800" dirty="0" smtClean="0">
                <a:solidFill>
                  <a:schemeClr val="bg1"/>
                </a:solidFill>
              </a:rPr>
              <a:t>wearing </a:t>
            </a:r>
            <a:r>
              <a:rPr lang="en-US" sz="2800" dirty="0">
                <a:solidFill>
                  <a:schemeClr val="bg1"/>
                </a:solidFill>
              </a:rPr>
              <a:t>trainers when she </a:t>
            </a:r>
            <a:r>
              <a:rPr lang="en-US" sz="2800" dirty="0" smtClean="0">
                <a:solidFill>
                  <a:schemeClr val="bg1"/>
                </a:solidFill>
              </a:rPr>
              <a:t>exercises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ka-GE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3. She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is trying on a skirt in the shop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882" y="1878495"/>
            <a:ext cx="6337596" cy="864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Match the pictures to the sentences</a:t>
            </a:r>
          </a:p>
          <a:p>
            <a:r>
              <a:rPr lang="ka-GE" sz="2400" dirty="0" smtClean="0"/>
              <a:t>შეუსაბამეთ ფოტოები წინადადებებს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52" y="1815569"/>
            <a:ext cx="1254698" cy="1540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52" y="5284652"/>
            <a:ext cx="1254698" cy="14698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424530" y="3647661"/>
            <a:ext cx="1570383" cy="19679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62460" y="3061252"/>
            <a:ext cx="1232453" cy="157038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80922" y="4363278"/>
            <a:ext cx="2613991" cy="1252331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0" t="14440" r="38289" b="20330"/>
          <a:stretch/>
        </p:blipFill>
        <p:spPr bwMode="auto">
          <a:xfrm>
            <a:off x="9098151" y="3487813"/>
            <a:ext cx="1254699" cy="15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22FD4-C076-456D-9784-00ED8C4DDFF6}"/>
              </a:ext>
            </a:extLst>
          </p:cNvPr>
          <p:cNvSpPr txBox="1"/>
          <p:nvPr/>
        </p:nvSpPr>
        <p:spPr>
          <a:xfrm>
            <a:off x="752573" y="3192225"/>
            <a:ext cx="7203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4. He is wearing jeans and a white T-shirt.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5. She is going to her friend’s birthday party, so</a:t>
            </a:r>
            <a:endParaRPr lang="ka-GE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she is wearing a pretty white dress.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6. The man wants to buy new shoes.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882" y="1878495"/>
            <a:ext cx="6337596" cy="864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Match the pictures to the sentences</a:t>
            </a:r>
          </a:p>
          <a:p>
            <a:r>
              <a:rPr lang="ka-GE" sz="2400" dirty="0" smtClean="0"/>
              <a:t>შეუსაბამეთ ფოტოები წინადადებებს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54" y="1723393"/>
            <a:ext cx="1355092" cy="1574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40" y="5092895"/>
            <a:ext cx="1355092" cy="1553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54" y="3395860"/>
            <a:ext cx="1366078" cy="155713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106478" y="4601817"/>
            <a:ext cx="1469149" cy="112312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27574" y="2510456"/>
            <a:ext cx="1648053" cy="98811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61652" y="4442791"/>
            <a:ext cx="2313975" cy="12821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347792" y="561385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    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528" y="1738859"/>
            <a:ext cx="10193311" cy="149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Match </a:t>
            </a:r>
            <a:r>
              <a:rPr lang="en-US" sz="2400" dirty="0" smtClean="0"/>
              <a:t>the</a:t>
            </a:r>
            <a:r>
              <a:rPr lang="ka-GE" sz="2400" dirty="0" smtClean="0"/>
              <a:t> </a:t>
            </a:r>
            <a:r>
              <a:rPr lang="en-US" sz="2400" dirty="0" smtClean="0"/>
              <a:t>following  words </a:t>
            </a:r>
            <a:r>
              <a:rPr lang="en-US" sz="2400" dirty="0"/>
              <a:t>to the sentences</a:t>
            </a:r>
            <a:r>
              <a:rPr lang="ka-GE" sz="2400" dirty="0" smtClean="0"/>
              <a:t>:</a:t>
            </a:r>
            <a:r>
              <a:rPr lang="en-US" sz="2400" dirty="0" smtClean="0"/>
              <a:t> </a:t>
            </a:r>
          </a:p>
          <a:p>
            <a:r>
              <a:rPr lang="ka-GE" sz="2400" dirty="0" smtClean="0"/>
              <a:t>მოცემული სიტყვები დაუკავშირეთ </a:t>
            </a:r>
            <a:r>
              <a:rPr lang="ka-GE" sz="2400" dirty="0"/>
              <a:t>წინადადებებს</a:t>
            </a:r>
            <a:r>
              <a:rPr lang="ka-GE" sz="2400" i="1" dirty="0"/>
              <a:t>: </a:t>
            </a:r>
            <a:endParaRPr lang="en-US" sz="2400" i="1" dirty="0"/>
          </a:p>
          <a:p>
            <a:r>
              <a:rPr lang="en-US" sz="2400" i="1" dirty="0"/>
              <a:t>trainers, </a:t>
            </a:r>
            <a:r>
              <a:rPr lang="en-US" sz="2400" i="1" dirty="0" smtClean="0"/>
              <a:t>jeans, dress, shoes</a:t>
            </a:r>
            <a:r>
              <a:rPr lang="en-US" sz="2400" i="1" dirty="0"/>
              <a:t>, T-shirt, try them on, </a:t>
            </a:r>
            <a:r>
              <a:rPr lang="en-US" sz="2400" i="1" dirty="0" smtClean="0"/>
              <a:t>high-heeled shoes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8882" y="3359424"/>
            <a:ext cx="10124407" cy="291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 Before </a:t>
            </a:r>
            <a:r>
              <a:rPr lang="en-US" sz="2400" dirty="0" smtClean="0"/>
              <a:t>you buy new clothes, you should  . . 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2.  While exercising, you shouldn’t wear shoes. You should wear . . 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3.  What size        . . .           do you wear?</a:t>
            </a:r>
          </a:p>
          <a:p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183214" y="3540566"/>
            <a:ext cx="2350311" cy="53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ry them on.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8743101" y="4308282"/>
            <a:ext cx="1906144" cy="545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trainers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2510941" y="5086200"/>
            <a:ext cx="1487318" cy="53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shoes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6435689" y="670451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  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8880" y="3220278"/>
            <a:ext cx="9180190" cy="329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 smtClean="0"/>
              <a:t>Match any T-shirt to these . . .             please.</a:t>
            </a:r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smtClean="0"/>
              <a:t>When you are going to the party it’s better to wear a       . . .           and  </a:t>
            </a:r>
          </a:p>
          <a:p>
            <a:r>
              <a:rPr lang="en-US" sz="2400" dirty="0" smtClean="0"/>
              <a:t>   . . .</a:t>
            </a:r>
          </a:p>
          <a:p>
            <a:endParaRPr lang="en-US" sz="2400" dirty="0"/>
          </a:p>
          <a:p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n-US" sz="2400" dirty="0" smtClean="0"/>
              <a:t>In summer, I</a:t>
            </a:r>
            <a:r>
              <a:rPr lang="ka-GE" sz="2400" dirty="0" smtClean="0"/>
              <a:t>’</a:t>
            </a:r>
            <a:r>
              <a:rPr lang="en-US" sz="2400" dirty="0" smtClean="0"/>
              <a:t>d like to wear a skirt and a . . 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428507" y="3655945"/>
            <a:ext cx="1278783" cy="521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jeans,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020834" y="5481022"/>
            <a:ext cx="1392702" cy="497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T-shirt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755604" y="4461855"/>
            <a:ext cx="1341782" cy="51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dress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80454" y="4978689"/>
            <a:ext cx="2945958" cy="38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h</a:t>
            </a:r>
            <a:r>
              <a:rPr lang="en-US" sz="2600" dirty="0" smtClean="0"/>
              <a:t>igh heeled shoes.</a:t>
            </a:r>
            <a:endParaRPr lang="en-US" sz="2600" dirty="0"/>
          </a:p>
        </p:txBody>
      </p:sp>
      <p:sp>
        <p:nvSpPr>
          <p:cNvPr id="16" name="Rectangle 15"/>
          <p:cNvSpPr/>
          <p:nvPr/>
        </p:nvSpPr>
        <p:spPr>
          <a:xfrm>
            <a:off x="749509" y="1723869"/>
            <a:ext cx="9593704" cy="128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Match the</a:t>
            </a:r>
            <a:r>
              <a:rPr lang="ka-GE" sz="2000" dirty="0" smtClean="0"/>
              <a:t> </a:t>
            </a:r>
            <a:r>
              <a:rPr lang="en-US" sz="2000" dirty="0" smtClean="0"/>
              <a:t>following  words to the sentences</a:t>
            </a:r>
            <a:r>
              <a:rPr lang="ka-GE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 smtClean="0"/>
              <a:t>trainers, jeans, dress, skirt, shoes, T-shirt, try them on, high-heeled shoes</a:t>
            </a:r>
            <a:endParaRPr lang="en-US" sz="2000" dirty="0" smtClean="0"/>
          </a:p>
          <a:p>
            <a:r>
              <a:rPr lang="ka-GE" sz="2000" dirty="0" smtClean="0"/>
              <a:t>მოცემული სიტყვები დაუკავშირეთ წინადადებებს</a:t>
            </a:r>
            <a:r>
              <a:rPr lang="ka-GE" sz="2000" i="1" dirty="0" smtClean="0"/>
              <a:t>: </a:t>
            </a:r>
            <a:endParaRPr lang="en-US" sz="2000" i="1" dirty="0" smtClean="0"/>
          </a:p>
          <a:p>
            <a:r>
              <a:rPr lang="en-US" sz="2000" i="1" dirty="0" smtClean="0"/>
              <a:t>trainers, jeans, dress, shoes, T-shirt, try them on, high-heeled shoes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865926" y="665041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5791200" y="480082"/>
            <a:ext cx="5225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68882" y="1853852"/>
            <a:ext cx="10383528" cy="461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Shopping for Clothes</a:t>
            </a:r>
          </a:p>
          <a:p>
            <a:pPr algn="ctr"/>
            <a:endParaRPr lang="en-US" sz="2000" b="1" u="sng" dirty="0" smtClean="0"/>
          </a:p>
          <a:p>
            <a:pPr algn="just"/>
            <a:r>
              <a:rPr lang="en-US" sz="2000" dirty="0" smtClean="0"/>
              <a:t>Mary:    I’m still not sure what to wear at the party. I’d prefer to buy something new.</a:t>
            </a:r>
          </a:p>
          <a:p>
            <a:pPr algn="just"/>
            <a:r>
              <a:rPr lang="en-US" sz="2000" dirty="0" smtClean="0"/>
              <a:t>Joe:        What about a T-shirt and jeans? </a:t>
            </a:r>
          </a:p>
          <a:p>
            <a:pPr algn="just"/>
            <a:r>
              <a:rPr lang="en-US" sz="2000" dirty="0" smtClean="0"/>
              <a:t>Mary:    Yes, I usually wear them with trainers, but now I want something new.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         </a:t>
            </a:r>
            <a:r>
              <a:rPr lang="en-US" sz="2000" dirty="0"/>
              <a:t>I like this </a:t>
            </a:r>
            <a:r>
              <a:rPr lang="en-US" sz="2000" dirty="0" smtClean="0"/>
              <a:t>dress, for example,  </a:t>
            </a:r>
            <a:r>
              <a:rPr lang="en-US" sz="2000" dirty="0"/>
              <a:t>but it’s </a:t>
            </a:r>
            <a:r>
              <a:rPr lang="en-US" sz="2000" dirty="0" smtClean="0"/>
              <a:t>very expensive</a:t>
            </a:r>
            <a:r>
              <a:rPr lang="en-US" sz="2000" dirty="0"/>
              <a:t>. </a:t>
            </a:r>
            <a:r>
              <a:rPr lang="en-US" sz="2000" dirty="0" smtClean="0"/>
              <a:t>This </a:t>
            </a:r>
            <a:r>
              <a:rPr lang="en-US" sz="2000" dirty="0"/>
              <a:t>green </a:t>
            </a:r>
            <a:r>
              <a:rPr lang="en-US" sz="2000" dirty="0" smtClean="0"/>
              <a:t>skirt </a:t>
            </a:r>
            <a:r>
              <a:rPr lang="en-US" sz="2000" dirty="0"/>
              <a:t>is </a:t>
            </a:r>
            <a:r>
              <a:rPr lang="en-US" sz="2000" dirty="0" smtClean="0"/>
              <a:t>amazing and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         cheaper than this dress.  </a:t>
            </a:r>
            <a:r>
              <a:rPr lang="en-US" sz="2000" dirty="0"/>
              <a:t>Let me try it on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Joe :      It looks nice, but I think you need a smaller size.</a:t>
            </a:r>
          </a:p>
          <a:p>
            <a:pPr algn="just"/>
            <a:r>
              <a:rPr lang="en-US" sz="2000" dirty="0" smtClean="0"/>
              <a:t>Mary:   Yes, I agree. </a:t>
            </a:r>
          </a:p>
          <a:p>
            <a:pPr algn="just"/>
            <a:r>
              <a:rPr lang="en-US" sz="2000" dirty="0" smtClean="0"/>
              <a:t>Joe:       Please, try it on.</a:t>
            </a:r>
          </a:p>
          <a:p>
            <a:pPr algn="just"/>
            <a:r>
              <a:rPr lang="en-US" sz="2000" dirty="0" smtClean="0"/>
              <a:t>Mary:   You were right. A smaller size fits me better. </a:t>
            </a:r>
          </a:p>
          <a:p>
            <a:pPr algn="just"/>
            <a:r>
              <a:rPr lang="en-US" sz="2000" dirty="0" smtClean="0"/>
              <a:t>Joe:      Are you going to wear this new green skirt at the party?</a:t>
            </a:r>
          </a:p>
          <a:p>
            <a:pPr algn="just"/>
            <a:r>
              <a:rPr lang="en-US" sz="2000" dirty="0" smtClean="0"/>
              <a:t>Mary:   I think so, I’m going to wear </a:t>
            </a:r>
            <a:r>
              <a:rPr lang="en-US" sz="2000" dirty="0"/>
              <a:t>this new green skirt </a:t>
            </a:r>
            <a:r>
              <a:rPr lang="en-US" sz="2000" dirty="0" smtClean="0"/>
              <a:t>with my new high-heeled shoes.</a:t>
            </a:r>
          </a:p>
          <a:p>
            <a:pPr algn="just"/>
            <a:r>
              <a:rPr lang="en-US" sz="2000" dirty="0" smtClean="0"/>
              <a:t>Joe:      You’ll be the most elegant guest at the party.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32805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314161" y="455352"/>
            <a:ext cx="50995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68882" y="1865426"/>
            <a:ext cx="10196597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Make the sentences true about Mary</a:t>
            </a:r>
          </a:p>
          <a:p>
            <a:r>
              <a:rPr lang="ka-GE" sz="2600" dirty="0" smtClean="0">
                <a:solidFill>
                  <a:schemeClr val="bg1"/>
                </a:solidFill>
              </a:rPr>
              <a:t>დაწერეთ სწორი წინადადებები მერის შესახებ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882" y="3202758"/>
            <a:ext cx="10196597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Mary is going to the  party.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She is at the   shop   now.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She doesn’t want to wear a T-shirt   and   jeans   at the party.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She doesn’t want to buy a   dress    because it’s expensive.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She doesn’t buy the first   skirt    as it is  a  large size.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49162" y="3385066"/>
            <a:ext cx="821778" cy="376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28321" y="3890919"/>
            <a:ext cx="754743" cy="37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90065" y="4434328"/>
            <a:ext cx="980323" cy="416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46895" y="4448801"/>
            <a:ext cx="1032234" cy="43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670940" y="5021079"/>
            <a:ext cx="877003" cy="40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32932" y="5539814"/>
            <a:ext cx="877003" cy="40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70578" y="2903390"/>
            <a:ext cx="7414591" cy="15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</a:t>
            </a:r>
            <a:r>
              <a:rPr lang="en-US" sz="4400" dirty="0" smtClean="0"/>
              <a:t>are you wearing today?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4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32805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455352"/>
            <a:ext cx="48033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68882" y="1753910"/>
            <a:ext cx="7523063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Choose the correct answer</a:t>
            </a:r>
          </a:p>
          <a:p>
            <a:r>
              <a:rPr lang="ka-GE" sz="2600" dirty="0">
                <a:solidFill>
                  <a:schemeClr val="bg1"/>
                </a:solidFill>
              </a:rPr>
              <a:t>აირჩიეთ </a:t>
            </a:r>
            <a:r>
              <a:rPr lang="ka-GE" sz="2600" dirty="0" smtClean="0">
                <a:solidFill>
                  <a:schemeClr val="bg1"/>
                </a:solidFill>
              </a:rPr>
              <a:t>სწორი პასუხი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881" y="3034984"/>
            <a:ext cx="9559025" cy="371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 smtClean="0"/>
              <a:t>Which photo do you think best describes Mary’s clothes for the party?</a:t>
            </a:r>
          </a:p>
          <a:p>
            <a:pPr lvl="1" algn="ctr"/>
            <a:endParaRPr lang="en-US" sz="2800" dirty="0"/>
          </a:p>
          <a:p>
            <a:pPr lvl="1" algn="ctr"/>
            <a:endParaRPr lang="en-US" sz="2800" dirty="0" smtClean="0"/>
          </a:p>
          <a:p>
            <a:pPr lvl="1" algn="ctr"/>
            <a:endParaRPr lang="en-US" sz="2800" dirty="0"/>
          </a:p>
          <a:p>
            <a:pPr lvl="1" algn="ctr"/>
            <a:endParaRPr lang="en-US" sz="2800" dirty="0" smtClean="0"/>
          </a:p>
          <a:p>
            <a:pPr lvl="1" algn="ctr"/>
            <a:endParaRPr lang="en-US" sz="2800" dirty="0"/>
          </a:p>
          <a:p>
            <a:pPr lvl="1" algn="ctr"/>
            <a:endParaRPr lang="en-US" sz="28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5" y="4262110"/>
            <a:ext cx="1277808" cy="16626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9" y="4262110"/>
            <a:ext cx="1306267" cy="1637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8703"/>
            <a:ext cx="1324841" cy="1656052"/>
          </a:xfrm>
          <a:prstGeom prst="rect">
            <a:avLst/>
          </a:prstGeom>
        </p:spPr>
      </p:pic>
      <p:sp>
        <p:nvSpPr>
          <p:cNvPr id="23" name="Down Ribbon 22"/>
          <p:cNvSpPr/>
          <p:nvPr/>
        </p:nvSpPr>
        <p:spPr>
          <a:xfrm>
            <a:off x="6389995" y="5754355"/>
            <a:ext cx="1637604" cy="563672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  <a:endParaRPr lang="ka-GE" sz="2800" dirty="0" smtClean="0"/>
          </a:p>
          <a:p>
            <a:pPr algn="ctr"/>
            <a:r>
              <a:rPr lang="ka-GE" sz="2800" dirty="0" smtClean="0"/>
              <a:t> </a:t>
            </a:r>
            <a:r>
              <a:rPr lang="en-US" sz="2800" dirty="0" smtClean="0"/>
              <a:t> </a:t>
            </a:r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85902" y="2613556"/>
            <a:ext cx="8821459" cy="145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Comparatives and Superlatives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</a:t>
            </a:r>
            <a:r>
              <a:rPr lang="ka-GE" sz="2400" b="1" dirty="0"/>
              <a:t>შედარებითი </a:t>
            </a:r>
            <a:r>
              <a:rPr lang="ka-GE" sz="2400" b="1" dirty="0" smtClean="0"/>
              <a:t>და აღმატებითი ხარისხი</a:t>
            </a: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22654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  <a:endParaRPr lang="ka-GE" sz="2800" dirty="0" smtClean="0"/>
          </a:p>
          <a:p>
            <a:pPr algn="ctr"/>
            <a:r>
              <a:rPr lang="ka-GE" sz="2800" dirty="0" smtClean="0"/>
              <a:t> </a:t>
            </a:r>
            <a:r>
              <a:rPr lang="en-US" sz="2800" dirty="0" smtClean="0"/>
              <a:t> </a:t>
            </a:r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56992" y="2949980"/>
            <a:ext cx="4502426" cy="78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Which jeans are longer?</a:t>
            </a:r>
          </a:p>
          <a:p>
            <a:pPr algn="ctr"/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09" y="3886937"/>
            <a:ext cx="1716793" cy="2413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49" y="3886936"/>
            <a:ext cx="1810208" cy="2413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80" y="5921832"/>
            <a:ext cx="516138" cy="5352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30230" y="1816585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Comparatives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</a:t>
            </a:r>
            <a:r>
              <a:rPr lang="ka-GE" sz="2400" b="1" dirty="0"/>
              <a:t>შედარებითი </a:t>
            </a:r>
            <a:r>
              <a:rPr lang="ka-GE" sz="2400" b="1" dirty="0" smtClean="0"/>
              <a:t>ხარისხი</a:t>
            </a: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  <a:endParaRPr lang="en-US" sz="2800" dirty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7965" y="3514930"/>
            <a:ext cx="8171543" cy="597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Comparatives are used to compare two </a:t>
            </a:r>
            <a:r>
              <a:rPr lang="en-US" sz="2800" i="1" dirty="0" smtClean="0">
                <a:solidFill>
                  <a:schemeClr val="bg1"/>
                </a:solidFill>
              </a:rPr>
              <a:t>things.</a:t>
            </a:r>
            <a:endParaRPr lang="ka-GE" sz="2800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006" y="1956841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Comparatives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</a:t>
            </a:r>
            <a:r>
              <a:rPr lang="ka-GE" sz="2400" b="1" dirty="0"/>
              <a:t>შედარებითი </a:t>
            </a:r>
            <a:r>
              <a:rPr lang="ka-GE" sz="2400" b="1" dirty="0" smtClean="0"/>
              <a:t>ხარისხი</a:t>
            </a:r>
            <a:endParaRPr lang="ka-GE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5" y="4341262"/>
            <a:ext cx="1803559" cy="20866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3689" y="4944715"/>
            <a:ext cx="587674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jeans are longer than the other ones.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9862" y="1839907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Comparatives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</a:t>
            </a:r>
            <a:r>
              <a:rPr lang="ka-GE" sz="2400" b="1" dirty="0"/>
              <a:t>შედარებითი </a:t>
            </a:r>
            <a:r>
              <a:rPr lang="ka-GE" sz="2400" b="1" dirty="0" smtClean="0"/>
              <a:t>ხარისხი</a:t>
            </a:r>
            <a:endParaRPr lang="ka-GE" sz="2400" dirty="0"/>
          </a:p>
        </p:txBody>
      </p:sp>
      <p:sp>
        <p:nvSpPr>
          <p:cNvPr id="17" name="Rectangle 16"/>
          <p:cNvSpPr/>
          <p:nvPr/>
        </p:nvSpPr>
        <p:spPr>
          <a:xfrm>
            <a:off x="768882" y="3170583"/>
            <a:ext cx="4541053" cy="112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One syllable adjectives add  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er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68883" y="4545258"/>
            <a:ext cx="2164081" cy="83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 </a:t>
            </a:r>
            <a:r>
              <a:rPr lang="en-US" sz="2800" dirty="0" smtClean="0"/>
              <a:t>long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39408" y="4545257"/>
            <a:ext cx="2270527" cy="83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long</a:t>
            </a:r>
            <a:r>
              <a:rPr lang="en-US" sz="2800" u="sng" dirty="0" smtClean="0"/>
              <a:t>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4695" y="3170583"/>
            <a:ext cx="4651003" cy="112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One syllable adjectives ending in vowel + consonant double the final consonant and add  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er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5764695" y="4545257"/>
            <a:ext cx="2270527" cy="83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45171" y="4545257"/>
            <a:ext cx="2270527" cy="83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big</a:t>
            </a:r>
            <a:r>
              <a:rPr lang="en-US" sz="2800" u="sng" dirty="0" smtClean="0"/>
              <a:t>ger</a:t>
            </a:r>
          </a:p>
        </p:txBody>
      </p:sp>
    </p:spTree>
    <p:extLst>
      <p:ext uri="{BB962C8B-B14F-4D97-AF65-F5344CB8AC3E}">
        <p14:creationId xmlns:p14="http://schemas.microsoft.com/office/powerpoint/2010/main" val="23884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882" y="3057889"/>
            <a:ext cx="4172988" cy="1003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Two syllable adjectives ending in </a:t>
            </a:r>
            <a:r>
              <a:rPr lang="en-US" sz="2400" b="1" dirty="0"/>
              <a:t>–y </a:t>
            </a:r>
            <a:r>
              <a:rPr lang="en-US" sz="2400" dirty="0" smtClean="0"/>
              <a:t>add</a:t>
            </a:r>
            <a:r>
              <a:rPr lang="en-US" sz="2400" b="1" dirty="0" smtClean="0"/>
              <a:t> -</a:t>
            </a:r>
            <a:r>
              <a:rPr lang="en-US" sz="2400" b="1" u="sng" dirty="0" err="1" smtClean="0"/>
              <a:t>ier</a:t>
            </a:r>
            <a:endParaRPr lang="en-US" sz="2400" b="1" u="sng" dirty="0"/>
          </a:p>
        </p:txBody>
      </p:sp>
      <p:sp>
        <p:nvSpPr>
          <p:cNvPr id="21" name="Rectangle 20"/>
          <p:cNvSpPr/>
          <p:nvPr/>
        </p:nvSpPr>
        <p:spPr>
          <a:xfrm>
            <a:off x="768882" y="4145319"/>
            <a:ext cx="1984593" cy="82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 </a:t>
            </a:r>
            <a:r>
              <a:rPr lang="en-US" sz="2800" dirty="0" smtClean="0"/>
              <a:t>happy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2963" y="4145319"/>
            <a:ext cx="2008907" cy="81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2800" dirty="0" smtClean="0"/>
              <a:t>happ</a:t>
            </a:r>
            <a:r>
              <a:rPr lang="en-US" sz="2800" u="sng" dirty="0" smtClean="0"/>
              <a:t>ier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9936" y="3036569"/>
            <a:ext cx="4260522" cy="101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Two or more syllable adjectives </a:t>
            </a:r>
            <a:r>
              <a:rPr lang="en-US" sz="2400" u="sng" dirty="0"/>
              <a:t>not</a:t>
            </a:r>
            <a:r>
              <a:rPr lang="en-US" sz="2400" dirty="0"/>
              <a:t> ending in –</a:t>
            </a:r>
            <a:r>
              <a:rPr lang="en-US" sz="2400" b="1" i="1" dirty="0"/>
              <a:t>y  </a:t>
            </a:r>
            <a:r>
              <a:rPr lang="en-US" sz="2400" b="1" i="1" dirty="0" smtClean="0"/>
              <a:t>-  </a:t>
            </a:r>
            <a:r>
              <a:rPr lang="en-US" sz="2400" dirty="0" smtClean="0"/>
              <a:t>use </a:t>
            </a:r>
            <a:r>
              <a:rPr lang="en-US" sz="2400" b="1" i="1" u="sng" dirty="0"/>
              <a:t>more</a:t>
            </a:r>
            <a:r>
              <a:rPr lang="en-US" sz="2400" b="1" i="1" dirty="0"/>
              <a:t> </a:t>
            </a:r>
            <a:r>
              <a:rPr lang="en-US" sz="2400" dirty="0"/>
              <a:t>before the adjective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09936" y="4145318"/>
            <a:ext cx="2025142" cy="82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modern</a:t>
            </a:r>
            <a:endParaRPr lang="en-US" sz="2800" u="sng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7523922" y="4145318"/>
            <a:ext cx="2046536" cy="81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u="sng" dirty="0" smtClean="0"/>
              <a:t>more</a:t>
            </a:r>
            <a:r>
              <a:rPr lang="en-US" sz="2700" dirty="0" smtClean="0"/>
              <a:t> modern</a:t>
            </a:r>
            <a:endParaRPr lang="en-US" sz="2700" u="sng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823127" y="5216577"/>
            <a:ext cx="3141906" cy="65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Irregular adjectives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3127" y="6033128"/>
            <a:ext cx="3141907" cy="65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 -  better</a:t>
            </a:r>
          </a:p>
          <a:p>
            <a:pPr algn="ctr"/>
            <a:r>
              <a:rPr lang="en-US" sz="2400" dirty="0" smtClean="0"/>
              <a:t>bad    - worse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59862" y="1839907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Comparatives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</a:t>
            </a:r>
            <a:r>
              <a:rPr lang="ka-GE" sz="2400" b="1" dirty="0"/>
              <a:t>შედარებითი </a:t>
            </a:r>
            <a:r>
              <a:rPr lang="ka-GE" sz="2400" b="1" dirty="0" smtClean="0"/>
              <a:t>ხარისხი</a:t>
            </a: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42824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4084" y="2949980"/>
            <a:ext cx="4735333" cy="70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Which is the longest T-shirt?</a:t>
            </a:r>
          </a:p>
          <a:p>
            <a:pPr algn="ctr"/>
            <a:endParaRPr lang="en-US" sz="28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40" y="3935897"/>
            <a:ext cx="2141481" cy="2184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52" y="3935896"/>
            <a:ext cx="1982196" cy="218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82" y="5721664"/>
            <a:ext cx="546988" cy="5672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70550" y="1828768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– </a:t>
            </a:r>
            <a:r>
              <a:rPr lang="en-US" sz="2400" b="1" dirty="0" smtClean="0"/>
              <a:t>Superlatives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 - აღმატებითი ხარისხი</a:t>
            </a:r>
            <a:endParaRPr lang="ka-GE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6" y="3935894"/>
            <a:ext cx="1909221" cy="21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9862" y="2968451"/>
            <a:ext cx="9968947" cy="102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Superlatives </a:t>
            </a:r>
            <a:r>
              <a:rPr lang="en-US" sz="2400" i="1" dirty="0"/>
              <a:t>are used to describe the extreme quality of one thing in a group of things.</a:t>
            </a:r>
          </a:p>
          <a:p>
            <a:pPr algn="ctr"/>
            <a:endParaRPr lang="ka-GE" sz="2800" u="sng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862" y="1839907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</a:t>
            </a:r>
            <a:r>
              <a:rPr lang="en-US" sz="2400" b="1" dirty="0" smtClean="0"/>
              <a:t>– Superlatives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აღმატებითი </a:t>
            </a:r>
            <a:r>
              <a:rPr lang="ka-GE" sz="2400" b="1" dirty="0"/>
              <a:t>ხარისხი</a:t>
            </a:r>
            <a:endParaRPr lang="ka-GE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7" y="4330394"/>
            <a:ext cx="1768505" cy="1948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1449" y="4651513"/>
            <a:ext cx="6607360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T-shirt is the longest.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95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8881" y="3163159"/>
            <a:ext cx="4541053" cy="114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/>
              <a:t>One syllable adjectives add </a:t>
            </a:r>
            <a:r>
              <a:rPr lang="en-US" sz="2400" b="1" i="1" dirty="0" smtClean="0"/>
              <a:t>-</a:t>
            </a:r>
            <a:r>
              <a:rPr lang="en-US" sz="2800" b="1" dirty="0" err="1" smtClean="0"/>
              <a:t>est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768881" y="4591879"/>
            <a:ext cx="2164082" cy="82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 </a:t>
            </a:r>
            <a:r>
              <a:rPr lang="en-US" sz="2800" smtClean="0"/>
              <a:t>long</a:t>
            </a:r>
            <a:endParaRPr lang="en-US" sz="28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110949" y="4591878"/>
            <a:ext cx="2198986" cy="824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the long</a:t>
            </a:r>
            <a:r>
              <a:rPr lang="en-US" sz="2800" u="sng" dirty="0" smtClean="0"/>
              <a:t>est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53965" y="1865389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</a:t>
            </a:r>
            <a:r>
              <a:rPr lang="en-US" sz="2400" b="1" dirty="0" smtClean="0"/>
              <a:t>– Superlatives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აღმატებითი </a:t>
            </a:r>
            <a:r>
              <a:rPr lang="ka-GE" sz="2400" b="1" dirty="0"/>
              <a:t>ხარისხი</a:t>
            </a:r>
            <a:endParaRPr lang="ka-GE" sz="2400" dirty="0"/>
          </a:p>
        </p:txBody>
      </p:sp>
      <p:sp>
        <p:nvSpPr>
          <p:cNvPr id="31" name="Rectangle 30"/>
          <p:cNvSpPr/>
          <p:nvPr/>
        </p:nvSpPr>
        <p:spPr>
          <a:xfrm>
            <a:off x="5764695" y="3170583"/>
            <a:ext cx="4651003" cy="112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/>
              <a:t>One syllable adjectives ending in vowel + consonant double the final consonant add  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est</a:t>
            </a:r>
            <a:endParaRPr lang="en-US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5768690" y="4591878"/>
            <a:ext cx="2164082" cy="82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51616" y="4595192"/>
            <a:ext cx="2164082" cy="82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he big</a:t>
            </a:r>
            <a:r>
              <a:rPr lang="en-US" sz="2800" u="sng" dirty="0" smtClean="0"/>
              <a:t>gest</a:t>
            </a:r>
          </a:p>
        </p:txBody>
      </p:sp>
    </p:spTree>
    <p:extLst>
      <p:ext uri="{BB962C8B-B14F-4D97-AF65-F5344CB8AC3E}">
        <p14:creationId xmlns:p14="http://schemas.microsoft.com/office/powerpoint/2010/main" val="34422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63467" y="2997787"/>
            <a:ext cx="3191760" cy="866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Two syllable adjectives ending in </a:t>
            </a:r>
            <a:r>
              <a:rPr lang="en-US" sz="2400" b="1" dirty="0" smtClean="0"/>
              <a:t>–y  </a:t>
            </a:r>
            <a:r>
              <a:rPr lang="en-US" sz="2400" dirty="0" smtClean="0"/>
              <a:t>add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iest</a:t>
            </a:r>
            <a:r>
              <a:rPr lang="en-US" sz="2400" b="1" dirty="0" smtClean="0"/>
              <a:t>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0591" y="2997787"/>
            <a:ext cx="3717509" cy="866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Two or more syllable adjectives </a:t>
            </a:r>
            <a:r>
              <a:rPr lang="en-US" sz="2000" u="sng" dirty="0"/>
              <a:t>not</a:t>
            </a:r>
            <a:r>
              <a:rPr lang="en-US" sz="2000" dirty="0"/>
              <a:t> ending in </a:t>
            </a:r>
            <a:r>
              <a:rPr lang="en-US" sz="2000" b="1" dirty="0"/>
              <a:t>–y </a:t>
            </a:r>
            <a:r>
              <a:rPr lang="en-US" sz="2000" dirty="0" smtClean="0"/>
              <a:t>use</a:t>
            </a:r>
            <a:r>
              <a:rPr lang="en-US" sz="2000" b="1" dirty="0" smtClean="0"/>
              <a:t> </a:t>
            </a:r>
            <a:r>
              <a:rPr lang="en-US" sz="2000" b="1" u="sng" dirty="0"/>
              <a:t>the most </a:t>
            </a:r>
            <a:r>
              <a:rPr lang="en-US" sz="2000" dirty="0"/>
              <a:t>before the adjective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60141" y="4015406"/>
            <a:ext cx="1438462" cy="824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 </a:t>
            </a:r>
            <a:r>
              <a:rPr lang="en-US" sz="2800" dirty="0" smtClean="0"/>
              <a:t>happy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62673" y="4015407"/>
            <a:ext cx="1592554" cy="824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/>
              <a:t>t</a:t>
            </a:r>
            <a:r>
              <a:rPr lang="en-US" sz="2600" dirty="0" smtClean="0"/>
              <a:t>he</a:t>
            </a:r>
          </a:p>
          <a:p>
            <a:r>
              <a:rPr lang="en-US" sz="2600" dirty="0" smtClean="0"/>
              <a:t>happ</a:t>
            </a:r>
            <a:r>
              <a:rPr lang="en-US" sz="2600" u="sng" dirty="0" smtClean="0"/>
              <a:t>iest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0173" y="3975650"/>
            <a:ext cx="1670558" cy="824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modern</a:t>
            </a:r>
            <a:endParaRPr lang="en-US" sz="2800" u="sng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048840" y="3975650"/>
            <a:ext cx="1858755" cy="84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u="sng" dirty="0"/>
              <a:t>t</a:t>
            </a:r>
            <a:r>
              <a:rPr lang="en-US" sz="2600" u="sng" dirty="0" smtClean="0"/>
              <a:t>he most</a:t>
            </a:r>
            <a:r>
              <a:rPr lang="en-US" sz="2600" dirty="0" smtClean="0"/>
              <a:t> modern</a:t>
            </a:r>
            <a:endParaRPr lang="en-US" sz="2600" u="sng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837585" y="5063950"/>
            <a:ext cx="3191760" cy="65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Irregular adjectives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50428" y="5844209"/>
            <a:ext cx="3198412" cy="8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 -  the best</a:t>
            </a:r>
          </a:p>
          <a:p>
            <a:pPr algn="ctr"/>
            <a:r>
              <a:rPr lang="en-US" sz="2400" dirty="0" smtClean="0"/>
              <a:t>  bad  -  the worst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59862" y="1839907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Adjectives </a:t>
            </a:r>
            <a:r>
              <a:rPr lang="en-US" sz="2400" b="1" dirty="0" smtClean="0"/>
              <a:t>– Superlatives</a:t>
            </a:r>
            <a:endParaRPr lang="en-US" sz="2400" b="1" dirty="0"/>
          </a:p>
          <a:p>
            <a:pPr algn="ctr"/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</a:t>
            </a:r>
            <a:r>
              <a:rPr lang="en-US" sz="2400" b="1" dirty="0" smtClean="0"/>
              <a:t> </a:t>
            </a:r>
            <a:r>
              <a:rPr lang="ka-GE" sz="2400" b="1" dirty="0" smtClean="0"/>
              <a:t>- აღმატებითი </a:t>
            </a:r>
            <a:r>
              <a:rPr lang="ka-GE" sz="2400" b="1" dirty="0"/>
              <a:t>ხარისხი</a:t>
            </a: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20516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250141"/>
            <a:ext cx="12207936" cy="2654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a-GE" sz="66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Clothes</a:t>
            </a:r>
          </a:p>
          <a:p>
            <a:pPr algn="ctr"/>
            <a:r>
              <a:rPr lang="ka-GE" sz="6000" dirty="0" smtClean="0">
                <a:solidFill>
                  <a:schemeClr val="bg1"/>
                </a:solidFill>
              </a:rPr>
              <a:t>ტანსაცმელი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6346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</a:t>
            </a:r>
          </a:p>
          <a:p>
            <a:pPr algn="ctr"/>
            <a:r>
              <a:rPr lang="ka-GE" sz="2800" dirty="0" smtClean="0"/>
              <a:t>გრამატიკის </a:t>
            </a:r>
            <a:r>
              <a:rPr lang="ka-GE" sz="2800" dirty="0"/>
              <a:t>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82" y="1769303"/>
            <a:ext cx="4769239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correct answer</a:t>
            </a:r>
            <a:endParaRPr lang="ka-GE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იპოვეთ სწორი პასუხი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8882" y="2869597"/>
            <a:ext cx="5001427" cy="755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Which ladder is </a:t>
            </a:r>
            <a:r>
              <a:rPr lang="en-US" sz="2800" u="sng" dirty="0" smtClean="0"/>
              <a:t>taller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34" y="4077164"/>
            <a:ext cx="2343514" cy="234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4077164"/>
            <a:ext cx="2255520" cy="234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95" y="5745704"/>
            <a:ext cx="786464" cy="7488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09855" y="2866804"/>
            <a:ext cx="5001427" cy="755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first ladder is </a:t>
            </a:r>
            <a:r>
              <a:rPr lang="en-US" sz="2800" u="sng" dirty="0" smtClean="0"/>
              <a:t>taller</a:t>
            </a:r>
            <a:r>
              <a:rPr lang="en-US" sz="2800" dirty="0" smtClean="0"/>
              <a:t> than the second one.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82" y="1672012"/>
            <a:ext cx="4769239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correct answer</a:t>
            </a:r>
            <a:endParaRPr lang="ka-GE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იპოვეთ სწორი პასუხი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82" y="2687921"/>
            <a:ext cx="5001427" cy="755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Which skirt is </a:t>
            </a:r>
            <a:r>
              <a:rPr lang="en-US" sz="2800" u="sng" dirty="0" smtClean="0"/>
              <a:t>the most modern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51" y="3904896"/>
            <a:ext cx="2124098" cy="27246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3711" y="3904896"/>
            <a:ext cx="2262914" cy="27246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79" y="3904896"/>
            <a:ext cx="2229027" cy="2724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71" y="5951710"/>
            <a:ext cx="786464" cy="7488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53933" y="2686690"/>
            <a:ext cx="5001427" cy="755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This skirt is </a:t>
            </a:r>
            <a:r>
              <a:rPr lang="en-US" sz="2800" u="sng" dirty="0" smtClean="0"/>
              <a:t>the most modern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32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Practice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7338" y="3037114"/>
            <a:ext cx="10043886" cy="97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Which is </a:t>
            </a:r>
            <a:r>
              <a:rPr lang="en-US" sz="2800" b="1" u="sng" dirty="0" smtClean="0"/>
              <a:t>heavier</a:t>
            </a:r>
            <a:r>
              <a:rPr lang="en-US" sz="2800" dirty="0" smtClean="0"/>
              <a:t> 1 kg feather or 1 kg stone?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4" y="4498252"/>
            <a:ext cx="2747555" cy="19949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73514" y="5108556"/>
            <a:ext cx="1197429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=</a:t>
            </a:r>
            <a:endParaRPr lang="en-US" sz="5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44" y="4498252"/>
            <a:ext cx="2697362" cy="19949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9862" y="1839907"/>
            <a:ext cx="8821459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Adjectives – Comparative and Superlative forms</a:t>
            </a:r>
          </a:p>
          <a:p>
            <a:r>
              <a:rPr lang="ka-GE" sz="2400" b="1" dirty="0"/>
              <a:t>ზედსართავი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სახელი- </a:t>
            </a:r>
            <a:r>
              <a:rPr lang="ka-GE" sz="2400" b="1" dirty="0"/>
              <a:t>შედარებითი და აღმატებითი ხარისხი</a:t>
            </a:r>
            <a:endParaRPr lang="ka-GE" sz="2400" dirty="0"/>
          </a:p>
        </p:txBody>
      </p:sp>
    </p:spTree>
    <p:extLst>
      <p:ext uri="{BB962C8B-B14F-4D97-AF65-F5344CB8AC3E}">
        <p14:creationId xmlns:p14="http://schemas.microsoft.com/office/powerpoint/2010/main" val="543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8882" y="1863351"/>
            <a:ext cx="6081849" cy="88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Find the mistakes and </a:t>
            </a:r>
            <a:r>
              <a:rPr lang="en-US" sz="2400" dirty="0" smtClean="0"/>
              <a:t>correct</a:t>
            </a:r>
            <a:r>
              <a:rPr lang="en-US" sz="2400" dirty="0" smtClean="0"/>
              <a:t> </a:t>
            </a:r>
            <a:r>
              <a:rPr lang="en-US" sz="2400" dirty="0" smtClean="0"/>
              <a:t>them</a:t>
            </a:r>
          </a:p>
          <a:p>
            <a:r>
              <a:rPr lang="ka-GE" sz="2400" dirty="0" smtClean="0"/>
              <a:t>იპოვეთ შეცდომები და შეასწორეთ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8882" y="3071188"/>
            <a:ext cx="10571666" cy="3528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  </a:t>
            </a:r>
            <a:r>
              <a:rPr lang="en-US" sz="2200" dirty="0" smtClean="0"/>
              <a:t>These trainers are    </a:t>
            </a:r>
            <a:r>
              <a:rPr lang="en-US" sz="2200" dirty="0" err="1" smtClean="0"/>
              <a:t>gooder</a:t>
            </a:r>
            <a:r>
              <a:rPr lang="en-US" sz="2200" dirty="0" smtClean="0"/>
              <a:t>     than those ones.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r>
              <a:rPr lang="en-US" sz="2200" dirty="0" smtClean="0"/>
              <a:t>2.  This T-shirt is      </a:t>
            </a:r>
            <a:r>
              <a:rPr lang="en-US" sz="2200" dirty="0" err="1" smtClean="0"/>
              <a:t>badest</a:t>
            </a:r>
            <a:r>
              <a:rPr lang="en-US" sz="2200" dirty="0" smtClean="0"/>
              <a:t>     than  that one.</a:t>
            </a:r>
          </a:p>
          <a:p>
            <a:endParaRPr lang="en-US" sz="2200" dirty="0" smtClean="0"/>
          </a:p>
          <a:p>
            <a:r>
              <a:rPr lang="en-US" sz="2200" dirty="0" smtClean="0"/>
              <a:t>3.  I’ll buy the    most cheap</a:t>
            </a:r>
            <a:r>
              <a:rPr lang="ka-GE" sz="2200" dirty="0"/>
              <a:t> </a:t>
            </a:r>
            <a:r>
              <a:rPr lang="ka-GE" sz="2200" dirty="0" smtClean="0"/>
              <a:t> </a:t>
            </a:r>
            <a:r>
              <a:rPr lang="en-US" sz="2200" dirty="0" smtClean="0"/>
              <a:t> skirt. </a:t>
            </a:r>
          </a:p>
          <a:p>
            <a:endParaRPr lang="en-US" sz="2200" dirty="0" smtClean="0"/>
          </a:p>
          <a:p>
            <a:r>
              <a:rPr lang="en-US" sz="2200" dirty="0" smtClean="0"/>
              <a:t>4.  Mary will be the    more beautiful    girl at the party.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r>
              <a:rPr lang="en-US" sz="2200" dirty="0" smtClean="0"/>
              <a:t>5.  I need to try on a      more small     size of this dress.</a:t>
            </a:r>
            <a:endParaRPr lang="en-US" sz="2200" dirty="0"/>
          </a:p>
        </p:txBody>
      </p:sp>
      <p:sp>
        <p:nvSpPr>
          <p:cNvPr id="18" name="Minus 17"/>
          <p:cNvSpPr/>
          <p:nvPr/>
        </p:nvSpPr>
        <p:spPr>
          <a:xfrm>
            <a:off x="3187057" y="3671210"/>
            <a:ext cx="1407886" cy="14514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2699114" y="4307314"/>
            <a:ext cx="1407886" cy="14514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2362920" y="5029600"/>
            <a:ext cx="1744080" cy="14514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2932963" y="5662390"/>
            <a:ext cx="2276287" cy="14514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3187057" y="6308689"/>
            <a:ext cx="1868784" cy="145143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1381" y="3313664"/>
            <a:ext cx="1256896" cy="36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better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95035" y="4011619"/>
            <a:ext cx="1311965" cy="324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worse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92067" y="4657392"/>
            <a:ext cx="1485785" cy="32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cheapest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00405" y="5354729"/>
            <a:ext cx="2042087" cy="29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ost beautiful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49219" y="5947516"/>
            <a:ext cx="1744460" cy="37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smaller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6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16698"/>
            <a:ext cx="4274358" cy="85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Summing-up  - </a:t>
            </a:r>
            <a:r>
              <a:rPr lang="ka-GE" sz="2800" dirty="0">
                <a:solidFill>
                  <a:schemeClr val="bg1"/>
                </a:solidFill>
              </a:rPr>
              <a:t>შეჯამება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Vocabulary  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ka-GE" sz="2800" dirty="0" smtClean="0">
                <a:solidFill>
                  <a:schemeClr val="bg1"/>
                </a:solidFill>
              </a:rPr>
              <a:t>ლექსიკა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12172703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3737112" y="2678595"/>
            <a:ext cx="1838737" cy="43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კაბა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067697" y="2604051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ჯინსი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898373" y="3571688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მოზომება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850922" y="5280987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მაისური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652374" y="6024768"/>
            <a:ext cx="2008213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ქვედაბოლო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8236453" y="5373752"/>
            <a:ext cx="2422022" cy="92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dirty="0" smtClean="0"/>
              <a:t>მაღალქუსლიანი</a:t>
            </a:r>
            <a:endParaRPr lang="en-US" sz="2200" dirty="0"/>
          </a:p>
        </p:txBody>
      </p:sp>
      <p:sp>
        <p:nvSpPr>
          <p:cNvPr id="31" name="Rectangle 30"/>
          <p:cNvSpPr/>
          <p:nvPr/>
        </p:nvSpPr>
        <p:spPr>
          <a:xfrm>
            <a:off x="7777228" y="3241586"/>
            <a:ext cx="2170299" cy="76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სპორტული ფესაცმელი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67697" y="6132443"/>
            <a:ext cx="1977887" cy="53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ფეხსაცმელი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2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Summing-up  - </a:t>
            </a:r>
            <a:r>
              <a:rPr lang="ka-GE" sz="2800" dirty="0">
                <a:solidFill>
                  <a:schemeClr val="bg1"/>
                </a:solidFill>
              </a:rPr>
              <a:t>შეჯამება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Grammar  - </a:t>
            </a:r>
            <a:r>
              <a:rPr lang="ka-GE" sz="2800" dirty="0">
                <a:solidFill>
                  <a:schemeClr val="bg1"/>
                </a:solidFill>
              </a:rPr>
              <a:t>გრამატიკა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8882" y="2041861"/>
            <a:ext cx="10480798" cy="3723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long – longer - the longest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big – bigger – the biggest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happy – happier -  the happiest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modern -  more modern  - the most modern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good  - better – the best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bad  -  worse  -  the worst 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0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საშინაო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8882" y="1737089"/>
            <a:ext cx="9938446" cy="140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Choose </a:t>
            </a:r>
            <a:r>
              <a:rPr lang="en-US" sz="2000" dirty="0">
                <a:solidFill>
                  <a:schemeClr val="bg1"/>
                </a:solidFill>
              </a:rPr>
              <a:t>the photos of your two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celebrities and compare  them </a:t>
            </a:r>
            <a:r>
              <a:rPr lang="en-US" sz="2000" dirty="0" smtClean="0">
                <a:solidFill>
                  <a:schemeClr val="bg1"/>
                </a:solidFill>
              </a:rPr>
              <a:t>according </a:t>
            </a:r>
            <a:r>
              <a:rPr lang="en-US" sz="2000" dirty="0">
                <a:solidFill>
                  <a:schemeClr val="bg1"/>
                </a:solidFill>
              </a:rPr>
              <a:t>to the given </a:t>
            </a:r>
            <a:r>
              <a:rPr lang="en-US" sz="2000" dirty="0" smtClean="0">
                <a:solidFill>
                  <a:schemeClr val="bg1"/>
                </a:solidFill>
              </a:rPr>
              <a:t>examples</a:t>
            </a:r>
          </a:p>
          <a:p>
            <a:r>
              <a:rPr lang="ka-GE" sz="2000" dirty="0" smtClean="0">
                <a:solidFill>
                  <a:schemeClr val="bg1"/>
                </a:solidFill>
              </a:rPr>
              <a:t>აირჩიეთ ორი ცნობილი ადამიანის ფოტო და შეადარეთ ერთმანეთს ქვემოთ მოცემული მაგალითის მიხედვით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11803"/>
              </p:ext>
            </p:extLst>
          </p:nvPr>
        </p:nvGraphicFramePr>
        <p:xfrm>
          <a:off x="768882" y="3303767"/>
          <a:ext cx="990026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072">
                  <a:extLst>
                    <a:ext uri="{9D8B030D-6E8A-4147-A177-3AD203B41FA5}">
                      <a16:colId xmlns:a16="http://schemas.microsoft.com/office/drawing/2014/main" val="1298217683"/>
                    </a:ext>
                  </a:extLst>
                </a:gridCol>
                <a:gridCol w="5945196">
                  <a:extLst>
                    <a:ext uri="{9D8B030D-6E8A-4147-A177-3AD203B41FA5}">
                      <a16:colId xmlns:a16="http://schemas.microsoft.com/office/drawing/2014/main" val="3804304755"/>
                    </a:ext>
                  </a:extLst>
                </a:gridCol>
              </a:tblGrid>
              <a:tr h="58881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>
                          <a:solidFill>
                            <a:schemeClr val="bg1"/>
                          </a:solidFill>
                        </a:rPr>
                        <a:t>These are my </a:t>
                      </a:r>
                      <a:r>
                        <a:rPr lang="en-US" sz="1800" b="0" i="1" dirty="0" err="1" smtClean="0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1800" b="0" i="1" dirty="0" smtClean="0">
                          <a:solidFill>
                            <a:schemeClr val="bg1"/>
                          </a:solidFill>
                        </a:rPr>
                        <a:t> sportsmen/models/singers/actors… (name, surname, age)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87789"/>
                  </a:ext>
                </a:extLst>
              </a:tr>
              <a:tr h="58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Why are they famous?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bg1"/>
                          </a:solidFill>
                        </a:rPr>
                        <a:t>He/she is famous </a:t>
                      </a:r>
                      <a:r>
                        <a:rPr lang="en-US" sz="1800" i="1" smtClean="0">
                          <a:solidFill>
                            <a:schemeClr val="bg1"/>
                          </a:solidFill>
                        </a:rPr>
                        <a:t>because he/she </a:t>
                      </a:r>
                      <a:r>
                        <a:rPr lang="en-US" sz="1800" i="1" u="sng" dirty="0" smtClean="0">
                          <a:solidFill>
                            <a:schemeClr val="bg1"/>
                          </a:solidFill>
                        </a:rPr>
                        <a:t>can……..  </a:t>
                      </a:r>
                      <a:r>
                        <a:rPr lang="en-US" sz="1800" i="1" dirty="0" smtClean="0">
                          <a:solidFill>
                            <a:schemeClr val="bg1"/>
                          </a:solidFill>
                        </a:rPr>
                        <a:t>He/she is </a:t>
                      </a:r>
                      <a:r>
                        <a:rPr lang="en-US" sz="1800" i="1" u="sng" dirty="0" smtClean="0">
                          <a:solidFill>
                            <a:schemeClr val="bg1"/>
                          </a:solidFill>
                        </a:rPr>
                        <a:t>also able to…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85501"/>
                  </a:ext>
                </a:extLst>
              </a:tr>
              <a:tr h="58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What is he /she going to do in future?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He/she </a:t>
                      </a:r>
                      <a:r>
                        <a:rPr lang="en-US" sz="1800" i="1" u="sng" dirty="0" smtClean="0">
                          <a:solidFill>
                            <a:schemeClr val="bg1"/>
                          </a:solidFill>
                        </a:rPr>
                        <a:t>is going to </a:t>
                      </a:r>
                      <a:r>
                        <a:rPr lang="en-US" sz="1800" u="sng" dirty="0" smtClean="0">
                          <a:solidFill>
                            <a:schemeClr val="bg1"/>
                          </a:solidFill>
                        </a:rPr>
                        <a:t>….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93949"/>
                  </a:ext>
                </a:extLst>
              </a:tr>
              <a:tr h="58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Describe their clothes in the picture.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bg1"/>
                          </a:solidFill>
                        </a:rPr>
                        <a:t>He/she </a:t>
                      </a:r>
                      <a:r>
                        <a:rPr lang="en-US" sz="1800" i="1" u="sng" dirty="0" smtClean="0">
                          <a:solidFill>
                            <a:schemeClr val="bg1"/>
                          </a:solidFill>
                        </a:rPr>
                        <a:t>is wearing….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80283"/>
                  </a:ext>
                </a:extLst>
              </a:tr>
              <a:tr h="8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1800" i="0" dirty="0" smtClean="0">
                          <a:solidFill>
                            <a:schemeClr val="bg1"/>
                          </a:solidFill>
                        </a:rPr>
                        <a:t>Make some comparisons between them using adjectives.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bg1"/>
                          </a:solidFill>
                        </a:rPr>
                        <a:t>He/she is </a:t>
                      </a:r>
                      <a:r>
                        <a:rPr lang="en-US" sz="1800" i="1" u="sng" dirty="0" smtClean="0">
                          <a:solidFill>
                            <a:schemeClr val="bg1"/>
                          </a:solidFill>
                        </a:rPr>
                        <a:t>stronger than …</a:t>
                      </a:r>
                      <a:endParaRPr lang="en-US" sz="1800" i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82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6688069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98617" y="461099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73169376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3737112" y="2648778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კაბა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898732" y="2654402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ჯინსი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898373" y="3318240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მოზომება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813635" y="5010975"/>
            <a:ext cx="1838739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მაისური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652374" y="6132443"/>
            <a:ext cx="2008213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ქვედაბოლო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8258178" y="5397950"/>
            <a:ext cx="2715306" cy="92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მაღალქუსლიანი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7906434" y="3139334"/>
            <a:ext cx="2170299" cy="756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სპორტული ფესაცმელი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67697" y="6132443"/>
            <a:ext cx="1977887" cy="53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ფეხსაცმელი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6667324" y="561381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6746837" y="629618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dress                          </a:t>
              </a:r>
              <a:r>
                <a:rPr lang="en-US" sz="28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58548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კაბა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9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j</a:t>
              </a:r>
              <a:r>
                <a:rPr lang="en-US" sz="2800" kern="1200" dirty="0" smtClean="0"/>
                <a:t>eans                        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48921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ჯინსი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30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t</a:t>
              </a:r>
              <a:r>
                <a:rPr lang="en-US" sz="2800" kern="1200" dirty="0" smtClean="0"/>
                <a:t>rainers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</a:t>
              </a:r>
              <a:r>
                <a:rPr lang="en-US" sz="2800" dirty="0"/>
                <a:t>n</a:t>
              </a:r>
              <a:r>
                <a:rPr lang="en-US" sz="2800" dirty="0" smtClean="0"/>
                <a:t>.</a:t>
              </a:r>
              <a:r>
                <a:rPr lang="en-US" sz="2800" kern="1200" dirty="0" smtClean="0"/>
                <a:t>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585480"/>
            <a:ext cx="3635567" cy="972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სპორტული ფეხსაცმელი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30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s</a:t>
              </a:r>
              <a:r>
                <a:rPr lang="en-US" sz="2800" dirty="0" smtClean="0"/>
                <a:t>hoes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21449" y="4557346"/>
            <a:ext cx="4097435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ფეხსაცმელი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47678</TotalTime>
  <Words>1392</Words>
  <Application>Microsoft Office PowerPoint</Application>
  <PresentationFormat>Widescreen</PresentationFormat>
  <Paragraphs>358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1090</cp:revision>
  <dcterms:created xsi:type="dcterms:W3CDTF">2020-04-09T12:21:27Z</dcterms:created>
  <dcterms:modified xsi:type="dcterms:W3CDTF">2020-11-11T08:57:26Z</dcterms:modified>
</cp:coreProperties>
</file>