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371" r:id="rId8"/>
    <p:sldId id="372" r:id="rId9"/>
    <p:sldId id="373" r:id="rId10"/>
    <p:sldId id="374" r:id="rId11"/>
    <p:sldId id="403" r:id="rId12"/>
    <p:sldId id="347" r:id="rId13"/>
    <p:sldId id="381" r:id="rId14"/>
    <p:sldId id="382" r:id="rId15"/>
    <p:sldId id="383" r:id="rId16"/>
    <p:sldId id="384" r:id="rId17"/>
    <p:sldId id="404" r:id="rId18"/>
    <p:sldId id="357" r:id="rId19"/>
    <p:sldId id="358" r:id="rId20"/>
    <p:sldId id="359" r:id="rId21"/>
    <p:sldId id="360" r:id="rId22"/>
    <p:sldId id="361" r:id="rId23"/>
    <p:sldId id="362" r:id="rId24"/>
    <p:sldId id="387" r:id="rId25"/>
    <p:sldId id="388" r:id="rId26"/>
    <p:sldId id="353" r:id="rId27"/>
    <p:sldId id="354" r:id="rId28"/>
    <p:sldId id="355" r:id="rId29"/>
    <p:sldId id="397" r:id="rId30"/>
    <p:sldId id="363" r:id="rId31"/>
    <p:sldId id="364" r:id="rId32"/>
    <p:sldId id="365" r:id="rId33"/>
    <p:sldId id="366" r:id="rId34"/>
    <p:sldId id="296" r:id="rId35"/>
    <p:sldId id="405" r:id="rId36"/>
    <p:sldId id="406" r:id="rId37"/>
    <p:sldId id="407" r:id="rId38"/>
    <p:sldId id="413" r:id="rId39"/>
    <p:sldId id="408" r:id="rId40"/>
    <p:sldId id="409" r:id="rId41"/>
    <p:sldId id="410" r:id="rId42"/>
    <p:sldId id="411" r:id="rId43"/>
    <p:sldId id="392" r:id="rId44"/>
    <p:sldId id="304" r:id="rId45"/>
    <p:sldId id="333"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02" autoAdjust="0"/>
    <p:restoredTop sz="95865"/>
  </p:normalViewPr>
  <p:slideViewPr>
    <p:cSldViewPr snapToGrid="0">
      <p:cViewPr>
        <p:scale>
          <a:sx n="112" d="100"/>
          <a:sy n="112" d="100"/>
        </p:scale>
        <p:origin x="76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dirty="0"/>
          </a:p>
        </p:txBody>
      </p:sp>
    </p:spTree>
    <p:extLst>
      <p:ext uri="{BB962C8B-B14F-4D97-AF65-F5344CB8AC3E}">
        <p14:creationId xmlns:p14="http://schemas.microsoft.com/office/powerpoint/2010/main" val="1626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2641816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3038958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4159981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extLst>
      <p:ext uri="{BB962C8B-B14F-4D97-AF65-F5344CB8AC3E}">
        <p14:creationId xmlns:p14="http://schemas.microsoft.com/office/powerpoint/2010/main" val="2379090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45</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perseverance</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6220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dirty="0">
                <a:solidFill>
                  <a:srgbClr val="FFFFFF"/>
                </a:solidFill>
                <a:latin typeface="Calibri" panose="020F0502020204030204" pitchFamily="34" charset="0"/>
                <a:ea typeface="Calibri"/>
                <a:cs typeface="Calibri" panose="020F0502020204030204" pitchFamily="34" charset="0"/>
                <a:sym typeface="Calibri"/>
              </a:rPr>
              <a:t>შეუპოვრობა</a:t>
            </a:r>
            <a:endPar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7"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Through hard work and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perseverance</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he worked his way up to the top.</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0867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181383" y="1677614"/>
            <a:ext cx="3915052"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competitiveness</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a:p>
            <a:pPr marL="0" marR="0" lvl="0" indent="0" algn="ctr" rtl="0">
              <a:spcBef>
                <a:spcPts val="0"/>
              </a:spcBef>
              <a:spcAft>
                <a:spcPts val="0"/>
              </a:spcAft>
              <a:buNone/>
            </a:pP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u="none" strike="noStrike" cap="none">
                <a:solidFill>
                  <a:srgbClr val="FFFFFF"/>
                </a:solidFill>
                <a:latin typeface="Calibri" panose="020F0502020204030204" pitchFamily="34" charset="0"/>
                <a:ea typeface="Calibri"/>
                <a:cs typeface="Calibri" panose="020F0502020204030204" pitchFamily="34" charset="0"/>
                <a:sym typeface="Calibri"/>
              </a:rPr>
              <a:t>კონკურენტუნარიანობა</a:t>
            </a:r>
            <a:endPar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7"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This deal should help the company's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competitiveness</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at home and abroad.</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371540" y="240098"/>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28E047-1F90-4CB1-8264-047021299E60}"/>
              </a:ext>
            </a:extLst>
          </p:cNvPr>
          <p:cNvSpPr txBox="1"/>
          <p:nvPr/>
        </p:nvSpPr>
        <p:spPr>
          <a:xfrm>
            <a:off x="9423607" y="430205"/>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2203556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295384" y="3999693"/>
            <a:ext cx="9419744" cy="1603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Form of speech or writing that uses argument or emotion to make the listener or reader believe what the author is saying</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247952" y="2112046"/>
            <a:ext cx="1810969"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adaptability</a:t>
            </a:r>
          </a:p>
        </p:txBody>
      </p:sp>
      <p:sp>
        <p:nvSpPr>
          <p:cNvPr id="18" name="Rectangle 17">
            <a:extLst>
              <a:ext uri="{FF2B5EF4-FFF2-40B4-BE49-F238E27FC236}">
                <a16:creationId xmlns:a16="http://schemas.microsoft.com/office/drawing/2014/main" id="{9F627E5A-4AF2-2946-8B8E-7F5BF220557A}"/>
              </a:ext>
            </a:extLst>
          </p:cNvPr>
          <p:cNvSpPr/>
          <p:nvPr/>
        </p:nvSpPr>
        <p:spPr>
          <a:xfrm>
            <a:off x="4209425" y="2118075"/>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facilitation</a:t>
            </a:r>
          </a:p>
        </p:txBody>
      </p:sp>
      <p:sp>
        <p:nvSpPr>
          <p:cNvPr id="19" name="Rectangle 18">
            <a:extLst>
              <a:ext uri="{FF2B5EF4-FFF2-40B4-BE49-F238E27FC236}">
                <a16:creationId xmlns:a16="http://schemas.microsoft.com/office/drawing/2014/main" id="{9B367E4F-EA24-D143-A51F-FA5040CB2782}"/>
              </a:ext>
            </a:extLst>
          </p:cNvPr>
          <p:cNvSpPr/>
          <p:nvPr/>
        </p:nvSpPr>
        <p:spPr>
          <a:xfrm>
            <a:off x="6096000" y="2121771"/>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networking</a:t>
            </a:r>
          </a:p>
        </p:txBody>
      </p:sp>
      <p:sp>
        <p:nvSpPr>
          <p:cNvPr id="20" name="Rectangle 19">
            <a:extLst>
              <a:ext uri="{FF2B5EF4-FFF2-40B4-BE49-F238E27FC236}">
                <a16:creationId xmlns:a16="http://schemas.microsoft.com/office/drawing/2014/main" id="{D86E702E-104A-D647-B1CD-0A5C18F4C340}"/>
              </a:ext>
            </a:extLst>
          </p:cNvPr>
          <p:cNvSpPr/>
          <p:nvPr/>
        </p:nvSpPr>
        <p:spPr>
          <a:xfrm>
            <a:off x="7918885" y="2121771"/>
            <a:ext cx="1728681"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perseverance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286479" y="2095575"/>
            <a:ext cx="1810969"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persuasion</a:t>
            </a:r>
          </a:p>
        </p:txBody>
      </p:sp>
      <p:sp>
        <p:nvSpPr>
          <p:cNvPr id="3" name="Rectangle 2">
            <a:extLst>
              <a:ext uri="{FF2B5EF4-FFF2-40B4-BE49-F238E27FC236}">
                <a16:creationId xmlns:a16="http://schemas.microsoft.com/office/drawing/2014/main" id="{9440D528-EB7A-4201-A04A-E729225AB119}"/>
              </a:ext>
            </a:extLst>
          </p:cNvPr>
          <p:cNvSpPr/>
          <p:nvPr/>
        </p:nvSpPr>
        <p:spPr>
          <a:xfrm>
            <a:off x="9805460" y="2112046"/>
            <a:ext cx="2239682"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competitiveness</a:t>
            </a:r>
          </a:p>
        </p:txBody>
      </p:sp>
      <p:sp>
        <p:nvSpPr>
          <p:cNvPr id="21" name="Rectangle 20">
            <a:extLst>
              <a:ext uri="{FF2B5EF4-FFF2-40B4-BE49-F238E27FC236}">
                <a16:creationId xmlns:a16="http://schemas.microsoft.com/office/drawing/2014/main" id="{748FA8E3-2CE3-3647-992D-018F0126A7B0}"/>
              </a:ext>
            </a:extLst>
          </p:cNvPr>
          <p:cNvSpPr/>
          <p:nvPr/>
        </p:nvSpPr>
        <p:spPr>
          <a:xfrm>
            <a:off x="9371540" y="240098"/>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328E047-1F90-4CB1-8264-047021299E60}"/>
              </a:ext>
            </a:extLst>
          </p:cNvPr>
          <p:cNvSpPr txBox="1"/>
          <p:nvPr/>
        </p:nvSpPr>
        <p:spPr>
          <a:xfrm>
            <a:off x="9423607" y="430205"/>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2552 0.2544 L 0.09974 0.2544 C 0.15573 0.2544 0.225 0.33704 0.225 0.4044 L 0.225 0.55463 " pathEditMode="relative" rAng="0" ptsTypes="AAAA">
                                      <p:cBhvr>
                                        <p:cTn id="6" dur="2000" fill="hold"/>
                                        <p:tgtEl>
                                          <p:spTgt spid="14"/>
                                        </p:tgtEl>
                                        <p:attrNameLst>
                                          <p:attrName>ppt_x</p:attrName>
                                          <p:attrName>ppt_y</p:attrName>
                                        </p:attrNameLst>
                                      </p:cBhvr>
                                      <p:rCtr x="12526" y="1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53417" y="3573192"/>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Continued effort and determination</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843978" y="2103190"/>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facilitation</a:t>
            </a:r>
          </a:p>
        </p:txBody>
      </p:sp>
      <p:sp>
        <p:nvSpPr>
          <p:cNvPr id="18" name="Rectangle 17">
            <a:extLst>
              <a:ext uri="{FF2B5EF4-FFF2-40B4-BE49-F238E27FC236}">
                <a16:creationId xmlns:a16="http://schemas.microsoft.com/office/drawing/2014/main" id="{9F627E5A-4AF2-2946-8B8E-7F5BF220557A}"/>
              </a:ext>
            </a:extLst>
          </p:cNvPr>
          <p:cNvSpPr/>
          <p:nvPr/>
        </p:nvSpPr>
        <p:spPr>
          <a:xfrm>
            <a:off x="5150397" y="2091484"/>
            <a:ext cx="194409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networking</a:t>
            </a:r>
          </a:p>
        </p:txBody>
      </p:sp>
      <p:sp>
        <p:nvSpPr>
          <p:cNvPr id="19" name="Rectangle 18">
            <a:extLst>
              <a:ext uri="{FF2B5EF4-FFF2-40B4-BE49-F238E27FC236}">
                <a16:creationId xmlns:a16="http://schemas.microsoft.com/office/drawing/2014/main" id="{9B367E4F-EA24-D143-A51F-FA5040CB2782}"/>
              </a:ext>
            </a:extLst>
          </p:cNvPr>
          <p:cNvSpPr/>
          <p:nvPr/>
        </p:nvSpPr>
        <p:spPr>
          <a:xfrm>
            <a:off x="7319762" y="2103190"/>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perseverance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537559" y="2103190"/>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adaptability</a:t>
            </a:r>
          </a:p>
        </p:txBody>
      </p:sp>
      <p:sp>
        <p:nvSpPr>
          <p:cNvPr id="3" name="Rectangle 2">
            <a:extLst>
              <a:ext uri="{FF2B5EF4-FFF2-40B4-BE49-F238E27FC236}">
                <a16:creationId xmlns:a16="http://schemas.microsoft.com/office/drawing/2014/main" id="{1680DB45-0D10-404A-8BF2-243D3051B3D7}"/>
              </a:ext>
            </a:extLst>
          </p:cNvPr>
          <p:cNvSpPr/>
          <p:nvPr/>
        </p:nvSpPr>
        <p:spPr>
          <a:xfrm>
            <a:off x="9557805" y="2103190"/>
            <a:ext cx="2311640" cy="622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competitiveness</a:t>
            </a:r>
          </a:p>
        </p:txBody>
      </p:sp>
      <p:sp>
        <p:nvSpPr>
          <p:cNvPr id="20" name="Rectangle 19">
            <a:extLst>
              <a:ext uri="{FF2B5EF4-FFF2-40B4-BE49-F238E27FC236}">
                <a16:creationId xmlns:a16="http://schemas.microsoft.com/office/drawing/2014/main" id="{748FA8E3-2CE3-3647-992D-018F0126A7B0}"/>
              </a:ext>
            </a:extLst>
          </p:cNvPr>
          <p:cNvSpPr/>
          <p:nvPr/>
        </p:nvSpPr>
        <p:spPr>
          <a:xfrm>
            <a:off x="9371540" y="240098"/>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328E047-1F90-4CB1-8264-047021299E60}"/>
              </a:ext>
            </a:extLst>
          </p:cNvPr>
          <p:cNvSpPr txBox="1"/>
          <p:nvPr/>
        </p:nvSpPr>
        <p:spPr>
          <a:xfrm>
            <a:off x="9423607" y="430205"/>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1384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22222E-6 L -0.02421 0.42778 " pathEditMode="relative" rAng="0" ptsTypes="AA">
                                      <p:cBhvr>
                                        <p:cTn id="6" dur="2000" fill="hold"/>
                                        <p:tgtEl>
                                          <p:spTgt spid="19"/>
                                        </p:tgtEl>
                                        <p:attrNameLst>
                                          <p:attrName>ppt_x</p:attrName>
                                          <p:attrName>ppt_y</p:attrName>
                                        </p:attrNameLst>
                                      </p:cBhvr>
                                      <p:rCtr x="-1211" y="2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34319" y="4074288"/>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An ability or willingness to change in order to suit different conditions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926815" y="2466625"/>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adaptability</a:t>
            </a:r>
          </a:p>
        </p:txBody>
      </p:sp>
      <p:sp>
        <p:nvSpPr>
          <p:cNvPr id="18" name="Rectangle 17">
            <a:extLst>
              <a:ext uri="{FF2B5EF4-FFF2-40B4-BE49-F238E27FC236}">
                <a16:creationId xmlns:a16="http://schemas.microsoft.com/office/drawing/2014/main" id="{9F627E5A-4AF2-2946-8B8E-7F5BF220557A}"/>
              </a:ext>
            </a:extLst>
          </p:cNvPr>
          <p:cNvSpPr/>
          <p:nvPr/>
        </p:nvSpPr>
        <p:spPr>
          <a:xfrm>
            <a:off x="3639048" y="2443227"/>
            <a:ext cx="1829050"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facilitation</a:t>
            </a:r>
          </a:p>
        </p:txBody>
      </p:sp>
      <p:sp>
        <p:nvSpPr>
          <p:cNvPr id="19" name="Rectangle 18">
            <a:extLst>
              <a:ext uri="{FF2B5EF4-FFF2-40B4-BE49-F238E27FC236}">
                <a16:creationId xmlns:a16="http://schemas.microsoft.com/office/drawing/2014/main" id="{9B367E4F-EA24-D143-A51F-FA5040CB2782}"/>
              </a:ext>
            </a:extLst>
          </p:cNvPr>
          <p:cNvSpPr/>
          <p:nvPr/>
        </p:nvSpPr>
        <p:spPr>
          <a:xfrm>
            <a:off x="6030810" y="2430843"/>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networking</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7C295DF4-D900-4FE7-A8F9-296DAEBCB74C}"/>
              </a:ext>
            </a:extLst>
          </p:cNvPr>
          <p:cNvSpPr/>
          <p:nvPr/>
        </p:nvSpPr>
        <p:spPr>
          <a:xfrm>
            <a:off x="8824404" y="2443227"/>
            <a:ext cx="2149521" cy="650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competitiveness</a:t>
            </a:r>
          </a:p>
        </p:txBody>
      </p:sp>
      <p:sp>
        <p:nvSpPr>
          <p:cNvPr id="15" name="Rectangle 14">
            <a:extLst>
              <a:ext uri="{FF2B5EF4-FFF2-40B4-BE49-F238E27FC236}">
                <a16:creationId xmlns:a16="http://schemas.microsoft.com/office/drawing/2014/main" id="{748FA8E3-2CE3-3647-992D-018F0126A7B0}"/>
              </a:ext>
            </a:extLst>
          </p:cNvPr>
          <p:cNvSpPr/>
          <p:nvPr/>
        </p:nvSpPr>
        <p:spPr>
          <a:xfrm>
            <a:off x="9371540" y="240098"/>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9423607" y="430205"/>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0.16435 L -0.00248 0.43657 " pathEditMode="relative" rAng="0" ptsTypes="AA">
                                      <p:cBhvr>
                                        <p:cTn id="6" dur="2000" fill="hold"/>
                                        <p:tgtEl>
                                          <p:spTgt spid="17"/>
                                        </p:tgtEl>
                                        <p:attrNameLst>
                                          <p:attrName>ppt_x</p:attrName>
                                          <p:attrName>ppt_y</p:attrName>
                                        </p:attrNameLst>
                                      </p:cBhvr>
                                      <p:rCtr x="-130" y="1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524702" y="4283972"/>
            <a:ext cx="9305725" cy="106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The process of making something possible or easier</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946590" y="2622705"/>
            <a:ext cx="2149521" cy="72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facilitation</a:t>
            </a:r>
          </a:p>
        </p:txBody>
      </p:sp>
      <p:sp>
        <p:nvSpPr>
          <p:cNvPr id="18" name="Rectangle 17">
            <a:extLst>
              <a:ext uri="{FF2B5EF4-FFF2-40B4-BE49-F238E27FC236}">
                <a16:creationId xmlns:a16="http://schemas.microsoft.com/office/drawing/2014/main" id="{9F627E5A-4AF2-2946-8B8E-7F5BF220557A}"/>
              </a:ext>
            </a:extLst>
          </p:cNvPr>
          <p:cNvSpPr/>
          <p:nvPr/>
        </p:nvSpPr>
        <p:spPr>
          <a:xfrm>
            <a:off x="5403541" y="2622705"/>
            <a:ext cx="2149521" cy="744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networking</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F692FC86-BD7E-4D28-8BD2-B90CF2ADB882}"/>
              </a:ext>
            </a:extLst>
          </p:cNvPr>
          <p:cNvSpPr/>
          <p:nvPr/>
        </p:nvSpPr>
        <p:spPr>
          <a:xfrm>
            <a:off x="7972148" y="2622705"/>
            <a:ext cx="2149521" cy="72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competitiveness</a:t>
            </a:r>
          </a:p>
        </p:txBody>
      </p:sp>
      <p:sp>
        <p:nvSpPr>
          <p:cNvPr id="15" name="Rectangle 14">
            <a:extLst>
              <a:ext uri="{FF2B5EF4-FFF2-40B4-BE49-F238E27FC236}">
                <a16:creationId xmlns:a16="http://schemas.microsoft.com/office/drawing/2014/main" id="{748FA8E3-2CE3-3647-992D-018F0126A7B0}"/>
              </a:ext>
            </a:extLst>
          </p:cNvPr>
          <p:cNvSpPr/>
          <p:nvPr/>
        </p:nvSpPr>
        <p:spPr>
          <a:xfrm>
            <a:off x="9371540" y="240098"/>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9423607" y="430205"/>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1892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0364 0.18264 L 0.04974 0.18264 C 0.07057 0.18264 0.09622 0.24838 0.09622 0.30232 L 0.09622 0.42223 " pathEditMode="relative" rAng="0" ptsTypes="AAAA">
                                      <p:cBhvr>
                                        <p:cTn id="6" dur="2000" fill="hold"/>
                                        <p:tgtEl>
                                          <p:spTgt spid="17"/>
                                        </p:tgtEl>
                                        <p:attrNameLst>
                                          <p:attrName>ppt_x</p:attrName>
                                          <p:attrName>ppt_y</p:attrName>
                                        </p:attrNameLst>
                                      </p:cBhvr>
                                      <p:rCtr x="4622" y="1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12054" y="4094277"/>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The activity of meeting people who might be useful to know, especially in your job</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352237" y="2763723"/>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networking</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C25CC84C-5293-4B12-89FB-810DAFE44838}"/>
              </a:ext>
            </a:extLst>
          </p:cNvPr>
          <p:cNvSpPr/>
          <p:nvPr/>
        </p:nvSpPr>
        <p:spPr>
          <a:xfrm>
            <a:off x="5922129" y="2763723"/>
            <a:ext cx="2094407" cy="665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competitiveness</a:t>
            </a:r>
          </a:p>
        </p:txBody>
      </p:sp>
      <p:sp>
        <p:nvSpPr>
          <p:cNvPr id="15" name="Rectangle 14">
            <a:extLst>
              <a:ext uri="{FF2B5EF4-FFF2-40B4-BE49-F238E27FC236}">
                <a16:creationId xmlns:a16="http://schemas.microsoft.com/office/drawing/2014/main" id="{748FA8E3-2CE3-3647-992D-018F0126A7B0}"/>
              </a:ext>
            </a:extLst>
          </p:cNvPr>
          <p:cNvSpPr/>
          <p:nvPr/>
        </p:nvSpPr>
        <p:spPr>
          <a:xfrm>
            <a:off x="9371540" y="240098"/>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9423607" y="430205"/>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332 0.16227 L 0.06719 0.16227 C 0.11224 0.16227 0.16771 0.23935 0.16771 0.30208 L 0.16771 0.44213 " pathEditMode="relative" rAng="0" ptsTypes="AAAA">
                                      <p:cBhvr>
                                        <p:cTn id="6" dur="2000" fill="hold"/>
                                        <p:tgtEl>
                                          <p:spTgt spid="17"/>
                                        </p:tgtEl>
                                        <p:attrNameLst>
                                          <p:attrName>ppt_x</p:attrName>
                                          <p:attrName>ppt_y</p:attrName>
                                        </p:attrNameLst>
                                      </p:cBhvr>
                                      <p:rCtr x="10039" y="1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12054" y="4094277"/>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The fact of being able to compete successfully with other companies, countries, </a:t>
            </a:r>
            <a:r>
              <a:rPr lang="en-US" sz="2400" dirty="0" err="1">
                <a:latin typeface="Calibri" panose="020F0502020204030204" pitchFamily="34" charset="0"/>
                <a:cs typeface="Calibri" panose="020F0502020204030204" pitchFamily="34" charset="0"/>
              </a:rPr>
              <a:t>organisations</a:t>
            </a:r>
            <a:endParaRPr lang="en-US" sz="24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5021239" y="2870255"/>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competitiveness</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9371540" y="240098"/>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9423607" y="430205"/>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351776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332 0.16227 L 0.06719 0.16227 C 0.11224 0.16227 0.16771 0.23935 0.16771 0.30208 L 0.16771 0.44213 " pathEditMode="relative" rAng="0" ptsTypes="AAAA">
                                      <p:cBhvr>
                                        <p:cTn id="6" dur="2000" fill="hold"/>
                                        <p:tgtEl>
                                          <p:spTgt spid="17"/>
                                        </p:tgtEl>
                                        <p:attrNameLst>
                                          <p:attrName>ppt_x</p:attrName>
                                          <p:attrName>ppt_y</p:attrName>
                                        </p:attrNameLst>
                                      </p:cBhvr>
                                      <p:rCtr x="10039" y="1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977748" y="114816"/>
            <a:ext cx="7369027" cy="5442076"/>
            <a:chOff x="336126" y="-708097"/>
            <a:chExt cx="7150680" cy="5676805"/>
          </a:xfrm>
        </p:grpSpPr>
        <p:sp>
          <p:nvSpPr>
            <p:cNvPr id="148" name="Google Shape;148;g8d3272b2c0_0_186"/>
            <p:cNvSpPr/>
            <p:nvPr/>
          </p:nvSpPr>
          <p:spPr>
            <a:xfrm>
              <a:off x="3785481" y="2042466"/>
              <a:ext cx="1774539" cy="1604700"/>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0" name="Google Shape;150;g8d3272b2c0_0_186"/>
            <p:cNvSpPr/>
            <p:nvPr/>
          </p:nvSpPr>
          <p:spPr>
            <a:xfrm rot="3727338" flipV="1">
              <a:off x="3544996" y="1274191"/>
              <a:ext cx="1387797" cy="52248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1072745" y="-475756"/>
              <a:ext cx="2712736" cy="2213863"/>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ka-GE" sz="2000" b="1" dirty="0">
                  <a:solidFill>
                    <a:schemeClr val="bg1"/>
                  </a:solidFill>
                  <a:latin typeface="Calibri" charset="0"/>
                  <a:ea typeface="Calibri" charset="0"/>
                  <a:cs typeface="Calibri" charset="0"/>
                </a:rPr>
                <a:t>         </a:t>
              </a:r>
              <a:r>
                <a:rPr lang="en-US" sz="2000" b="1" dirty="0">
                  <a:solidFill>
                    <a:schemeClr val="bg1"/>
                  </a:solidFill>
                  <a:latin typeface="Calibri" charset="0"/>
                  <a:ea typeface="Calibri" charset="0"/>
                  <a:cs typeface="Calibri" charset="0"/>
                </a:rPr>
                <a:t>debate</a:t>
              </a:r>
            </a:p>
            <a:p>
              <a:pPr marL="0" lvl="0" indent="0" rtl="0">
                <a:spcBef>
                  <a:spcPts val="0"/>
                </a:spcBef>
                <a:spcAft>
                  <a:spcPts val="0"/>
                </a:spcAft>
                <a:buNone/>
              </a:pPr>
              <a:r>
                <a:rPr lang="ka-GE" sz="2000" b="1" dirty="0">
                  <a:solidFill>
                    <a:schemeClr val="bg1"/>
                  </a:solidFill>
                  <a:latin typeface="Calibri" charset="0"/>
                  <a:ea typeface="Calibri" charset="0"/>
                  <a:cs typeface="Calibri" charset="0"/>
                </a:rPr>
                <a:t>             </a:t>
              </a:r>
              <a:r>
                <a:rPr lang="en-US" sz="2000" b="1" dirty="0">
                  <a:solidFill>
                    <a:schemeClr val="bg1"/>
                  </a:solidFill>
                  <a:latin typeface="Calibri" charset="0"/>
                  <a:ea typeface="Calibri" charset="0"/>
                  <a:cs typeface="Calibri" charset="0"/>
                </a:rPr>
                <a:t>(n.</a:t>
              </a:r>
              <a:r>
                <a:rPr lang="ka-GE" sz="2000" b="1" dirty="0">
                  <a:solidFill>
                    <a:schemeClr val="bg1"/>
                  </a:solidFill>
                  <a:latin typeface="Calibri" charset="0"/>
                  <a:ea typeface="Calibri" charset="0"/>
                  <a:cs typeface="Calibri" charset="0"/>
                </a:rPr>
                <a:t>)</a:t>
              </a:r>
            </a:p>
            <a:p>
              <a:pPr marL="0" lvl="0" indent="0" rtl="0">
                <a:spcBef>
                  <a:spcPts val="0"/>
                </a:spcBef>
                <a:spcAft>
                  <a:spcPts val="0"/>
                </a:spcAft>
                <a:buNone/>
              </a:pPr>
              <a:r>
                <a:rPr lang="ka-GE" sz="2000" b="1" dirty="0">
                  <a:solidFill>
                    <a:schemeClr val="bg1"/>
                  </a:solidFill>
                  <a:latin typeface="Calibri" charset="0"/>
                  <a:ea typeface="Calibri" charset="0"/>
                  <a:cs typeface="Calibri" charset="0"/>
                </a:rPr>
                <a:t>        </a:t>
              </a:r>
              <a:r>
                <a:rPr lang="ka-GE" sz="1600" dirty="0">
                  <a:solidFill>
                    <a:schemeClr val="bg1"/>
                  </a:solidFill>
                  <a:latin typeface="Calibri" charset="0"/>
                  <a:ea typeface="Calibri" charset="0"/>
                  <a:cs typeface="Calibri" charset="0"/>
                </a:rPr>
                <a:t>დიკუსია</a:t>
              </a:r>
              <a:r>
                <a:rPr lang="ka-GE" sz="1600" b="1" dirty="0">
                  <a:solidFill>
                    <a:schemeClr val="bg1"/>
                  </a:solidFill>
                  <a:latin typeface="Calibri" charset="0"/>
                  <a:ea typeface="Calibri" charset="0"/>
                  <a:cs typeface="Calibri" charset="0"/>
                </a:rPr>
                <a:t>, </a:t>
              </a:r>
              <a:r>
                <a:rPr lang="ka-GE" sz="1600" dirty="0" smtClean="0">
                  <a:solidFill>
                    <a:schemeClr val="bg1"/>
                  </a:solidFill>
                  <a:latin typeface="Calibri" charset="0"/>
                  <a:ea typeface="Calibri" charset="0"/>
                  <a:cs typeface="Calibri" charset="0"/>
                </a:rPr>
                <a:t>მსჯელობა</a:t>
              </a:r>
              <a:endParaRPr lang="en-US" sz="1600" dirty="0">
                <a:solidFill>
                  <a:schemeClr val="bg1"/>
                </a:solidFill>
                <a:latin typeface="Calibri" charset="0"/>
                <a:ea typeface="Calibri" charset="0"/>
                <a:cs typeface="Calibri" charset="0"/>
              </a:endParaRPr>
            </a:p>
          </p:txBody>
        </p:sp>
        <p:sp>
          <p:nvSpPr>
            <p:cNvPr id="154" name="Google Shape;154;g8d3272b2c0_0_186"/>
            <p:cNvSpPr/>
            <p:nvPr/>
          </p:nvSpPr>
          <p:spPr>
            <a:xfrm rot="-2466682">
              <a:off x="5095496" y="1773956"/>
              <a:ext cx="1626555" cy="24666"/>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4859855" y="-708097"/>
              <a:ext cx="2626951" cy="2215350"/>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5277576" y="-118257"/>
              <a:ext cx="1809072" cy="1168281"/>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1800" b="1" dirty="0">
                  <a:solidFill>
                    <a:srgbClr val="FFFFFF"/>
                  </a:solidFill>
                  <a:latin typeface="Calibri" charset="0"/>
                  <a:ea typeface="Calibri" charset="0"/>
                  <a:cs typeface="Calibri" charset="0"/>
                  <a:sym typeface="Calibri"/>
                </a:rPr>
                <a:t>to struggle</a:t>
              </a:r>
            </a:p>
            <a:p>
              <a:pPr marL="0" lvl="0" indent="0" algn="ctr" rtl="0">
                <a:spcBef>
                  <a:spcPts val="0"/>
                </a:spcBef>
                <a:spcAft>
                  <a:spcPts val="0"/>
                </a:spcAft>
                <a:buClr>
                  <a:schemeClr val="dk1"/>
                </a:buClr>
                <a:buSzPts val="1100"/>
                <a:buFont typeface="Arial"/>
                <a:buNone/>
              </a:pPr>
              <a:r>
                <a:rPr lang="en-US" sz="1800" b="1" dirty="0">
                  <a:solidFill>
                    <a:srgbClr val="FFFFFF"/>
                  </a:solidFill>
                  <a:latin typeface="Calibri" charset="0"/>
                  <a:ea typeface="Calibri" charset="0"/>
                  <a:cs typeface="Calibri" charset="0"/>
                  <a:sym typeface="Calibri"/>
                </a:rPr>
                <a:t>(v.)</a:t>
              </a:r>
            </a:p>
            <a:p>
              <a:pPr marL="0" lvl="0" indent="0" algn="ctr" rtl="0">
                <a:spcBef>
                  <a:spcPts val="0"/>
                </a:spcBef>
                <a:spcAft>
                  <a:spcPts val="0"/>
                </a:spcAft>
                <a:buClr>
                  <a:schemeClr val="dk1"/>
                </a:buClr>
                <a:buSzPts val="1100"/>
                <a:buFont typeface="Arial"/>
                <a:buNone/>
              </a:pPr>
              <a:r>
                <a:rPr lang="ka-GE" sz="1600" dirty="0">
                  <a:solidFill>
                    <a:srgbClr val="FFFFFF"/>
                  </a:solidFill>
                  <a:latin typeface="Calibri" charset="0"/>
                  <a:ea typeface="Calibri" charset="0"/>
                  <a:cs typeface="Calibri" charset="0"/>
                  <a:sym typeface="Calibri"/>
                </a:rPr>
                <a:t>ბრძოლა (რაიმეს მისაღწევად)</a:t>
              </a:r>
            </a:p>
            <a:p>
              <a:pPr marL="0" lvl="0" indent="0" algn="ctr" rtl="0">
                <a:spcBef>
                  <a:spcPts val="0"/>
                </a:spcBef>
                <a:spcAft>
                  <a:spcPts val="0"/>
                </a:spcAft>
                <a:buClr>
                  <a:schemeClr val="dk1"/>
                </a:buClr>
                <a:buSzPts val="1100"/>
                <a:buFont typeface="Arial"/>
                <a:buNone/>
              </a:pPr>
              <a:r>
                <a:rPr lang="ka-GE" sz="1600" dirty="0">
                  <a:solidFill>
                    <a:srgbClr val="FFFFFF"/>
                  </a:solidFill>
                  <a:latin typeface="Calibri" charset="0"/>
                  <a:ea typeface="Calibri" charset="0"/>
                  <a:cs typeface="Calibri" charset="0"/>
                  <a:sym typeface="Calibri"/>
                </a:rPr>
                <a:t>დიდი ძალისხმევის გამოყენება</a:t>
              </a:r>
            </a:p>
            <a:p>
              <a:pPr marL="0" lvl="0" indent="0" algn="ctr" rtl="0">
                <a:spcBef>
                  <a:spcPts val="0"/>
                </a:spcBef>
                <a:spcAft>
                  <a:spcPts val="0"/>
                </a:spcAft>
                <a:buClr>
                  <a:schemeClr val="dk1"/>
                </a:buClr>
                <a:buSzPts val="1100"/>
                <a:buFont typeface="Arial"/>
                <a:buNone/>
              </a:pPr>
              <a:endParaRPr sz="18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6760661">
              <a:off x="3430060" y="3813808"/>
              <a:ext cx="947363" cy="284818"/>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0" name="Google Shape;170;g8d3272b2c0_0_186"/>
            <p:cNvSpPr/>
            <p:nvPr/>
          </p:nvSpPr>
          <p:spPr>
            <a:xfrm rot="11044894">
              <a:off x="1862394" y="2521210"/>
              <a:ext cx="1947465" cy="60164"/>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4" name="Google Shape;174;g8d3272b2c0_0_186"/>
            <p:cNvSpPr/>
            <p:nvPr/>
          </p:nvSpPr>
          <p:spPr>
            <a:xfrm rot="12278115">
              <a:off x="5423709" y="3317486"/>
              <a:ext cx="1653515" cy="2492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336126" y="2844766"/>
              <a:ext cx="2527391" cy="2123942"/>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7" name="Google Shape;177;g8d3272b2c0_0_186"/>
            <p:cNvSpPr txBox="1"/>
            <p:nvPr/>
          </p:nvSpPr>
          <p:spPr>
            <a:xfrm>
              <a:off x="485985" y="3581331"/>
              <a:ext cx="1985375" cy="87096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b="1" dirty="0">
                  <a:solidFill>
                    <a:srgbClr val="FFFFFF"/>
                  </a:solidFill>
                  <a:latin typeface="Calibri" charset="0"/>
                  <a:ea typeface="Calibri" charset="0"/>
                  <a:cs typeface="Calibri" charset="0"/>
                  <a:sym typeface="Calibri"/>
                </a:rPr>
                <a:t>to figure out</a:t>
              </a:r>
              <a:endParaRPr lang="ka-GE"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000" b="1" dirty="0">
                  <a:solidFill>
                    <a:srgbClr val="FFFFFF"/>
                  </a:solidFill>
                  <a:latin typeface="Calibri" charset="0"/>
                  <a:ea typeface="Calibri" charset="0"/>
                  <a:cs typeface="Calibri" charset="0"/>
                  <a:sym typeface="Calibri"/>
                </a:rPr>
                <a:t>(</a:t>
              </a:r>
              <a:r>
                <a:rPr lang="en-US" sz="2000" b="1" dirty="0">
                  <a:solidFill>
                    <a:srgbClr val="FFFFFF"/>
                  </a:solidFill>
                  <a:latin typeface="Calibri" charset="0"/>
                  <a:ea typeface="Calibri" charset="0"/>
                  <a:cs typeface="Calibri" charset="0"/>
                  <a:sym typeface="Calibri"/>
                </a:rPr>
                <a:t>phr. v.)</a:t>
              </a:r>
            </a:p>
            <a:p>
              <a:pPr marL="0" marR="0" lvl="0" indent="0" algn="ctr" rtl="0">
                <a:lnSpc>
                  <a:spcPct val="90000"/>
                </a:lnSpc>
                <a:spcBef>
                  <a:spcPts val="630"/>
                </a:spcBef>
                <a:spcAft>
                  <a:spcPts val="0"/>
                </a:spcAft>
                <a:buNone/>
              </a:pPr>
              <a:r>
                <a:rPr lang="ka-GE" sz="1600" dirty="0">
                  <a:solidFill>
                    <a:srgbClr val="FFFFFF"/>
                  </a:solidFill>
                  <a:latin typeface="Calibri" charset="0"/>
                  <a:ea typeface="Calibri" charset="0"/>
                  <a:cs typeface="Calibri" charset="0"/>
                  <a:sym typeface="Calibri"/>
                </a:rPr>
                <a:t>გაგება</a:t>
              </a:r>
              <a:r>
                <a:rPr lang="ka-GE" sz="1600" b="1" dirty="0">
                  <a:solidFill>
                    <a:srgbClr val="FFFFFF"/>
                  </a:solidFill>
                  <a:latin typeface="Calibri" charset="0"/>
                  <a:ea typeface="Calibri" charset="0"/>
                  <a:cs typeface="Calibri" charset="0"/>
                  <a:sym typeface="Calibri"/>
                </a:rPr>
                <a:t>, </a:t>
              </a:r>
              <a:r>
                <a:rPr lang="ka-GE" sz="1600" dirty="0">
                  <a:solidFill>
                    <a:srgbClr val="FFFFFF"/>
                  </a:solidFill>
                  <a:latin typeface="Calibri" charset="0"/>
                  <a:ea typeface="Calibri" charset="0"/>
                  <a:cs typeface="Calibri" charset="0"/>
                  <a:sym typeface="Calibri"/>
                </a:rPr>
                <a:t>მიხვედრა</a:t>
              </a:r>
              <a:endParaRPr lang="en-US" sz="1600"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sz="2400" b="1" dirty="0">
                <a:solidFill>
                  <a:srgbClr val="FFFFFF"/>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8403933" y="2693346"/>
            <a:ext cx="2543635" cy="16612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to outpace</a:t>
            </a:r>
          </a:p>
          <a:p>
            <a:pPr algn="ctr"/>
            <a:r>
              <a:rPr lang="en-US" sz="1600" b="1" dirty="0">
                <a:latin typeface="Calibri" panose="020F0502020204030204" pitchFamily="34" charset="0"/>
                <a:cs typeface="Calibri" panose="020F0502020204030204" pitchFamily="34" charset="0"/>
              </a:rPr>
              <a:t>(v.)</a:t>
            </a:r>
            <a:endParaRPr lang="ka-GE" sz="1600" b="1" dirty="0">
              <a:latin typeface="Calibri" panose="020F0502020204030204" pitchFamily="34" charset="0"/>
              <a:cs typeface="Calibri" panose="020F0502020204030204" pitchFamily="34" charset="0"/>
            </a:endParaRPr>
          </a:p>
          <a:p>
            <a:pPr algn="ctr"/>
            <a:r>
              <a:rPr lang="ka-GE" sz="1600" dirty="0">
                <a:latin typeface="Calibri" panose="020F0502020204030204" pitchFamily="34" charset="0"/>
                <a:cs typeface="Calibri" panose="020F0502020204030204" pitchFamily="34" charset="0"/>
              </a:rPr>
              <a:t>გასწრება</a:t>
            </a:r>
            <a:r>
              <a:rPr lang="ka-GE" sz="1600" b="1" dirty="0">
                <a:latin typeface="Calibri" panose="020F0502020204030204" pitchFamily="34" charset="0"/>
                <a:cs typeface="Calibri" panose="020F0502020204030204" pitchFamily="34" charset="0"/>
              </a:rPr>
              <a:t>, </a:t>
            </a:r>
            <a:r>
              <a:rPr lang="ka-GE" sz="1600" dirty="0">
                <a:latin typeface="Calibri" panose="020F0502020204030204" pitchFamily="34" charset="0"/>
                <a:cs typeface="Calibri" panose="020F0502020204030204" pitchFamily="34" charset="0"/>
              </a:rPr>
              <a:t>ჯობნა</a:t>
            </a:r>
          </a:p>
        </p:txBody>
      </p:sp>
      <p:cxnSp>
        <p:nvCxnSpPr>
          <p:cNvPr id="4" name="Straight Connector 3">
            <a:extLst>
              <a:ext uri="{FF2B5EF4-FFF2-40B4-BE49-F238E27FC236}">
                <a16:creationId xmlns:a16="http://schemas.microsoft.com/office/drawing/2014/main" id="{53F2663E-4617-4789-A064-F1C604AA3DFF}"/>
              </a:ext>
            </a:extLst>
          </p:cNvPr>
          <p:cNvCxnSpPr>
            <a:stCxn id="148" idx="5"/>
          </p:cNvCxnSpPr>
          <p:nvPr/>
        </p:nvCxnSpPr>
        <p:spPr>
          <a:xfrm>
            <a:off x="7093342" y="4064709"/>
            <a:ext cx="536937" cy="52155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a:stCxn id="152" idx="5"/>
          </p:cNvCxnSpPr>
          <p:nvPr/>
        </p:nvCxnSpPr>
        <p:spPr>
          <a:xfrm>
            <a:off x="5123027" y="2149065"/>
            <a:ext cx="927233" cy="680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flipH="1">
            <a:off x="6706374" y="2154024"/>
            <a:ext cx="586874" cy="763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2" idx="2"/>
            <a:endCxn id="148" idx="6"/>
          </p:cNvCxnSpPr>
          <p:nvPr/>
        </p:nvCxnSpPr>
        <p:spPr>
          <a:xfrm flipH="1" flipV="1">
            <a:off x="7361155" y="3520820"/>
            <a:ext cx="1042778" cy="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V="1">
            <a:off x="4559815" y="3800358"/>
            <a:ext cx="1196188" cy="584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742475" y="4092363"/>
            <a:ext cx="473494" cy="1341242"/>
          </a:xfrm>
          <a:prstGeom prst="line">
            <a:avLst/>
          </a:prstGeom>
        </p:spPr>
        <p:style>
          <a:lnRef idx="1">
            <a:schemeClr val="accent1"/>
          </a:lnRef>
          <a:fillRef idx="0">
            <a:schemeClr val="accent1"/>
          </a:fillRef>
          <a:effectRef idx="0">
            <a:schemeClr val="accent1"/>
          </a:effectRef>
          <a:fontRef idx="minor">
            <a:schemeClr val="tx1"/>
          </a:fontRef>
        </p:style>
      </p:cxnSp>
      <p:sp>
        <p:nvSpPr>
          <p:cNvPr id="58" name="Google Shape;176;g8d3272b2c0_0_186"/>
          <p:cNvSpPr/>
          <p:nvPr/>
        </p:nvSpPr>
        <p:spPr>
          <a:xfrm>
            <a:off x="6050260" y="4687475"/>
            <a:ext cx="2430776" cy="2036120"/>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59" name="Google Shape;177;g8d3272b2c0_0_186"/>
          <p:cNvSpPr txBox="1"/>
          <p:nvPr/>
        </p:nvSpPr>
        <p:spPr>
          <a:xfrm>
            <a:off x="6214678" y="5216533"/>
            <a:ext cx="2101939" cy="1093848"/>
          </a:xfrm>
          <a:prstGeom prst="rect">
            <a:avLst/>
          </a:prstGeom>
          <a:noFill/>
          <a:ln>
            <a:noFill/>
          </a:ln>
        </p:spPr>
        <p:txBody>
          <a:bodyPr spcFirstLastPara="1" wrap="square" lIns="11425" tIns="11425" rIns="11425" bIns="11425" anchor="ctr" anchorCtr="0">
            <a:noAutofit/>
          </a:bodyPr>
          <a:lstStyle/>
          <a:p>
            <a:pPr lvl="0" algn="ctr"/>
            <a:r>
              <a:rPr lang="en-US" sz="1800" b="1" dirty="0">
                <a:solidFill>
                  <a:srgbClr val="FFFFFF"/>
                </a:solidFill>
                <a:latin typeface="Calibri" charset="0"/>
                <a:ea typeface="Calibri" charset="0"/>
                <a:cs typeface="Calibri" charset="0"/>
                <a:sym typeface="Calibri"/>
              </a:rPr>
              <a:t>dispassion</a:t>
            </a:r>
          </a:p>
          <a:p>
            <a:pPr lvl="0" algn="ctr"/>
            <a:r>
              <a:rPr lang="en-US" sz="1800" b="1" dirty="0">
                <a:solidFill>
                  <a:srgbClr val="FFFFFF"/>
                </a:solidFill>
                <a:latin typeface="Calibri" charset="0"/>
                <a:ea typeface="Calibri" charset="0"/>
                <a:cs typeface="Calibri" charset="0"/>
                <a:sym typeface="Calibri"/>
              </a:rPr>
              <a:t>(n.)</a:t>
            </a:r>
            <a:endParaRPr lang="ka-GE" sz="1800" b="1" dirty="0">
              <a:solidFill>
                <a:srgbClr val="FFFFFF"/>
              </a:solidFill>
              <a:latin typeface="Calibri" charset="0"/>
              <a:ea typeface="Calibri" charset="0"/>
              <a:cs typeface="Calibri" charset="0"/>
              <a:sym typeface="Calibri"/>
            </a:endParaRPr>
          </a:p>
          <a:p>
            <a:pPr lvl="0" algn="ctr"/>
            <a:r>
              <a:rPr lang="ka-GE" sz="1600" dirty="0">
                <a:solidFill>
                  <a:srgbClr val="FFFFFF"/>
                </a:solidFill>
                <a:latin typeface="Calibri" charset="0"/>
                <a:ea typeface="Calibri" charset="0"/>
                <a:cs typeface="Calibri" charset="0"/>
                <a:sym typeface="Calibri"/>
              </a:rPr>
              <a:t>სიმშვიდე</a:t>
            </a:r>
            <a:r>
              <a:rPr lang="ka-GE" sz="1600" b="1" dirty="0">
                <a:solidFill>
                  <a:srgbClr val="FFFFFF"/>
                </a:solidFill>
                <a:latin typeface="Calibri" charset="0"/>
                <a:ea typeface="Calibri" charset="0"/>
                <a:cs typeface="Calibri" charset="0"/>
                <a:sym typeface="Calibri"/>
              </a:rPr>
              <a:t>, </a:t>
            </a:r>
            <a:r>
              <a:rPr lang="ka-GE" sz="1600" dirty="0">
                <a:solidFill>
                  <a:srgbClr val="FFFFFF"/>
                </a:solidFill>
                <a:latin typeface="Calibri" charset="0"/>
                <a:ea typeface="Calibri" charset="0"/>
                <a:cs typeface="Calibri" charset="0"/>
                <a:sym typeface="Calibri"/>
              </a:rPr>
              <a:t>აუღელვებლობა</a:t>
            </a:r>
            <a:endParaRPr sz="1600" dirty="0">
              <a:solidFill>
                <a:srgbClr val="FFFFFF"/>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3915295" y="1705279"/>
            <a:ext cx="3943707"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a:solidFill>
                  <a:schemeClr val="bg1"/>
                </a:solidFill>
                <a:latin typeface="Calibri" pitchFamily="34" charset="0"/>
              </a:rPr>
              <a:t>debate</a:t>
            </a:r>
          </a:p>
          <a:p>
            <a:pPr lvl="0" algn="ctr"/>
            <a:r>
              <a:rPr lang="en-US" sz="3600" b="1" dirty="0">
                <a:solidFill>
                  <a:schemeClr val="bg1"/>
                </a:solidFill>
                <a:latin typeface="Calibri" pitchFamily="34" charset="0"/>
              </a:rPr>
              <a:t>(n.)</a:t>
            </a:r>
          </a:p>
        </p:txBody>
      </p:sp>
      <p:sp>
        <p:nvSpPr>
          <p:cNvPr id="190" name="Google Shape;190;g8d3272b2c0_0_231"/>
          <p:cNvSpPr/>
          <p:nvPr/>
        </p:nvSpPr>
        <p:spPr>
          <a:xfrm>
            <a:off x="3678262" y="4266205"/>
            <a:ext cx="4571438" cy="10047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Regular" charset="0"/>
                <a:ea typeface="Calibri"/>
                <a:cs typeface="Calibri"/>
                <a:sym typeface="Calibri"/>
              </a:rPr>
              <a:t>დისკუსია</a:t>
            </a:r>
            <a:r>
              <a:rPr sz="2400" u="none" strike="noStrike" cap="none" dirty="0">
                <a:solidFill>
                  <a:srgbClr val="FFFFFF"/>
                </a:solidFill>
                <a:latin typeface="Calibri Regular" charset="0"/>
                <a:ea typeface="Calibri"/>
                <a:cs typeface="Calibri"/>
                <a:sym typeface="Calibri"/>
              </a:rPr>
              <a:t>, </a:t>
            </a:r>
            <a:r>
              <a:rPr sz="2400" u="none" strike="noStrike" cap="none" dirty="0" err="1">
                <a:solidFill>
                  <a:srgbClr val="FFFFFF"/>
                </a:solidFill>
                <a:latin typeface="Calibri Regular" charset="0"/>
                <a:ea typeface="Calibri"/>
                <a:cs typeface="Calibri"/>
                <a:sym typeface="Calibri"/>
              </a:rPr>
              <a:t>მსჯელობა</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381489" y="28180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535701" y="455843"/>
            <a:ext cx="243034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3678261" y="5451118"/>
            <a:ext cx="4571439" cy="117162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Over the year we have had several </a:t>
            </a:r>
            <a:r>
              <a:rPr lang="en-US" sz="2600" i="1" strike="noStrike" cap="none" dirty="0">
                <a:solidFill>
                  <a:srgbClr val="FF0000"/>
                </a:solidFill>
                <a:latin typeface="Calibri" charset="0"/>
                <a:ea typeface="Calibri" charset="0"/>
                <a:cs typeface="Calibri" charset="0"/>
                <a:sym typeface="Calibri"/>
              </a:rPr>
              <a:t>debates</a:t>
            </a:r>
            <a:r>
              <a:rPr lang="en-US" sz="2600" i="1" strike="noStrike" cap="none" dirty="0">
                <a:solidFill>
                  <a:schemeClr val="bg1"/>
                </a:solidFill>
                <a:latin typeface="Calibri" charset="0"/>
                <a:ea typeface="Calibri" charset="0"/>
                <a:cs typeface="Calibri" charset="0"/>
                <a:sym typeface="Calibri"/>
              </a:rPr>
              <a:t> about future policy.</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a:t>
            </a:r>
            <a:r>
              <a:rPr lang="en-US" sz="3600" dirty="0" smtClean="0">
                <a:solidFill>
                  <a:schemeClr val="bg1"/>
                </a:solidFill>
                <a:latin typeface="Calibri" panose="020F0502020204030204" pitchFamily="34" charset="0"/>
                <a:ea typeface="Calibri"/>
                <a:cs typeface="Calibri" panose="020F0502020204030204" pitchFamily="34" charset="0"/>
                <a:sym typeface="Calibri"/>
              </a:rPr>
              <a:t>for </a:t>
            </a:r>
            <a:r>
              <a:rPr lang="en-US" sz="3600" dirty="0">
                <a:solidFill>
                  <a:schemeClr val="bg1"/>
                </a:solidFill>
                <a:latin typeface="Calibri" panose="020F0502020204030204" pitchFamily="34" charset="0"/>
                <a:ea typeface="Calibri"/>
                <a:cs typeface="Calibri" panose="020F0502020204030204" pitchFamily="34" charset="0"/>
                <a:sym typeface="Calibri"/>
              </a:rPr>
              <a:t>Specific Purposes | 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
        <p:nvSpPr>
          <p:cNvPr id="9" name="Google Shape;130;g8d3272b2c0_0_301"/>
          <p:cNvSpPr txBox="1"/>
          <p:nvPr/>
        </p:nvSpPr>
        <p:spPr>
          <a:xfrm>
            <a:off x="128187" y="1495485"/>
            <a:ext cx="12192000" cy="2751600"/>
          </a:xfrm>
          <a:prstGeom prst="rect">
            <a:avLst/>
          </a:prstGeom>
          <a:noFill/>
          <a:ln>
            <a:noFill/>
          </a:ln>
        </p:spPr>
        <p:txBody>
          <a:bodyPr spcFirstLastPara="1" wrap="square" lIns="91425" tIns="91425" rIns="91425" bIns="91425" anchor="ctr" anchorCtr="0">
            <a:noAutofit/>
          </a:bodyPr>
          <a:lstStyle/>
          <a:p>
            <a:pPr lvl="0" algn="ctr"/>
            <a:endParaRPr lang="en-US" sz="3600"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en-US" sz="3600" dirty="0">
                <a:solidFill>
                  <a:schemeClr val="bg1"/>
                </a:solidFill>
                <a:latin typeface="Calibri" panose="020F0502020204030204" pitchFamily="34" charset="0"/>
                <a:ea typeface="Calibri"/>
                <a:cs typeface="Calibri" panose="020F0502020204030204" pitchFamily="34" charset="0"/>
                <a:sym typeface="Calibri"/>
              </a:rPr>
              <a:t>HR Management </a:t>
            </a:r>
          </a:p>
          <a:p>
            <a:pPr lvl="0" algn="ctr"/>
            <a:r>
              <a:rPr lang="en-US" sz="3600" dirty="0">
                <a:solidFill>
                  <a:schemeClr val="bg1"/>
                </a:solidFill>
                <a:latin typeface="Calibri" panose="020F0502020204030204" pitchFamily="34" charset="0"/>
                <a:ea typeface="Calibri"/>
                <a:cs typeface="Calibri" panose="020F0502020204030204" pitchFamily="34" charset="0"/>
                <a:sym typeface="Calibri"/>
              </a:rPr>
              <a:t> </a:t>
            </a:r>
            <a:r>
              <a:rPr lang="ka-GE" sz="3600" dirty="0">
                <a:solidFill>
                  <a:schemeClr val="bg1"/>
                </a:solidFill>
                <a:latin typeface="Calibri" panose="020F0502020204030204" pitchFamily="34" charset="0"/>
                <a:ea typeface="Calibri"/>
                <a:cs typeface="Calibri" panose="020F0502020204030204" pitchFamily="34" charset="0"/>
                <a:sym typeface="Calibri"/>
              </a:rPr>
              <a:t>ადამიანური რესურსების მართვა</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73265" y="1525115"/>
            <a:ext cx="3882968"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a:solidFill>
                  <a:schemeClr val="bg1"/>
                </a:solidFill>
                <a:latin typeface="Calibri" pitchFamily="34" charset="0"/>
              </a:rPr>
              <a:t>to struggle</a:t>
            </a:r>
          </a:p>
          <a:p>
            <a:pPr lvl="0" algn="ctr"/>
            <a:r>
              <a:rPr lang="en-US" sz="3600" b="1" dirty="0">
                <a:solidFill>
                  <a:schemeClr val="bg1"/>
                </a:solidFill>
                <a:latin typeface="Calibri" pitchFamily="34" charset="0"/>
              </a:rPr>
              <a:t>(v.)</a:t>
            </a:r>
            <a:endParaRPr lang="ka-GE" sz="3600" b="1" dirty="0">
              <a:solidFill>
                <a:schemeClr val="bg1"/>
              </a:solidFill>
              <a:latin typeface="Calibri" pitchFamily="34" charset="0"/>
            </a:endParaRPr>
          </a:p>
        </p:txBody>
      </p:sp>
      <p:sp>
        <p:nvSpPr>
          <p:cNvPr id="190" name="Google Shape;190;g8d3272b2c0_0_231"/>
          <p:cNvSpPr/>
          <p:nvPr/>
        </p:nvSpPr>
        <p:spPr>
          <a:xfrm>
            <a:off x="4373265" y="4262972"/>
            <a:ext cx="3655205"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1800" u="none" strike="noStrike" cap="none" dirty="0">
                <a:solidFill>
                  <a:srgbClr val="FFFFFF"/>
                </a:solidFill>
                <a:latin typeface="Calibri Regular" charset="0"/>
                <a:ea typeface="Calibri"/>
                <a:cs typeface="Calibri"/>
                <a:sym typeface="Calibri"/>
              </a:rPr>
              <a:t>ბრძოლა (რამეს მისაღწევად)</a:t>
            </a:r>
          </a:p>
          <a:p>
            <a:pPr marL="0" marR="0" lvl="0" indent="0" algn="ctr" rtl="0">
              <a:spcBef>
                <a:spcPts val="0"/>
              </a:spcBef>
              <a:spcAft>
                <a:spcPts val="0"/>
              </a:spcAft>
              <a:buNone/>
            </a:pPr>
            <a:r>
              <a:rPr lang="ka-GE" sz="1800" u="none" strike="noStrike" cap="none" dirty="0">
                <a:solidFill>
                  <a:srgbClr val="FFFFFF"/>
                </a:solidFill>
                <a:latin typeface="Calibri Regular" charset="0"/>
                <a:ea typeface="Calibri"/>
                <a:cs typeface="Calibri"/>
                <a:sym typeface="Calibri"/>
              </a:rPr>
              <a:t>დიდი ძალისხმევის გამოყენება</a:t>
            </a:r>
          </a:p>
        </p:txBody>
      </p:sp>
      <p:sp>
        <p:nvSpPr>
          <p:cNvPr id="3" name="Rectangle 2">
            <a:extLst>
              <a:ext uri="{FF2B5EF4-FFF2-40B4-BE49-F238E27FC236}">
                <a16:creationId xmlns:a16="http://schemas.microsoft.com/office/drawing/2014/main" id="{748FA8E3-2CE3-3647-992D-018F0126A7B0}"/>
              </a:ext>
            </a:extLst>
          </p:cNvPr>
          <p:cNvSpPr/>
          <p:nvPr/>
        </p:nvSpPr>
        <p:spPr>
          <a:xfrm>
            <a:off x="9031097"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124349" y="455842"/>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73265" y="5468634"/>
            <a:ext cx="365520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In the current climate, many small businesses are </a:t>
            </a:r>
            <a:r>
              <a:rPr lang="en-US" sz="2400" i="1" strike="noStrike" cap="none" dirty="0">
                <a:solidFill>
                  <a:srgbClr val="FF0000"/>
                </a:solidFill>
                <a:latin typeface="Calibri" charset="0"/>
                <a:ea typeface="Calibri" charset="0"/>
                <a:cs typeface="Calibri" charset="0"/>
                <a:sym typeface="Calibri"/>
              </a:rPr>
              <a:t>struggling</a:t>
            </a:r>
            <a:r>
              <a:rPr lang="en-US" sz="2400" i="1" strike="noStrike" cap="none" dirty="0">
                <a:solidFill>
                  <a:schemeClr val="bg1"/>
                </a:solidFill>
                <a:latin typeface="Calibri" charset="0"/>
                <a:ea typeface="Calibri" charset="0"/>
                <a:cs typeface="Calibri" charset="0"/>
                <a:sym typeface="Calibri"/>
              </a:rPr>
              <a:t>.</a:t>
            </a:r>
            <a:endParaRPr sz="24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77114"/>
            <a:ext cx="3236559" cy="2243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a:solidFill>
                  <a:schemeClr val="bg1"/>
                </a:solidFill>
                <a:latin typeface="Calibri" pitchFamily="34" charset="0"/>
              </a:rPr>
              <a:t>to outpace</a:t>
            </a:r>
          </a:p>
          <a:p>
            <a:pPr lvl="0" algn="ctr"/>
            <a:r>
              <a:rPr lang="en-US" sz="3600" b="1" dirty="0">
                <a:solidFill>
                  <a:schemeClr val="bg1"/>
                </a:solidFill>
                <a:latin typeface="Calibri" pitchFamily="34" charset="0"/>
              </a:rPr>
              <a:t>(v.)</a:t>
            </a:r>
          </a:p>
        </p:txBody>
      </p:sp>
      <p:sp>
        <p:nvSpPr>
          <p:cNvPr id="190" name="Google Shape;190;g8d3272b2c0_0_231"/>
          <p:cNvSpPr/>
          <p:nvPr/>
        </p:nvSpPr>
        <p:spPr>
          <a:xfrm>
            <a:off x="4496874" y="4190556"/>
            <a:ext cx="3714911" cy="8431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a:solidFill>
                <a:schemeClr val="bg1"/>
              </a:solidFill>
              <a:latin typeface="Calibri" pitchFamily="34" charset="0"/>
            </a:endParaRPr>
          </a:p>
          <a:p>
            <a:pPr algn="ctr"/>
            <a:r>
              <a:rPr lang="ka-GE" sz="2400" b="1" dirty="0">
                <a:solidFill>
                  <a:schemeClr val="bg1"/>
                </a:solidFill>
                <a:latin typeface="Calibri" pitchFamily="34" charset="0"/>
              </a:rPr>
              <a:t>გასწრება, ჯობნა</a:t>
            </a: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994956" y="346329"/>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165912" y="536436"/>
            <a:ext cx="2272401"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496874" y="5450879"/>
            <a:ext cx="3714912"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 company has completely </a:t>
            </a:r>
            <a:r>
              <a:rPr lang="en-US" sz="2600" i="1" strike="noStrike" cap="none" dirty="0">
                <a:solidFill>
                  <a:srgbClr val="FF0000"/>
                </a:solidFill>
                <a:latin typeface="Calibri" charset="0"/>
                <a:ea typeface="Calibri" charset="0"/>
                <a:cs typeface="Calibri" charset="0"/>
                <a:sym typeface="Calibri"/>
              </a:rPr>
              <a:t>outpaced</a:t>
            </a:r>
            <a:r>
              <a:rPr lang="en-US" sz="2600" i="1" strike="noStrike" cap="none" dirty="0">
                <a:solidFill>
                  <a:schemeClr val="bg1"/>
                </a:solidFill>
                <a:latin typeface="Calibri" charset="0"/>
                <a:ea typeface="Calibri" charset="0"/>
                <a:cs typeface="Calibri" charset="0"/>
                <a:sym typeface="Calibri"/>
              </a:rPr>
              <a:t> its rivals in the market.</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43021" y="1758962"/>
            <a:ext cx="3497801" cy="209105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a:solidFill>
                  <a:schemeClr val="bg1"/>
                </a:solidFill>
                <a:latin typeface="Calibri" pitchFamily="34" charset="0"/>
              </a:rPr>
              <a:t>dispassion</a:t>
            </a:r>
          </a:p>
          <a:p>
            <a:pPr lvl="0" algn="ctr"/>
            <a:r>
              <a:rPr lang="en-US" sz="3600" b="1" dirty="0">
                <a:solidFill>
                  <a:schemeClr val="bg1"/>
                </a:solidFill>
                <a:latin typeface="Calibri" pitchFamily="34" charset="0"/>
              </a:rPr>
              <a:t>(n.)</a:t>
            </a:r>
          </a:p>
        </p:txBody>
      </p:sp>
      <p:sp>
        <p:nvSpPr>
          <p:cNvPr id="190" name="Google Shape;190;g8d3272b2c0_0_231"/>
          <p:cNvSpPr/>
          <p:nvPr/>
        </p:nvSpPr>
        <p:spPr>
          <a:xfrm>
            <a:off x="4188263" y="4263312"/>
            <a:ext cx="4407315" cy="9110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a:solidFill>
                <a:schemeClr val="bg1"/>
              </a:solidFill>
              <a:latin typeface="Calibri" pitchFamily="34" charset="0"/>
            </a:endParaRPr>
          </a:p>
          <a:p>
            <a:pPr algn="ctr"/>
            <a:r>
              <a:rPr lang="ka-GE" sz="2400" b="1" dirty="0">
                <a:solidFill>
                  <a:schemeClr val="bg1"/>
                </a:solidFill>
                <a:latin typeface="Calibri" pitchFamily="34" charset="0"/>
              </a:rPr>
              <a:t>სიმშვიდე, აუღელვებლობა</a:t>
            </a:r>
          </a:p>
          <a:p>
            <a:pPr marL="0" marR="0" lvl="0" indent="0" algn="ctr" rtl="0">
              <a:spcBef>
                <a:spcPts val="0"/>
              </a:spcBef>
              <a:spcAft>
                <a:spcPts val="0"/>
              </a:spcAft>
              <a:buNone/>
            </a:pPr>
            <a:endParaRPr lang="en-US"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673649" y="31505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741963" y="485476"/>
            <a:ext cx="2413717"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585832" y="5450879"/>
            <a:ext cx="5642835"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Let's make these decisions with some </a:t>
            </a:r>
            <a:r>
              <a:rPr lang="en-US" sz="2600" i="1" strike="noStrike" cap="none" dirty="0">
                <a:solidFill>
                  <a:srgbClr val="FF0000"/>
                </a:solidFill>
                <a:latin typeface="Calibri" charset="0"/>
                <a:ea typeface="Calibri" charset="0"/>
                <a:cs typeface="Calibri" charset="0"/>
                <a:sym typeface="Calibri"/>
              </a:rPr>
              <a:t>dispassion.</a:t>
            </a:r>
            <a:endParaRPr sz="2600" i="1" strike="noStrike" cap="none" dirty="0">
              <a:solidFill>
                <a:srgbClr val="FF0000"/>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140329" y="1662956"/>
            <a:ext cx="3725352" cy="231406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b="1" dirty="0">
                <a:solidFill>
                  <a:schemeClr val="bg1"/>
                </a:solidFill>
                <a:latin typeface="Calibri" pitchFamily="34" charset="0"/>
              </a:rPr>
              <a:t>to figure out</a:t>
            </a:r>
          </a:p>
          <a:p>
            <a:pPr lvl="0" algn="ctr"/>
            <a:r>
              <a:rPr lang="en-US" sz="3600" b="1" dirty="0">
                <a:solidFill>
                  <a:schemeClr val="bg1"/>
                </a:solidFill>
                <a:latin typeface="Calibri" pitchFamily="34" charset="0"/>
              </a:rPr>
              <a:t>(phr. v.)</a:t>
            </a:r>
          </a:p>
        </p:txBody>
      </p:sp>
      <p:sp>
        <p:nvSpPr>
          <p:cNvPr id="190" name="Google Shape;190;g8d3272b2c0_0_231"/>
          <p:cNvSpPr/>
          <p:nvPr/>
        </p:nvSpPr>
        <p:spPr>
          <a:xfrm>
            <a:off x="4247259" y="4114865"/>
            <a:ext cx="3511493"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a:solidFill>
                <a:schemeClr val="bg1"/>
              </a:solidFill>
              <a:latin typeface="Calibri" pitchFamily="34" charset="0"/>
            </a:endParaRPr>
          </a:p>
          <a:p>
            <a:pPr algn="ctr"/>
            <a:r>
              <a:rPr lang="en-US" sz="2400" b="1" dirty="0" err="1" smtClean="0">
                <a:solidFill>
                  <a:schemeClr val="bg1"/>
                </a:solidFill>
                <a:latin typeface="Calibri" pitchFamily="34" charset="0"/>
              </a:rPr>
              <a:t>გაგება</a:t>
            </a:r>
            <a:r>
              <a:rPr lang="en-US" sz="2400" b="1" dirty="0" smtClean="0">
                <a:solidFill>
                  <a:schemeClr val="bg1"/>
                </a:solidFill>
                <a:latin typeface="Calibri" pitchFamily="34" charset="0"/>
              </a:rPr>
              <a:t>, </a:t>
            </a:r>
            <a:r>
              <a:rPr lang="en-US" sz="2400" b="1" dirty="0" err="1">
                <a:solidFill>
                  <a:schemeClr val="bg1"/>
                </a:solidFill>
                <a:latin typeface="Calibri" pitchFamily="34" charset="0"/>
              </a:rPr>
              <a:t>მიხვედრა</a:t>
            </a:r>
            <a:endParaRPr lang="en-US" sz="2400" b="1" dirty="0">
              <a:solidFill>
                <a:schemeClr val="bg1"/>
              </a:solidFill>
              <a:latin typeface="Calibri" pitchFamily="34" charset="0"/>
            </a:endParaRPr>
          </a:p>
          <a:p>
            <a:pPr marL="0" marR="0" lvl="0" indent="0" algn="ctr" rtl="0">
              <a:spcBef>
                <a:spcPts val="0"/>
              </a:spcBef>
              <a:spcAft>
                <a:spcPts val="0"/>
              </a:spcAft>
              <a:buNone/>
            </a:pP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582209" y="346329"/>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675461" y="516750"/>
            <a:ext cx="243034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2867487" y="5210529"/>
            <a:ext cx="580797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If they know the cause of the problem, they might be able to </a:t>
            </a:r>
            <a:r>
              <a:rPr lang="en-US" sz="2800" i="1" dirty="0">
                <a:solidFill>
                  <a:srgbClr val="FF0000"/>
                </a:solidFill>
                <a:latin typeface="Calibri" charset="0"/>
                <a:ea typeface="Calibri" charset="0"/>
                <a:cs typeface="Calibri" charset="0"/>
              </a:rPr>
              <a:t>figure out </a:t>
            </a:r>
            <a:r>
              <a:rPr lang="en-US" sz="2800" i="1" dirty="0">
                <a:solidFill>
                  <a:schemeClr val="bg1"/>
                </a:solidFill>
                <a:latin typeface="Calibri" charset="0"/>
                <a:ea typeface="Calibri" charset="0"/>
                <a:cs typeface="Calibri" charset="0"/>
              </a:rPr>
              <a:t>how to prevent it happening again.</a:t>
            </a:r>
            <a:endParaRPr lang="ka-GE" sz="28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38991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342035" y="2905783"/>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2966184" y="3095890"/>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7414952" y="328837"/>
            <a:ext cx="4401197" cy="1358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28E047-1F90-4CB1-8264-047021299E60}"/>
              </a:ext>
            </a:extLst>
          </p:cNvPr>
          <p:cNvSpPr txBox="1"/>
          <p:nvPr/>
        </p:nvSpPr>
        <p:spPr>
          <a:xfrm>
            <a:off x="7414952" y="518944"/>
            <a:ext cx="4401198"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Reading Comprehension</a:t>
            </a:r>
          </a:p>
          <a:p>
            <a:pPr algn="ctr"/>
            <a:r>
              <a:rPr lang="ka-GE" sz="28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2800" dirty="0">
              <a:solidFill>
                <a:schemeClr val="bg1"/>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444150" y="4171663"/>
            <a:ext cx="4954038" cy="1358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What skills do you think women need in order to be more successful in their career?</a:t>
            </a:r>
          </a:p>
        </p:txBody>
      </p:sp>
      <p:sp>
        <p:nvSpPr>
          <p:cNvPr id="3" name="Rectangle 2">
            <a:extLst>
              <a:ext uri="{FF2B5EF4-FFF2-40B4-BE49-F238E27FC236}">
                <a16:creationId xmlns:a16="http://schemas.microsoft.com/office/drawing/2014/main" id="{02FC93A8-A794-4333-94B4-78602179CB92}"/>
              </a:ext>
            </a:extLst>
          </p:cNvPr>
          <p:cNvSpPr/>
          <p:nvPr/>
        </p:nvSpPr>
        <p:spPr>
          <a:xfrm>
            <a:off x="444150" y="2050742"/>
            <a:ext cx="4954038" cy="1378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Do  women have equal opportunities  as men in </a:t>
            </a:r>
            <a:r>
              <a:rPr lang="en-US" sz="2400" dirty="0" smtClean="0"/>
              <a:t>your </a:t>
            </a:r>
            <a:r>
              <a:rPr lang="en-US" sz="2400" dirty="0"/>
              <a:t>country?</a:t>
            </a:r>
          </a:p>
        </p:txBody>
      </p:sp>
      <p:pic>
        <p:nvPicPr>
          <p:cNvPr id="2" name="Picture 1">
            <a:extLst>
              <a:ext uri="{FF2B5EF4-FFF2-40B4-BE49-F238E27FC236}">
                <a16:creationId xmlns:a16="http://schemas.microsoft.com/office/drawing/2014/main" id="{D1530FEB-D90E-4733-A658-49202BBACD71}"/>
              </a:ext>
            </a:extLst>
          </p:cNvPr>
          <p:cNvPicPr>
            <a:picLocks noChangeAspect="1"/>
          </p:cNvPicPr>
          <p:nvPr/>
        </p:nvPicPr>
        <p:blipFill>
          <a:blip r:embed="rId5"/>
          <a:stretch>
            <a:fillRect/>
          </a:stretch>
        </p:blipFill>
        <p:spPr>
          <a:xfrm>
            <a:off x="6944464" y="2590206"/>
            <a:ext cx="4401198" cy="2592280"/>
          </a:xfrm>
          <a:prstGeom prst="rect">
            <a:avLst/>
          </a:prstGeom>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16428" y="2071869"/>
            <a:ext cx="11141351" cy="4337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When Margaret McCabe gave birth to a daughter, she knew something had to change. She was exasperated by the gender discrimination she faced as a commercial barrister, and wanted to make the world a more equitable place for her child. </a:t>
            </a:r>
          </a:p>
          <a:p>
            <a:pPr algn="just"/>
            <a:r>
              <a:rPr lang="en-US" sz="2400" dirty="0">
                <a:latin typeface="Calibri" panose="020F0502020204030204" pitchFamily="34" charset="0"/>
                <a:cs typeface="Calibri" panose="020F0502020204030204" pitchFamily="34" charset="0"/>
              </a:rPr>
              <a:t>Ms. McCabe, whose successful legal career had equipped her to deal with argument, negotiation and debate, felt these skills could help to improve social mobility among at-risk youth. In 2009 she founded a charity called Debate Mate to teach debating skills in under-resourced schools.</a:t>
            </a: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1921397"/>
            <a:ext cx="11011401" cy="3636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Drawing on her experience campaigning for the advancement of women and workplace equality, Ms. McCabe decided to embed gender equality training into the foundation of Debate Mate. Debate Mate’s training, heralded as “amazing” by backer Bill Gates, has been so effective in schools that it is heading into the office. It aims to bring empowerment to the employees who need it most.</a:t>
            </a:r>
          </a:p>
          <a:p>
            <a:pPr algn="just"/>
            <a:r>
              <a:rPr lang="en-US" sz="2400" dirty="0">
                <a:latin typeface="Calibri" panose="020F0502020204030204" pitchFamily="34" charset="0"/>
                <a:cs typeface="Calibri" panose="020F0502020204030204" pitchFamily="34" charset="0"/>
              </a:rPr>
              <a:t>At its core, Ms. McCabe says, it is a skills </a:t>
            </a:r>
            <a:r>
              <a:rPr lang="en-US" sz="2400" dirty="0" err="1">
                <a:latin typeface="Calibri" panose="020F0502020204030204" pitchFamily="34" charset="0"/>
                <a:cs typeface="Calibri" panose="020F0502020204030204" pitchFamily="34" charset="0"/>
              </a:rPr>
              <a:t>programme</a:t>
            </a:r>
            <a:r>
              <a:rPr lang="en-US" sz="2400" dirty="0">
                <a:latin typeface="Calibri" panose="020F0502020204030204" pitchFamily="34" charset="0"/>
                <a:cs typeface="Calibri" panose="020F0502020204030204" pitchFamily="34" charset="0"/>
              </a:rPr>
              <a:t>. Learning to communicate an idea simply and effectively builds confidence, something corporate women report to struggle with, especially as they increasingly enter industries where superiors are predominantly male.</a:t>
            </a: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82913" y="1704512"/>
            <a:ext cx="11271299" cy="4781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Calibri" panose="020F0502020204030204" pitchFamily="34" charset="0"/>
                <a:cs typeface="Calibri" panose="020F0502020204030204" pitchFamily="34" charset="0"/>
              </a:rPr>
              <a:t>Much has been said about the “confidence gap” or the difference in self-confidence between male and female employees that can have an impact on their trajectories and salaries.  But a confidence deficit is not the only reason why men still outpace women in the workplace. Debate Mate trains female staff to master skills such as empathetic listening and information processing that allow them to communicate more effectively. Women often struggle to get their ideas across fully before being interrupted.</a:t>
            </a:r>
          </a:p>
          <a:p>
            <a:pPr algn="just"/>
            <a:r>
              <a:rPr lang="en-US" sz="2400" dirty="0">
                <a:solidFill>
                  <a:schemeClr val="bg1"/>
                </a:solidFill>
                <a:latin typeface="Calibri" panose="020F0502020204030204" pitchFamily="34" charset="0"/>
                <a:cs typeface="Calibri" panose="020F0502020204030204" pitchFamily="34" charset="0"/>
              </a:rPr>
              <a:t>Debate training breaks down into basic principles: listening, speaking, strategic teamwork, and dispassion. “They develop what I call a third eye, and can take a step back from the situation to figure out how to get what they want ” Ms. McCabe says. “Debaters can have a discussion, they don’t lose their temper, and they can make a point.”</a:t>
            </a: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742811" y="1804953"/>
            <a:ext cx="11011401"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Calibri" panose="020F0502020204030204" pitchFamily="34" charset="0"/>
                <a:cs typeface="Calibri" panose="020F0502020204030204" pitchFamily="34" charset="0"/>
              </a:rPr>
              <a:t>Debate Mate’s corporate training is fun, participants say, because the </a:t>
            </a:r>
            <a:r>
              <a:rPr lang="en-US" sz="2400" dirty="0" err="1">
                <a:solidFill>
                  <a:schemeClr val="bg1"/>
                </a:solidFill>
                <a:latin typeface="Calibri" panose="020F0502020204030204" pitchFamily="34" charset="0"/>
                <a:cs typeface="Calibri" panose="020F0502020204030204" pitchFamily="34" charset="0"/>
              </a:rPr>
              <a:t>programme</a:t>
            </a:r>
            <a:r>
              <a:rPr lang="en-US" sz="2400" dirty="0">
                <a:solidFill>
                  <a:schemeClr val="bg1"/>
                </a:solidFill>
                <a:latin typeface="Calibri" panose="020F0502020204030204" pitchFamily="34" charset="0"/>
                <a:cs typeface="Calibri" panose="020F0502020204030204" pitchFamily="34" charset="0"/>
              </a:rPr>
              <a:t> is taught through games.</a:t>
            </a:r>
            <a:endParaRPr lang="ka-GE" sz="2400" dirty="0">
              <a:solidFill>
                <a:schemeClr val="bg1"/>
              </a:solidFill>
              <a:latin typeface="Calibri" panose="020F0502020204030204" pitchFamily="34" charset="0"/>
              <a:cs typeface="Calibri" panose="020F0502020204030204" pitchFamily="34" charset="0"/>
            </a:endParaRPr>
          </a:p>
          <a:p>
            <a:pPr algn="just"/>
            <a:endParaRPr lang="en-US" sz="2400" dirty="0">
              <a:solidFill>
                <a:schemeClr val="bg1"/>
              </a:solidFill>
              <a:latin typeface="Calibri" panose="020F0502020204030204" pitchFamily="34" charset="0"/>
              <a:cs typeface="Calibri" panose="020F0502020204030204" pitchFamily="34" charset="0"/>
            </a:endParaRPr>
          </a:p>
          <a:p>
            <a:pPr algn="just"/>
            <a:r>
              <a:rPr lang="en-US" sz="2400" dirty="0">
                <a:solidFill>
                  <a:schemeClr val="bg1"/>
                </a:solidFill>
                <a:latin typeface="Calibri" panose="020F0502020204030204" pitchFamily="34" charset="0"/>
                <a:cs typeface="Calibri" panose="020F0502020204030204" pitchFamily="34" charset="0"/>
              </a:rPr>
              <a:t>“People think you’re born confident or you’re not, but confidence is a skill. You can trick people into thinking you’re confident. Clench your bum or clench your toes, it helps anchor and ground you, and lowers your voice. Take a deep breath before you talk so you don’t start your sentence with an ‘um’.” Scarlett McCabe says.</a:t>
            </a:r>
          </a:p>
        </p:txBody>
      </p:sp>
    </p:spTree>
    <p:extLst>
      <p:ext uri="{BB962C8B-B14F-4D97-AF65-F5344CB8AC3E}">
        <p14:creationId xmlns:p14="http://schemas.microsoft.com/office/powerpoint/2010/main" val="4238712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654722" y="856365"/>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946244"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27" name="Google Shape;106;g8d3272b2c0_0_301"/>
          <p:cNvSpPr txBox="1">
            <a:spLocks/>
          </p:cNvSpPr>
          <p:nvPr/>
        </p:nvSpPr>
        <p:spPr>
          <a:xfrm>
            <a:off x="7666920" y="361311"/>
            <a:ext cx="3751271" cy="123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Sylfaen Regular" pitchFamily="18" charset="0"/>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500"/>
            </a:pPr>
            <a:endParaRPr lang="ka-GE" sz="3600" dirty="0">
              <a:solidFill>
                <a:schemeClr val="bg1"/>
              </a:solidFill>
              <a:latin typeface="Calibri" panose="020F0502020204030204" pitchFamily="34" charset="0"/>
              <a:cs typeface="Calibri" panose="020F0502020204030204" pitchFamily="34" charset="0"/>
            </a:endParaRPr>
          </a:p>
        </p:txBody>
      </p:sp>
      <p:pic>
        <p:nvPicPr>
          <p:cNvPr id="28"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29" name="Picture 28">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30" name="Rectangle 29">
            <a:extLst>
              <a:ext uri="{FF2B5EF4-FFF2-40B4-BE49-F238E27FC236}">
                <a16:creationId xmlns:a16="http://schemas.microsoft.com/office/drawing/2014/main" id="{F0CABC84-C1D3-48EB-9893-A38EE19A2569}"/>
              </a:ext>
            </a:extLst>
          </p:cNvPr>
          <p:cNvSpPr/>
          <p:nvPr/>
        </p:nvSpPr>
        <p:spPr>
          <a:xfrm>
            <a:off x="7555127" y="352765"/>
            <a:ext cx="3751271" cy="151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3500"/>
            </a:pPr>
            <a:r>
              <a:rPr lang="en-US" sz="3200" dirty="0">
                <a:solidFill>
                  <a:schemeClr val="bg1"/>
                </a:solidFill>
                <a:latin typeface="Calibri" panose="020F0502020204030204" pitchFamily="34" charset="0"/>
                <a:cs typeface="Calibri" panose="020F0502020204030204" pitchFamily="34" charset="0"/>
              </a:rPr>
              <a:t>Agenda                        </a:t>
            </a:r>
          </a:p>
          <a:p>
            <a:pPr algn="ctr">
              <a:buSzPts val="3500"/>
            </a:pPr>
            <a:r>
              <a:rPr lang="ka-GE" sz="3200" dirty="0">
                <a:solidFill>
                  <a:schemeClr val="bg1"/>
                </a:solidFill>
                <a:latin typeface="Calibri" panose="020F0502020204030204" pitchFamily="34" charset="0"/>
                <a:cs typeface="Calibri" panose="020F0502020204030204" pitchFamily="34" charset="0"/>
              </a:rPr>
              <a:t>გაკვეთილის გეგმა</a:t>
            </a:r>
          </a:p>
        </p:txBody>
      </p:sp>
      <p:sp>
        <p:nvSpPr>
          <p:cNvPr id="31" name="Google Shape;106;g8d3272b2c0_0_301"/>
          <p:cNvSpPr txBox="1">
            <a:spLocks/>
          </p:cNvSpPr>
          <p:nvPr/>
        </p:nvSpPr>
        <p:spPr>
          <a:xfrm>
            <a:off x="7611023" y="422604"/>
            <a:ext cx="3751271" cy="123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Sylfaen Regular" pitchFamily="18" charset="0"/>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500"/>
            </a:pPr>
            <a:endParaRPr lang="ka-GE" sz="3600"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674705" y="4226323"/>
            <a:ext cx="10298094" cy="1281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err="1"/>
              <a:t>Ms</a:t>
            </a:r>
            <a:r>
              <a:rPr lang="en-US" sz="2000" i="1" dirty="0"/>
              <a:t> McCabe, whose successful legal career had equipped her to deal with argument, negotiation and debate, felt these skills could help to improve social mobility among at-risk youth. </a:t>
            </a:r>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838477629"/>
              </p:ext>
            </p:extLst>
          </p:nvPr>
        </p:nvGraphicFramePr>
        <p:xfrm>
          <a:off x="674704" y="2522280"/>
          <a:ext cx="8345010" cy="1515063"/>
        </p:xfrm>
        <a:graphic>
          <a:graphicData uri="http://schemas.openxmlformats.org/drawingml/2006/table">
            <a:tbl>
              <a:tblPr>
                <a:noFill/>
                <a:tableStyleId>{B46CFEF4-99AF-46A8-A051-738FFB79779B}</a:tableStyleId>
              </a:tblPr>
              <a:tblGrid>
                <a:gridCol w="8345010">
                  <a:extLst>
                    <a:ext uri="{9D8B030D-6E8A-4147-A177-3AD203B41FA5}">
                      <a16:colId xmlns:a16="http://schemas.microsoft.com/office/drawing/2014/main" val="20000"/>
                    </a:ext>
                  </a:extLst>
                </a:gridCol>
              </a:tblGrid>
              <a:tr h="1515063">
                <a:tc>
                  <a:txBody>
                    <a:bodyPr/>
                    <a:lstStyle/>
                    <a:p>
                      <a:pPr marL="0" lvl="0" indent="0" algn="l" rtl="0">
                        <a:lnSpc>
                          <a:spcPct val="115000"/>
                        </a:lnSpc>
                        <a:spcBef>
                          <a:spcPts val="0"/>
                        </a:spcBef>
                        <a:spcAft>
                          <a:spcPts val="0"/>
                        </a:spcAft>
                        <a:buNone/>
                      </a:pPr>
                      <a:r>
                        <a:rPr lang="en-US" sz="2400" b="0" i="0" dirty="0">
                          <a:solidFill>
                            <a:schemeClr val="bg1"/>
                          </a:solidFill>
                          <a:latin typeface="Calibri" panose="020F0502020204030204" pitchFamily="34" charset="0"/>
                          <a:cs typeface="Calibri" panose="020F0502020204030204" pitchFamily="34" charset="0"/>
                        </a:rPr>
                        <a:t>Ms. McCabe  wanted to improve her skills of negotiation and debating. </a:t>
                      </a: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019713" y="2522282"/>
            <a:ext cx="1953086" cy="1281468"/>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169517013"/>
              </p:ext>
            </p:extLst>
          </p:nvPr>
        </p:nvGraphicFramePr>
        <p:xfrm>
          <a:off x="577303" y="2560167"/>
          <a:ext cx="9241946" cy="1325563"/>
        </p:xfrm>
        <a:graphic>
          <a:graphicData uri="http://schemas.openxmlformats.org/drawingml/2006/table">
            <a:tbl>
              <a:tblPr>
                <a:noFill/>
                <a:tableStyleId>{B46CFEF4-99AF-46A8-A051-738FFB79779B}</a:tableStyleId>
              </a:tblPr>
              <a:tblGrid>
                <a:gridCol w="9241946">
                  <a:extLst>
                    <a:ext uri="{9D8B030D-6E8A-4147-A177-3AD203B41FA5}">
                      <a16:colId xmlns:a16="http://schemas.microsoft.com/office/drawing/2014/main" val="20000"/>
                    </a:ext>
                  </a:extLst>
                </a:gridCol>
              </a:tblGrid>
              <a:tr h="1325563">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Debate Mate training is available in schools and offices.</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169504191"/>
              </p:ext>
            </p:extLst>
          </p:nvPr>
        </p:nvGraphicFramePr>
        <p:xfrm>
          <a:off x="594576" y="4433435"/>
          <a:ext cx="10378223" cy="619486"/>
        </p:xfrm>
        <a:graphic>
          <a:graphicData uri="http://schemas.openxmlformats.org/drawingml/2006/table">
            <a:tbl>
              <a:tblPr firstRow="1" bandRow="1">
                <a:tableStyleId>{B46CFEF4-99AF-46A8-A051-738FFB79779B}</a:tableStyleId>
              </a:tblPr>
              <a:tblGrid>
                <a:gridCol w="10378223">
                  <a:extLst>
                    <a:ext uri="{9D8B030D-6E8A-4147-A177-3AD203B41FA5}">
                      <a16:colId xmlns:a16="http://schemas.microsoft.com/office/drawing/2014/main" val="2862978725"/>
                    </a:ext>
                  </a:extLst>
                </a:gridCol>
              </a:tblGrid>
              <a:tr h="619486">
                <a:tc>
                  <a:txBody>
                    <a:bodyPr/>
                    <a:lstStyle/>
                    <a:p>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 It has been so effective in schools that it is heading into the office.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161755" y="2560167"/>
            <a:ext cx="1793771" cy="1237378"/>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335779688"/>
              </p:ext>
            </p:extLst>
          </p:nvPr>
        </p:nvGraphicFramePr>
        <p:xfrm>
          <a:off x="577302" y="2522281"/>
          <a:ext cx="9119968" cy="2251787"/>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2251787">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Women’s lack of confidence is the only reason men are able to outperform women at work.</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630589063"/>
              </p:ext>
            </p:extLst>
          </p:nvPr>
        </p:nvGraphicFramePr>
        <p:xfrm>
          <a:off x="577302" y="4391160"/>
          <a:ext cx="10395497" cy="1003260"/>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1003260">
                <a:tc>
                  <a:txBody>
                    <a:bodyPr/>
                    <a:lstStyle/>
                    <a:p>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 But a confidence deficit is not the only reason why men still outpace women in the workplace.</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697270" y="2555233"/>
            <a:ext cx="1367160" cy="1237379"/>
          </a:xfrm>
        </p:spPr>
        <p:txBody>
          <a:bodyPr>
            <a:normAutofit fontScale="90000"/>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4292345465"/>
              </p:ext>
            </p:extLst>
          </p:nvPr>
        </p:nvGraphicFramePr>
        <p:xfrm>
          <a:off x="699281" y="2617323"/>
          <a:ext cx="9119968" cy="1164306"/>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The trainees learn to control their temper and express their opinion.</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265115623"/>
              </p:ext>
            </p:extLst>
          </p:nvPr>
        </p:nvGraphicFramePr>
        <p:xfrm>
          <a:off x="577303" y="4294650"/>
          <a:ext cx="10430041" cy="992509"/>
        </p:xfrm>
        <a:graphic>
          <a:graphicData uri="http://schemas.openxmlformats.org/drawingml/2006/table">
            <a:tbl>
              <a:tblPr firstRow="1" bandRow="1">
                <a:tableStyleId>{B46CFEF4-99AF-46A8-A051-738FFB79779B}</a:tableStyleId>
              </a:tblPr>
              <a:tblGrid>
                <a:gridCol w="10430041">
                  <a:extLst>
                    <a:ext uri="{9D8B030D-6E8A-4147-A177-3AD203B41FA5}">
                      <a16:colId xmlns:a16="http://schemas.microsoft.com/office/drawing/2014/main" val="2862978725"/>
                    </a:ext>
                  </a:extLst>
                </a:gridCol>
              </a:tblGrid>
              <a:tr h="992509">
                <a:tc>
                  <a:txBody>
                    <a:bodyPr/>
                    <a:lstStyle/>
                    <a:p>
                      <a:pPr algn="just"/>
                      <a:r>
                        <a:rPr lang="en-US" sz="2400" i="1" dirty="0">
                          <a:solidFill>
                            <a:schemeClr val="bg1"/>
                          </a:solidFill>
                          <a:latin typeface="Calibri" panose="020F0502020204030204" pitchFamily="34" charset="0"/>
                          <a:cs typeface="Calibri" panose="020F0502020204030204" pitchFamily="34" charset="0"/>
                        </a:rPr>
                        <a:t>“Debaters can have a discussion, they don’t lose their temper, and they can make a point.”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596761" y="2522281"/>
            <a:ext cx="1498016" cy="128983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071880" y="3429000"/>
            <a:ext cx="9812430" cy="14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bg1"/>
                </a:solidFill>
                <a:latin typeface="Calibri" panose="020F0502020204030204" pitchFamily="34" charset="0"/>
                <a:cs typeface="Calibri" panose="020F0502020204030204" pitchFamily="34" charset="0"/>
              </a:rPr>
              <a:t>Past Perfect Continuous  </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193386" y="2225269"/>
            <a:ext cx="10335153" cy="4076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solidFill>
                <a:schemeClr val="accent2"/>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17821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pic>
        <p:nvPicPr>
          <p:cNvPr id="8" name="Picture 7">
            <a:extLst>
              <a:ext uri="{FF2B5EF4-FFF2-40B4-BE49-F238E27FC236}">
                <a16:creationId xmlns:a16="http://schemas.microsoft.com/office/drawing/2014/main" id="{9B69334B-54AD-4845-84DD-E64509A7515F}"/>
              </a:ext>
            </a:extLst>
          </p:cNvPr>
          <p:cNvPicPr>
            <a:picLocks noChangeAspect="1"/>
          </p:cNvPicPr>
          <p:nvPr/>
        </p:nvPicPr>
        <p:blipFill>
          <a:blip r:embed="rId5"/>
          <a:stretch>
            <a:fillRect/>
          </a:stretch>
        </p:blipFill>
        <p:spPr>
          <a:xfrm>
            <a:off x="1665740" y="2891676"/>
            <a:ext cx="4715983" cy="2573724"/>
          </a:xfrm>
          <a:prstGeom prst="rect">
            <a:avLst/>
          </a:prstGeom>
        </p:spPr>
      </p:pic>
      <p:sp>
        <p:nvSpPr>
          <p:cNvPr id="3" name="Rectangle 2"/>
          <p:cNvSpPr/>
          <p:nvPr/>
        </p:nvSpPr>
        <p:spPr>
          <a:xfrm>
            <a:off x="7989327" y="2973936"/>
            <a:ext cx="2922661" cy="225821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b="1" dirty="0">
                <a:solidFill>
                  <a:schemeClr val="bg1"/>
                </a:solidFill>
              </a:rPr>
              <a:t>Past Perfect Continuous</a:t>
            </a:r>
          </a:p>
          <a:p>
            <a:pPr algn="ctr"/>
            <a:endParaRPr lang="en-US" dirty="0">
              <a:solidFill>
                <a:schemeClr val="bg1"/>
              </a:solidFill>
            </a:endParaRPr>
          </a:p>
          <a:p>
            <a:pPr algn="ctr"/>
            <a:r>
              <a:rPr lang="en-US" dirty="0">
                <a:solidFill>
                  <a:schemeClr val="bg1"/>
                </a:solidFill>
              </a:rPr>
              <a:t>had + been + </a:t>
            </a:r>
            <a:r>
              <a:rPr lang="en-US" dirty="0" err="1">
                <a:solidFill>
                  <a:schemeClr val="bg1"/>
                </a:solidFill>
              </a:rPr>
              <a:t>V+ing</a:t>
            </a:r>
            <a:endParaRPr lang="en-US" dirty="0">
              <a:solidFill>
                <a:schemeClr val="bg1"/>
              </a:solidFill>
            </a:endParaRPr>
          </a:p>
          <a:p>
            <a:pPr algn="ctr"/>
            <a:endParaRPr lang="en-US" dirty="0"/>
          </a:p>
          <a:p>
            <a:pPr algn="ctr"/>
            <a:endParaRPr lang="en-US" dirty="0"/>
          </a:p>
          <a:p>
            <a:pPr algn="ctr"/>
            <a:endParaRPr lang="en-US" dirty="0"/>
          </a:p>
          <a:p>
            <a:pPr algn="ctr"/>
            <a:endParaRPr lang="en-US" dirty="0"/>
          </a:p>
        </p:txBody>
      </p:sp>
      <p:cxnSp>
        <p:nvCxnSpPr>
          <p:cNvPr id="5" name="Straight Arrow Connector 4"/>
          <p:cNvCxnSpPr/>
          <p:nvPr/>
        </p:nvCxnSpPr>
        <p:spPr>
          <a:xfrm>
            <a:off x="8272329" y="4666004"/>
            <a:ext cx="2615013"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522157" y="4324172"/>
            <a:ext cx="0" cy="3247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Multiply 19"/>
          <p:cNvSpPr/>
          <p:nvPr/>
        </p:nvSpPr>
        <p:spPr>
          <a:xfrm>
            <a:off x="9065937" y="4443813"/>
            <a:ext cx="287438" cy="222192"/>
          </a:xfrm>
          <a:prstGeom prst="mathMultiply">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8349959" y="4331294"/>
            <a:ext cx="0" cy="324741"/>
          </a:xfrm>
          <a:prstGeom prst="line">
            <a:avLst/>
          </a:prstGeom>
          <a:ln/>
        </p:spPr>
        <p:style>
          <a:lnRef idx="2">
            <a:schemeClr val="accent6"/>
          </a:lnRef>
          <a:fillRef idx="0">
            <a:schemeClr val="accent6"/>
          </a:fillRef>
          <a:effectRef idx="1">
            <a:schemeClr val="accent6"/>
          </a:effectRef>
          <a:fontRef idx="minor">
            <a:schemeClr val="tx1"/>
          </a:fontRef>
        </p:style>
      </p:cxnSp>
      <p:sp>
        <p:nvSpPr>
          <p:cNvPr id="23" name="Arc 22"/>
          <p:cNvSpPr/>
          <p:nvPr/>
        </p:nvSpPr>
        <p:spPr>
          <a:xfrm>
            <a:off x="7614303" y="4341262"/>
            <a:ext cx="1451634" cy="546931"/>
          </a:xfrm>
          <a:prstGeom prst="arc">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24" name="Rectangle 23"/>
          <p:cNvSpPr/>
          <p:nvPr/>
        </p:nvSpPr>
        <p:spPr>
          <a:xfrm>
            <a:off x="8161234" y="4707669"/>
            <a:ext cx="2828657" cy="34395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dirty="0">
                <a:solidFill>
                  <a:schemeClr val="bg1"/>
                </a:solidFill>
              </a:rPr>
              <a:t>Past            Present           Future    </a:t>
            </a:r>
          </a:p>
        </p:txBody>
      </p:sp>
      <p:sp>
        <p:nvSpPr>
          <p:cNvPr id="14" name="Rectangle: Rounded Corners 4">
            <a:extLst>
              <a:ext uri="{FF2B5EF4-FFF2-40B4-BE49-F238E27FC236}">
                <a16:creationId xmlns:a16="http://schemas.microsoft.com/office/drawing/2014/main" id="{C324BD6D-D155-4BEB-9DFF-3752C08FA3C9}"/>
              </a:ext>
            </a:extLst>
          </p:cNvPr>
          <p:cNvSpPr/>
          <p:nvPr/>
        </p:nvSpPr>
        <p:spPr>
          <a:xfrm>
            <a:off x="7531010" y="3050461"/>
            <a:ext cx="3839294" cy="2181687"/>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57332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7" name="Rectangle 6">
            <a:extLst>
              <a:ext uri="{FF2B5EF4-FFF2-40B4-BE49-F238E27FC236}">
                <a16:creationId xmlns:a16="http://schemas.microsoft.com/office/drawing/2014/main" id="{6042AC8F-C617-8540-A5BD-0D218871DB0D}"/>
              </a:ext>
            </a:extLst>
          </p:cNvPr>
          <p:cNvSpPr/>
          <p:nvPr/>
        </p:nvSpPr>
        <p:spPr>
          <a:xfrm>
            <a:off x="7647709" y="176179"/>
            <a:ext cx="3905768" cy="1107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444422" y="314332"/>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608504" y="314332"/>
            <a:ext cx="2376972" cy="968991"/>
          </a:xfrm>
          <a:prstGeom prst="rect">
            <a:avLst/>
          </a:prstGeom>
        </p:spPr>
      </p:pic>
      <p:sp>
        <p:nvSpPr>
          <p:cNvPr id="8" name="Rectangle: Rounded Corners 7">
            <a:extLst>
              <a:ext uri="{FF2B5EF4-FFF2-40B4-BE49-F238E27FC236}">
                <a16:creationId xmlns:a16="http://schemas.microsoft.com/office/drawing/2014/main" id="{24EB5AA7-AA3C-4543-B5E5-94CDDD9C4C2B}"/>
              </a:ext>
            </a:extLst>
          </p:cNvPr>
          <p:cNvSpPr/>
          <p:nvPr/>
        </p:nvSpPr>
        <p:spPr>
          <a:xfrm>
            <a:off x="2388093" y="2405849"/>
            <a:ext cx="6924583" cy="3506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Form</a:t>
            </a:r>
          </a:p>
          <a:p>
            <a:pPr algn="ctr"/>
            <a:endParaRPr lang="en-US" sz="2000" dirty="0"/>
          </a:p>
          <a:p>
            <a:pPr algn="ctr"/>
            <a:r>
              <a:rPr lang="en-US" sz="2000" dirty="0"/>
              <a:t>Statement: I/you/she/it/we/they  </a:t>
            </a:r>
            <a:r>
              <a:rPr lang="en-US" sz="2000" dirty="0">
                <a:solidFill>
                  <a:srgbClr val="FF0000"/>
                </a:solidFill>
              </a:rPr>
              <a:t>had been working</a:t>
            </a:r>
            <a:r>
              <a:rPr lang="en-US" sz="2000" dirty="0"/>
              <a:t>…</a:t>
            </a:r>
          </a:p>
          <a:p>
            <a:pPr algn="ctr"/>
            <a:r>
              <a:rPr lang="en-US" sz="2000" dirty="0"/>
              <a:t>Negative: I/you/he/she/it/we/they </a:t>
            </a:r>
            <a:r>
              <a:rPr lang="en-US" sz="2000" dirty="0">
                <a:solidFill>
                  <a:srgbClr val="FF0000"/>
                </a:solidFill>
              </a:rPr>
              <a:t>hadn’t been working</a:t>
            </a:r>
            <a:r>
              <a:rPr lang="en-US" sz="2000" dirty="0"/>
              <a:t>…</a:t>
            </a:r>
          </a:p>
          <a:p>
            <a:pPr algn="ctr"/>
            <a:r>
              <a:rPr lang="en-US" sz="2000" smtClean="0"/>
              <a:t>Question</a:t>
            </a:r>
            <a:r>
              <a:rPr lang="en-US" sz="2000" dirty="0"/>
              <a:t>: </a:t>
            </a:r>
            <a:r>
              <a:rPr lang="en-US" sz="2000" dirty="0">
                <a:solidFill>
                  <a:srgbClr val="FF0000"/>
                </a:solidFill>
              </a:rPr>
              <a:t>Had</a:t>
            </a:r>
            <a:r>
              <a:rPr lang="en-US" sz="2000" dirty="0"/>
              <a:t> I/you/he/she/it/we/they </a:t>
            </a:r>
            <a:r>
              <a:rPr lang="en-US" sz="2000" dirty="0">
                <a:solidFill>
                  <a:srgbClr val="FF0000"/>
                </a:solidFill>
              </a:rPr>
              <a:t>been working</a:t>
            </a:r>
            <a:r>
              <a:rPr lang="en-US" sz="2000" dirty="0"/>
              <a:t>..?</a:t>
            </a:r>
          </a:p>
        </p:txBody>
      </p:sp>
    </p:spTree>
    <p:extLst>
      <p:ext uri="{BB962C8B-B14F-4D97-AF65-F5344CB8AC3E}">
        <p14:creationId xmlns:p14="http://schemas.microsoft.com/office/powerpoint/2010/main" val="1935716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7" name="Rectangle 6">
            <a:extLst>
              <a:ext uri="{FF2B5EF4-FFF2-40B4-BE49-F238E27FC236}">
                <a16:creationId xmlns:a16="http://schemas.microsoft.com/office/drawing/2014/main" id="{6042AC8F-C617-8540-A5BD-0D218871DB0D}"/>
              </a:ext>
            </a:extLst>
          </p:cNvPr>
          <p:cNvSpPr/>
          <p:nvPr/>
        </p:nvSpPr>
        <p:spPr>
          <a:xfrm>
            <a:off x="714496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a16="http://schemas.microsoft.com/office/drawing/2014/main" id="{4282A7BA-E43C-4F40-879E-3D031BDF213E}"/>
              </a:ext>
            </a:extLst>
          </p:cNvPr>
          <p:cNvSpPr/>
          <p:nvPr/>
        </p:nvSpPr>
        <p:spPr>
          <a:xfrm>
            <a:off x="1683523" y="2642724"/>
            <a:ext cx="9314252" cy="2775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Examples</a:t>
            </a:r>
          </a:p>
          <a:p>
            <a:pPr algn="ctr"/>
            <a:endParaRPr lang="en-US" sz="2000" dirty="0"/>
          </a:p>
          <a:p>
            <a:pPr algn="ctr"/>
            <a:r>
              <a:rPr lang="en-US" sz="2000" dirty="0"/>
              <a:t>When he came, we </a:t>
            </a:r>
            <a:r>
              <a:rPr lang="en-US" sz="2000" dirty="0">
                <a:solidFill>
                  <a:srgbClr val="FF0000"/>
                </a:solidFill>
              </a:rPr>
              <a:t>had </a:t>
            </a:r>
            <a:r>
              <a:rPr lang="en-US" sz="2000" dirty="0"/>
              <a:t>already </a:t>
            </a:r>
            <a:r>
              <a:rPr lang="en-US" sz="2000" dirty="0">
                <a:solidFill>
                  <a:srgbClr val="FF0000"/>
                </a:solidFill>
              </a:rPr>
              <a:t>been working </a:t>
            </a:r>
            <a:r>
              <a:rPr lang="en-US" sz="2000" dirty="0" smtClean="0"/>
              <a:t>for already </a:t>
            </a:r>
            <a:r>
              <a:rPr lang="en-US" sz="2000" dirty="0"/>
              <a:t>six hours – and we still had to work some more hours.</a:t>
            </a:r>
          </a:p>
          <a:p>
            <a:pPr algn="ctr"/>
            <a:r>
              <a:rPr lang="en-US" sz="2000" dirty="0"/>
              <a:t>He looked exhausted as he </a:t>
            </a:r>
            <a:r>
              <a:rPr lang="en-US" sz="2000" dirty="0">
                <a:solidFill>
                  <a:srgbClr val="FF0000"/>
                </a:solidFill>
              </a:rPr>
              <a:t>had been meeting </a:t>
            </a:r>
            <a:r>
              <a:rPr lang="en-US" sz="2000" dirty="0"/>
              <a:t>the clients the whole morning.</a:t>
            </a:r>
          </a:p>
        </p:txBody>
      </p:sp>
    </p:spTree>
    <p:extLst>
      <p:ext uri="{BB962C8B-B14F-4D97-AF65-F5344CB8AC3E}">
        <p14:creationId xmlns:p14="http://schemas.microsoft.com/office/powerpoint/2010/main" val="2446964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7" name="Rectangle 6">
            <a:extLst>
              <a:ext uri="{FF2B5EF4-FFF2-40B4-BE49-F238E27FC236}">
                <a16:creationId xmlns:a16="http://schemas.microsoft.com/office/drawing/2014/main" id="{6042AC8F-C617-8540-A5BD-0D218871DB0D}"/>
              </a:ext>
            </a:extLst>
          </p:cNvPr>
          <p:cNvSpPr/>
          <p:nvPr/>
        </p:nvSpPr>
        <p:spPr>
          <a:xfrm>
            <a:off x="714496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a16="http://schemas.microsoft.com/office/drawing/2014/main" id="{4282A7BA-E43C-4F40-879E-3D031BDF213E}"/>
              </a:ext>
            </a:extLst>
          </p:cNvPr>
          <p:cNvSpPr/>
          <p:nvPr/>
        </p:nvSpPr>
        <p:spPr>
          <a:xfrm>
            <a:off x="2805344" y="3027285"/>
            <a:ext cx="7235301" cy="24058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Stative verbs are not normally used in continuous tenses because they don’t describe actions.</a:t>
            </a:r>
          </a:p>
          <a:p>
            <a:pPr marL="342900" indent="-342900" algn="ctr">
              <a:buClr>
                <a:schemeClr val="bg1"/>
              </a:buClr>
              <a:buFont typeface="Wingdings" panose="05000000000000000000" pitchFamily="2" charset="2"/>
              <a:buChar char="ü"/>
            </a:pPr>
            <a:r>
              <a:rPr lang="en-US" sz="2000" dirty="0"/>
              <a:t>I see what you mean</a:t>
            </a:r>
          </a:p>
          <a:p>
            <a:pPr algn="ctr"/>
            <a:r>
              <a:rPr lang="en-US" sz="2000" strike="sngStrike" dirty="0"/>
              <a:t>I am seeing what you mean</a:t>
            </a:r>
          </a:p>
        </p:txBody>
      </p:sp>
    </p:spTree>
    <p:extLst>
      <p:ext uri="{BB962C8B-B14F-4D97-AF65-F5344CB8AC3E}">
        <p14:creationId xmlns:p14="http://schemas.microsoft.com/office/powerpoint/2010/main" val="2473500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615878"/>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bg1"/>
                </a:solidFill>
                <a:latin typeface="Calibri" panose="020F0502020204030204" pitchFamily="34" charset="0"/>
                <a:cs typeface="Calibri" panose="020F0502020204030204" pitchFamily="34" charset="0"/>
              </a:rPr>
              <a:t>The meeting ___________(not/start) by the time we arrived.</a:t>
            </a:r>
          </a:p>
          <a:p>
            <a:endParaRPr lang="en-US" sz="2800" i="1" dirty="0">
              <a:solidFill>
                <a:schemeClr val="bg1"/>
              </a:solidFill>
              <a:latin typeface="Calibri" panose="020F0502020204030204" pitchFamily="34" charset="0"/>
              <a:cs typeface="Calibri" panose="020F0502020204030204" pitchFamily="34" charset="0"/>
            </a:endParaRPr>
          </a:p>
          <a:p>
            <a:r>
              <a:rPr lang="en-US" sz="2800" i="1" dirty="0">
                <a:solidFill>
                  <a:schemeClr val="bg1"/>
                </a:solidFill>
                <a:latin typeface="Calibri" panose="020F0502020204030204" pitchFamily="34" charset="0"/>
                <a:cs typeface="Calibri" panose="020F0502020204030204" pitchFamily="34" charset="0"/>
              </a:rPr>
              <a:t>The meeting had not started by the time we arrived.</a:t>
            </a:r>
          </a:p>
        </p:txBody>
      </p:sp>
      <p:sp>
        <p:nvSpPr>
          <p:cNvPr id="10" name="Rectangle 9">
            <a:extLst>
              <a:ext uri="{FF2B5EF4-FFF2-40B4-BE49-F238E27FC236}">
                <a16:creationId xmlns:a16="http://schemas.microsoft.com/office/drawing/2014/main" id="{6042AC8F-C617-8540-A5BD-0D218871DB0D}"/>
              </a:ext>
            </a:extLst>
          </p:cNvPr>
          <p:cNvSpPr/>
          <p:nvPr/>
        </p:nvSpPr>
        <p:spPr>
          <a:xfrm>
            <a:off x="6517179" y="223970"/>
            <a:ext cx="5215163"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6"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9056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a16="http://schemas.microsoft.com/office/drawing/2014/main" id="{6AD9A7B7-2E7A-4C45-8448-1D4A0B159BF3}"/>
              </a:ext>
            </a:extLst>
          </p:cNvPr>
          <p:cNvSpPr/>
          <p:nvPr/>
        </p:nvSpPr>
        <p:spPr>
          <a:xfrm>
            <a:off x="549753" y="2338557"/>
            <a:ext cx="6219038"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What are soft skills?</a:t>
            </a: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2" name="Rectangle 1">
            <a:extLst>
              <a:ext uri="{FF2B5EF4-FFF2-40B4-BE49-F238E27FC236}">
                <a16:creationId xmlns:a16="http://schemas.microsoft.com/office/drawing/2014/main" id="{F0CABC84-C1D3-48EB-9893-A38EE19A2569}"/>
              </a:ext>
            </a:extLst>
          </p:cNvPr>
          <p:cNvSpPr/>
          <p:nvPr/>
        </p:nvSpPr>
        <p:spPr>
          <a:xfrm>
            <a:off x="549753" y="4074850"/>
            <a:ext cx="6219038" cy="151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What are the most important soft skills required to succeed at work?</a:t>
            </a:r>
          </a:p>
        </p:txBody>
      </p:sp>
      <p:sp>
        <p:nvSpPr>
          <p:cNvPr id="10" name="TextBox 9">
            <a:extLst>
              <a:ext uri="{FF2B5EF4-FFF2-40B4-BE49-F238E27FC236}">
                <a16:creationId xmlns:a16="http://schemas.microsoft.com/office/drawing/2014/main" id="{8C2E7F58-4064-4093-B88E-84B88085630F}"/>
              </a:ext>
            </a:extLst>
          </p:cNvPr>
          <p:cNvSpPr txBox="1"/>
          <p:nvPr/>
        </p:nvSpPr>
        <p:spPr>
          <a:xfrm>
            <a:off x="8184948" y="2633749"/>
            <a:ext cx="3071674" cy="2585323"/>
          </a:xfrm>
          <a:prstGeom prst="rect">
            <a:avLst/>
          </a:prstGeom>
          <a:noFill/>
        </p:spPr>
        <p:txBody>
          <a:bodyPr wrap="square" rtlCol="0">
            <a:spAutoFit/>
          </a:bodyPr>
          <a:lstStyle/>
          <a:p>
            <a:pPr marL="285750" indent="-285750">
              <a:lnSpc>
                <a:spcPct val="150000"/>
              </a:lnSpc>
              <a:buClr>
                <a:schemeClr val="bg1"/>
              </a:buClr>
              <a:buFont typeface="Arial" panose="020B0604020202020204" pitchFamily="34" charset="0"/>
              <a:buChar char="•"/>
            </a:pPr>
            <a:r>
              <a:rPr lang="en-US" sz="1800" b="1" dirty="0">
                <a:solidFill>
                  <a:schemeClr val="bg1"/>
                </a:solidFill>
              </a:rPr>
              <a:t>Creativity</a:t>
            </a:r>
          </a:p>
          <a:p>
            <a:pPr marL="285750" indent="-285750">
              <a:lnSpc>
                <a:spcPct val="150000"/>
              </a:lnSpc>
              <a:buClr>
                <a:schemeClr val="bg1"/>
              </a:buClr>
              <a:buFont typeface="Arial" panose="020B0604020202020204" pitchFamily="34" charset="0"/>
              <a:buChar char="•"/>
            </a:pPr>
            <a:r>
              <a:rPr lang="en-US" sz="1800" b="1" dirty="0">
                <a:solidFill>
                  <a:schemeClr val="bg1"/>
                </a:solidFill>
              </a:rPr>
              <a:t>Critical thinking</a:t>
            </a:r>
          </a:p>
          <a:p>
            <a:pPr marL="285750" indent="-285750">
              <a:lnSpc>
                <a:spcPct val="150000"/>
              </a:lnSpc>
              <a:buClr>
                <a:schemeClr val="bg1"/>
              </a:buClr>
              <a:buFont typeface="Arial" panose="020B0604020202020204" pitchFamily="34" charset="0"/>
              <a:buChar char="•"/>
            </a:pPr>
            <a:r>
              <a:rPr lang="en-US" sz="1800" b="1" dirty="0">
                <a:solidFill>
                  <a:schemeClr val="bg1"/>
                </a:solidFill>
              </a:rPr>
              <a:t>Flexibility</a:t>
            </a:r>
          </a:p>
          <a:p>
            <a:pPr marL="285750" indent="-285750">
              <a:lnSpc>
                <a:spcPct val="150000"/>
              </a:lnSpc>
              <a:buClr>
                <a:schemeClr val="bg1"/>
              </a:buClr>
              <a:buFont typeface="Arial" panose="020B0604020202020204" pitchFamily="34" charset="0"/>
              <a:buChar char="•"/>
            </a:pPr>
            <a:r>
              <a:rPr lang="en-US" sz="1800" b="1" dirty="0">
                <a:solidFill>
                  <a:schemeClr val="bg1"/>
                </a:solidFill>
              </a:rPr>
              <a:t>Logical thinking</a:t>
            </a:r>
          </a:p>
          <a:p>
            <a:pPr marL="285750" indent="-285750">
              <a:lnSpc>
                <a:spcPct val="150000"/>
              </a:lnSpc>
              <a:buClr>
                <a:schemeClr val="bg1"/>
              </a:buClr>
              <a:buFont typeface="Arial" panose="020B0604020202020204" pitchFamily="34" charset="0"/>
              <a:buChar char="•"/>
            </a:pPr>
            <a:r>
              <a:rPr lang="en-US" sz="1800" b="1" dirty="0">
                <a:solidFill>
                  <a:schemeClr val="bg1"/>
                </a:solidFill>
              </a:rPr>
              <a:t>Problem solving</a:t>
            </a:r>
          </a:p>
          <a:p>
            <a:pPr marL="285750" indent="-285750">
              <a:lnSpc>
                <a:spcPct val="150000"/>
              </a:lnSpc>
              <a:buClr>
                <a:schemeClr val="bg1"/>
              </a:buClr>
              <a:buFont typeface="Arial" panose="020B0604020202020204" pitchFamily="34" charset="0"/>
              <a:buChar char="•"/>
            </a:pPr>
            <a:r>
              <a:rPr lang="en-US" sz="1800" b="1" dirty="0">
                <a:solidFill>
                  <a:schemeClr val="bg1"/>
                </a:solidFill>
              </a:rPr>
              <a:t>Value </a:t>
            </a:r>
            <a:r>
              <a:rPr lang="en-US" sz="1800" b="1" dirty="0" smtClean="0">
                <a:solidFill>
                  <a:schemeClr val="bg1"/>
                </a:solidFill>
              </a:rPr>
              <a:t>education</a:t>
            </a:r>
            <a:endParaRPr lang="en-US" sz="1800" b="1" dirty="0">
              <a:solidFill>
                <a:schemeClr val="bg1"/>
              </a:solidFill>
            </a:endParaRPr>
          </a:p>
        </p:txBody>
      </p:sp>
      <p:sp>
        <p:nvSpPr>
          <p:cNvPr id="9" name="Rectangle 8">
            <a:extLst>
              <a:ext uri="{FF2B5EF4-FFF2-40B4-BE49-F238E27FC236}">
                <a16:creationId xmlns:a16="http://schemas.microsoft.com/office/drawing/2014/main" id="{F0CABC84-C1D3-48EB-9893-A38EE19A2569}"/>
              </a:ext>
            </a:extLst>
          </p:cNvPr>
          <p:cNvSpPr/>
          <p:nvPr/>
        </p:nvSpPr>
        <p:spPr>
          <a:xfrm>
            <a:off x="9164128" y="450792"/>
            <a:ext cx="2556817" cy="151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Regular" charset="0"/>
              </a:rPr>
              <a:t>Introduction</a:t>
            </a:r>
            <a:br>
              <a:rPr lang="en-US" sz="3200" dirty="0">
                <a:solidFill>
                  <a:schemeClr val="bg1"/>
                </a:solidFill>
                <a:latin typeface="Calibri Regular" charset="0"/>
              </a:rPr>
            </a:br>
            <a:r>
              <a:rPr lang="ka-GE" sz="3200" dirty="0">
                <a:solidFill>
                  <a:schemeClr val="bg1"/>
                </a:solidFill>
                <a:latin typeface="Calibri Regular" charset="0"/>
              </a:rPr>
              <a:t>შესავალი</a:t>
            </a:r>
            <a:endParaRPr lang="en-US" sz="3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1000"/>
                                        <p:tgtEl>
                                          <p:spTgt spid="10">
                                            <p:txEl>
                                              <p:pRg st="5" end="5"/>
                                            </p:txEl>
                                          </p:spTgt>
                                        </p:tgtEl>
                                      </p:cBhvr>
                                    </p:animEffect>
                                    <p:anim calcmode="lin" valueType="num">
                                      <p:cBhvr>
                                        <p:cTn id="5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3188951"/>
            <a:ext cx="10944859" cy="3289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i="1" dirty="0">
                <a:solidFill>
                  <a:schemeClr val="bg1"/>
                </a:solidFill>
                <a:latin typeface="Calibri" panose="020F0502020204030204" pitchFamily="34" charset="0"/>
                <a:cs typeface="Calibri" panose="020F0502020204030204" pitchFamily="34" charset="0"/>
              </a:rPr>
              <a:t>Ben was fired. He ___________(spy) for a rival company.</a:t>
            </a:r>
          </a:p>
          <a:p>
            <a:endParaRPr lang="en-US" sz="3500" i="1" dirty="0">
              <a:solidFill>
                <a:schemeClr val="bg1"/>
              </a:solidFill>
              <a:latin typeface="Calibri" panose="020F0502020204030204" pitchFamily="34" charset="0"/>
              <a:cs typeface="Calibri" panose="020F0502020204030204" pitchFamily="34" charset="0"/>
            </a:endParaRPr>
          </a:p>
          <a:p>
            <a:r>
              <a:rPr lang="en-US" sz="3500" i="1" dirty="0">
                <a:solidFill>
                  <a:schemeClr val="bg1"/>
                </a:solidFill>
                <a:latin typeface="Calibri" panose="020F0502020204030204" pitchFamily="34" charset="0"/>
                <a:cs typeface="Calibri" panose="020F0502020204030204" pitchFamily="34" charset="0"/>
              </a:rPr>
              <a:t>Ben was fired. He had been spying for a rival company.</a:t>
            </a:r>
          </a:p>
        </p:txBody>
      </p:sp>
      <p:sp>
        <p:nvSpPr>
          <p:cNvPr id="11" name="Rectangle 10">
            <a:extLst>
              <a:ext uri="{FF2B5EF4-FFF2-40B4-BE49-F238E27FC236}">
                <a16:creationId xmlns:a16="http://schemas.microsoft.com/office/drawing/2014/main" id="{6042AC8F-C617-8540-A5BD-0D218871DB0D}"/>
              </a:ext>
            </a:extLst>
          </p:cNvPr>
          <p:cNvSpPr/>
          <p:nvPr/>
        </p:nvSpPr>
        <p:spPr>
          <a:xfrm>
            <a:off x="6633557" y="379217"/>
            <a:ext cx="505722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6424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3188951"/>
            <a:ext cx="10944859" cy="2563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bg1"/>
                </a:solidFill>
                <a:latin typeface="Calibri" panose="020F0502020204030204" pitchFamily="34" charset="0"/>
                <a:cs typeface="Calibri" panose="020F0502020204030204" pitchFamily="34" charset="0"/>
              </a:rPr>
              <a:t>Everybody noticed that you________________ (make) a mistake.</a:t>
            </a:r>
          </a:p>
          <a:p>
            <a:endParaRPr lang="en-US" sz="2800" i="1" dirty="0">
              <a:solidFill>
                <a:schemeClr val="bg1"/>
              </a:solidFill>
              <a:latin typeface="Calibri" panose="020F0502020204030204" pitchFamily="34" charset="0"/>
              <a:cs typeface="Calibri" panose="020F0502020204030204" pitchFamily="34" charset="0"/>
            </a:endParaRPr>
          </a:p>
          <a:p>
            <a:r>
              <a:rPr lang="en-US" sz="2800" i="1" dirty="0">
                <a:solidFill>
                  <a:schemeClr val="bg1"/>
                </a:solidFill>
                <a:latin typeface="Calibri" panose="020F0502020204030204" pitchFamily="34" charset="0"/>
                <a:cs typeface="Calibri" panose="020F0502020204030204" pitchFamily="34" charset="0"/>
              </a:rPr>
              <a:t>Everybody noticed that you had made a mistake.</a:t>
            </a:r>
          </a:p>
        </p:txBody>
      </p:sp>
      <p:sp>
        <p:nvSpPr>
          <p:cNvPr id="11" name="Rectangle 10">
            <a:extLst>
              <a:ext uri="{FF2B5EF4-FFF2-40B4-BE49-F238E27FC236}">
                <a16:creationId xmlns:a16="http://schemas.microsoft.com/office/drawing/2014/main" id="{6042AC8F-C617-8540-A5BD-0D218871DB0D}"/>
              </a:ext>
            </a:extLst>
          </p:cNvPr>
          <p:cNvSpPr/>
          <p:nvPr/>
        </p:nvSpPr>
        <p:spPr>
          <a:xfrm>
            <a:off x="6708371" y="379217"/>
            <a:ext cx="5007345"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67951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3188951"/>
            <a:ext cx="10944859" cy="2563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bg1"/>
                </a:solidFill>
                <a:latin typeface="Calibri" panose="020F0502020204030204" pitchFamily="34" charset="0"/>
                <a:cs typeface="Calibri" panose="020F0502020204030204" pitchFamily="34" charset="0"/>
              </a:rPr>
              <a:t>We ___________(wait) long before the meeting started.</a:t>
            </a:r>
          </a:p>
          <a:p>
            <a:endParaRPr lang="en-US" sz="2800" i="1" dirty="0">
              <a:solidFill>
                <a:schemeClr val="bg1"/>
              </a:solidFill>
              <a:latin typeface="Calibri" panose="020F0502020204030204" pitchFamily="34" charset="0"/>
              <a:cs typeface="Calibri" panose="020F0502020204030204" pitchFamily="34" charset="0"/>
            </a:endParaRPr>
          </a:p>
          <a:p>
            <a:r>
              <a:rPr lang="en-US" sz="2800" i="1" dirty="0">
                <a:solidFill>
                  <a:schemeClr val="bg1"/>
                </a:solidFill>
                <a:latin typeface="Calibri" panose="020F0502020204030204" pitchFamily="34" charset="0"/>
                <a:cs typeface="Calibri" panose="020F0502020204030204" pitchFamily="34" charset="0"/>
              </a:rPr>
              <a:t>We had been waiting long before the meeting started.</a:t>
            </a:r>
          </a:p>
        </p:txBody>
      </p:sp>
      <p:sp>
        <p:nvSpPr>
          <p:cNvPr id="11" name="Rectangle 10">
            <a:extLst>
              <a:ext uri="{FF2B5EF4-FFF2-40B4-BE49-F238E27FC236}">
                <a16:creationId xmlns:a16="http://schemas.microsoft.com/office/drawing/2014/main" id="{6042AC8F-C617-8540-A5BD-0D218871DB0D}"/>
              </a:ext>
            </a:extLst>
          </p:cNvPr>
          <p:cNvSpPr/>
          <p:nvPr/>
        </p:nvSpPr>
        <p:spPr>
          <a:xfrm>
            <a:off x="6708371" y="379217"/>
            <a:ext cx="5007345"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75828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Reading</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14511" y="1400864"/>
              <a:ext cx="4583266"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Past </a:t>
              </a:r>
              <a:r>
                <a:rPr lang="en-US" sz="2400" dirty="0">
                  <a:solidFill>
                    <a:schemeClr val="lt1"/>
                  </a:solidFill>
                  <a:latin typeface="Calibri" panose="020F0502020204030204" pitchFamily="34" charset="0"/>
                  <a:ea typeface="Calibri"/>
                  <a:cs typeface="Calibri" panose="020F0502020204030204" pitchFamily="34" charset="0"/>
                  <a:sym typeface="Calibri"/>
                </a:rPr>
                <a:t>Perfect Continuous</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pic>
        <p:nvPicPr>
          <p:cNvPr id="14"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6" name="Rectangle 15">
            <a:extLst>
              <a:ext uri="{FF2B5EF4-FFF2-40B4-BE49-F238E27FC236}">
                <a16:creationId xmlns:a16="http://schemas.microsoft.com/office/drawing/2014/main" id="{6042AC8F-C617-8540-A5BD-0D218871DB0D}"/>
              </a:ext>
            </a:extLst>
          </p:cNvPr>
          <p:cNvSpPr/>
          <p:nvPr/>
        </p:nvSpPr>
        <p:spPr>
          <a:xfrm>
            <a:off x="7280745" y="435450"/>
            <a:ext cx="4151046" cy="121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dk1"/>
              </a:buClr>
              <a:buSzPts val="3500"/>
            </a:pPr>
            <a:r>
              <a:rPr lang="en-US" sz="2800" dirty="0">
                <a:solidFill>
                  <a:schemeClr val="bg1"/>
                </a:solidFill>
                <a:latin typeface="Calibri" panose="020F0502020204030204" pitchFamily="34" charset="0"/>
                <a:cs typeface="Calibri" panose="020F0502020204030204" pitchFamily="34" charset="0"/>
              </a:rPr>
              <a:t>Summary                     </a:t>
            </a:r>
          </a:p>
          <a:p>
            <a:pPr lvl="0" algn="ctr">
              <a:lnSpc>
                <a:spcPct val="90000"/>
              </a:lnSpc>
              <a:buClr>
                <a:schemeClr val="dk1"/>
              </a:buClr>
              <a:buSzPts val="3500"/>
            </a:pPr>
            <a:r>
              <a:rPr lang="ka-GE" sz="2800" dirty="0">
                <a:solidFill>
                  <a:schemeClr val="bg1"/>
                </a:solidFill>
                <a:latin typeface="Calibri" panose="020F0502020204030204" pitchFamily="34" charset="0"/>
                <a:cs typeface="Calibri" panose="020F0502020204030204" pitchFamily="34" charset="0"/>
              </a:rPr>
              <a:t>გაკვეთილის შეჯამება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1028731" y="2890512"/>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1254318" y="2953128"/>
            <a:ext cx="9922618"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dirty="0">
                <a:solidFill>
                  <a:schemeClr val="bg1"/>
                </a:solidFill>
                <a:latin typeface="Calibri" charset="0"/>
                <a:ea typeface="Calibri" charset="0"/>
                <a:cs typeface="Calibri" charset="0"/>
              </a:rPr>
              <a:t>Write a paragraph about the skills necessary to succeed in your career. </a:t>
            </a:r>
          </a:p>
        </p:txBody>
      </p:sp>
      <p:sp>
        <p:nvSpPr>
          <p:cNvPr id="7" name="Rectangle 6">
            <a:extLst>
              <a:ext uri="{FF2B5EF4-FFF2-40B4-BE49-F238E27FC236}">
                <a16:creationId xmlns:a16="http://schemas.microsoft.com/office/drawing/2014/main" id="{6042AC8F-C617-8540-A5BD-0D218871DB0D}"/>
              </a:ext>
            </a:extLst>
          </p:cNvPr>
          <p:cNvSpPr/>
          <p:nvPr/>
        </p:nvSpPr>
        <p:spPr>
          <a:xfrm>
            <a:off x="8005157" y="377393"/>
            <a:ext cx="3372058" cy="121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0"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1258167" y="1398444"/>
            <a:ext cx="10218050" cy="49489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Being successful looks different to everyone. It comes in all shapes and sizes, but one thing that most people can agree on is that it includes feeling content and secure. One of the ways to offer this security is by opening as many doors to opportunity as possible by learning valuable life skills. So, how will the next generation be able to do that? While trends come and go, and the economy and culture can change, there are some skills that every person will need to have to get ahead. Being able to think for yourself is a key skill at a time where the concept of career and the workplace is changing. Critical thinking is clearly self-directed and self-disciplined, so you will need to be able to think for yourself in a realistic and meaningful way</a:t>
            </a:r>
            <a:r>
              <a:rPr lang="en-US" sz="2000" dirty="0">
                <a:latin typeface="Calibri" panose="020F0502020204030204" pitchFamily="34" charset="0"/>
                <a:cs typeface="Calibri" panose="020F0502020204030204" pitchFamily="34" charset="0"/>
              </a:rPr>
              <a:t>.</a:t>
            </a:r>
          </a:p>
        </p:txBody>
      </p:sp>
      <p:pic>
        <p:nvPicPr>
          <p:cNvPr id="5"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78168" y="165426"/>
            <a:ext cx="2164081" cy="968991"/>
          </a:xfrm>
          <a:prstGeom prst="rect">
            <a:avLst/>
          </a:prstGeom>
          <a:noFill/>
          <a:ln>
            <a:noFill/>
          </a:ln>
        </p:spPr>
      </p:pic>
      <p:pic>
        <p:nvPicPr>
          <p:cNvPr id="7" name="Picture 6">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42250" y="165426"/>
            <a:ext cx="2376972" cy="968991"/>
          </a:xfrm>
          <a:prstGeom prst="rect">
            <a:avLst/>
          </a:prstGeom>
        </p:spPr>
      </p:pic>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891738" y="340521"/>
            <a:ext cx="9485939" cy="6528421"/>
            <a:chOff x="-424855" y="-686586"/>
            <a:chExt cx="9204871" cy="6446079"/>
          </a:xfrm>
        </p:grpSpPr>
        <p:sp>
          <p:nvSpPr>
            <p:cNvPr id="148" name="Google Shape;148;g8d3272b2c0_0_186"/>
            <p:cNvSpPr/>
            <p:nvPr/>
          </p:nvSpPr>
          <p:spPr>
            <a:xfrm>
              <a:off x="3705426" y="1890952"/>
              <a:ext cx="1774539" cy="1604700"/>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49" name="Google Shape;149;g8d3272b2c0_0_186"/>
            <p:cNvSpPr txBox="1"/>
            <p:nvPr/>
          </p:nvSpPr>
          <p:spPr>
            <a:xfrm>
              <a:off x="3895325" y="2143560"/>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b="1"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400" b="1" dirty="0">
                <a:latin typeface="Calibri" panose="020F0502020204030204" pitchFamily="34" charset="0"/>
                <a:cs typeface="Calibri" panose="020F0502020204030204" pitchFamily="34"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2" name="Google Shape;152;g8d3272b2c0_0_186"/>
            <p:cNvSpPr/>
            <p:nvPr/>
          </p:nvSpPr>
          <p:spPr>
            <a:xfrm>
              <a:off x="3310617" y="-686586"/>
              <a:ext cx="2650798" cy="1909314"/>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2000" b="1" dirty="0">
                  <a:solidFill>
                    <a:schemeClr val="bg1"/>
                  </a:solidFill>
                  <a:latin typeface="Sylfaen Regular" pitchFamily="18" charset="0"/>
                  <a:cs typeface="Calibri" panose="020F0502020204030204" pitchFamily="34" charset="0"/>
                </a:rPr>
                <a:t> </a:t>
              </a:r>
              <a:r>
                <a:rPr lang="en-US" sz="2000" b="1" dirty="0" smtClean="0">
                  <a:solidFill>
                    <a:schemeClr val="bg1"/>
                  </a:solidFill>
                  <a:latin typeface="Sylfaen Regular" pitchFamily="18" charset="0"/>
                  <a:cs typeface="Calibri" panose="020F0502020204030204" pitchFamily="34" charset="0"/>
                </a:rPr>
                <a:t>   </a:t>
              </a:r>
              <a:r>
                <a:rPr lang="en-US" sz="2000" b="1" dirty="0">
                  <a:solidFill>
                    <a:schemeClr val="bg1"/>
                  </a:solidFill>
                  <a:latin typeface="Calibri" panose="020F0502020204030204" pitchFamily="34" charset="0"/>
                  <a:cs typeface="Calibri" panose="020F0502020204030204" pitchFamily="34" charset="0"/>
                </a:rPr>
                <a:t>persuasion</a:t>
              </a:r>
            </a:p>
            <a:p>
              <a:pPr marL="0" lvl="0" indent="0" rtl="0">
                <a:spcBef>
                  <a:spcPts val="0"/>
                </a:spcBef>
                <a:spcAft>
                  <a:spcPts val="0"/>
                </a:spcAft>
                <a:buNone/>
              </a:pPr>
              <a:r>
                <a:rPr lang="en-US" sz="2000" b="1" dirty="0">
                  <a:solidFill>
                    <a:schemeClr val="bg1"/>
                  </a:solidFill>
                  <a:latin typeface="Calibri" panose="020F0502020204030204" pitchFamily="34" charset="0"/>
                  <a:cs typeface="Calibri" panose="020F0502020204030204" pitchFamily="34" charset="0"/>
                </a:rPr>
                <a:t>          (n.)</a:t>
              </a:r>
            </a:p>
            <a:p>
              <a:pPr marL="0" lvl="0" indent="0" rtl="0">
                <a:spcBef>
                  <a:spcPts val="0"/>
                </a:spcBef>
                <a:spcAft>
                  <a:spcPts val="0"/>
                </a:spcAft>
                <a:buNone/>
              </a:pPr>
              <a:r>
                <a:rPr lang="ka-GE" sz="1600" dirty="0">
                  <a:solidFill>
                    <a:schemeClr val="bg1"/>
                  </a:solidFill>
                  <a:latin typeface="Calibri" panose="020F0502020204030204" pitchFamily="34" charset="0"/>
                  <a:cs typeface="Calibri" panose="020F0502020204030204" pitchFamily="34" charset="0"/>
                </a:rPr>
                <a:t>დამაჯერებლობა</a:t>
              </a:r>
              <a:endParaRPr sz="1600" dirty="0">
                <a:solidFill>
                  <a:schemeClr val="bg1"/>
                </a:solidFill>
                <a:latin typeface="Calibri" panose="020F0502020204030204" pitchFamily="34" charset="0"/>
                <a:cs typeface="Calibri" panose="020F0502020204030204" pitchFamily="34"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6" name="Google Shape;156;g8d3272b2c0_0_186"/>
            <p:cNvSpPr/>
            <p:nvPr/>
          </p:nvSpPr>
          <p:spPr>
            <a:xfrm>
              <a:off x="6323593" y="2727939"/>
              <a:ext cx="2456423" cy="1584381"/>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7" name="Google Shape;157;g8d3272b2c0_0_186"/>
            <p:cNvSpPr txBox="1"/>
            <p:nvPr/>
          </p:nvSpPr>
          <p:spPr>
            <a:xfrm>
              <a:off x="6674708" y="3158134"/>
              <a:ext cx="1830877" cy="90779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facilitation</a:t>
              </a: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(n.)</a:t>
              </a:r>
            </a:p>
            <a:p>
              <a:pPr marL="0" lvl="0" indent="0" algn="ctr" rtl="0">
                <a:spcBef>
                  <a:spcPts val="0"/>
                </a:spcBef>
                <a:spcAft>
                  <a:spcPts val="0"/>
                </a:spcAft>
                <a:buClr>
                  <a:schemeClr val="dk1"/>
                </a:buClr>
                <a:buSzPts val="1100"/>
                <a:buFont typeface="Arial"/>
                <a:buNone/>
              </a:pPr>
              <a:r>
                <a:rPr lang="ka-GE" sz="1600" dirty="0">
                  <a:solidFill>
                    <a:srgbClr val="FFFFFF"/>
                  </a:solidFill>
                  <a:latin typeface="Calibri" panose="020F0502020204030204" pitchFamily="34" charset="0"/>
                  <a:ea typeface="Calibri"/>
                  <a:cs typeface="Calibri" panose="020F0502020204030204" pitchFamily="34" charset="0"/>
                  <a:sym typeface="Calibri"/>
                </a:rPr>
                <a:t>ხელშეწყობა, დახმარება</a:t>
              </a:r>
            </a:p>
            <a:p>
              <a:pPr marL="0" lvl="0" indent="0" algn="ctr" rtl="0">
                <a:spcBef>
                  <a:spcPts val="0"/>
                </a:spcBef>
                <a:spcAft>
                  <a:spcPts val="0"/>
                </a:spcAft>
                <a:buClr>
                  <a:schemeClr val="dk1"/>
                </a:buClr>
                <a:buSzPts val="1100"/>
                <a:buFont typeface="Arial"/>
                <a:buNone/>
              </a:pPr>
              <a:endParaRPr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8" name="Google Shape;168;g8d3272b2c0_0_186"/>
            <p:cNvSpPr/>
            <p:nvPr/>
          </p:nvSpPr>
          <p:spPr>
            <a:xfrm>
              <a:off x="3146159" y="3677740"/>
              <a:ext cx="2814330" cy="2081753"/>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9" name="Google Shape;169;g8d3272b2c0_0_186"/>
            <p:cNvSpPr txBox="1"/>
            <p:nvPr/>
          </p:nvSpPr>
          <p:spPr>
            <a:xfrm>
              <a:off x="3701551" y="4329606"/>
              <a:ext cx="1614615" cy="113859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   networking</a:t>
              </a:r>
            </a:p>
            <a:p>
              <a:pPr marL="0" marR="0" lvl="0" indent="0" algn="ctr" rtl="0">
                <a:lnSpc>
                  <a:spcPct val="90000"/>
                </a:lnSpc>
                <a:spcBef>
                  <a:spcPts val="630"/>
                </a:spcBef>
                <a:spcAft>
                  <a:spcPts val="0"/>
                </a:spcAft>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(n.)</a:t>
              </a: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ka-GE" sz="1600" dirty="0">
                  <a:solidFill>
                    <a:srgbClr val="FFFFFF"/>
                  </a:solidFill>
                  <a:latin typeface="Calibri" panose="020F0502020204030204" pitchFamily="34" charset="0"/>
                  <a:ea typeface="Calibri"/>
                  <a:cs typeface="Calibri" panose="020F0502020204030204" pitchFamily="34" charset="0"/>
                  <a:sym typeface="Calibri"/>
                </a:rPr>
                <a:t>კავშირების, კონტაქტების დამყარება</a:t>
              </a:r>
            </a:p>
            <a:p>
              <a:pPr marL="0" marR="0" lvl="0" indent="0" algn="ctr" rtl="0">
                <a:lnSpc>
                  <a:spcPct val="90000"/>
                </a:lnSpc>
                <a:spcBef>
                  <a:spcPts val="630"/>
                </a:spcBef>
                <a:spcAft>
                  <a:spcPts val="0"/>
                </a:spcAft>
                <a:buNone/>
              </a:pP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0" name="Google Shape;170;g8d3272b2c0_0_186"/>
            <p:cNvSpPr/>
            <p:nvPr/>
          </p:nvSpPr>
          <p:spPr>
            <a:xfrm rot="9722507">
              <a:off x="2027857" y="3352594"/>
              <a:ext cx="1947465" cy="60164"/>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8" name="Google Shape;178;g8d3272b2c0_0_186"/>
            <p:cNvSpPr/>
            <p:nvPr/>
          </p:nvSpPr>
          <p:spPr>
            <a:xfrm rot="-8718770">
              <a:off x="2181777" y="1798872"/>
              <a:ext cx="2041661" cy="2479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80" name="Google Shape;180;g8d3272b2c0_0_186"/>
            <p:cNvSpPr/>
            <p:nvPr/>
          </p:nvSpPr>
          <p:spPr>
            <a:xfrm>
              <a:off x="-424855" y="491841"/>
              <a:ext cx="3275163" cy="1909314"/>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ka-GE" sz="2000" b="1" dirty="0">
                  <a:solidFill>
                    <a:schemeClr val="bg1"/>
                  </a:solidFill>
                  <a:latin typeface="Sylfaen Regular" pitchFamily="18" charset="0"/>
                  <a:cs typeface="Calibri" panose="020F0502020204030204" pitchFamily="34" charset="0"/>
                </a:rPr>
                <a:t>    </a:t>
              </a:r>
              <a:r>
                <a:rPr lang="en-US" sz="2000" b="1" dirty="0">
                  <a:solidFill>
                    <a:schemeClr val="bg1"/>
                  </a:solidFill>
                  <a:latin typeface="Calibri" panose="020F0502020204030204" pitchFamily="34" charset="0"/>
                  <a:cs typeface="Calibri" panose="020F0502020204030204" pitchFamily="34" charset="0"/>
                </a:rPr>
                <a:t>competitiveness</a:t>
              </a:r>
            </a:p>
            <a:p>
              <a:pPr marL="0" lvl="0" indent="0" algn="l" rtl="0">
                <a:spcBef>
                  <a:spcPts val="0"/>
                </a:spcBef>
                <a:spcAft>
                  <a:spcPts val="0"/>
                </a:spcAft>
                <a:buNone/>
              </a:pPr>
              <a:r>
                <a:rPr lang="en-US" sz="2000" b="1" dirty="0">
                  <a:solidFill>
                    <a:schemeClr val="bg1"/>
                  </a:solidFill>
                  <a:latin typeface="Sylfaen Regular" pitchFamily="18" charset="0"/>
                </a:rPr>
                <a:t>          </a:t>
              </a:r>
              <a:r>
                <a:rPr lang="ka-GE" sz="2000" b="1" dirty="0">
                  <a:solidFill>
                    <a:schemeClr val="bg1"/>
                  </a:solidFill>
                  <a:latin typeface="Sylfaen Regular" pitchFamily="18" charset="0"/>
                </a:rPr>
                <a:t>     </a:t>
              </a:r>
              <a:r>
                <a:rPr lang="en-US" sz="2000" b="1" dirty="0">
                  <a:solidFill>
                    <a:schemeClr val="bg1"/>
                  </a:solidFill>
                  <a:latin typeface="Sylfaen Regular" pitchFamily="18" charset="0"/>
                </a:rPr>
                <a:t>(n.)</a:t>
              </a:r>
            </a:p>
            <a:p>
              <a:pPr marL="0" lvl="0" indent="0" algn="l" rtl="0">
                <a:spcBef>
                  <a:spcPts val="0"/>
                </a:spcBef>
                <a:spcAft>
                  <a:spcPts val="0"/>
                </a:spcAft>
                <a:buNone/>
              </a:pPr>
              <a:r>
                <a:rPr lang="ka-GE" sz="1600" dirty="0">
                  <a:solidFill>
                    <a:schemeClr val="bg1"/>
                  </a:solidFill>
                  <a:latin typeface="Sylfaen Regular" pitchFamily="18" charset="0"/>
                </a:rPr>
                <a:t>კონკურენტუნარიანობა</a:t>
              </a:r>
              <a:endParaRPr sz="1600" dirty="0">
                <a:solidFill>
                  <a:schemeClr val="bg1"/>
                </a:solidFill>
                <a:latin typeface="Sylfaen Regular" pitchFamily="18" charset="0"/>
              </a:endParaRPr>
            </a:p>
          </p:txBody>
        </p:sp>
      </p:grpSp>
      <p:cxnSp>
        <p:nvCxnSpPr>
          <p:cNvPr id="3" name="Straight Connector 2">
            <a:extLst>
              <a:ext uri="{FF2B5EF4-FFF2-40B4-BE49-F238E27FC236}">
                <a16:creationId xmlns:a16="http://schemas.microsoft.com/office/drawing/2014/main" id="{9CE2E9F6-ECFC-4E79-9334-E45B6F63DD91}"/>
              </a:ext>
            </a:extLst>
          </p:cNvPr>
          <p:cNvCxnSpPr>
            <a:cxnSpLocks/>
            <a:stCxn id="148" idx="0"/>
            <a:endCxn id="148" idx="0"/>
          </p:cNvCxnSpPr>
          <p:nvPr/>
        </p:nvCxnSpPr>
        <p:spPr>
          <a:xfrm>
            <a:off x="6062498" y="2950984"/>
            <a:ext cx="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D5A52FD-7E06-4697-8EF9-CB741C6CB568}"/>
              </a:ext>
            </a:extLst>
          </p:cNvPr>
          <p:cNvCxnSpPr>
            <a:cxnSpLocks/>
            <a:stCxn id="148" idx="6"/>
          </p:cNvCxnSpPr>
          <p:nvPr/>
        </p:nvCxnSpPr>
        <p:spPr>
          <a:xfrm flipV="1">
            <a:off x="6976860" y="3755532"/>
            <a:ext cx="1124857" cy="805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EFEFD1-011D-428F-BAF8-0CB92112E763}"/>
              </a:ext>
            </a:extLst>
          </p:cNvPr>
          <p:cNvCxnSpPr>
            <a:cxnSpLocks/>
            <a:stCxn id="152" idx="4"/>
          </p:cNvCxnSpPr>
          <p:nvPr/>
        </p:nvCxnSpPr>
        <p:spPr>
          <a:xfrm flipH="1">
            <a:off x="6021925" y="2274224"/>
            <a:ext cx="85216" cy="833485"/>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43F571-B4BF-4BB5-9A9B-16746047EECD}"/>
              </a:ext>
            </a:extLst>
          </p:cNvPr>
          <p:cNvCxnSpPr>
            <a:cxnSpLocks/>
          </p:cNvCxnSpPr>
          <p:nvPr/>
        </p:nvCxnSpPr>
        <p:spPr>
          <a:xfrm flipH="1" flipV="1">
            <a:off x="5161767" y="4744301"/>
            <a:ext cx="597551" cy="154875"/>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F1AB0AA-2552-43C2-9A14-83D255EAE2EC}"/>
              </a:ext>
            </a:extLst>
          </p:cNvPr>
          <p:cNvCxnSpPr/>
          <p:nvPr/>
        </p:nvCxnSpPr>
        <p:spPr>
          <a:xfrm flipV="1">
            <a:off x="6643010" y="2479210"/>
            <a:ext cx="940843" cy="796974"/>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E7606E2-4734-4845-A0B7-5E5716F16EBF}"/>
              </a:ext>
            </a:extLst>
          </p:cNvPr>
          <p:cNvSpPr/>
          <p:nvPr/>
        </p:nvSpPr>
        <p:spPr>
          <a:xfrm>
            <a:off x="7796346" y="1266435"/>
            <a:ext cx="2936757" cy="17338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adaptability</a:t>
            </a:r>
          </a:p>
          <a:p>
            <a:pPr algn="ctr"/>
            <a:r>
              <a:rPr lang="en-US" sz="2000" b="1" dirty="0">
                <a:latin typeface="Calibri" panose="020F0502020204030204" pitchFamily="34" charset="0"/>
                <a:cs typeface="Calibri" panose="020F0502020204030204" pitchFamily="34" charset="0"/>
              </a:rPr>
              <a:t>(n.)</a:t>
            </a:r>
          </a:p>
          <a:p>
            <a:pPr algn="ctr"/>
            <a:r>
              <a:rPr lang="ka-GE" sz="1600" dirty="0">
                <a:latin typeface="Calibri" panose="020F0502020204030204" pitchFamily="34" charset="0"/>
                <a:cs typeface="Calibri" panose="020F0502020204030204" pitchFamily="34" charset="0"/>
              </a:rPr>
              <a:t>შემგუებლობა, შეგუების უნარი</a:t>
            </a:r>
          </a:p>
          <a:p>
            <a:pPr algn="ctr"/>
            <a:endParaRPr lang="en-US" sz="2400" b="1" dirty="0">
              <a:latin typeface="Calibri" panose="020F0502020204030204" pitchFamily="34" charset="0"/>
              <a:cs typeface="Calibri" panose="020F0502020204030204" pitchFamily="34" charset="0"/>
            </a:endParaRPr>
          </a:p>
        </p:txBody>
      </p:sp>
      <p:cxnSp>
        <p:nvCxnSpPr>
          <p:cNvPr id="4" name="Straight Connector 3"/>
          <p:cNvCxnSpPr/>
          <p:nvPr/>
        </p:nvCxnSpPr>
        <p:spPr>
          <a:xfrm>
            <a:off x="6009656" y="2169109"/>
            <a:ext cx="158" cy="965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a:stCxn id="11" idx="3"/>
          </p:cNvCxnSpPr>
          <p:nvPr/>
        </p:nvCxnSpPr>
        <p:spPr>
          <a:xfrm flipH="1">
            <a:off x="6753340" y="2746335"/>
            <a:ext cx="1473084" cy="78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6809517" y="4065226"/>
            <a:ext cx="1090212" cy="462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954187" y="4444874"/>
            <a:ext cx="38699" cy="449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92573" y="2698643"/>
            <a:ext cx="1263906" cy="643932"/>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4DF1F2A-1529-4E43-9665-6B483FF7623D}"/>
              </a:ext>
            </a:extLst>
          </p:cNvPr>
          <p:cNvSpPr/>
          <p:nvPr/>
        </p:nvSpPr>
        <p:spPr>
          <a:xfrm>
            <a:off x="1479511" y="3842449"/>
            <a:ext cx="2744854" cy="16896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perseverance</a:t>
            </a:r>
          </a:p>
          <a:p>
            <a:pPr algn="ctr"/>
            <a:r>
              <a:rPr lang="en-US" sz="2000" b="1" dirty="0"/>
              <a:t>(n.)</a:t>
            </a:r>
          </a:p>
          <a:p>
            <a:pPr algn="ctr"/>
            <a:r>
              <a:rPr lang="ka-GE" sz="1800" dirty="0"/>
              <a:t>შეუპოვრობა</a:t>
            </a:r>
          </a:p>
          <a:p>
            <a:pPr algn="ctr"/>
            <a:endParaRPr lang="en-US" sz="1600" dirty="0"/>
          </a:p>
        </p:txBody>
      </p:sp>
      <p:cxnSp>
        <p:nvCxnSpPr>
          <p:cNvPr id="32" name="Straight Connector 31"/>
          <p:cNvCxnSpPr/>
          <p:nvPr/>
        </p:nvCxnSpPr>
        <p:spPr>
          <a:xfrm flipV="1">
            <a:off x="4077310" y="3944726"/>
            <a:ext cx="1418504" cy="58323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2210764"/>
            <a:ext cx="3431400" cy="198624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persuasion</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7"/>
            <a:ext cx="3489768" cy="66639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rPr>
              <a:t>დამაჯერებლობა</a:t>
            </a: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397573"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258105" y="5232007"/>
            <a:ext cx="6214369"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The occasion will be a test of the senator's powers of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persuasion</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adaptability</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463482" y="4377695"/>
            <a:ext cx="3489768" cy="6220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rPr>
              <a:t>შემგუებლობა, შეგუების უნარი</a:t>
            </a: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7"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180386"/>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Adaptability</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is a necessary quality in an ever-changing work environment.</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2533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facilitation</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7"/>
            <a:ext cx="3471074" cy="7019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panose="020F0502020204030204" pitchFamily="34" charset="0"/>
                <a:ea typeface="Calibri"/>
                <a:cs typeface="Calibri" panose="020F0502020204030204" pitchFamily="34" charset="0"/>
                <a:sym typeface="Calibri"/>
              </a:rPr>
              <a:t>ხელშეწყობა, დახმარება</a:t>
            </a: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7"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company provides consulting and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facilitation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services.</a:t>
            </a:r>
          </a:p>
        </p:txBody>
      </p:sp>
    </p:spTree>
    <p:extLst>
      <p:ext uri="{BB962C8B-B14F-4D97-AF65-F5344CB8AC3E}">
        <p14:creationId xmlns:p14="http://schemas.microsoft.com/office/powerpoint/2010/main" val="46201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networking</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1800" u="none" strike="noStrike" cap="none">
                <a:solidFill>
                  <a:srgbClr val="FFFFFF"/>
                </a:solidFill>
                <a:latin typeface="Calibri" panose="020F0502020204030204" pitchFamily="34" charset="0"/>
                <a:ea typeface="Calibri"/>
                <a:cs typeface="Calibri" panose="020F0502020204030204" pitchFamily="34" charset="0"/>
                <a:sym typeface="Calibri"/>
              </a:rPr>
              <a:t>კავშირების, კონტაქტების დამყარება</a:t>
            </a:r>
            <a:endParaRPr lang="ka-GE" sz="18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Her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networking</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skills were legendary in the business.</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4687</TotalTime>
  <Words>1584</Words>
  <Application>Microsoft Office PowerPoint</Application>
  <PresentationFormat>Widescreen</PresentationFormat>
  <Paragraphs>300</Paragraphs>
  <Slides>45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Regular</vt:lpstr>
      <vt:lpstr>Sylfaen</vt:lpstr>
      <vt:lpstr>Sylfaen Regular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True</vt:lpstr>
      <vt:lpstr>False</vt:lpstr>
      <vt:lpstr>True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358</cp:revision>
  <dcterms:created xsi:type="dcterms:W3CDTF">2020-04-09T12:21:27Z</dcterms:created>
  <dcterms:modified xsi:type="dcterms:W3CDTF">2021-02-02T11:49:35Z</dcterms:modified>
</cp:coreProperties>
</file>