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57" r:id="rId17"/>
    <p:sldId id="358" r:id="rId18"/>
    <p:sldId id="359" r:id="rId19"/>
    <p:sldId id="360" r:id="rId20"/>
    <p:sldId id="393" r:id="rId21"/>
    <p:sldId id="404" r:id="rId22"/>
    <p:sldId id="387" r:id="rId23"/>
    <p:sldId id="388" r:id="rId24"/>
    <p:sldId id="353" r:id="rId25"/>
    <p:sldId id="403" r:id="rId26"/>
    <p:sldId id="354" r:id="rId27"/>
    <p:sldId id="363" r:id="rId28"/>
    <p:sldId id="364" r:id="rId29"/>
    <p:sldId id="365" r:id="rId30"/>
    <p:sldId id="296" r:id="rId31"/>
    <p:sldId id="325" r:id="rId32"/>
    <p:sldId id="405" r:id="rId33"/>
    <p:sldId id="406" r:id="rId34"/>
    <p:sldId id="415" r:id="rId35"/>
    <p:sldId id="302" r:id="rId36"/>
    <p:sldId id="330" r:id="rId37"/>
    <p:sldId id="331"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865"/>
  </p:normalViewPr>
  <p:slideViewPr>
    <p:cSldViewPr snapToGrid="0">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96615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05670" y="1922645"/>
            <a:ext cx="3997968"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smtClean="0">
                <a:solidFill>
                  <a:schemeClr val="bg1"/>
                </a:solidFill>
                <a:latin typeface="Calibri" panose="020F0502020204030204" pitchFamily="34" charset="0"/>
                <a:cs typeface="Calibri" panose="020F0502020204030204" pitchFamily="34" charset="0"/>
              </a:rPr>
              <a:t>labour-saving</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590411" y="46484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itchFamily="34" charset="0"/>
                <a:cs typeface="Calibri" panose="020F0502020204030204" pitchFamily="34" charset="0"/>
              </a:rPr>
              <a:t>შრომის დამზოგველი, </a:t>
            </a:r>
            <a:r>
              <a:rPr lang="ka-GE" sz="1800" b="1" dirty="0" smtClean="0">
                <a:solidFill>
                  <a:schemeClr val="bg1"/>
                </a:solidFill>
                <a:latin typeface="Calibri" panose="020F0502020204030204" pitchFamily="34" charset="0"/>
                <a:cs typeface="Calibri" panose="020F0502020204030204" pitchFamily="34" charset="0"/>
              </a:rPr>
              <a:t>შემამსუბუქებელი</a:t>
            </a:r>
            <a:endParaRPr lang="ka-GE" sz="18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When technology works, it's a wonderful </a:t>
            </a:r>
            <a:r>
              <a:rPr lang="en-GB" sz="2400" i="1" u="none" strike="noStrike" cap="none" dirty="0" smtClean="0">
                <a:solidFill>
                  <a:srgbClr val="FF0000"/>
                </a:solidFill>
                <a:latin typeface="Calibri" panose="020F0502020204030204" pitchFamily="34" charset="0"/>
                <a:ea typeface="Calibri"/>
                <a:cs typeface="Calibri" panose="020F0502020204030204" pitchFamily="34" charset="0"/>
                <a:sym typeface="Calibri"/>
              </a:rPr>
              <a:t>labour-saving</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device.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0662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29082"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What we are planning is ……………………..technology never seen in Georgia  before.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35870" y="2241815"/>
            <a:ext cx="1629124"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cutting-edge</a:t>
            </a:r>
          </a:p>
        </p:txBody>
      </p:sp>
      <p:sp>
        <p:nvSpPr>
          <p:cNvPr id="18" name="Rectangle 17">
            <a:extLst>
              <a:ext uri="{FF2B5EF4-FFF2-40B4-BE49-F238E27FC236}">
                <a16:creationId xmlns:a16="http://schemas.microsoft.com/office/drawing/2014/main" id="{9F627E5A-4AF2-2946-8B8E-7F5BF220557A}"/>
              </a:ext>
            </a:extLst>
          </p:cNvPr>
          <p:cNvSpPr/>
          <p:nvPr/>
        </p:nvSpPr>
        <p:spPr>
          <a:xfrm>
            <a:off x="5465534" y="2227188"/>
            <a:ext cx="1728683"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obsolete</a:t>
            </a:r>
          </a:p>
        </p:txBody>
      </p:sp>
      <p:sp>
        <p:nvSpPr>
          <p:cNvPr id="19" name="Rectangle 18">
            <a:extLst>
              <a:ext uri="{FF2B5EF4-FFF2-40B4-BE49-F238E27FC236}">
                <a16:creationId xmlns:a16="http://schemas.microsoft.com/office/drawing/2014/main" id="{9B367E4F-EA24-D143-A51F-FA5040CB2782}"/>
              </a:ext>
            </a:extLst>
          </p:cNvPr>
          <p:cNvSpPr/>
          <p:nvPr/>
        </p:nvSpPr>
        <p:spPr>
          <a:xfrm>
            <a:off x="7617041" y="2227188"/>
            <a:ext cx="1629124"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navigate</a:t>
            </a:r>
          </a:p>
        </p:txBody>
      </p:sp>
      <p:sp>
        <p:nvSpPr>
          <p:cNvPr id="20" name="Rectangle 19">
            <a:extLst>
              <a:ext uri="{FF2B5EF4-FFF2-40B4-BE49-F238E27FC236}">
                <a16:creationId xmlns:a16="http://schemas.microsoft.com/office/drawing/2014/main" id="{D86E702E-104A-D647-B1CD-0A5C18F4C340}"/>
              </a:ext>
            </a:extLst>
          </p:cNvPr>
          <p:cNvSpPr/>
          <p:nvPr/>
        </p:nvSpPr>
        <p:spPr>
          <a:xfrm>
            <a:off x="9562613" y="2227188"/>
            <a:ext cx="1995166"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labour-saving</a:t>
            </a:r>
            <a:endParaRPr lang="en-GB"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02347" y="2241815"/>
            <a:ext cx="1915552"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revolutionise</a:t>
            </a:r>
            <a:endParaRPr lang="en-GB" sz="2000" b="1"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9063891" y="279393"/>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2.22222E-6 L 0.1336 0.2412 " pathEditMode="relative" rAng="0" ptsTypes="AA">
                                      <p:cBhvr>
                                        <p:cTn id="6" dur="2000" fill="hold"/>
                                        <p:tgtEl>
                                          <p:spTgt spid="17"/>
                                        </p:tgtEl>
                                        <p:attrNameLst>
                                          <p:attrName>ppt_x</p:attrName>
                                          <p:attrName>ppt_y</p:attrName>
                                        </p:attrNameLst>
                                      </p:cBhvr>
                                      <p:rCtr x="6680"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4073" y="365661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We need to replace some ……………………equipment.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711398" y="2304288"/>
            <a:ext cx="2023973"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revolutionise</a:t>
            </a:r>
            <a:endParaRPr lang="en-GB"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412202" y="2303451"/>
            <a:ext cx="1606487"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obsolete</a:t>
            </a:r>
          </a:p>
        </p:txBody>
      </p:sp>
      <p:sp>
        <p:nvSpPr>
          <p:cNvPr id="19" name="Rectangle 18">
            <a:extLst>
              <a:ext uri="{FF2B5EF4-FFF2-40B4-BE49-F238E27FC236}">
                <a16:creationId xmlns:a16="http://schemas.microsoft.com/office/drawing/2014/main" id="{9B367E4F-EA24-D143-A51F-FA5040CB2782}"/>
              </a:ext>
            </a:extLst>
          </p:cNvPr>
          <p:cNvSpPr/>
          <p:nvPr/>
        </p:nvSpPr>
        <p:spPr>
          <a:xfrm>
            <a:off x="6458588" y="2264543"/>
            <a:ext cx="1728682" cy="85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navigate</a:t>
            </a:r>
          </a:p>
        </p:txBody>
      </p:sp>
      <p:sp>
        <p:nvSpPr>
          <p:cNvPr id="20" name="Rectangle 19">
            <a:extLst>
              <a:ext uri="{FF2B5EF4-FFF2-40B4-BE49-F238E27FC236}">
                <a16:creationId xmlns:a16="http://schemas.microsoft.com/office/drawing/2014/main" id="{D86E702E-104A-D647-B1CD-0A5C18F4C340}"/>
              </a:ext>
            </a:extLst>
          </p:cNvPr>
          <p:cNvSpPr/>
          <p:nvPr/>
        </p:nvSpPr>
        <p:spPr>
          <a:xfrm>
            <a:off x="8560663" y="2264543"/>
            <a:ext cx="2103153" cy="862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labour-saving</a:t>
            </a:r>
            <a:endParaRPr lang="en-GB"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174987" y="27628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0.00138 L 0.13217 0.27987 " pathEditMode="relative" rAng="0" ptsTypes="AA">
                                      <p:cBhvr>
                                        <p:cTn id="6" dur="2000" fill="hold"/>
                                        <p:tgtEl>
                                          <p:spTgt spid="18"/>
                                        </p:tgtEl>
                                        <p:attrNameLst>
                                          <p:attrName>ppt_x</p:attrName>
                                          <p:attrName>ppt_y</p:attrName>
                                        </p:attrNameLst>
                                      </p:cBhvr>
                                      <p:rCtr x="6602" y="1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anose="020F0502020204030204" pitchFamily="34" charset="0"/>
                <a:cs typeface="Calibri" panose="020F0502020204030204" pitchFamily="34" charset="0"/>
              </a:rPr>
              <a:t>Electronic cash systems have …………………………..the way </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people around  the world pay for goods and services.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2204063" y="2405689"/>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revolutionised</a:t>
            </a:r>
            <a:endParaRPr lang="en-GB"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5057788" y="2405849"/>
            <a:ext cx="1728682" cy="70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navigate</a:t>
            </a:r>
          </a:p>
        </p:txBody>
      </p:sp>
      <p:sp>
        <p:nvSpPr>
          <p:cNvPr id="20" name="Rectangle 19">
            <a:extLst>
              <a:ext uri="{FF2B5EF4-FFF2-40B4-BE49-F238E27FC236}">
                <a16:creationId xmlns:a16="http://schemas.microsoft.com/office/drawing/2014/main" id="{D86E702E-104A-D647-B1CD-0A5C18F4C340}"/>
              </a:ext>
            </a:extLst>
          </p:cNvPr>
          <p:cNvSpPr/>
          <p:nvPr/>
        </p:nvSpPr>
        <p:spPr>
          <a:xfrm>
            <a:off x="7659439" y="2422932"/>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labour-saving</a:t>
            </a:r>
            <a:endParaRPr lang="en-GB"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038254" y="295643"/>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7.40741E-7 L 0.26393 0.22338 " pathEditMode="relative" rAng="0" ptsTypes="AA">
                                      <p:cBhvr>
                                        <p:cTn id="6" dur="2000" fill="hold"/>
                                        <p:tgtEl>
                                          <p:spTgt spid="18"/>
                                        </p:tgtEl>
                                        <p:attrNameLst>
                                          <p:attrName>ppt_x</p:attrName>
                                          <p:attrName>ppt_y</p:attrName>
                                        </p:attrNameLst>
                                      </p:cBhvr>
                                      <p:rCtr x="13190"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Today, we also depend on modern, …………………………devices like the washer and dryer to save us time.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327078" y="2067782"/>
            <a:ext cx="1960518" cy="76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navigate</a:t>
            </a:r>
          </a:p>
        </p:txBody>
      </p:sp>
      <p:sp>
        <p:nvSpPr>
          <p:cNvPr id="20" name="Rectangle 19">
            <a:extLst>
              <a:ext uri="{FF2B5EF4-FFF2-40B4-BE49-F238E27FC236}">
                <a16:creationId xmlns:a16="http://schemas.microsoft.com/office/drawing/2014/main" id="{D86E702E-104A-D647-B1CD-0A5C18F4C340}"/>
              </a:ext>
            </a:extLst>
          </p:cNvPr>
          <p:cNvSpPr/>
          <p:nvPr/>
        </p:nvSpPr>
        <p:spPr>
          <a:xfrm>
            <a:off x="5922129" y="2083028"/>
            <a:ext cx="2076652" cy="7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labour-saving</a:t>
            </a:r>
            <a:endParaRPr lang="en-GB"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8973224" y="273290"/>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33333E-6 L -3.33333E-6 0.25 " pathEditMode="relative" rAng="0" ptsTypes="AA">
                                      <p:cBhvr>
                                        <p:cTn id="6" dur="2000" fill="hold"/>
                                        <p:tgtEl>
                                          <p:spTgt spid="2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86128" y="3635573"/>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If the web site of  a company is easy to ………………………., customers are satisfied.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id="{D86E702E-104A-D647-B1CD-0A5C18F4C340}"/>
              </a:ext>
            </a:extLst>
          </p:cNvPr>
          <p:cNvSpPr/>
          <p:nvPr/>
        </p:nvSpPr>
        <p:spPr>
          <a:xfrm>
            <a:off x="5335480" y="2045198"/>
            <a:ext cx="1944208" cy="724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navigate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973224" y="2307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4.07407E-6 L 0.11107 0.27569 " pathEditMode="relative" rAng="0" ptsTypes="AA">
                                      <p:cBhvr>
                                        <p:cTn id="6" dur="2000" fill="hold"/>
                                        <p:tgtEl>
                                          <p:spTgt spid="20"/>
                                        </p:tgtEl>
                                        <p:attrNameLst>
                                          <p:attrName>ppt_x</p:attrName>
                                          <p:attrName>ppt_y</p:attrName>
                                        </p:attrNameLst>
                                      </p:cBhvr>
                                      <p:rCtr x="5547" y="1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720956" y="960514"/>
            <a:ext cx="7480771" cy="5159678"/>
            <a:chOff x="657212" y="-887860"/>
            <a:chExt cx="7259114" cy="5382227"/>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825744" y="-887860"/>
              <a:ext cx="2887151" cy="175958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271623" y="-350770"/>
              <a:ext cx="2095391"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smtClean="0">
                  <a:solidFill>
                    <a:srgbClr val="FFFFFF"/>
                  </a:solidFill>
                  <a:latin typeface="Calibri" charset="0"/>
                  <a:ea typeface="Calibri" charset="0"/>
                  <a:cs typeface="Calibri" charset="0"/>
                  <a:sym typeface="Calibri"/>
                </a:rPr>
                <a:t>cybersecurity</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1800" b="1" dirty="0">
                  <a:solidFill>
                    <a:srgbClr val="FFFFFF"/>
                  </a:solidFill>
                  <a:latin typeface="Calibri" charset="0"/>
                  <a:ea typeface="Calibri" charset="0"/>
                  <a:cs typeface="Calibri" charset="0"/>
                  <a:sym typeface="Calibri"/>
                </a:rPr>
                <a:t>კიბერ უსაფრთხოება</a:t>
              </a: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539824" y="770737"/>
              <a:ext cx="2376502" cy="14479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766818" y="1068187"/>
              <a:ext cx="1922514" cy="64592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cyberattack</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კიბერ შეტევა   </a:t>
              </a:r>
              <a:endParaRPr sz="18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657212" y="2940936"/>
              <a:ext cx="2201019" cy="15534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923568" y="3139940"/>
              <a:ext cx="1718282" cy="108493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t</a:t>
              </a:r>
              <a:r>
                <a:rPr lang="en-US" sz="2000" b="1" dirty="0" smtClean="0">
                  <a:solidFill>
                    <a:srgbClr val="FFFFFF"/>
                  </a:solidFill>
                  <a:latin typeface="Calibri" charset="0"/>
                  <a:ea typeface="Calibri" charset="0"/>
                  <a:cs typeface="Calibri" charset="0"/>
                  <a:sym typeface="Calibri"/>
                </a:rPr>
                <a:t>o diminish</a:t>
              </a:r>
              <a:endParaRPr lang="en-US"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1800" b="1" dirty="0">
                  <a:solidFill>
                    <a:srgbClr val="FFFFFF"/>
                  </a:solidFill>
                  <a:latin typeface="Calibri" charset="0"/>
                  <a:ea typeface="Calibri" charset="0"/>
                  <a:cs typeface="Calibri" charset="0"/>
                  <a:sym typeface="Calibri"/>
                </a:rPr>
                <a:t>(v.)</a:t>
              </a:r>
              <a:endParaRPr lang="ka-GE"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b="1" dirty="0">
                  <a:solidFill>
                    <a:srgbClr val="FFFFFF"/>
                  </a:solidFill>
                  <a:latin typeface="Calibri" charset="0"/>
                  <a:ea typeface="Calibri" charset="0"/>
                  <a:cs typeface="Calibri" charset="0"/>
                  <a:sym typeface="Calibri"/>
                </a:rPr>
                <a:t>შემცირება, შესუსტება</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7209692" y="4859634"/>
            <a:ext cx="2250980" cy="1477679"/>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a:t>
            </a:r>
            <a:r>
              <a:rPr lang="en-US" sz="2000" b="1" dirty="0" smtClean="0">
                <a:latin typeface="Calibri" panose="020F0502020204030204" pitchFamily="34" charset="0"/>
                <a:cs typeface="Calibri" panose="020F0502020204030204" pitchFamily="34" charset="0"/>
              </a:rPr>
              <a:t>lended</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(adj.)</a:t>
            </a:r>
            <a:endParaRPr lang="ka-GE" sz="2000" b="1" dirty="0">
              <a:latin typeface="Calibri" panose="020F0502020204030204" pitchFamily="34" charset="0"/>
              <a:cs typeface="Calibri" panose="020F0502020204030204" pitchFamily="34" charset="0"/>
            </a:endParaRPr>
          </a:p>
          <a:p>
            <a:pPr algn="ctr"/>
            <a:r>
              <a:rPr lang="ka-GE" sz="1800" b="1" dirty="0">
                <a:latin typeface="Calibri" panose="020F0502020204030204" pitchFamily="34" charset="0"/>
                <a:cs typeface="Calibri" panose="020F0502020204030204" pitchFamily="34" charset="0"/>
              </a:rPr>
              <a:t>შერეული</a:t>
            </a:r>
            <a:endParaRPr lang="en-US" sz="1800" b="1"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2358639" y="2406579"/>
            <a:ext cx="2261846" cy="13996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pPr>
            <a:r>
              <a:rPr lang="en-US" sz="2400" b="1" dirty="0">
                <a:solidFill>
                  <a:srgbClr val="FFFFFF"/>
                </a:solidFill>
                <a:latin typeface="Calibri" charset="0"/>
                <a:ea typeface="Calibri" charset="0"/>
                <a:cs typeface="Calibri" charset="0"/>
                <a:sym typeface="Calibri"/>
              </a:rPr>
              <a:t>tuition</a:t>
            </a:r>
          </a:p>
          <a:p>
            <a:pPr lvl="0" algn="ctr">
              <a:lnSpc>
                <a:spcPct val="90000"/>
              </a:lnSpc>
            </a:pPr>
            <a:r>
              <a:rPr lang="en-US" sz="2400" b="1" dirty="0">
                <a:solidFill>
                  <a:srgbClr val="FFFFFF"/>
                </a:solidFill>
                <a:latin typeface="Calibri" charset="0"/>
                <a:ea typeface="Calibri" charset="0"/>
                <a:cs typeface="Calibri" charset="0"/>
                <a:sym typeface="Calibri"/>
              </a:rPr>
              <a:t>(n.)</a:t>
            </a:r>
          </a:p>
          <a:p>
            <a:pPr lvl="0" algn="ctr">
              <a:lnSpc>
                <a:spcPct val="90000"/>
              </a:lnSpc>
            </a:pPr>
            <a:r>
              <a:rPr lang="ka-GE" sz="1600" b="1" dirty="0">
                <a:solidFill>
                  <a:srgbClr val="FFFFFF"/>
                </a:solidFill>
                <a:latin typeface="Calibri" charset="0"/>
                <a:ea typeface="Calibri" charset="0"/>
                <a:cs typeface="Calibri" charset="0"/>
                <a:sym typeface="Calibri"/>
              </a:rPr>
              <a:t>სწავლება</a:t>
            </a:r>
          </a:p>
        </p:txBody>
      </p:sp>
      <p:pic>
        <p:nvPicPr>
          <p:cNvPr id="3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0" name="Picture 3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p:cNvCxnSpPr/>
          <p:nvPr/>
        </p:nvCxnSpPr>
        <p:spPr>
          <a:xfrm flipV="1">
            <a:off x="6324625" y="2681503"/>
            <a:ext cx="10024" cy="897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8" idx="1"/>
          </p:cNvCxnSpPr>
          <p:nvPr/>
        </p:nvCxnSpPr>
        <p:spPr>
          <a:xfrm flipH="1" flipV="1">
            <a:off x="4574904" y="3220318"/>
            <a:ext cx="1097366" cy="58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3C24C-8683-44AD-8E44-4A2A5E3226C3}"/>
              </a:ext>
            </a:extLst>
          </p:cNvPr>
          <p:cNvCxnSpPr>
            <a:cxnSpLocks/>
          </p:cNvCxnSpPr>
          <p:nvPr/>
        </p:nvCxnSpPr>
        <p:spPr>
          <a:xfrm flipH="1">
            <a:off x="5495278" y="3753265"/>
            <a:ext cx="600722" cy="370697"/>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48FA8E3-2CE3-3647-992D-018F0126A7B0}"/>
              </a:ext>
            </a:extLst>
          </p:cNvPr>
          <p:cNvSpPr/>
          <p:nvPr/>
        </p:nvSpPr>
        <p:spPr>
          <a:xfrm>
            <a:off x="8447260" y="347977"/>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cxnSp>
        <p:nvCxnSpPr>
          <p:cNvPr id="12" name="Straight Connector 11"/>
          <p:cNvCxnSpPr/>
          <p:nvPr/>
        </p:nvCxnSpPr>
        <p:spPr>
          <a:xfrm flipV="1">
            <a:off x="7069200" y="3300721"/>
            <a:ext cx="769023" cy="63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4654" y="4749558"/>
            <a:ext cx="626371" cy="376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32415" y="4833681"/>
            <a:ext cx="493664" cy="3804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87559" y="2184346"/>
            <a:ext cx="3059100" cy="211469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t</a:t>
            </a:r>
            <a:r>
              <a:rPr lang="en-US" sz="2800" b="1" dirty="0" smtClean="0">
                <a:solidFill>
                  <a:schemeClr val="bg1"/>
                </a:solidFill>
                <a:latin typeface="Calibri" pitchFamily="34" charset="0"/>
              </a:rPr>
              <a:t>uition</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854168" y="4441239"/>
            <a:ext cx="2725882"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ka-GE" sz="2400" b="1" dirty="0">
              <a:solidFill>
                <a:schemeClr val="bg1"/>
              </a:solidFill>
              <a:latin typeface="Calibri" pitchFamily="34" charset="0"/>
            </a:endParaRPr>
          </a:p>
          <a:p>
            <a:pPr algn="ctr">
              <a:lnSpc>
                <a:spcPct val="90000"/>
              </a:lnSpc>
              <a:spcBef>
                <a:spcPts val="630"/>
              </a:spcBef>
            </a:pPr>
            <a:r>
              <a:rPr lang="ka-GE" sz="2400" b="1" dirty="0">
                <a:solidFill>
                  <a:schemeClr val="bg1"/>
                </a:solidFill>
                <a:latin typeface="Calibri" pitchFamily="34" charset="0"/>
              </a:rPr>
              <a:t>სწავლება</a:t>
            </a: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931390" y="5480302"/>
            <a:ext cx="4571438" cy="969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All students receive </a:t>
            </a:r>
            <a:r>
              <a:rPr lang="en-US" sz="2600" i="1" strike="noStrike" cap="none" dirty="0">
                <a:solidFill>
                  <a:srgbClr val="FF0000"/>
                </a:solidFill>
                <a:latin typeface="Calibri" charset="0"/>
                <a:ea typeface="Calibri" charset="0"/>
                <a:cs typeface="Calibri" charset="0"/>
                <a:sym typeface="Calibri"/>
              </a:rPr>
              <a:t>tuition</a:t>
            </a:r>
            <a:r>
              <a:rPr lang="en-US" sz="2600" i="1" strike="noStrike" cap="none" dirty="0">
                <a:solidFill>
                  <a:schemeClr val="bg1"/>
                </a:solidFill>
                <a:latin typeface="Calibri" charset="0"/>
                <a:ea typeface="Calibri" charset="0"/>
                <a:cs typeface="Calibri" charset="0"/>
                <a:sym typeface="Calibri"/>
              </a:rPr>
              <a:t> in basic </a:t>
            </a:r>
            <a:r>
              <a:rPr lang="en-US" sz="2600" i="1" strike="noStrike" cap="none" dirty="0" err="1" smtClean="0">
                <a:solidFill>
                  <a:schemeClr val="bg1"/>
                </a:solidFill>
                <a:latin typeface="Calibri" charset="0"/>
                <a:ea typeface="Calibri" charset="0"/>
                <a:cs typeface="Calibri" charset="0"/>
                <a:sym typeface="Calibri"/>
              </a:rPr>
              <a:t>math</a:t>
            </a:r>
            <a:r>
              <a:rPr lang="en-US" sz="2600" i="1" dirty="0" err="1">
                <a:solidFill>
                  <a:schemeClr val="bg1"/>
                </a:solidFill>
                <a:latin typeface="Calibri" charset="0"/>
                <a:ea typeface="Calibri" charset="0"/>
                <a:cs typeface="Calibri" charset="0"/>
                <a:sym typeface="Calibri"/>
              </a:rPr>
              <a:t>s</a:t>
            </a:r>
            <a:r>
              <a:rPr lang="en-US" sz="2600" i="1" strike="noStrike" cap="none" dirty="0" smtClean="0">
                <a:solidFill>
                  <a:schemeClr val="bg1"/>
                </a:solidFill>
                <a:latin typeface="Calibri" charset="0"/>
                <a:ea typeface="Calibri" charset="0"/>
                <a:cs typeface="Calibri" charset="0"/>
                <a:sym typeface="Calibri"/>
              </a:rPr>
              <a:t>.</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447260" y="347977"/>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03421" y="1999716"/>
            <a:ext cx="3351482" cy="226750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cybersecurity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628224" y="4503816"/>
            <a:ext cx="3501874"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კიბერ </a:t>
            </a:r>
            <a:r>
              <a:rPr lang="ka-GE" sz="2400" b="1" dirty="0" smtClean="0">
                <a:solidFill>
                  <a:schemeClr val="bg1"/>
                </a:solidFill>
                <a:latin typeface="Calibri" pitchFamily="34" charset="0"/>
              </a:rPr>
              <a:t>უსაფრთხოება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164201" y="5450971"/>
            <a:ext cx="4429922" cy="102764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Ineffective </a:t>
            </a:r>
            <a:r>
              <a:rPr lang="en-US" sz="2000" i="1" strike="noStrike" cap="none" dirty="0" smtClean="0">
                <a:solidFill>
                  <a:srgbClr val="FF0000"/>
                </a:solidFill>
                <a:latin typeface="Calibri" charset="0"/>
                <a:ea typeface="Calibri" charset="0"/>
                <a:cs typeface="Calibri" charset="0"/>
                <a:sym typeface="Calibri"/>
              </a:rPr>
              <a:t>cybersecurity</a:t>
            </a:r>
            <a:r>
              <a:rPr lang="en-US" sz="2000" i="1" strike="noStrike" cap="none" dirty="0" smtClean="0">
                <a:solidFill>
                  <a:schemeClr val="bg1"/>
                </a:solidFill>
                <a:latin typeface="Calibri" charset="0"/>
                <a:ea typeface="Calibri" charset="0"/>
                <a:cs typeface="Calibri" charset="0"/>
                <a:sym typeface="Calibri"/>
              </a:rPr>
              <a:t> </a:t>
            </a:r>
            <a:r>
              <a:rPr lang="en-US" sz="2000" i="1" strike="noStrike" cap="none" dirty="0">
                <a:solidFill>
                  <a:schemeClr val="bg1"/>
                </a:solidFill>
                <a:latin typeface="Calibri" charset="0"/>
                <a:ea typeface="Calibri" charset="0"/>
                <a:cs typeface="Calibri" charset="0"/>
                <a:sym typeface="Calibri"/>
              </a:rPr>
              <a:t>and attacks on our informational infrastructure put our nation at risk.</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447260" y="347977"/>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91920" y="2456597"/>
            <a:ext cx="3178063" cy="2138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2800" b="1" dirty="0" smtClean="0">
                <a:solidFill>
                  <a:schemeClr val="bg1"/>
                </a:solidFill>
                <a:latin typeface="Calibri" pitchFamily="34" charset="0"/>
              </a:rPr>
              <a:t>cyberattack</a:t>
            </a:r>
            <a:endParaRPr lang="sv-SE" sz="2800" b="1" dirty="0">
              <a:solidFill>
                <a:schemeClr val="bg1"/>
              </a:solidFill>
              <a:latin typeface="Calibri" pitchFamily="34" charset="0"/>
            </a:endParaRPr>
          </a:p>
          <a:p>
            <a:pPr lvl="0" algn="ctr"/>
            <a:r>
              <a:rPr lang="sv-SE" sz="2800" b="1" dirty="0">
                <a:solidFill>
                  <a:schemeClr val="bg1"/>
                </a:solidFill>
                <a:latin typeface="Calibri" pitchFamily="34" charset="0"/>
              </a:rPr>
              <a:t>(n.)</a:t>
            </a:r>
          </a:p>
        </p:txBody>
      </p:sp>
      <p:sp>
        <p:nvSpPr>
          <p:cNvPr id="190" name="Google Shape;190;g8d3272b2c0_0_231"/>
          <p:cNvSpPr/>
          <p:nvPr/>
        </p:nvSpPr>
        <p:spPr>
          <a:xfrm>
            <a:off x="4742046" y="4676713"/>
            <a:ext cx="3269366"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sv-SE" sz="2400" b="1" dirty="0">
                <a:solidFill>
                  <a:schemeClr val="bg1"/>
                </a:solidFill>
                <a:latin typeface="Calibri" pitchFamily="34" charset="0"/>
              </a:rPr>
              <a:t>კიბერ შეტევა </a:t>
            </a:r>
            <a:endParaRPr lang="ka-GE" sz="2400" b="1"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915053" y="5486400"/>
            <a:ext cx="4731798" cy="10797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For cybersecurity, a single </a:t>
            </a:r>
            <a:r>
              <a:rPr lang="en-US" sz="2400" i="1" strike="noStrike" cap="none" dirty="0">
                <a:solidFill>
                  <a:srgbClr val="FF0000"/>
                </a:solidFill>
                <a:latin typeface="Calibri" charset="0"/>
                <a:ea typeface="Calibri" charset="0"/>
                <a:cs typeface="Calibri" charset="0"/>
                <a:sym typeface="Calibri"/>
              </a:rPr>
              <a:t>cyberattack</a:t>
            </a:r>
            <a:r>
              <a:rPr lang="en-US" sz="2400" i="1" strike="noStrike" cap="none" dirty="0">
                <a:solidFill>
                  <a:schemeClr val="bg1"/>
                </a:solidFill>
                <a:latin typeface="Calibri" charset="0"/>
                <a:ea typeface="Calibri" charset="0"/>
                <a:cs typeface="Calibri" charset="0"/>
                <a:sym typeface="Calibri"/>
              </a:rPr>
              <a:t> can degrade a control system in multiple ways.</a:t>
            </a:r>
            <a:endParaRPr sz="24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447260" y="330886"/>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Technology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 </a:t>
            </a:r>
            <a:r>
              <a:rPr lang="ka-GE" sz="6600" dirty="0" smtClean="0">
                <a:solidFill>
                  <a:schemeClr val="bg1"/>
                </a:solidFill>
                <a:latin typeface="Sylfaen Regular" pitchFamily="18" charset="0"/>
                <a:ea typeface="Calibri"/>
                <a:cs typeface="Calibri" panose="020F0502020204030204" pitchFamily="34" charset="0"/>
                <a:sym typeface="Calibri"/>
              </a:rPr>
              <a:t>ტექნოლოგია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08881" y="2495372"/>
            <a:ext cx="3238480" cy="205681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b</a:t>
            </a:r>
            <a:r>
              <a:rPr lang="en-US" sz="2800" b="1" dirty="0" smtClean="0">
                <a:solidFill>
                  <a:schemeClr val="bg1"/>
                </a:solidFill>
                <a:latin typeface="Calibri" pitchFamily="34" charset="0"/>
              </a:rPr>
              <a:t>lended</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827534" y="4652001"/>
            <a:ext cx="3189645" cy="797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შერეული</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80397" y="5649303"/>
            <a:ext cx="4095448" cy="106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rgbClr val="FF0000"/>
                </a:solidFill>
                <a:latin typeface="Calibri" charset="0"/>
                <a:ea typeface="Calibri" charset="0"/>
                <a:cs typeface="Calibri" charset="0"/>
              </a:rPr>
              <a:t>Blended </a:t>
            </a:r>
            <a:r>
              <a:rPr lang="en-US" sz="2400" i="1" dirty="0">
                <a:solidFill>
                  <a:schemeClr val="bg1"/>
                </a:solidFill>
                <a:latin typeface="Calibri" charset="0"/>
                <a:ea typeface="Calibri" charset="0"/>
                <a:cs typeface="Calibri" charset="0"/>
              </a:rPr>
              <a:t>learning is a way of breaking down barriers to education.</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447260" y="347977"/>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78200" y="2187723"/>
            <a:ext cx="3099841" cy="20874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t</a:t>
            </a:r>
            <a:r>
              <a:rPr lang="en-US" sz="2800" b="1" dirty="0" smtClean="0">
                <a:solidFill>
                  <a:schemeClr val="bg1"/>
                </a:solidFill>
                <a:latin typeface="Calibri" pitchFamily="34" charset="0"/>
              </a:rPr>
              <a:t>o diminish</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(v.)</a:t>
            </a:r>
          </a:p>
        </p:txBody>
      </p:sp>
      <p:sp>
        <p:nvSpPr>
          <p:cNvPr id="190" name="Google Shape;190;g8d3272b2c0_0_231"/>
          <p:cNvSpPr/>
          <p:nvPr/>
        </p:nvSpPr>
        <p:spPr>
          <a:xfrm>
            <a:off x="4886501" y="4490117"/>
            <a:ext cx="3064873" cy="78134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შემცირება, </a:t>
            </a:r>
            <a:r>
              <a:rPr lang="ka-GE" sz="2400" b="1" dirty="0" smtClean="0">
                <a:solidFill>
                  <a:schemeClr val="bg1"/>
                </a:solidFill>
                <a:latin typeface="Calibri" pitchFamily="34" charset="0"/>
              </a:rPr>
              <a:t>შესუსტება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97894" y="5486400"/>
            <a:ext cx="4060454" cy="9930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threat of inflation is </a:t>
            </a:r>
            <a:r>
              <a:rPr lang="en-US" sz="2400" i="1" dirty="0">
                <a:solidFill>
                  <a:srgbClr val="FF0000"/>
                </a:solidFill>
                <a:latin typeface="Calibri" charset="0"/>
                <a:ea typeface="Calibri" charset="0"/>
                <a:cs typeface="Calibri" charset="0"/>
              </a:rPr>
              <a:t>diminishing</a:t>
            </a:r>
            <a:r>
              <a:rPr lang="en-US" sz="2400" i="1" dirty="0">
                <a:solidFill>
                  <a:schemeClr val="accent2"/>
                </a:solidFill>
                <a:latin typeface="Calibri" charset="0"/>
                <a:ea typeface="Calibri" charset="0"/>
                <a:cs typeface="Calibri" charset="0"/>
              </a:rPr>
              <a:t>.</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447260" y="347977"/>
            <a:ext cx="3067932" cy="1281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930878" y="288353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55027" y="3073643"/>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508671" y="2972137"/>
            <a:ext cx="5913904" cy="1365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Calibri" charset="0"/>
                <a:ea typeface="Calibri" charset="0"/>
                <a:cs typeface="Calibri" charset="0"/>
              </a:rPr>
              <a:t>How will COVID-19 change the world?</a:t>
            </a:r>
          </a:p>
        </p:txBody>
      </p:sp>
      <p:pic>
        <p:nvPicPr>
          <p:cNvPr id="4" name="Picture 3">
            <a:extLst>
              <a:ext uri="{FF2B5EF4-FFF2-40B4-BE49-F238E27FC236}">
                <a16:creationId xmlns:a16="http://schemas.microsoft.com/office/drawing/2014/main" id="{4B5C153F-4BA6-48AE-924F-19DA9627D3A0}"/>
              </a:ext>
            </a:extLst>
          </p:cNvPr>
          <p:cNvPicPr>
            <a:picLocks noChangeAspect="1"/>
          </p:cNvPicPr>
          <p:nvPr/>
        </p:nvPicPr>
        <p:blipFill>
          <a:blip r:embed="rId5"/>
          <a:stretch>
            <a:fillRect/>
          </a:stretch>
        </p:blipFill>
        <p:spPr>
          <a:xfrm>
            <a:off x="7686984" y="2582118"/>
            <a:ext cx="3633372" cy="2457411"/>
          </a:xfrm>
          <a:prstGeom prst="rect">
            <a:avLst/>
          </a:prstGeom>
        </p:spPr>
      </p:pic>
    </p:spTree>
    <p:extLst>
      <p:ext uri="{BB962C8B-B14F-4D97-AF65-F5344CB8AC3E}">
        <p14:creationId xmlns:p14="http://schemas.microsoft.com/office/powerpoint/2010/main" val="124319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25746"/>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The creators of executive education courses always try to make their offerings relevant to current business needs. The coronavirus crisis has sparked a wave of new </a:t>
            </a:r>
            <a:r>
              <a:rPr lang="en-GB" sz="2400" dirty="0" smtClean="0">
                <a:latin typeface="Calibri" charset="0"/>
                <a:ea typeface="Calibri" charset="0"/>
                <a:cs typeface="Calibri" charset="0"/>
              </a:rPr>
              <a:t>programmes</a:t>
            </a:r>
            <a:r>
              <a:rPr lang="en-US" sz="2400" dirty="0" smtClean="0">
                <a:latin typeface="Calibri" charset="0"/>
                <a:ea typeface="Calibri" charset="0"/>
                <a:cs typeface="Calibri" charset="0"/>
              </a:rPr>
              <a:t> </a:t>
            </a:r>
            <a:r>
              <a:rPr lang="en-US" sz="2400" dirty="0">
                <a:latin typeface="Calibri" charset="0"/>
                <a:ea typeface="Calibri" charset="0"/>
                <a:cs typeface="Calibri" charset="0"/>
              </a:rPr>
              <a:t>focusing on leadership in a crisis, for example. But even before the pandemic, there was another strong trend: the teaching of digital knowledge and skills around subjects such as artificial intelligence and </a:t>
            </a:r>
            <a:r>
              <a:rPr lang="en-US" sz="2400" dirty="0" smtClean="0">
                <a:latin typeface="Calibri" charset="0"/>
                <a:ea typeface="Calibri" charset="0"/>
                <a:cs typeface="Calibri" charset="0"/>
              </a:rPr>
              <a:t>cybersecurity</a:t>
            </a:r>
            <a:r>
              <a:rPr lang="en-US" sz="2400" dirty="0">
                <a:latin typeface="Calibri" charset="0"/>
                <a:ea typeface="Calibri" charset="0"/>
                <a:cs typeface="Calibri" charset="0"/>
              </a:rPr>
              <a:t>. Now, as the world has gone into lockdown to tackle </a:t>
            </a:r>
            <a:r>
              <a:rPr lang="en-US" sz="2400" dirty="0" smtClean="0">
                <a:latin typeface="Calibri" charset="0"/>
                <a:ea typeface="Calibri" charset="0"/>
                <a:cs typeface="Calibri" charset="0"/>
              </a:rPr>
              <a:t>COVID-19 </a:t>
            </a:r>
            <a:r>
              <a:rPr lang="en-US" sz="2400" dirty="0">
                <a:latin typeface="Calibri" charset="0"/>
                <a:ea typeface="Calibri" charset="0"/>
                <a:cs typeface="Calibri" charset="0"/>
              </a:rPr>
              <a:t>and working online from home is commonplace, an understanding of the digital world has become more important. Meanwhile, schools are also rethinking how to develop and expand remote tuition.</a:t>
            </a:r>
          </a:p>
        </p:txBody>
      </p:sp>
    </p:spTree>
    <p:extLst>
      <p:ext uri="{BB962C8B-B14F-4D97-AF65-F5344CB8AC3E}">
        <p14:creationId xmlns:p14="http://schemas.microsoft.com/office/powerpoint/2010/main" val="72857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Imperial College Business School is prominent among those embracing the trend. One example is a Cybersecurity for Executives </a:t>
            </a:r>
            <a:r>
              <a:rPr lang="en-GB" sz="2400" dirty="0" smtClean="0">
                <a:latin typeface="Calibri" panose="020F0502020204030204" pitchFamily="34" charset="0"/>
                <a:cs typeface="Calibri" panose="020F0502020204030204" pitchFamily="34" charset="0"/>
              </a:rPr>
              <a:t>programme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that teaches participants how they can implement better safeguards for IT networks, ways to protect against and handle </a:t>
            </a:r>
            <a:r>
              <a:rPr lang="en-US" sz="2400" dirty="0" smtClean="0">
                <a:latin typeface="Calibri" panose="020F0502020204030204" pitchFamily="34" charset="0"/>
                <a:cs typeface="Calibri" panose="020F0502020204030204" pitchFamily="34" charset="0"/>
              </a:rPr>
              <a:t>cyberattacks</a:t>
            </a:r>
            <a:r>
              <a:rPr lang="en-US" sz="2400" dirty="0">
                <a:latin typeface="Calibri" panose="020F0502020204030204" pitchFamily="34" charset="0"/>
                <a:cs typeface="Calibri" panose="020F0502020204030204" pitchFamily="34" charset="0"/>
              </a:rPr>
              <a:t>, and the threats to businesses if they do suffer such an event. Imperial also runs courses in artificial intelligence and the evolution of financial technology start-ups, or </a:t>
            </a:r>
            <a:r>
              <a:rPr lang="en-US" sz="2400" dirty="0" err="1">
                <a:latin typeface="Calibri" panose="020F0502020204030204" pitchFamily="34" charset="0"/>
                <a:cs typeface="Calibri" panose="020F0502020204030204" pitchFamily="34" charset="0"/>
              </a:rPr>
              <a:t>fintechs</a:t>
            </a:r>
            <a:r>
              <a:rPr lang="en-US" sz="2400" dirty="0">
                <a:latin typeface="Calibri" panose="020F0502020204030204" pitchFamily="34" charset="0"/>
                <a:cs typeface="Calibri" panose="020F0502020204030204" pitchFamily="34" charset="0"/>
              </a:rPr>
              <a:t>, both of which have proved popular.</a:t>
            </a:r>
          </a:p>
          <a:p>
            <a:pPr algn="just"/>
            <a:r>
              <a:rPr lang="en-US" sz="2400" dirty="0">
                <a:latin typeface="Calibri" panose="020F0502020204030204" pitchFamily="34" charset="0"/>
                <a:cs typeface="Calibri" panose="020F0502020204030204" pitchFamily="34" charset="0"/>
              </a:rPr>
              <a:t>In Barcelona, </a:t>
            </a:r>
            <a:r>
              <a:rPr lang="en-US" sz="2400" dirty="0" err="1">
                <a:latin typeface="Calibri" panose="020F0502020204030204" pitchFamily="34" charset="0"/>
                <a:cs typeface="Calibri" panose="020F0502020204030204" pitchFamily="34" charset="0"/>
              </a:rPr>
              <a:t>Iese</a:t>
            </a:r>
            <a:r>
              <a:rPr lang="en-US" sz="2400" dirty="0">
                <a:latin typeface="Calibri" panose="020F0502020204030204" pitchFamily="34" charset="0"/>
                <a:cs typeface="Calibri" panose="020F0502020204030204" pitchFamily="34" charset="0"/>
              </a:rPr>
              <a:t> Business School this year launched a three-day course combining teaching on artificial Intelligence with its Future of Management Initiative, a multidisciplinary project that will look at how AI affects leadership. The focus is on ethics, with tutors designing their teaching to prepare executives to put Al to use in their companies in a socially responsible way. </a:t>
            </a:r>
          </a:p>
        </p:txBody>
      </p:sp>
    </p:spTree>
    <p:extLst>
      <p:ext uri="{BB962C8B-B14F-4D97-AF65-F5344CB8AC3E}">
        <p14:creationId xmlns:p14="http://schemas.microsoft.com/office/powerpoint/2010/main" val="173172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80" y="1660124"/>
            <a:ext cx="11271300" cy="4978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Tutors everywhere now have to think about how they teach online. For courses already focused on tech, the hope is that such distance learning will be a good fit with target audiences. A 2018 study of managers by the </a:t>
            </a:r>
            <a:r>
              <a:rPr lang="en-US" sz="2400" dirty="0" err="1">
                <a:latin typeface="Calibri" panose="020F0502020204030204" pitchFamily="34" charset="0"/>
                <a:cs typeface="Calibri" panose="020F0502020204030204" pitchFamily="34" charset="0"/>
              </a:rPr>
              <a:t>Trium</a:t>
            </a:r>
            <a:r>
              <a:rPr lang="en-US" sz="2400" dirty="0">
                <a:latin typeface="Calibri" panose="020F0502020204030204" pitchFamily="34" charset="0"/>
                <a:cs typeface="Calibri" panose="020F0502020204030204" pitchFamily="34" charset="0"/>
              </a:rPr>
              <a:t> Executive MBA found that two-thirds of prospective learners on executive education courses wanted some online learning in the teaching offered, double the number five years earlier. Schools are starting to rethink their digital courses to adjust for this new world.  Even after the global coronavirus crisis is hopefully diminished and classes can resume in person, we will have transformed our way of thinking about teaching online. Staff, professors and students will most likely be much more willing and open to blended and online formats as a result of this. Once you get over the fear and hurdles of delivering online, you also see the many benefits.</a:t>
            </a:r>
          </a:p>
        </p:txBody>
      </p:sp>
    </p:spTree>
    <p:extLst>
      <p:ext uri="{BB962C8B-B14F-4D97-AF65-F5344CB8AC3E}">
        <p14:creationId xmlns:p14="http://schemas.microsoft.com/office/powerpoint/2010/main" val="73351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173412485"/>
              </p:ext>
            </p:extLst>
          </p:nvPr>
        </p:nvGraphicFramePr>
        <p:xfrm>
          <a:off x="615447" y="2616065"/>
          <a:ext cx="8883659" cy="1869973"/>
        </p:xfrm>
        <a:graphic>
          <a:graphicData uri="http://schemas.openxmlformats.org/drawingml/2006/table">
            <a:tbl>
              <a:tblPr>
                <a:noFill/>
                <a:tableStyleId>{B46CFEF4-99AF-46A8-A051-738FFB79779B}</a:tableStyleId>
              </a:tblPr>
              <a:tblGrid>
                <a:gridCol w="8883659">
                  <a:extLst>
                    <a:ext uri="{9D8B030D-6E8A-4147-A177-3AD203B41FA5}">
                      <a16:colId xmlns:a16="http://schemas.microsoft.com/office/drawing/2014/main" val="20000"/>
                    </a:ext>
                  </a:extLst>
                </a:gridCol>
              </a:tblGrid>
              <a:tr h="1869973">
                <a:tc>
                  <a:txBody>
                    <a:bodyPr/>
                    <a:lstStyle/>
                    <a:p>
                      <a:pPr marL="0" lvl="0" indent="0" algn="l" rtl="0">
                        <a:lnSpc>
                          <a:spcPct val="115000"/>
                        </a:lnSpc>
                        <a:spcBef>
                          <a:spcPts val="0"/>
                        </a:spcBef>
                        <a:spcAft>
                          <a:spcPts val="0"/>
                        </a:spcAft>
                        <a:buNone/>
                      </a:pPr>
                      <a:r>
                        <a:rPr lang="en-US" sz="2400" b="0" i="0" dirty="0">
                          <a:solidFill>
                            <a:schemeClr val="bg1"/>
                          </a:solidFill>
                          <a:latin typeface="Calibri" charset="0"/>
                          <a:ea typeface="Calibri" charset="0"/>
                          <a:cs typeface="Calibri" charset="0"/>
                        </a:rPr>
                        <a:t>Before the Covid-19 crisis there was very little interest in learning about artificial intelligence and </a:t>
                      </a:r>
                      <a:r>
                        <a:rPr lang="en-US" sz="2400" b="0" i="0" dirty="0" smtClean="0">
                          <a:solidFill>
                            <a:schemeClr val="bg1"/>
                          </a:solidFill>
                          <a:latin typeface="Calibri" charset="0"/>
                          <a:ea typeface="Calibri" charset="0"/>
                          <a:cs typeface="Calibri" charset="0"/>
                        </a:rPr>
                        <a:t>cybersecurity</a:t>
                      </a:r>
                      <a:r>
                        <a:rPr lang="en-US" sz="2400" b="0" i="0" dirty="0">
                          <a:solidFill>
                            <a:schemeClr val="bg1"/>
                          </a:solidFill>
                          <a:latin typeface="Calibri" charset="0"/>
                          <a:ea typeface="Calibri" charset="0"/>
                          <a:cs typeface="Calibri" charset="0"/>
                        </a:rPr>
                        <a:t>.</a:t>
                      </a:r>
                      <a:endParaRPr sz="24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355544972"/>
              </p:ext>
            </p:extLst>
          </p:nvPr>
        </p:nvGraphicFramePr>
        <p:xfrm>
          <a:off x="615447" y="4169150"/>
          <a:ext cx="10284662" cy="1561941"/>
        </p:xfrm>
        <a:graphic>
          <a:graphicData uri="http://schemas.openxmlformats.org/drawingml/2006/table">
            <a:tbl>
              <a:tblPr firstRow="1" bandRow="1">
                <a:tableStyleId>{B46CFEF4-99AF-46A8-A051-738FFB79779B}</a:tableStyleId>
              </a:tblPr>
              <a:tblGrid>
                <a:gridCol w="10284662">
                  <a:extLst>
                    <a:ext uri="{9D8B030D-6E8A-4147-A177-3AD203B41FA5}">
                      <a16:colId xmlns:a16="http://schemas.microsoft.com/office/drawing/2014/main" val="2862978725"/>
                    </a:ext>
                  </a:extLst>
                </a:gridCol>
              </a:tblGrid>
              <a:tr h="1561941">
                <a:tc>
                  <a:txBody>
                    <a:bodyPr/>
                    <a:lstStyle/>
                    <a:p>
                      <a:pPr algn="just"/>
                      <a:r>
                        <a:rPr lang="en-US" sz="2400" i="1" dirty="0">
                          <a:solidFill>
                            <a:schemeClr val="bg1"/>
                          </a:solidFill>
                          <a:latin typeface="Calibri" charset="0"/>
                          <a:ea typeface="Calibri" charset="0"/>
                          <a:cs typeface="Calibri" charset="0"/>
                        </a:rPr>
                        <a:t>But even before the pandemic, there was another strong trend: the teaching of digital knowledge and skills around subjects such as artificial intelligence and </a:t>
                      </a:r>
                      <a:r>
                        <a:rPr lang="en-US" sz="2400" i="1" dirty="0" smtClean="0">
                          <a:solidFill>
                            <a:schemeClr val="bg1"/>
                          </a:solidFill>
                          <a:latin typeface="Calibri" charset="0"/>
                          <a:ea typeface="Calibri" charset="0"/>
                          <a:cs typeface="Calibri" charset="0"/>
                        </a:rPr>
                        <a:t>cybersecurity</a:t>
                      </a:r>
                      <a:r>
                        <a:rPr lang="en-US" sz="2400" i="1" dirty="0">
                          <a:solidFill>
                            <a:schemeClr val="bg1"/>
                          </a:solidFill>
                          <a:latin typeface="Calibri" charset="0"/>
                          <a:ea typeface="Calibri" charset="0"/>
                          <a:cs typeface="Calibri" charset="0"/>
                        </a:rPr>
                        <a: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23899" y="2522281"/>
            <a:ext cx="1606857"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33227785"/>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33330186"/>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pPr algn="just"/>
                      <a:r>
                        <a:rPr lang="en-US" sz="2400" i="1" dirty="0">
                          <a:solidFill>
                            <a:schemeClr val="bg1"/>
                          </a:solidFill>
                          <a:latin typeface="Calibri" charset="0"/>
                          <a:ea typeface="Calibri" charset="0"/>
                          <a:cs typeface="Calibri" charset="0"/>
                        </a:rPr>
                        <a:t>The focus is on ethics, with tutors designing their teaching to prepare executives to put Al to use in their companies in a socially responsible way.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975323" y="2560166"/>
            <a:ext cx="1802167"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5" name="TextBox 14">
            <a:extLst>
              <a:ext uri="{FF2B5EF4-FFF2-40B4-BE49-F238E27FC236}">
                <a16:creationId xmlns:a16="http://schemas.microsoft.com/office/drawing/2014/main" id="{60EE53BD-4D9A-4D65-B157-2BD3ABFC328B}"/>
              </a:ext>
            </a:extLst>
          </p:cNvPr>
          <p:cNvSpPr txBox="1"/>
          <p:nvPr/>
        </p:nvSpPr>
        <p:spPr>
          <a:xfrm>
            <a:off x="577303" y="2560166"/>
            <a:ext cx="8398021" cy="1015663"/>
          </a:xfrm>
          <a:prstGeom prst="rect">
            <a:avLst/>
          </a:prstGeom>
          <a:noFill/>
        </p:spPr>
        <p:txBody>
          <a:bodyPr wrap="square">
            <a:spAutoFit/>
          </a:bodyPr>
          <a:lstStyle/>
          <a:p>
            <a:pPr algn="just"/>
            <a:r>
              <a:rPr lang="en-US" sz="2000" dirty="0" err="1">
                <a:solidFill>
                  <a:schemeClr val="bg1"/>
                </a:solidFill>
              </a:rPr>
              <a:t>Iese</a:t>
            </a:r>
            <a:r>
              <a:rPr lang="en-US" sz="2000" dirty="0">
                <a:solidFill>
                  <a:schemeClr val="bg1"/>
                </a:solidFill>
              </a:rPr>
              <a:t> Business School’s course on artificial intelligence and leadership helps prepare executives to make good ethical decisions concerning the use of AI in their company. </a:t>
            </a: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Now, more than half of managers who plan to take a course want to do </a:t>
            </a:r>
          </a:p>
          <a:p>
            <a:r>
              <a:rPr lang="en-US" sz="2000" dirty="0"/>
              <a:t>some of it online.</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97357675"/>
              </p:ext>
            </p:extLst>
          </p:nvPr>
        </p:nvGraphicFramePr>
        <p:xfrm>
          <a:off x="577303" y="4169150"/>
          <a:ext cx="10395497" cy="1325563"/>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325563">
                <a:tc>
                  <a:txBody>
                    <a:bodyPr/>
                    <a:lstStyle/>
                    <a:p>
                      <a:pPr algn="just"/>
                      <a:r>
                        <a:rPr lang="en-US" sz="2400" i="1" dirty="0">
                          <a:solidFill>
                            <a:schemeClr val="bg1"/>
                          </a:solidFill>
                          <a:latin typeface="Calibri" charset="0"/>
                          <a:ea typeface="Calibri" charset="0"/>
                          <a:cs typeface="Calibri" charset="0"/>
                        </a:rPr>
                        <a:t>A 2018 study of managers by the </a:t>
                      </a:r>
                      <a:r>
                        <a:rPr lang="en-US" sz="2400" i="1" dirty="0" err="1">
                          <a:solidFill>
                            <a:schemeClr val="bg1"/>
                          </a:solidFill>
                          <a:latin typeface="Calibri" charset="0"/>
                          <a:ea typeface="Calibri" charset="0"/>
                          <a:cs typeface="Calibri" charset="0"/>
                        </a:rPr>
                        <a:t>Trium</a:t>
                      </a:r>
                      <a:r>
                        <a:rPr lang="en-US" sz="2400" i="1" dirty="0">
                          <a:solidFill>
                            <a:schemeClr val="bg1"/>
                          </a:solidFill>
                          <a:latin typeface="Calibri" charset="0"/>
                          <a:ea typeface="Calibri" charset="0"/>
                          <a:cs typeface="Calibri" charset="0"/>
                        </a:rPr>
                        <a:t> Executive MBA found that two-thirds of prospective learners on executive education courses wanted some online learning in the teaching </a:t>
                      </a:r>
                      <a:r>
                        <a:rPr lang="en-US" sz="2400" i="1" dirty="0" smtClean="0">
                          <a:solidFill>
                            <a:schemeClr val="bg1"/>
                          </a:solidFill>
                          <a:latin typeface="Calibri" charset="0"/>
                          <a:ea typeface="Calibri" charset="0"/>
                          <a:cs typeface="Calibri" charset="0"/>
                        </a:rPr>
                        <a:t>offered.</a:t>
                      </a:r>
                      <a:endParaRPr lang="en-US" sz="24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12676" y="2614474"/>
            <a:ext cx="1660123" cy="1189277"/>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26"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385538" y="591291"/>
            <a:ext cx="4433568" cy="1096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108049" y="544400"/>
            <a:ext cx="4711057" cy="109683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29" name="Google Shape;130;g8d3272b2c0_0_301"/>
          <p:cNvSpPr txBox="1"/>
          <p:nvPr/>
        </p:nvSpPr>
        <p:spPr>
          <a:xfrm>
            <a:off x="7080738" y="2956349"/>
            <a:ext cx="4433568" cy="1288408"/>
          </a:xfrm>
          <a:prstGeom prst="rect">
            <a:avLst/>
          </a:prstGeom>
          <a:noFill/>
          <a:ln>
            <a:noFill/>
          </a:ln>
        </p:spPr>
        <p:txBody>
          <a:bodyPr spcFirstLastPara="1" wrap="square" lIns="91425" tIns="91425" rIns="91425" bIns="91425" anchor="ctr" anchorCtr="0">
            <a:noAutofit/>
          </a:bodyPr>
          <a:lstStyle/>
          <a:p>
            <a:pPr lvl="0" algn="ctr"/>
            <a:r>
              <a:rPr lang="en-US" sz="4000" b="1" dirty="0">
                <a:solidFill>
                  <a:schemeClr val="bg1"/>
                </a:solidFill>
                <a:latin typeface="Calibri" panose="020F0502020204030204" pitchFamily="34" charset="0"/>
                <a:ea typeface="Calibri"/>
                <a:cs typeface="Calibri" panose="020F0502020204030204" pitchFamily="34" charset="0"/>
                <a:sym typeface="Calibri"/>
              </a:rPr>
              <a:t>Technology</a:t>
            </a:r>
          </a:p>
          <a:p>
            <a:pPr lvl="0" algn="ctr"/>
            <a:r>
              <a:rPr lang="ka-GE" sz="4000" b="1" dirty="0">
                <a:solidFill>
                  <a:schemeClr val="bg1"/>
                </a:solidFill>
                <a:latin typeface="Calibri" panose="020F0502020204030204" pitchFamily="34" charset="0"/>
                <a:ea typeface="Calibri"/>
                <a:cs typeface="Calibri" panose="020F0502020204030204" pitchFamily="34" charset="0"/>
                <a:sym typeface="Calibri"/>
              </a:rPr>
              <a:t>ტექნოლოგია</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2" name="Rectangle 1">
            <a:extLst>
              <a:ext uri="{FF2B5EF4-FFF2-40B4-BE49-F238E27FC236}">
                <a16:creationId xmlns:a16="http://schemas.microsoft.com/office/drawing/2014/main" id="{AD0E387F-F56A-0545-BA44-601E3311587C}"/>
              </a:ext>
            </a:extLst>
          </p:cNvPr>
          <p:cNvSpPr/>
          <p:nvPr/>
        </p:nvSpPr>
        <p:spPr>
          <a:xfrm>
            <a:off x="1604853" y="2717330"/>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Passive</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708953" y="377769"/>
            <a:ext cx="359209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20D91B6C-640D-42D1-8884-67ADE95965FD}"/>
              </a:ext>
            </a:extLst>
          </p:cNvPr>
          <p:cNvSpPr/>
          <p:nvPr/>
        </p:nvSpPr>
        <p:spPr>
          <a:xfrm>
            <a:off x="2450561" y="2503503"/>
            <a:ext cx="6080880" cy="2885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a:t>
            </a:r>
            <a:endParaRPr lang="en-US" sz="2000" b="1" dirty="0"/>
          </a:p>
          <a:p>
            <a:pPr marL="285750" indent="-285750">
              <a:buClr>
                <a:schemeClr val="bg1"/>
              </a:buClr>
              <a:buFont typeface="Arial" panose="020B0604020202020204" pitchFamily="34" charset="0"/>
              <a:buChar char="•"/>
            </a:pPr>
            <a:r>
              <a:rPr lang="en-US" sz="2000" dirty="0">
                <a:solidFill>
                  <a:schemeClr val="bg1"/>
                </a:solidFill>
              </a:rPr>
              <a:t>When we don’t know who does/did something</a:t>
            </a:r>
          </a:p>
          <a:p>
            <a:pPr marL="285750" indent="-285750">
              <a:buClr>
                <a:schemeClr val="bg1"/>
              </a:buClr>
              <a:buFont typeface="Arial" panose="020B0604020202020204" pitchFamily="34" charset="0"/>
              <a:buChar char="•"/>
            </a:pPr>
            <a:r>
              <a:rPr lang="en-US" sz="2000" dirty="0">
                <a:solidFill>
                  <a:schemeClr val="bg1"/>
                </a:solidFill>
              </a:rPr>
              <a:t>When </a:t>
            </a:r>
            <a:r>
              <a:rPr lang="en-US" sz="2000" dirty="0" smtClean="0">
                <a:solidFill>
                  <a:schemeClr val="bg1"/>
                </a:solidFill>
              </a:rPr>
              <a:t>it’s not obvious </a:t>
            </a:r>
            <a:r>
              <a:rPr lang="en-US" sz="2000" dirty="0">
                <a:solidFill>
                  <a:schemeClr val="bg1"/>
                </a:solidFill>
              </a:rPr>
              <a:t>who does /did something</a:t>
            </a:r>
          </a:p>
          <a:p>
            <a:pPr marL="285750" indent="-285750">
              <a:buClr>
                <a:schemeClr val="bg1"/>
              </a:buClr>
              <a:buFont typeface="Arial" panose="020B0604020202020204" pitchFamily="34" charset="0"/>
              <a:buChar char="•"/>
            </a:pPr>
            <a:r>
              <a:rPr lang="en-US" sz="2000" dirty="0">
                <a:solidFill>
                  <a:schemeClr val="bg1"/>
                </a:solidFill>
              </a:rPr>
              <a:t>When it’s not  important who does/did something</a:t>
            </a:r>
          </a:p>
          <a:p>
            <a:pPr marL="285750" indent="-285750">
              <a:buClr>
                <a:schemeClr val="bg1"/>
              </a:buClr>
              <a:buFont typeface="Arial" panose="020B0604020202020204" pitchFamily="34" charset="0"/>
              <a:buChar char="•"/>
            </a:pPr>
            <a:r>
              <a:rPr lang="en-US" sz="2000" dirty="0">
                <a:solidFill>
                  <a:schemeClr val="bg1"/>
                </a:solidFill>
              </a:rPr>
              <a:t>When we want to </a:t>
            </a:r>
            <a:r>
              <a:rPr lang="en-GB" sz="2000" dirty="0" smtClean="0">
                <a:solidFill>
                  <a:schemeClr val="bg1"/>
                </a:solidFill>
              </a:rPr>
              <a:t>emphasise</a:t>
            </a:r>
            <a:r>
              <a:rPr lang="en-US" sz="2000" dirty="0" smtClean="0">
                <a:solidFill>
                  <a:schemeClr val="bg1"/>
                </a:solidFill>
              </a:rPr>
              <a:t> </a:t>
            </a:r>
            <a:r>
              <a:rPr lang="en-US" sz="2000" dirty="0">
                <a:solidFill>
                  <a:schemeClr val="bg1"/>
                </a:solidFill>
              </a:rPr>
              <a:t>new information or use a formal style</a:t>
            </a:r>
          </a:p>
        </p:txBody>
      </p:sp>
      <p:sp>
        <p:nvSpPr>
          <p:cNvPr id="6" name="Rectangle 5">
            <a:extLst>
              <a:ext uri="{FF2B5EF4-FFF2-40B4-BE49-F238E27FC236}">
                <a16:creationId xmlns:a16="http://schemas.microsoft.com/office/drawing/2014/main" id="{6042AC8F-C617-8540-A5BD-0D218871DB0D}"/>
              </a:ext>
            </a:extLst>
          </p:cNvPr>
          <p:cNvSpPr/>
          <p:nvPr/>
        </p:nvSpPr>
        <p:spPr>
          <a:xfrm>
            <a:off x="7708953" y="377769"/>
            <a:ext cx="359209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11" name="Rectangle 10">
            <a:extLst>
              <a:ext uri="{FF2B5EF4-FFF2-40B4-BE49-F238E27FC236}">
                <a16:creationId xmlns:a16="http://schemas.microsoft.com/office/drawing/2014/main" id="{6042AC8F-C617-8540-A5BD-0D218871DB0D}"/>
              </a:ext>
            </a:extLst>
          </p:cNvPr>
          <p:cNvSpPr/>
          <p:nvPr/>
        </p:nvSpPr>
        <p:spPr>
          <a:xfrm>
            <a:off x="7708953" y="377769"/>
            <a:ext cx="359209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12"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EBCEA2AB-4EC0-894F-9C48-DF6E44FE0776}"/>
              </a:ext>
            </a:extLst>
          </p:cNvPr>
          <p:cNvSpPr/>
          <p:nvPr/>
        </p:nvSpPr>
        <p:spPr>
          <a:xfrm>
            <a:off x="1368520" y="2042244"/>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sp>
        <p:nvSpPr>
          <p:cNvPr id="14" name="Rectangle: Rounded Corners 3">
            <a:extLst>
              <a:ext uri="{FF2B5EF4-FFF2-40B4-BE49-F238E27FC236}">
                <a16:creationId xmlns:a16="http://schemas.microsoft.com/office/drawing/2014/main" id="{0E669212-8523-4628-95A4-14DFF995C5C6}"/>
              </a:ext>
            </a:extLst>
          </p:cNvPr>
          <p:cNvSpPr/>
          <p:nvPr/>
        </p:nvSpPr>
        <p:spPr>
          <a:xfrm>
            <a:off x="1441667" y="2321551"/>
            <a:ext cx="2805344" cy="426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Present Continuous</a:t>
            </a:r>
          </a:p>
        </p:txBody>
      </p:sp>
      <p:sp>
        <p:nvSpPr>
          <p:cNvPr id="15" name="Rectangle: Rounded Corners 4">
            <a:extLst>
              <a:ext uri="{FF2B5EF4-FFF2-40B4-BE49-F238E27FC236}">
                <a16:creationId xmlns:a16="http://schemas.microsoft.com/office/drawing/2014/main" id="{177C633A-CEC8-4C59-9D7D-4C689DB7AD42}"/>
              </a:ext>
            </a:extLst>
          </p:cNvPr>
          <p:cNvSpPr/>
          <p:nvPr/>
        </p:nvSpPr>
        <p:spPr>
          <a:xfrm>
            <a:off x="1441666" y="3431260"/>
            <a:ext cx="4128117" cy="2157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Active</a:t>
            </a:r>
          </a:p>
          <a:p>
            <a:pPr algn="ctr"/>
            <a:r>
              <a:rPr lang="en-US" sz="2000" dirty="0"/>
              <a:t>They are redecorating the </a:t>
            </a:r>
            <a:r>
              <a:rPr lang="en-US" sz="2000" dirty="0" smtClean="0"/>
              <a:t>office.</a:t>
            </a:r>
          </a:p>
          <a:p>
            <a:pPr algn="ctr"/>
            <a:endParaRPr lang="en-US" sz="2000" dirty="0"/>
          </a:p>
        </p:txBody>
      </p:sp>
      <p:sp>
        <p:nvSpPr>
          <p:cNvPr id="16" name="Rectangle: Rounded Corners 5">
            <a:extLst>
              <a:ext uri="{FF2B5EF4-FFF2-40B4-BE49-F238E27FC236}">
                <a16:creationId xmlns:a16="http://schemas.microsoft.com/office/drawing/2014/main" id="{5EADCB66-0265-4E0E-91DF-C64D11146F89}"/>
              </a:ext>
            </a:extLst>
          </p:cNvPr>
          <p:cNvSpPr/>
          <p:nvPr/>
        </p:nvSpPr>
        <p:spPr>
          <a:xfrm>
            <a:off x="6556937" y="3360238"/>
            <a:ext cx="4350328" cy="2299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Passive</a:t>
            </a:r>
          </a:p>
          <a:p>
            <a:pPr algn="ctr"/>
            <a:r>
              <a:rPr lang="en-US" sz="2000" dirty="0" smtClean="0"/>
              <a:t>am/is/are </a:t>
            </a:r>
            <a:r>
              <a:rPr lang="en-US" sz="2000" dirty="0"/>
              <a:t>+ being + past participle</a:t>
            </a:r>
          </a:p>
          <a:p>
            <a:pPr algn="ctr"/>
            <a:endParaRPr lang="en-US" sz="2000" dirty="0"/>
          </a:p>
          <a:p>
            <a:pPr algn="ctr"/>
            <a:r>
              <a:rPr lang="en-US" sz="2000" dirty="0"/>
              <a:t>The office </a:t>
            </a:r>
            <a:r>
              <a:rPr lang="en-US" sz="2000" dirty="0">
                <a:solidFill>
                  <a:srgbClr val="FF0000"/>
                </a:solidFill>
              </a:rPr>
              <a:t>is being redecorated</a:t>
            </a:r>
            <a:r>
              <a:rPr lang="en-US" sz="2000" dirty="0"/>
              <a:t>.</a:t>
            </a:r>
          </a:p>
        </p:txBody>
      </p:sp>
    </p:spTree>
    <p:extLst>
      <p:ext uri="{BB962C8B-B14F-4D97-AF65-F5344CB8AC3E}">
        <p14:creationId xmlns:p14="http://schemas.microsoft.com/office/powerpoint/2010/main" val="50541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09824" y="2059335"/>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6061C9CC-B9A0-4305-9483-378CC2191F79}"/>
              </a:ext>
            </a:extLst>
          </p:cNvPr>
          <p:cNvSpPr/>
          <p:nvPr/>
        </p:nvSpPr>
        <p:spPr>
          <a:xfrm>
            <a:off x="1251751" y="2414726"/>
            <a:ext cx="2370338" cy="452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Past Continuous</a:t>
            </a:r>
          </a:p>
        </p:txBody>
      </p:sp>
      <p:sp>
        <p:nvSpPr>
          <p:cNvPr id="4" name="Rectangle: Rounded Corners 3">
            <a:extLst>
              <a:ext uri="{FF2B5EF4-FFF2-40B4-BE49-F238E27FC236}">
                <a16:creationId xmlns:a16="http://schemas.microsoft.com/office/drawing/2014/main" id="{A476B1ED-7C0B-47EC-B2E5-4A3767419BD1}"/>
              </a:ext>
            </a:extLst>
          </p:cNvPr>
          <p:cNvSpPr/>
          <p:nvPr/>
        </p:nvSpPr>
        <p:spPr>
          <a:xfrm>
            <a:off x="1464816" y="3266983"/>
            <a:ext cx="3799642" cy="2450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Active</a:t>
            </a:r>
          </a:p>
          <a:p>
            <a:pPr algn="ctr"/>
            <a:r>
              <a:rPr lang="en-US" sz="2000" dirty="0"/>
              <a:t>We asked for coffee while they were preparing the bill</a:t>
            </a:r>
          </a:p>
        </p:txBody>
      </p:sp>
      <p:sp>
        <p:nvSpPr>
          <p:cNvPr id="5" name="Rectangle: Rounded Corners 4">
            <a:extLst>
              <a:ext uri="{FF2B5EF4-FFF2-40B4-BE49-F238E27FC236}">
                <a16:creationId xmlns:a16="http://schemas.microsoft.com/office/drawing/2014/main" id="{A90665AD-E192-4C24-A9B5-1681AF7CA29D}"/>
              </a:ext>
            </a:extLst>
          </p:cNvPr>
          <p:cNvSpPr/>
          <p:nvPr/>
        </p:nvSpPr>
        <p:spPr>
          <a:xfrm>
            <a:off x="5495278" y="3266983"/>
            <a:ext cx="4400364" cy="2450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Passive</a:t>
            </a:r>
          </a:p>
          <a:p>
            <a:pPr algn="ctr"/>
            <a:r>
              <a:rPr lang="en-US" sz="2000" dirty="0" smtClean="0"/>
              <a:t>was/were </a:t>
            </a:r>
            <a:r>
              <a:rPr lang="en-US" sz="2000" dirty="0"/>
              <a:t>+ being + past participle</a:t>
            </a:r>
          </a:p>
          <a:p>
            <a:pPr algn="ctr"/>
            <a:endParaRPr lang="en-US" sz="2000" dirty="0"/>
          </a:p>
          <a:p>
            <a:pPr algn="ctr"/>
            <a:r>
              <a:rPr lang="en-US" sz="2000" dirty="0"/>
              <a:t>We asked for coffee while the bill </a:t>
            </a:r>
            <a:r>
              <a:rPr lang="en-US" sz="2000" dirty="0">
                <a:solidFill>
                  <a:srgbClr val="FF0000"/>
                </a:solidFill>
              </a:rPr>
              <a:t>was being prepared</a:t>
            </a:r>
            <a:r>
              <a:rPr lang="en-US" sz="2000" dirty="0"/>
              <a:t>.</a:t>
            </a:r>
          </a:p>
        </p:txBody>
      </p:sp>
      <p:sp>
        <p:nvSpPr>
          <p:cNvPr id="11" name="Rectangle 10">
            <a:extLst>
              <a:ext uri="{FF2B5EF4-FFF2-40B4-BE49-F238E27FC236}">
                <a16:creationId xmlns:a16="http://schemas.microsoft.com/office/drawing/2014/main" id="{6042AC8F-C617-8540-A5BD-0D218871DB0D}"/>
              </a:ext>
            </a:extLst>
          </p:cNvPr>
          <p:cNvSpPr/>
          <p:nvPr/>
        </p:nvSpPr>
        <p:spPr>
          <a:xfrm>
            <a:off x="7708953" y="377769"/>
            <a:ext cx="359209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37763" y="2058580"/>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708953" y="377769"/>
            <a:ext cx="359209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7" name="Rectangle: Rounded Corners 6">
            <a:extLst>
              <a:ext uri="{FF2B5EF4-FFF2-40B4-BE49-F238E27FC236}">
                <a16:creationId xmlns:a16="http://schemas.microsoft.com/office/drawing/2014/main" id="{1A3FA13C-8FC8-4FB9-BF41-E7DE1FB071D3}"/>
              </a:ext>
            </a:extLst>
          </p:cNvPr>
          <p:cNvSpPr/>
          <p:nvPr/>
        </p:nvSpPr>
        <p:spPr>
          <a:xfrm>
            <a:off x="1571039" y="2503503"/>
            <a:ext cx="7395407" cy="3604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 do not normally use verbs in the </a:t>
            </a:r>
            <a:r>
              <a:rPr lang="en-US" sz="2000" dirty="0" smtClean="0"/>
              <a:t>Passive in Present Perfect Continuous, Past Perfect Continuous, Future Continuous or Future Perfect Continuous </a:t>
            </a:r>
            <a:r>
              <a:rPr lang="en-US" sz="2000" dirty="0"/>
              <a:t>tenses. </a:t>
            </a:r>
            <a:r>
              <a:rPr lang="en-US" sz="2000" dirty="0" smtClean="0"/>
              <a:t>Instead, we </a:t>
            </a:r>
            <a:r>
              <a:rPr lang="en-US" sz="2000" dirty="0"/>
              <a:t>use a different phrase.</a:t>
            </a:r>
          </a:p>
          <a:p>
            <a:pPr algn="ctr"/>
            <a:endParaRPr lang="en-US" sz="2000" dirty="0"/>
          </a:p>
          <a:p>
            <a:pPr marL="342900" indent="-342900" algn="ctr">
              <a:buClr>
                <a:schemeClr val="bg1"/>
              </a:buClr>
              <a:buFont typeface="Wingdings" panose="05000000000000000000" pitchFamily="2" charset="2"/>
              <a:buChar char="ü"/>
            </a:pPr>
            <a:r>
              <a:rPr lang="en-US" sz="2000" dirty="0"/>
              <a:t>The restaurant has been under construction for four years. </a:t>
            </a:r>
          </a:p>
          <a:p>
            <a:pPr algn="ctr"/>
            <a:endParaRPr lang="en-US" sz="2000" dirty="0"/>
          </a:p>
          <a:p>
            <a:pPr algn="ctr"/>
            <a:r>
              <a:rPr lang="en-US" sz="2000" strike="sngStrike" dirty="0"/>
              <a:t>The restaurant has been being built for four years.</a:t>
            </a:r>
          </a:p>
        </p:txBody>
      </p:sp>
    </p:spTree>
    <p:extLst>
      <p:ext uri="{BB962C8B-B14F-4D97-AF65-F5344CB8AC3E}">
        <p14:creationId xmlns:p14="http://schemas.microsoft.com/office/powerpoint/2010/main" val="738494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33778"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Our car / serve / mechanic /at the moment.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Our car is being served by a mechanic at the moment.</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108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Two men /question /at this moment.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Two men are being questioned at this moment. </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10919" y="567926"/>
            <a:ext cx="4367719" cy="108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When/ we/ enter/ the computer lab/ Windows / install.</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When we entered the computer lab, Windows was being installed.</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110919" y="567926"/>
            <a:ext cx="4367719" cy="108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Passive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6806502" y="556123"/>
            <a:ext cx="4847233" cy="1085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893170" y="489746"/>
            <a:ext cx="4760566"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გაკვეთილის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
        <p:nvSpPr>
          <p:cNvPr id="19" name="Google Shape;130;g8d3272b2c0_0_301"/>
          <p:cNvSpPr txBox="1"/>
          <p:nvPr/>
        </p:nvSpPr>
        <p:spPr>
          <a:xfrm>
            <a:off x="6828090" y="1990246"/>
            <a:ext cx="4668746" cy="275267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Technology</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ტექნოლოგია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692262" y="2716845"/>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92262" y="2737609"/>
            <a:ext cx="10148205" cy="12416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n-US" dirty="0">
                <a:solidFill>
                  <a:schemeClr val="bg1"/>
                </a:solidFill>
                <a:latin typeface="Calibri" charset="0"/>
                <a:ea typeface="Calibri" charset="0"/>
                <a:cs typeface="Calibri" charset="0"/>
              </a:rPr>
              <a:t>Write a paragraph about an invention that </a:t>
            </a:r>
            <a:r>
              <a:rPr lang="en-GB" dirty="0" smtClean="0">
                <a:solidFill>
                  <a:schemeClr val="bg1"/>
                </a:solidFill>
                <a:latin typeface="Calibri" charset="0"/>
                <a:ea typeface="Calibri" charset="0"/>
                <a:cs typeface="Calibri" charset="0"/>
              </a:rPr>
              <a:t>revolutionised</a:t>
            </a:r>
            <a:r>
              <a:rPr lang="en-US" dirty="0" smtClean="0">
                <a:solidFill>
                  <a:schemeClr val="bg1"/>
                </a:solidFill>
                <a:latin typeface="Calibri" charset="0"/>
                <a:ea typeface="Calibri" charset="0"/>
                <a:cs typeface="Calibri" charset="0"/>
              </a:rPr>
              <a:t> </a:t>
            </a:r>
            <a:r>
              <a:rPr lang="en-US" dirty="0">
                <a:solidFill>
                  <a:schemeClr val="bg1"/>
                </a:solidFill>
                <a:latin typeface="Calibri" charset="0"/>
                <a:ea typeface="Calibri" charset="0"/>
                <a:cs typeface="Calibri" charset="0"/>
              </a:rPr>
              <a:t>the world.</a:t>
            </a:r>
          </a:p>
        </p:txBody>
      </p:sp>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8172771" y="556124"/>
            <a:ext cx="3102124" cy="1085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658633" y="716927"/>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422960" y="2823220"/>
            <a:ext cx="5992523" cy="1628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cs typeface="Calibri" panose="020F0502020204030204" pitchFamily="34" charset="0"/>
              </a:rPr>
              <a:t>What is the most important  technological achievement in the past 100 years?</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3" name="Picture 2">
            <a:extLst>
              <a:ext uri="{FF2B5EF4-FFF2-40B4-BE49-F238E27FC236}">
                <a16:creationId xmlns:a16="http://schemas.microsoft.com/office/drawing/2014/main" id="{1D8A7DEA-5029-4F81-BCB4-DEBF024954E9}"/>
              </a:ext>
            </a:extLst>
          </p:cNvPr>
          <p:cNvPicPr>
            <a:picLocks noChangeAspect="1"/>
          </p:cNvPicPr>
          <p:nvPr/>
        </p:nvPicPr>
        <p:blipFill>
          <a:blip r:embed="rId5"/>
          <a:stretch>
            <a:fillRect/>
          </a:stretch>
        </p:blipFill>
        <p:spPr>
          <a:xfrm>
            <a:off x="7255949" y="2274825"/>
            <a:ext cx="4047590" cy="31706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974036"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atin typeface="Calibri" charset="0"/>
                <a:ea typeface="Calibri" charset="0"/>
                <a:cs typeface="Calibri" charset="0"/>
              </a:rPr>
              <a:t>Electric lights were pioneered in the early 19th century by Humphry Davy, who experimented with electricity and invented an electric battery. When he connected wires between his battery and a piece of carbon, the carbon glowed, producing light. His invention was known as the electric arc lamp. Over the next seven decades, other inventors also created “</a:t>
            </a:r>
            <a:r>
              <a:rPr lang="en-US" sz="2000" dirty="0" smtClean="0">
                <a:latin typeface="Calibri" charset="0"/>
                <a:ea typeface="Calibri" charset="0"/>
                <a:cs typeface="Calibri" charset="0"/>
              </a:rPr>
              <a:t>light bulbs</a:t>
            </a:r>
            <a:r>
              <a:rPr lang="en-US" sz="2000" dirty="0">
                <a:latin typeface="Calibri" charset="0"/>
                <a:ea typeface="Calibri" charset="0"/>
                <a:cs typeface="Calibri" charset="0"/>
              </a:rPr>
              <a:t>.” However, the filaments used tended to break after a few days of use, making them impractical. In 1850 an English physicist named Joseph Wilson Swan created a “light bulb” by enclosing carbonized paper filaments in an evacuated glass bulb. But without a good vacuum, his bulb had too short a lifetime for commercial use. However, in the 1870s, better vacuum pumps became available and Swan was able to develop a longer-lasting </a:t>
            </a:r>
            <a:r>
              <a:rPr lang="en-US" sz="2000" dirty="0" smtClean="0">
                <a:latin typeface="Calibri" charset="0"/>
                <a:ea typeface="Calibri" charset="0"/>
                <a:cs typeface="Calibri" charset="0"/>
              </a:rPr>
              <a:t>light bulb</a:t>
            </a:r>
            <a:r>
              <a:rPr lang="en-US" sz="2000" dirty="0">
                <a:latin typeface="Calibri" charset="0"/>
                <a:ea typeface="Calibri" charset="0"/>
                <a:cs typeface="Calibri" charset="0"/>
              </a:rPr>
              <a:t>. Thomas A. Edison improved on Swan's design by using metal filaments and in 1878 and 1879 he filed patents for electric lights using different materials for the filament. He eventually discovered that a </a:t>
            </a:r>
            <a:r>
              <a:rPr lang="en-US" sz="2000" smtClean="0">
                <a:latin typeface="Calibri" charset="0"/>
                <a:ea typeface="Calibri" charset="0"/>
                <a:cs typeface="Calibri" charset="0"/>
              </a:rPr>
              <a:t>carbonised</a:t>
            </a:r>
            <a:r>
              <a:rPr lang="en-US" sz="2000" dirty="0" smtClean="0">
                <a:latin typeface="Calibri" charset="0"/>
                <a:ea typeface="Calibri" charset="0"/>
                <a:cs typeface="Calibri" charset="0"/>
              </a:rPr>
              <a:t> </a:t>
            </a:r>
            <a:r>
              <a:rPr lang="en-US" sz="2000" dirty="0">
                <a:latin typeface="Calibri" charset="0"/>
                <a:ea typeface="Calibri" charset="0"/>
                <a:cs typeface="Calibri" charset="0"/>
              </a:rPr>
              <a:t>bamboo filament could last over 1200 hours. This discovery made commercially manufactured light bulbs commercially feasible.</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322920" y="2511091"/>
            <a:ext cx="3159304" cy="203172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1441183" y="2511092"/>
            <a:ext cx="364889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1250495" y="443397"/>
            <a:ext cx="9727928" cy="6340800"/>
            <a:chOff x="-284928" y="-588307"/>
            <a:chExt cx="9009965" cy="6394896"/>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199164" y="-588307"/>
              <a:ext cx="2978899"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449613" y="-81843"/>
              <a:ext cx="2579423"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c</a:t>
              </a:r>
              <a:r>
                <a:rPr lang="en-US" sz="2200" b="1" dirty="0" smtClean="0">
                  <a:solidFill>
                    <a:srgbClr val="FFFFFF"/>
                  </a:solidFill>
                  <a:latin typeface="Calibri" charset="0"/>
                  <a:ea typeface="Calibri" charset="0"/>
                  <a:cs typeface="Calibri" charset="0"/>
                  <a:sym typeface="Calibri"/>
                </a:rPr>
                <a:t>utting-edge</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1800" b="1" dirty="0">
                  <a:solidFill>
                    <a:srgbClr val="FFFFFF"/>
                  </a:solidFill>
                  <a:latin typeface="Calibri" charset="0"/>
                  <a:ea typeface="Calibri" charset="0"/>
                  <a:cs typeface="Calibri" charset="0"/>
                  <a:sym typeface="Calibri"/>
                </a:rPr>
                <a:t>თანამედროვე, მოწინავე</a:t>
              </a:r>
              <a:endParaRPr sz="18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6625403" y="1849495"/>
              <a:ext cx="2099634" cy="1354873"/>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o</a:t>
              </a:r>
              <a:r>
                <a:rPr lang="en-US" sz="2400" b="1" dirty="0" smtClean="0">
                  <a:solidFill>
                    <a:srgbClr val="FFFFFF"/>
                  </a:solidFill>
                  <a:latin typeface="Calibri" charset="0"/>
                  <a:ea typeface="Calibri" charset="0"/>
                  <a:cs typeface="Calibri" charset="0"/>
                  <a:sym typeface="Calibri"/>
                </a:rPr>
                <a:t>bsolete</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(adj.)</a:t>
              </a: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მოძველებული</a:t>
              </a: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084408" y="3832762"/>
              <a:ext cx="2978899" cy="19738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Calibri" charset="0"/>
                  <a:ea typeface="Calibri" charset="0"/>
                  <a:cs typeface="Calibri" charset="0"/>
                </a:rPr>
                <a:t>t</a:t>
              </a:r>
              <a:r>
                <a:rPr lang="en-US" sz="2400" b="1" dirty="0" smtClean="0">
                  <a:solidFill>
                    <a:schemeClr val="bg1"/>
                  </a:solidFill>
                  <a:latin typeface="Calibri" charset="0"/>
                  <a:ea typeface="Calibri" charset="0"/>
                  <a:cs typeface="Calibri" charset="0"/>
                </a:rPr>
                <a:t>o navigate</a:t>
              </a:r>
              <a:endParaRPr lang="en-US"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b="1" dirty="0">
                  <a:solidFill>
                    <a:schemeClr val="bg1"/>
                  </a:solidFill>
                  <a:latin typeface="Calibri" charset="0"/>
                  <a:ea typeface="Calibri" charset="0"/>
                  <a:cs typeface="Calibri" charset="0"/>
                </a:rPr>
                <a:t>(v.)</a:t>
              </a:r>
            </a:p>
            <a:p>
              <a:pPr marL="0" lvl="0" indent="0" algn="ctr" rtl="0">
                <a:spcBef>
                  <a:spcPts val="0"/>
                </a:spcBef>
                <a:spcAft>
                  <a:spcPts val="0"/>
                </a:spcAft>
                <a:buNone/>
              </a:pPr>
              <a:r>
                <a:rPr lang="ka-GE" sz="1800" b="1" dirty="0">
                  <a:solidFill>
                    <a:schemeClr val="bg1"/>
                  </a:solidFill>
                  <a:latin typeface="Calibri" charset="0"/>
                  <a:ea typeface="Calibri" charset="0"/>
                  <a:cs typeface="Calibri" charset="0"/>
                </a:rPr>
                <a:t>გზის </a:t>
              </a:r>
              <a:r>
                <a:rPr lang="ka-GE" sz="1800" b="1" dirty="0" smtClean="0">
                  <a:solidFill>
                    <a:schemeClr val="bg1"/>
                  </a:solidFill>
                  <a:latin typeface="Calibri" charset="0"/>
                  <a:ea typeface="Calibri" charset="0"/>
                  <a:cs typeface="Calibri" charset="0"/>
                </a:rPr>
                <a:t>მონახვა</a:t>
              </a:r>
              <a:r>
                <a:rPr lang="en-US" sz="1800" b="1" dirty="0" smtClean="0">
                  <a:solidFill>
                    <a:schemeClr val="bg1"/>
                  </a:solidFill>
                  <a:latin typeface="Calibri" charset="0"/>
                  <a:ea typeface="Calibri" charset="0"/>
                  <a:cs typeface="Calibri" charset="0"/>
                </a:rPr>
                <a:t>, </a:t>
              </a:r>
              <a:r>
                <a:rPr lang="ka-GE" sz="1800" b="1" dirty="0" smtClean="0">
                  <a:solidFill>
                    <a:schemeClr val="bg1"/>
                  </a:solidFill>
                  <a:latin typeface="Calibri" charset="0"/>
                  <a:ea typeface="Calibri" charset="0"/>
                  <a:cs typeface="Calibri" charset="0"/>
                </a:rPr>
                <a:t>ვებ გვერდზე მოძრაობა</a:t>
              </a:r>
              <a:endParaRPr sz="18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1" name="Google Shape;181;g8d3272b2c0_0_186"/>
            <p:cNvSpPr txBox="1"/>
            <p:nvPr/>
          </p:nvSpPr>
          <p:spPr>
            <a:xfrm>
              <a:off x="-284928" y="1845999"/>
              <a:ext cx="3771225" cy="1278732"/>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GB" sz="2400" b="1" dirty="0" smtClean="0">
                  <a:solidFill>
                    <a:srgbClr val="FFFFFF"/>
                  </a:solidFill>
                  <a:latin typeface="Calibri" charset="0"/>
                  <a:ea typeface="Calibri" charset="0"/>
                  <a:cs typeface="Calibri" charset="0"/>
                  <a:sym typeface="Calibri"/>
                </a:rPr>
                <a:t>to revolutionise</a:t>
              </a:r>
            </a:p>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a:t>
              </a:r>
              <a:r>
                <a:rPr lang="en-US" sz="2400" b="1" dirty="0">
                  <a:solidFill>
                    <a:srgbClr val="FFFFFF"/>
                  </a:solidFill>
                  <a:latin typeface="Calibri" charset="0"/>
                  <a:ea typeface="Calibri" charset="0"/>
                  <a:cs typeface="Calibri" charset="0"/>
                  <a:sym typeface="Calibri"/>
                </a:rPr>
                <a:t>v.)</a:t>
              </a: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რადიკალური გარდაქმნა</a:t>
              </a:r>
              <a:endParaRPr sz="1800" b="1"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603228" y="30519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2203485" y="4673752"/>
            <a:ext cx="364889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GB" sz="2400" b="1" dirty="0" smtClean="0">
                <a:solidFill>
                  <a:schemeClr val="bg1"/>
                </a:solidFill>
                <a:latin typeface="Calibri" charset="0"/>
                <a:ea typeface="Calibri" charset="0"/>
                <a:cs typeface="Calibri" charset="0"/>
              </a:rPr>
              <a:t>labour-saving</a:t>
            </a:r>
          </a:p>
          <a:p>
            <a:pPr lvl="0" algn="ctr"/>
            <a:r>
              <a:rPr lang="en-US" sz="2400" b="1" dirty="0" smtClean="0">
                <a:solidFill>
                  <a:schemeClr val="bg1"/>
                </a:solidFill>
                <a:latin typeface="Calibri" charset="0"/>
                <a:ea typeface="Calibri" charset="0"/>
                <a:cs typeface="Calibri" charset="0"/>
              </a:rPr>
              <a:t>(</a:t>
            </a:r>
            <a:r>
              <a:rPr lang="en-US" sz="2400" b="1" dirty="0">
                <a:solidFill>
                  <a:schemeClr val="bg1"/>
                </a:solidFill>
                <a:latin typeface="Calibri" charset="0"/>
                <a:ea typeface="Calibri" charset="0"/>
                <a:cs typeface="Calibri" charset="0"/>
              </a:rPr>
              <a:t>adj.)</a:t>
            </a:r>
          </a:p>
          <a:p>
            <a:pPr lvl="0" algn="ctr"/>
            <a:r>
              <a:rPr lang="ka-GE" sz="1800" b="1" dirty="0">
                <a:solidFill>
                  <a:schemeClr val="bg1"/>
                </a:solidFill>
                <a:latin typeface="Calibri" charset="0"/>
                <a:ea typeface="Calibri" charset="0"/>
                <a:cs typeface="Calibri" charset="0"/>
              </a:rPr>
              <a:t>შრომის დამზოგველი, </a:t>
            </a:r>
            <a:r>
              <a:rPr lang="ka-GE" sz="1800" b="1" dirty="0" smtClean="0">
                <a:solidFill>
                  <a:schemeClr val="bg1"/>
                </a:solidFill>
                <a:latin typeface="Calibri" charset="0"/>
                <a:ea typeface="Calibri" charset="0"/>
                <a:cs typeface="Calibri" charset="0"/>
              </a:rPr>
              <a:t>შემამსუბუქებელი</a:t>
            </a:r>
            <a:endParaRPr lang="ka-GE" sz="1800" b="1" dirty="0">
              <a:solidFill>
                <a:schemeClr val="bg1"/>
              </a:solidFill>
              <a:latin typeface="Calibri" charset="0"/>
              <a:ea typeface="Calibri" charset="0"/>
              <a:cs typeface="Calibri" charset="0"/>
            </a:endParaRPr>
          </a:p>
        </p:txBody>
      </p:sp>
      <p:pic>
        <p:nvPicPr>
          <p:cNvPr id="42"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a:stCxn id="148" idx="0"/>
            <a:endCxn id="152" idx="4"/>
          </p:cNvCxnSpPr>
          <p:nvPr/>
        </p:nvCxnSpPr>
        <p:spPr>
          <a:xfrm flipV="1">
            <a:off x="6603229" y="2511092"/>
            <a:ext cx="17127" cy="540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7561201" y="3847479"/>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8" idx="2"/>
          </p:cNvCxnSpPr>
          <p:nvPr/>
        </p:nvCxnSpPr>
        <p:spPr>
          <a:xfrm flipH="1" flipV="1">
            <a:off x="4941676" y="3817465"/>
            <a:ext cx="703581" cy="30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57217" y="4542817"/>
            <a:ext cx="651753" cy="54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38545" y="4643042"/>
            <a:ext cx="418289" cy="6390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1638" y="1964988"/>
            <a:ext cx="3736987"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a:solidFill>
                  <a:schemeClr val="bg1"/>
                </a:solidFill>
                <a:latin typeface="Calibri" panose="020F0502020204030204" pitchFamily="34" charset="0"/>
                <a:cs typeface="Calibri" panose="020F0502020204030204" pitchFamily="34" charset="0"/>
              </a:rPr>
              <a:t>t</a:t>
            </a:r>
            <a:r>
              <a:rPr lang="en-GB" sz="2800" b="1" dirty="0" smtClean="0">
                <a:solidFill>
                  <a:schemeClr val="bg1"/>
                </a:solidFill>
                <a:latin typeface="Calibri" panose="020F0502020204030204" pitchFamily="34" charset="0"/>
                <a:cs typeface="Calibri" panose="020F0502020204030204" pitchFamily="34" charset="0"/>
              </a:rPr>
              <a:t>o revolutionise</a:t>
            </a:r>
          </a:p>
          <a:p>
            <a:pPr marL="0" marR="0" lvl="0" indent="0" algn="ctr" rtl="0">
              <a:spcBef>
                <a:spcPts val="0"/>
              </a:spcBef>
              <a:spcAft>
                <a:spcPts val="0"/>
              </a:spcAft>
              <a:buNone/>
            </a:pPr>
            <a:r>
              <a:rPr lang="en-GB" sz="2800" b="1" dirty="0" smtClean="0">
                <a:solidFill>
                  <a:schemeClr val="bg1"/>
                </a:solidFill>
                <a:latin typeface="Calibri" panose="020F0502020204030204" pitchFamily="34" charset="0"/>
                <a:cs typeface="Calibri" panose="020F0502020204030204" pitchFamily="34" charset="0"/>
              </a:rPr>
              <a:t>(v.)</a:t>
            </a:r>
            <a:endParaRPr lang="en-GB"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501639" y="4481543"/>
            <a:ext cx="3736987"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რადიკალური </a:t>
            </a:r>
            <a:r>
              <a:rPr lang="ka-GE" sz="2400" b="1" dirty="0" smtClean="0">
                <a:solidFill>
                  <a:schemeClr val="bg1"/>
                </a:solidFill>
                <a:latin typeface="Calibri" panose="020F0502020204030204" pitchFamily="34" charset="0"/>
                <a:cs typeface="Calibri" panose="020F0502020204030204" pitchFamily="34" charset="0"/>
              </a:rPr>
              <a:t>გარდაქმნა</a:t>
            </a:r>
            <a:endParaRPr lang="ka-GE" sz="2400" b="1"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86658" y="265735"/>
            <a:ext cx="2941049"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Newton's discoveries </a:t>
            </a:r>
            <a:r>
              <a:rPr lang="en-US" sz="2400" i="1" strike="noStrike" cap="none" dirty="0" err="1" smtClean="0">
                <a:solidFill>
                  <a:srgbClr val="FF0000"/>
                </a:solidFill>
                <a:latin typeface="Calibri" panose="020F0502020204030204" pitchFamily="34" charset="0"/>
                <a:ea typeface="Calibri"/>
                <a:cs typeface="Calibri" panose="020F0502020204030204" pitchFamily="34" charset="0"/>
                <a:sym typeface="Calibri"/>
              </a:rPr>
              <a:t>revolutionised</a:t>
            </a:r>
            <a:r>
              <a:rPr lang="en-US" sz="2400" i="1" strike="noStrike" cap="none" dirty="0" smtClean="0">
                <a:solidFill>
                  <a:srgbClr val="FF0000"/>
                </a:solidFill>
                <a:latin typeface="Calibri" panose="020F0502020204030204" pitchFamily="34" charset="0"/>
                <a:ea typeface="Calibri"/>
                <a:cs typeface="Calibri" panose="020F0502020204030204" pitchFamily="34" charset="0"/>
                <a:sym typeface="Calibri"/>
              </a:rPr>
              <a: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physics.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9046"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cutting-edge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4396149" y="4464995"/>
            <a:ext cx="3777194"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თანამედროვე, </a:t>
            </a:r>
            <a:r>
              <a:rPr lang="ka-GE" sz="2400" b="1" dirty="0" smtClean="0">
                <a:solidFill>
                  <a:schemeClr val="bg1"/>
                </a:solidFill>
                <a:latin typeface="Calibri" panose="020F0502020204030204" pitchFamily="34" charset="0"/>
                <a:cs typeface="Calibri" panose="020F0502020204030204" pitchFamily="34" charset="0"/>
              </a:rPr>
              <a:t>მოწინავე</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company is using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cutting-edge</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technology.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74987"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1"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o</a:t>
            </a:r>
            <a:r>
              <a:rPr lang="en-US" sz="2800" b="1" dirty="0" smtClean="0">
                <a:solidFill>
                  <a:schemeClr val="bg1"/>
                </a:solidFill>
                <a:latin typeface="Calibri" panose="020F0502020204030204" pitchFamily="34" charset="0"/>
                <a:cs typeface="Calibri" panose="020F0502020204030204" pitchFamily="34" charset="0"/>
              </a:rPr>
              <a:t>bsolete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4522525" y="4492850"/>
            <a:ext cx="3274411"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მოძველებული</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9438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Gas lamps became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obsolete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when electric lighting was invented.</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20917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815501"/>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t</a:t>
            </a:r>
            <a:r>
              <a:rPr lang="en-US" sz="2800" b="1" dirty="0" smtClean="0">
                <a:solidFill>
                  <a:schemeClr val="bg1"/>
                </a:solidFill>
                <a:latin typeface="Calibri" panose="020F0502020204030204" pitchFamily="34" charset="0"/>
                <a:cs typeface="Calibri" panose="020F0502020204030204" pitchFamily="34" charset="0"/>
              </a:rPr>
              <a:t>o navigate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3928848" y="4542817"/>
            <a:ext cx="4461766"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r>
              <a:rPr lang="ka-GE" sz="1800" b="1" dirty="0">
                <a:solidFill>
                  <a:schemeClr val="bg1"/>
                </a:solidFill>
                <a:latin typeface="Calibri" panose="020F0502020204030204" pitchFamily="34" charset="0"/>
                <a:cs typeface="Calibri" panose="020F0502020204030204" pitchFamily="34" charset="0"/>
              </a:rPr>
              <a:t>გზის მონახვა</a:t>
            </a:r>
            <a:r>
              <a:rPr lang="en-US" sz="1800" b="1" dirty="0">
                <a:solidFill>
                  <a:schemeClr val="bg1"/>
                </a:solidFill>
                <a:latin typeface="Calibri" panose="020F0502020204030204" pitchFamily="34" charset="0"/>
                <a:cs typeface="Calibri" panose="020F0502020204030204" pitchFamily="34" charset="0"/>
              </a:rPr>
              <a:t>, </a:t>
            </a:r>
            <a:r>
              <a:rPr lang="ka-GE" sz="1800" b="1" dirty="0">
                <a:solidFill>
                  <a:schemeClr val="bg1"/>
                </a:solidFill>
                <a:latin typeface="Calibri" panose="020F0502020204030204" pitchFamily="34" charset="0"/>
                <a:cs typeface="Calibri" panose="020F0502020204030204" pitchFamily="34" charset="0"/>
              </a:rPr>
              <a:t>ვებ გვერდზე </a:t>
            </a:r>
            <a:r>
              <a:rPr lang="ka-GE" sz="1800" b="1" dirty="0" smtClean="0">
                <a:solidFill>
                  <a:schemeClr val="bg1"/>
                </a:solidFill>
                <a:latin typeface="Calibri" panose="020F0502020204030204" pitchFamily="34" charset="0"/>
                <a:cs typeface="Calibri" panose="020F0502020204030204" pitchFamily="34" charset="0"/>
              </a:rPr>
              <a:t>მოძრაობა</a:t>
            </a:r>
            <a:endParaRPr lang="ka-GE" sz="18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site is </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well-</a:t>
            </a:r>
            <a:r>
              <a:rPr lang="en-US" sz="2400" i="1" u="none" strike="noStrike" cap="none" dirty="0" err="1" smtClean="0">
                <a:solidFill>
                  <a:schemeClr val="bg1"/>
                </a:solidFill>
                <a:latin typeface="Calibri" panose="020F0502020204030204" pitchFamily="34" charset="0"/>
                <a:ea typeface="Calibri"/>
                <a:cs typeface="Calibri" panose="020F0502020204030204" pitchFamily="34" charset="0"/>
                <a:sym typeface="Calibri"/>
              </a:rPr>
              <a:t>organised</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and easy to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navigate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32258" y="28678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4685</TotalTime>
  <Words>1492</Words>
  <Application>Microsoft Office PowerPoint</Application>
  <PresentationFormat>Widescreen</PresentationFormat>
  <Paragraphs>261</Paragraphs>
  <Slides>40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Regular</vt:lpstr>
      <vt:lpstr>Sylfaen Regular</vt:lpstr>
      <vt:lpstr>Times New Roman</vt:lpstr>
      <vt:lpstr>Wingdings</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399</cp:revision>
  <dcterms:created xsi:type="dcterms:W3CDTF">2020-04-09T12:21:27Z</dcterms:created>
  <dcterms:modified xsi:type="dcterms:W3CDTF">2021-03-15T13:17:20Z</dcterms:modified>
</cp:coreProperties>
</file>