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371" r:id="rId8"/>
    <p:sldId id="372" r:id="rId9"/>
    <p:sldId id="373" r:id="rId10"/>
    <p:sldId id="374" r:id="rId11"/>
    <p:sldId id="347" r:id="rId12"/>
    <p:sldId id="411" r:id="rId13"/>
    <p:sldId id="412" r:id="rId14"/>
    <p:sldId id="413" r:id="rId15"/>
    <p:sldId id="414" r:id="rId16"/>
    <p:sldId id="357" r:id="rId17"/>
    <p:sldId id="358" r:id="rId18"/>
    <p:sldId id="359" r:id="rId19"/>
    <p:sldId id="360" r:id="rId20"/>
    <p:sldId id="362" r:id="rId21"/>
    <p:sldId id="393" r:id="rId22"/>
    <p:sldId id="404" r:id="rId23"/>
    <p:sldId id="409" r:id="rId24"/>
    <p:sldId id="410" r:id="rId25"/>
    <p:sldId id="387" r:id="rId26"/>
    <p:sldId id="388" r:id="rId27"/>
    <p:sldId id="353" r:id="rId28"/>
    <p:sldId id="403" r:id="rId29"/>
    <p:sldId id="354" r:id="rId30"/>
    <p:sldId id="415" r:id="rId31"/>
    <p:sldId id="416" r:id="rId32"/>
    <p:sldId id="417" r:id="rId33"/>
    <p:sldId id="418" r:id="rId34"/>
    <p:sldId id="419" r:id="rId35"/>
    <p:sldId id="325" r:id="rId36"/>
    <p:sldId id="405" r:id="rId37"/>
    <p:sldId id="406" r:id="rId38"/>
    <p:sldId id="302" r:id="rId39"/>
    <p:sldId id="330" r:id="rId40"/>
    <p:sldId id="331" r:id="rId41"/>
    <p:sldId id="395" r:id="rId42"/>
    <p:sldId id="392" r:id="rId43"/>
    <p:sldId id="304" r:id="rId44"/>
    <p:sldId id="333" r:id="rId4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7" roundtripDataSignature="AMtx7mi04+w5nQ4tCbZznQyhmJX9mJzj9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46CFEF4-99AF-46A8-A051-738FFB79779B}">
  <a:tblStyle styleId="{B46CFEF4-99AF-46A8-A051-738FFB79779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9331022-4FDA-4916-96CC-4CBCEC6AEFC1}"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5865"/>
  </p:normalViewPr>
  <p:slideViewPr>
    <p:cSldViewPr snapToGrid="0">
      <p:cViewPr varScale="1">
        <p:scale>
          <a:sx n="107" d="100"/>
          <a:sy n="107" d="100"/>
        </p:scale>
        <p:origin x="660"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68"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67" Type="http://customschemas.google.com/relationships/presentationmetadata" Target="metadata"/><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69"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Sylfaen Regular" pitchFamily="18" charset="0"/>
                <a:ea typeface="Sylfaen Regular"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Sylfaen Regular" pitchFamily="18" charset="0"/>
                <a:ea typeface="Sylfaen Regular"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Sylfaen Regular" pitchFamily="18" charset="0"/>
                <a:ea typeface="Sylfaen Regular"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b="0" i="0">
                <a:latin typeface="Sylfaen Regular"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318588561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ylfaen Regular" pitchFamily="18" charset="0"/>
        <a:ea typeface="Sylfaen Regular"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8d3272b2c0_0_3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02" name="Google Shape;102;g8d3272b2c0_0_3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33" name="Google Shape;1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8d3272b2c0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8d3272b2c0_0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43" name="Google Shape;143;g8d3272b2c0_0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7</a:t>
            </a:fld>
            <a:endParaRPr dirty="0"/>
          </a:p>
        </p:txBody>
      </p:sp>
    </p:spTree>
    <p:extLst>
      <p:ext uri="{BB962C8B-B14F-4D97-AF65-F5344CB8AC3E}">
        <p14:creationId xmlns:p14="http://schemas.microsoft.com/office/powerpoint/2010/main" val="243791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8</a:t>
            </a:fld>
            <a:endParaRPr dirty="0"/>
          </a:p>
        </p:txBody>
      </p:sp>
    </p:spTree>
    <p:extLst>
      <p:ext uri="{BB962C8B-B14F-4D97-AF65-F5344CB8AC3E}">
        <p14:creationId xmlns:p14="http://schemas.microsoft.com/office/powerpoint/2010/main" val="1950435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9</a:t>
            </a:fld>
            <a:endParaRPr dirty="0"/>
          </a:p>
        </p:txBody>
      </p:sp>
    </p:spTree>
    <p:extLst>
      <p:ext uri="{BB962C8B-B14F-4D97-AF65-F5344CB8AC3E}">
        <p14:creationId xmlns:p14="http://schemas.microsoft.com/office/powerpoint/2010/main" val="974869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10</a:t>
            </a:fld>
            <a:endParaRPr dirty="0"/>
          </a:p>
        </p:txBody>
      </p:sp>
    </p:spTree>
    <p:extLst>
      <p:ext uri="{BB962C8B-B14F-4D97-AF65-F5344CB8AC3E}">
        <p14:creationId xmlns:p14="http://schemas.microsoft.com/office/powerpoint/2010/main" val="56074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8d3272b2c0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8d3272b2c0_0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43" name="Google Shape;143;g8d3272b2c0_0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16</a:t>
            </a:fld>
            <a:endParaRPr dirty="0"/>
          </a:p>
        </p:txBody>
      </p:sp>
    </p:spTree>
    <p:extLst>
      <p:ext uri="{BB962C8B-B14F-4D97-AF65-F5344CB8AC3E}">
        <p14:creationId xmlns:p14="http://schemas.microsoft.com/office/powerpoint/2010/main" val="1493687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17</a:t>
            </a:fld>
            <a:endParaRPr dirty="0"/>
          </a:p>
        </p:txBody>
      </p:sp>
    </p:spTree>
    <p:extLst>
      <p:ext uri="{BB962C8B-B14F-4D97-AF65-F5344CB8AC3E}">
        <p14:creationId xmlns:p14="http://schemas.microsoft.com/office/powerpoint/2010/main" val="36955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18</a:t>
            </a:fld>
            <a:endParaRPr dirty="0"/>
          </a:p>
        </p:txBody>
      </p:sp>
    </p:spTree>
    <p:extLst>
      <p:ext uri="{BB962C8B-B14F-4D97-AF65-F5344CB8AC3E}">
        <p14:creationId xmlns:p14="http://schemas.microsoft.com/office/powerpoint/2010/main" val="258200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19</a:t>
            </a:fld>
            <a:endParaRPr dirty="0"/>
          </a:p>
        </p:txBody>
      </p:sp>
    </p:spTree>
    <p:extLst>
      <p:ext uri="{BB962C8B-B14F-4D97-AF65-F5344CB8AC3E}">
        <p14:creationId xmlns:p14="http://schemas.microsoft.com/office/powerpoint/2010/main" val="824707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20</a:t>
            </a:fld>
            <a:endParaRPr dirty="0"/>
          </a:p>
        </p:txBody>
      </p:sp>
    </p:spTree>
    <p:extLst>
      <p:ext uri="{BB962C8B-B14F-4D97-AF65-F5344CB8AC3E}">
        <p14:creationId xmlns:p14="http://schemas.microsoft.com/office/powerpoint/2010/main" val="1327705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21</a:t>
            </a:fld>
            <a:endParaRPr dirty="0"/>
          </a:p>
        </p:txBody>
      </p:sp>
    </p:spTree>
    <p:extLst>
      <p:ext uri="{BB962C8B-B14F-4D97-AF65-F5344CB8AC3E}">
        <p14:creationId xmlns:p14="http://schemas.microsoft.com/office/powerpoint/2010/main" val="2740471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22</a:t>
            </a:fld>
            <a:endParaRPr dirty="0"/>
          </a:p>
        </p:txBody>
      </p:sp>
    </p:spTree>
    <p:extLst>
      <p:ext uri="{BB962C8B-B14F-4D97-AF65-F5344CB8AC3E}">
        <p14:creationId xmlns:p14="http://schemas.microsoft.com/office/powerpoint/2010/main" val="930458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23</a:t>
            </a:fld>
            <a:endParaRPr dirty="0"/>
          </a:p>
        </p:txBody>
      </p:sp>
    </p:spTree>
    <p:extLst>
      <p:ext uri="{BB962C8B-B14F-4D97-AF65-F5344CB8AC3E}">
        <p14:creationId xmlns:p14="http://schemas.microsoft.com/office/powerpoint/2010/main" val="1430114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24</a:t>
            </a:fld>
            <a:endParaRPr dirty="0"/>
          </a:p>
        </p:txBody>
      </p:sp>
    </p:spTree>
    <p:extLst>
      <p:ext uri="{BB962C8B-B14F-4D97-AF65-F5344CB8AC3E}">
        <p14:creationId xmlns:p14="http://schemas.microsoft.com/office/powerpoint/2010/main" val="1465282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25</a:t>
            </a:fld>
            <a:endParaRPr dirty="0"/>
          </a:p>
        </p:txBody>
      </p:sp>
    </p:spTree>
    <p:extLst>
      <p:ext uri="{BB962C8B-B14F-4D97-AF65-F5344CB8AC3E}">
        <p14:creationId xmlns:p14="http://schemas.microsoft.com/office/powerpoint/2010/main" val="102575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d3272b2c0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d3272b2c0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85" name="Google Shape;185;g8d3272b2c0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26</a:t>
            </a:fld>
            <a:endParaRPr dirty="0"/>
          </a:p>
        </p:txBody>
      </p:sp>
    </p:spTree>
    <p:extLst>
      <p:ext uri="{BB962C8B-B14F-4D97-AF65-F5344CB8AC3E}">
        <p14:creationId xmlns:p14="http://schemas.microsoft.com/office/powerpoint/2010/main" val="1584468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8d3272b2c0_2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8d3272b2c0_2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29" name="Google Shape;529;g8d3272b2c0_2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30</a:t>
            </a:fld>
            <a:endParaRPr dirty="0"/>
          </a:p>
        </p:txBody>
      </p:sp>
    </p:spTree>
    <p:extLst>
      <p:ext uri="{BB962C8B-B14F-4D97-AF65-F5344CB8AC3E}">
        <p14:creationId xmlns:p14="http://schemas.microsoft.com/office/powerpoint/2010/main" val="379591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8d3272b2c0_2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8d3272b2c0_2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29" name="Google Shape;529;g8d3272b2c0_2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31</a:t>
            </a:fld>
            <a:endParaRPr dirty="0"/>
          </a:p>
        </p:txBody>
      </p:sp>
    </p:spTree>
    <p:extLst>
      <p:ext uri="{BB962C8B-B14F-4D97-AF65-F5344CB8AC3E}">
        <p14:creationId xmlns:p14="http://schemas.microsoft.com/office/powerpoint/2010/main" val="2652893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8d3272b2c0_2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8d3272b2c0_2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29" name="Google Shape;529;g8d3272b2c0_2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32</a:t>
            </a:fld>
            <a:endParaRPr dirty="0"/>
          </a:p>
        </p:txBody>
      </p:sp>
    </p:spTree>
    <p:extLst>
      <p:ext uri="{BB962C8B-B14F-4D97-AF65-F5344CB8AC3E}">
        <p14:creationId xmlns:p14="http://schemas.microsoft.com/office/powerpoint/2010/main" val="1814232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8d3272b2c0_2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8d3272b2c0_2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29" name="Google Shape;529;g8d3272b2c0_2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33</a:t>
            </a:fld>
            <a:endParaRPr dirty="0"/>
          </a:p>
        </p:txBody>
      </p:sp>
    </p:spTree>
    <p:extLst>
      <p:ext uri="{BB962C8B-B14F-4D97-AF65-F5344CB8AC3E}">
        <p14:creationId xmlns:p14="http://schemas.microsoft.com/office/powerpoint/2010/main" val="1550972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8d3272b2c0_1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8d3272b2c0_1_1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64" name="Google Shape;564;g8d3272b2c0_1_10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34</a:t>
            </a:fld>
            <a:endParaRPr dirty="0"/>
          </a:p>
        </p:txBody>
      </p:sp>
    </p:spTree>
    <p:extLst>
      <p:ext uri="{BB962C8B-B14F-4D97-AF65-F5344CB8AC3E}">
        <p14:creationId xmlns:p14="http://schemas.microsoft.com/office/powerpoint/2010/main" val="29787146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d3272b2c0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d3272b2c0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72" name="Google Shape;572;g8d3272b2c0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35</a:t>
            </a:fld>
            <a:endParaRPr dirty="0"/>
          </a:p>
        </p:txBody>
      </p:sp>
    </p:spTree>
    <p:extLst>
      <p:ext uri="{BB962C8B-B14F-4D97-AF65-F5344CB8AC3E}">
        <p14:creationId xmlns:p14="http://schemas.microsoft.com/office/powerpoint/2010/main" val="29644457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d3272b2c0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d3272b2c0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72" name="Google Shape;572;g8d3272b2c0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36</a:t>
            </a:fld>
            <a:endParaRPr dirty="0"/>
          </a:p>
        </p:txBody>
      </p:sp>
    </p:spTree>
    <p:extLst>
      <p:ext uri="{BB962C8B-B14F-4D97-AF65-F5344CB8AC3E}">
        <p14:creationId xmlns:p14="http://schemas.microsoft.com/office/powerpoint/2010/main" val="1272552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d3272b2c0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d3272b2c0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572" name="Google Shape;572;g8d3272b2c0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37</a:t>
            </a:fld>
            <a:endParaRPr dirty="0"/>
          </a:p>
        </p:txBody>
      </p:sp>
    </p:spTree>
    <p:extLst>
      <p:ext uri="{BB962C8B-B14F-4D97-AF65-F5344CB8AC3E}">
        <p14:creationId xmlns:p14="http://schemas.microsoft.com/office/powerpoint/2010/main" val="1794219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38</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39</a:t>
            </a:fld>
            <a:endParaRPr dirty="0"/>
          </a:p>
        </p:txBody>
      </p:sp>
    </p:spTree>
    <p:extLst>
      <p:ext uri="{BB962C8B-B14F-4D97-AF65-F5344CB8AC3E}">
        <p14:creationId xmlns:p14="http://schemas.microsoft.com/office/powerpoint/2010/main" val="4761449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40</a:t>
            </a:fld>
            <a:endParaRPr dirty="0"/>
          </a:p>
        </p:txBody>
      </p:sp>
    </p:spTree>
    <p:extLst>
      <p:ext uri="{BB962C8B-B14F-4D97-AF65-F5344CB8AC3E}">
        <p14:creationId xmlns:p14="http://schemas.microsoft.com/office/powerpoint/2010/main" val="1285877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41</a:t>
            </a:fld>
            <a:endParaRPr dirty="0"/>
          </a:p>
        </p:txBody>
      </p:sp>
    </p:spTree>
    <p:extLst>
      <p:ext uri="{BB962C8B-B14F-4D97-AF65-F5344CB8AC3E}">
        <p14:creationId xmlns:p14="http://schemas.microsoft.com/office/powerpoint/2010/main" val="453535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8d3272b2c0_0_3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102" name="Google Shape;102;g8d3272b2c0_0_3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1598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8d3272b2c0_1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8d3272b2c0_1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ylfaen Regular" pitchFamily="18" charset="0"/>
            </a:endParaRPr>
          </a:p>
        </p:txBody>
      </p:sp>
      <p:sp>
        <p:nvSpPr>
          <p:cNvPr id="612" name="Google Shape;612;g8d3272b2c0_1_1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pPr marL="0" lvl="0" indent="0" algn="r" rtl="0">
                <a:spcBef>
                  <a:spcPts val="0"/>
                </a:spcBef>
                <a:spcAft>
                  <a:spcPts val="0"/>
                </a:spcAft>
                <a:buClr>
                  <a:srgbClr val="000000"/>
                </a:buClr>
                <a:buFont typeface="Arial"/>
                <a:buNone/>
              </a:pPr>
              <a:t>44</a:t>
            </a:fld>
            <a:endParaRPr dirty="0"/>
          </a:p>
        </p:txBody>
      </p:sp>
    </p:spTree>
    <p:extLst>
      <p:ext uri="{BB962C8B-B14F-4D97-AF65-F5344CB8AC3E}">
        <p14:creationId xmlns:p14="http://schemas.microsoft.com/office/powerpoint/2010/main" val="3993571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b="0" i="0">
                <a:latin typeface="Sylfaen Regular"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Sylfaen Regular"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b="0" i="0">
                <a:solidFill>
                  <a:srgbClr val="888888"/>
                </a:solidFill>
                <a:latin typeface="Sylfaen Regular"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Sylfaen Regular"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Sylfaen Regular"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0" i="0">
                <a:latin typeface="Sylfaen Regular"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Sylfaen Regular"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0" i="0">
                <a:latin typeface="Sylfaen Regular"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Sylfaen Regular"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b="0" i="0">
                <a:latin typeface="Sylfaen Regular"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0" i="0">
                <a:latin typeface="Sylfaen Regular"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13"/>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Sylfaen Regular" pitchFamily="18" charset="0"/>
                <a:ea typeface="Sylfaen Regular" pitchFamily="18" charset="0"/>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8" name="Google Shape;68;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0" i="0">
                <a:latin typeface="Sylfaen Regular"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Sylfaen Regular"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Sylfaen Regular"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latin typeface="Sylfaen Regular"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Shape 9"/>
        <p:cNvGrpSpPr/>
        <p:nvPr/>
      </p:nvGrpSpPr>
      <p:grpSpPr>
        <a:xfrm>
          <a:off x="0" y="0"/>
          <a:ext cx="0" cy="0"/>
          <a:chOff x="0" y="0"/>
          <a:chExt cx="0" cy="0"/>
        </a:xfrm>
      </p:grpSpPr>
      <p:sp>
        <p:nvSpPr>
          <p:cNvPr id="10" name="Google Shape;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Sylfaen Regular" pitchFamily="18" charset="0"/>
                <a:ea typeface="Sylfaen Regular"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Sylfaen Regular" pitchFamily="18" charset="0"/>
                <a:ea typeface="Sylfaen Regular"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Sylfaen Regular" pitchFamily="18" charset="0"/>
                <a:ea typeface="Sylfaen Regular"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ylfaen Regular" pitchFamily="18" charset="0"/>
          <a:ea typeface="Sylfaen Regular"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ylfaen Regular" pitchFamily="18" charset="0"/>
          <a:ea typeface="Sylfaen Regular"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2"/>
          <p:cNvSpPr txBox="1"/>
          <p:nvPr/>
        </p:nvSpPr>
        <p:spPr>
          <a:xfrm>
            <a:off x="0" y="1932868"/>
            <a:ext cx="12207936" cy="2418122"/>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6600"/>
              <a:buFont typeface="Calibri"/>
              <a:buNone/>
            </a:pPr>
            <a:r>
              <a:rPr lang="en-US" sz="6600" dirty="0">
                <a:solidFill>
                  <a:schemeClr val="bg1"/>
                </a:solidFill>
                <a:latin typeface="Calibri" panose="020F0502020204030204" pitchFamily="34" charset="0"/>
                <a:ea typeface="Calibri"/>
                <a:cs typeface="Calibri" panose="020F0502020204030204" pitchFamily="34" charset="0"/>
                <a:sym typeface="Calibri"/>
              </a:rPr>
              <a:t>Technology </a:t>
            </a:r>
            <a:r>
              <a:rPr lang="en-US" sz="6600" dirty="0" smtClean="0">
                <a:solidFill>
                  <a:schemeClr val="bg1"/>
                </a:solidFill>
                <a:latin typeface="Calibri" panose="020F0502020204030204" pitchFamily="34" charset="0"/>
                <a:ea typeface="Calibri"/>
                <a:cs typeface="Calibri" panose="020F0502020204030204" pitchFamily="34" charset="0"/>
                <a:sym typeface="Calibri"/>
              </a:rPr>
              <a:t>ǀ </a:t>
            </a:r>
            <a:r>
              <a:rPr lang="ka-GE" sz="6600" dirty="0" smtClean="0">
                <a:solidFill>
                  <a:schemeClr val="bg1"/>
                </a:solidFill>
                <a:latin typeface="Sylfaen Regular" pitchFamily="18" charset="0"/>
                <a:ea typeface="Calibri"/>
                <a:cs typeface="Calibri" panose="020F0502020204030204" pitchFamily="34" charset="0"/>
                <a:sym typeface="Calibri"/>
              </a:rPr>
              <a:t>ტექნოლოგია</a:t>
            </a:r>
            <a:endParaRPr sz="5400" u="none"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sp>
        <p:nvSpPr>
          <p:cNvPr id="2" name="Rectangle 1">
            <a:extLst>
              <a:ext uri="{FF2B5EF4-FFF2-40B4-BE49-F238E27FC236}">
                <a16:creationId xmlns:a16="http://schemas.microsoft.com/office/drawing/2014/main" id="{0E16A4AA-71E9-B34C-AAC8-D84F71CB1A1A}"/>
              </a:ext>
            </a:extLst>
          </p:cNvPr>
          <p:cNvSpPr/>
          <p:nvPr/>
        </p:nvSpPr>
        <p:spPr>
          <a:xfrm>
            <a:off x="2061247" y="4045527"/>
            <a:ext cx="816340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Google Shape;98;p2"/>
          <p:cNvSpPr txBox="1"/>
          <p:nvPr/>
        </p:nvSpPr>
        <p:spPr>
          <a:xfrm>
            <a:off x="0" y="3523109"/>
            <a:ext cx="12192000" cy="165576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Arial"/>
              <a:buNone/>
            </a:pPr>
            <a:endParaRPr sz="4400" u="none" strike="noStrike" cap="none" dirty="0">
              <a:solidFill>
                <a:schemeClr val="dk1"/>
              </a:solidFill>
              <a:latin typeface="Sylfaen Regular" pitchFamily="18" charset="0"/>
              <a:ea typeface="Calibri"/>
              <a:cs typeface="Calibri"/>
              <a:sym typeface="Calibri"/>
            </a:endParaRPr>
          </a:p>
          <a:p>
            <a:pPr marL="0" marR="0" lvl="0" indent="0" algn="ctr" rtl="0">
              <a:lnSpc>
                <a:spcPct val="90000"/>
              </a:lnSpc>
              <a:spcBef>
                <a:spcPts val="1000"/>
              </a:spcBef>
              <a:spcAft>
                <a:spcPts val="0"/>
              </a:spcAft>
              <a:buClr>
                <a:schemeClr val="dk1"/>
              </a:buClr>
              <a:buSzPts val="3600"/>
              <a:buFont typeface="Arial"/>
              <a:buNone/>
            </a:pPr>
            <a:r>
              <a:rPr lang="en-US" sz="3600" u="none" strike="noStrike" cap="none" dirty="0">
                <a:solidFill>
                  <a:schemeClr val="bg1"/>
                </a:solidFill>
                <a:latin typeface="Sylfaen Regular" pitchFamily="18" charset="0"/>
                <a:ea typeface="Calibri"/>
                <a:cs typeface="Calibri"/>
                <a:sym typeface="Calibri"/>
              </a:rPr>
              <a:t> </a:t>
            </a:r>
            <a:r>
              <a:rPr lang="en-US" sz="3600" dirty="0">
                <a:solidFill>
                  <a:schemeClr val="bg1"/>
                </a:solidFill>
                <a:latin typeface="Calibri" panose="020F0502020204030204" pitchFamily="34" charset="0"/>
                <a:ea typeface="Calibri"/>
                <a:cs typeface="Calibri" panose="020F0502020204030204" pitchFamily="34" charset="0"/>
                <a:sym typeface="Calibri"/>
              </a:rPr>
              <a:t>English for Specific Purposes </a:t>
            </a:r>
            <a:r>
              <a:rPr lang="en-US" sz="3600" dirty="0">
                <a:solidFill>
                  <a:schemeClr val="bg1"/>
                </a:solidFill>
                <a:latin typeface="Sylfaen Regular" pitchFamily="18" charset="0"/>
                <a:ea typeface="Calibri"/>
                <a:cs typeface="Calibri"/>
                <a:sym typeface="Calibri"/>
              </a:rPr>
              <a:t>| </a:t>
            </a:r>
            <a:r>
              <a:rPr lang="en-US" sz="3600" dirty="0">
                <a:solidFill>
                  <a:schemeClr val="bg1"/>
                </a:solidFill>
                <a:latin typeface="Calibri" panose="020F0502020204030204" pitchFamily="34" charset="0"/>
                <a:ea typeface="Calibri"/>
                <a:cs typeface="Calibri" panose="020F0502020204030204" pitchFamily="34" charset="0"/>
                <a:sym typeface="Calibri"/>
              </a:rPr>
              <a:t>Level </a:t>
            </a:r>
            <a:r>
              <a:rPr lang="en-US" sz="3600" dirty="0" smtClean="0">
                <a:solidFill>
                  <a:schemeClr val="bg1"/>
                </a:solidFill>
                <a:latin typeface="Calibri" panose="020F0502020204030204" pitchFamily="34" charset="0"/>
                <a:ea typeface="Calibri"/>
                <a:cs typeface="Calibri" panose="020F0502020204030204" pitchFamily="34" charset="0"/>
                <a:sym typeface="Calibri"/>
              </a:rPr>
              <a:t>B1</a:t>
            </a:r>
            <a:endParaRPr sz="3600" u="none"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9"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07" name="Google Shape;107;g8d3272b2c0_0_301"/>
          <p:cNvGrpSpPr/>
          <p:nvPr/>
        </p:nvGrpSpPr>
        <p:grpSpPr>
          <a:xfrm>
            <a:off x="-4953980" y="685800"/>
            <a:ext cx="10804715" cy="7633251"/>
            <a:chOff x="-4943656" y="-757771"/>
            <a:chExt cx="10082305" cy="5889900"/>
          </a:xfrm>
        </p:grpSpPr>
        <p:sp>
          <p:nvSpPr>
            <p:cNvPr id="108" name="Google Shape;108;g8d3272b2c0_0_301"/>
            <p:cNvSpPr/>
            <p:nvPr/>
          </p:nvSpPr>
          <p:spPr>
            <a:xfrm>
              <a:off x="-4943656" y="-757771"/>
              <a:ext cx="5889900" cy="5889900"/>
            </a:xfrm>
            <a:prstGeom prst="blockArc">
              <a:avLst>
                <a:gd name="adj1" fmla="val 18900000"/>
                <a:gd name="adj2" fmla="val 2173954"/>
                <a:gd name="adj3" fmla="val 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09" name="Google Shape;109;g8d3272b2c0_0_301"/>
            <p:cNvSpPr/>
            <p:nvPr/>
          </p:nvSpPr>
          <p:spPr>
            <a:xfrm>
              <a:off x="306853" y="198853"/>
              <a:ext cx="48225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0" name="Google Shape;110;g8d3272b2c0_0_301"/>
            <p:cNvSpPr txBox="1"/>
            <p:nvPr/>
          </p:nvSpPr>
          <p:spPr>
            <a:xfrm>
              <a:off x="306853" y="198853"/>
              <a:ext cx="48225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dirty="0">
                  <a:solidFill>
                    <a:schemeClr val="lt1"/>
                  </a:solidFill>
                  <a:latin typeface="Calibri" panose="020F0502020204030204" pitchFamily="34" charset="0"/>
                  <a:ea typeface="Calibri"/>
                  <a:cs typeface="Calibri" panose="020F0502020204030204" pitchFamily="34" charset="0"/>
                  <a:sym typeface="Calibri"/>
                </a:rPr>
                <a:t>Introduction - </a:t>
              </a:r>
              <a:r>
                <a:rPr lang="en-US" sz="1500" b="1" dirty="0" err="1">
                  <a:solidFill>
                    <a:schemeClr val="lt1"/>
                  </a:solidFill>
                  <a:latin typeface="Calibri" panose="020F0502020204030204" pitchFamily="34" charset="0"/>
                  <a:ea typeface="Calibri"/>
                  <a:cs typeface="Calibri" panose="020F0502020204030204" pitchFamily="34" charset="0"/>
                  <a:sym typeface="Calibri"/>
                </a:rPr>
                <a:t>შესავალი</a:t>
              </a:r>
              <a:r>
                <a:rPr lang="en-US" sz="1500" b="1" dirty="0">
                  <a:solidFill>
                    <a:schemeClr val="lt1"/>
                  </a:solidFill>
                  <a:latin typeface="Calibri" panose="020F0502020204030204" pitchFamily="34" charset="0"/>
                  <a:ea typeface="Calibri"/>
                  <a:cs typeface="Calibri" panose="020F0502020204030204" pitchFamily="34" charset="0"/>
                  <a:sym typeface="Calibri"/>
                </a:rPr>
                <a:t> </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1" name="Google Shape;111;g8d3272b2c0_0_301"/>
            <p:cNvSpPr/>
            <p:nvPr/>
          </p:nvSpPr>
          <p:spPr>
            <a:xfrm>
              <a:off x="58396" y="149161"/>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2" name="Google Shape;112;g8d3272b2c0_0_301"/>
            <p:cNvSpPr/>
            <p:nvPr/>
          </p:nvSpPr>
          <p:spPr>
            <a:xfrm>
              <a:off x="666854" y="795501"/>
              <a:ext cx="44625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3" name="Google Shape;113;g8d3272b2c0_0_301"/>
            <p:cNvSpPr txBox="1"/>
            <p:nvPr/>
          </p:nvSpPr>
          <p:spPr>
            <a:xfrm>
              <a:off x="666854" y="795501"/>
              <a:ext cx="44625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dirty="0">
                  <a:solidFill>
                    <a:schemeClr val="lt1"/>
                  </a:solidFill>
                  <a:latin typeface="Calibri" panose="020F0502020204030204" pitchFamily="34" charset="0"/>
                  <a:ea typeface="Calibri"/>
                  <a:cs typeface="Calibri" panose="020F0502020204030204" pitchFamily="34" charset="0"/>
                  <a:sym typeface="Calibri"/>
                </a:rPr>
                <a:t>Vocabulary - </a:t>
              </a:r>
              <a:r>
                <a:rPr lang="en-US" sz="1500" b="1" dirty="0" err="1">
                  <a:solidFill>
                    <a:schemeClr val="lt1"/>
                  </a:solidFill>
                  <a:latin typeface="Calibri" panose="020F0502020204030204" pitchFamily="34" charset="0"/>
                  <a:ea typeface="Calibri"/>
                  <a:cs typeface="Calibri" panose="020F0502020204030204" pitchFamily="34" charset="0"/>
                  <a:sym typeface="Calibri"/>
                </a:rPr>
                <a:t>ლექსიკა</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4" name="Google Shape;114;g8d3272b2c0_0_301"/>
            <p:cNvSpPr/>
            <p:nvPr/>
          </p:nvSpPr>
          <p:spPr>
            <a:xfrm>
              <a:off x="418397" y="745809"/>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5" name="Google Shape;115;g8d3272b2c0_0_301"/>
            <p:cNvSpPr/>
            <p:nvPr/>
          </p:nvSpPr>
          <p:spPr>
            <a:xfrm>
              <a:off x="864133" y="1391711"/>
              <a:ext cx="42651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6" name="Google Shape;116;g8d3272b2c0_0_301"/>
            <p:cNvSpPr txBox="1"/>
            <p:nvPr/>
          </p:nvSpPr>
          <p:spPr>
            <a:xfrm>
              <a:off x="864133" y="1391711"/>
              <a:ext cx="42651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dirty="0">
                  <a:solidFill>
                    <a:schemeClr val="lt1"/>
                  </a:solidFill>
                  <a:latin typeface="Calibri" panose="020F0502020204030204" pitchFamily="34" charset="0"/>
                  <a:ea typeface="Calibri"/>
                  <a:cs typeface="Calibri" panose="020F0502020204030204" pitchFamily="34" charset="0"/>
                  <a:sym typeface="Calibri"/>
                </a:rPr>
                <a:t>Reading </a:t>
              </a:r>
              <a:r>
                <a:rPr lang="en-US" sz="1500" b="1" dirty="0" smtClean="0">
                  <a:solidFill>
                    <a:schemeClr val="lt1"/>
                  </a:solidFill>
                  <a:latin typeface="Calibri" panose="020F0502020204030204" pitchFamily="34" charset="0"/>
                  <a:ea typeface="Calibri"/>
                  <a:cs typeface="Calibri" panose="020F0502020204030204" pitchFamily="34" charset="0"/>
                  <a:sym typeface="Calibri"/>
                </a:rPr>
                <a:t>Comprehension</a:t>
              </a:r>
              <a:r>
                <a:rPr lang="ka-GE" sz="1500" b="1" dirty="0" smtClean="0">
                  <a:solidFill>
                    <a:schemeClr val="lt1"/>
                  </a:solidFill>
                  <a:latin typeface="Calibri" panose="020F0502020204030204" pitchFamily="34" charset="0"/>
                  <a:ea typeface="Calibri"/>
                  <a:cs typeface="Calibri" panose="020F0502020204030204" pitchFamily="34" charset="0"/>
                  <a:sym typeface="Calibri"/>
                </a:rPr>
                <a:t> - წაკითხულის გააზრება</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7" name="Google Shape;117;g8d3272b2c0_0_301"/>
            <p:cNvSpPr/>
            <p:nvPr/>
          </p:nvSpPr>
          <p:spPr>
            <a:xfrm>
              <a:off x="615675" y="1342019"/>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8" name="Google Shape;118;g8d3272b2c0_0_301"/>
            <p:cNvSpPr/>
            <p:nvPr/>
          </p:nvSpPr>
          <p:spPr>
            <a:xfrm>
              <a:off x="927122" y="1988359"/>
              <a:ext cx="42021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9" name="Google Shape;119;g8d3272b2c0_0_301"/>
            <p:cNvSpPr txBox="1"/>
            <p:nvPr/>
          </p:nvSpPr>
          <p:spPr>
            <a:xfrm>
              <a:off x="927122" y="1988359"/>
              <a:ext cx="42021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Grammar - </a:t>
              </a:r>
              <a:r>
                <a:rPr lang="ka-GE" sz="1500" b="1" u="none" strike="noStrike" cap="none" dirty="0">
                  <a:solidFill>
                    <a:schemeClr val="lt1"/>
                  </a:solidFill>
                  <a:latin typeface="Calibri" panose="020F0502020204030204" pitchFamily="34" charset="0"/>
                  <a:ea typeface="Calibri"/>
                  <a:cs typeface="Calibri" panose="020F0502020204030204" pitchFamily="34" charset="0"/>
                  <a:sym typeface="Calibri"/>
                </a:rPr>
                <a:t>გრამატიკა</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20" name="Google Shape;120;g8d3272b2c0_0_301"/>
            <p:cNvSpPr/>
            <p:nvPr/>
          </p:nvSpPr>
          <p:spPr>
            <a:xfrm>
              <a:off x="678664" y="1938667"/>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21" name="Google Shape;121;g8d3272b2c0_0_301"/>
            <p:cNvSpPr/>
            <p:nvPr/>
          </p:nvSpPr>
          <p:spPr>
            <a:xfrm>
              <a:off x="864133" y="2585006"/>
              <a:ext cx="426510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22" name="Google Shape;122;g8d3272b2c0_0_301"/>
            <p:cNvSpPr txBox="1"/>
            <p:nvPr/>
          </p:nvSpPr>
          <p:spPr>
            <a:xfrm>
              <a:off x="864133" y="2585006"/>
              <a:ext cx="4265100"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Summary</a:t>
              </a:r>
              <a:r>
                <a:rPr lang="ka-GE" sz="1500" b="1" u="none" strike="noStrike" cap="none" dirty="0">
                  <a:solidFill>
                    <a:schemeClr val="lt1"/>
                  </a:solidFill>
                  <a:latin typeface="Calibri" panose="020F0502020204030204" pitchFamily="34" charset="0"/>
                  <a:ea typeface="Calibri"/>
                  <a:cs typeface="Calibri" panose="020F0502020204030204" pitchFamily="34" charset="0"/>
                  <a:sym typeface="Calibri"/>
                </a:rPr>
                <a:t>- შეჯამება</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23" name="Google Shape;123;g8d3272b2c0_0_301"/>
            <p:cNvSpPr/>
            <p:nvPr/>
          </p:nvSpPr>
          <p:spPr>
            <a:xfrm>
              <a:off x="607509" y="2525396"/>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27" name="Google Shape;127;g8d3272b2c0_0_301"/>
            <p:cNvSpPr/>
            <p:nvPr/>
          </p:nvSpPr>
          <p:spPr>
            <a:xfrm>
              <a:off x="657559" y="3159069"/>
              <a:ext cx="4481090"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28" name="Google Shape;128;g8d3272b2c0_0_301"/>
            <p:cNvSpPr txBox="1"/>
            <p:nvPr/>
          </p:nvSpPr>
          <p:spPr>
            <a:xfrm>
              <a:off x="678664" y="3159069"/>
              <a:ext cx="3776597"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Homework</a:t>
              </a:r>
              <a:r>
                <a:rPr lang="ka-GE" sz="1500" b="1" u="none" strike="noStrike" cap="none" dirty="0">
                  <a:solidFill>
                    <a:schemeClr val="lt1"/>
                  </a:solidFill>
                  <a:latin typeface="Calibri" panose="020F0502020204030204" pitchFamily="34" charset="0"/>
                  <a:ea typeface="Calibri"/>
                  <a:cs typeface="Calibri" panose="020F0502020204030204" pitchFamily="34" charset="0"/>
                  <a:sym typeface="Calibri"/>
                </a:rPr>
                <a:t>- საშინაო დავალება</a:t>
              </a:r>
              <a:r>
                <a:rPr lang="en-US" sz="1500" b="1" u="none" strike="noStrike" cap="none" dirty="0">
                  <a:solidFill>
                    <a:schemeClr val="lt1"/>
                  </a:solidFill>
                  <a:latin typeface="Calibri" panose="020F0502020204030204" pitchFamily="34" charset="0"/>
                  <a:ea typeface="Calibri"/>
                  <a:cs typeface="Calibri" panose="020F0502020204030204" pitchFamily="34" charset="0"/>
                  <a:sym typeface="Calibri"/>
                </a:rPr>
                <a:t> </a:t>
              </a:r>
              <a:endParaRPr sz="1500" b="1"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29" name="Google Shape;129;g8d3272b2c0_0_301"/>
            <p:cNvSpPr/>
            <p:nvPr/>
          </p:nvSpPr>
          <p:spPr>
            <a:xfrm>
              <a:off x="425985" y="3053040"/>
              <a:ext cx="496800" cy="4968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grpSp>
      <p:pic>
        <p:nvPicPr>
          <p:cNvPr id="26"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27" name="Picture 26">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2" name="Rectangle 1"/>
          <p:cNvSpPr/>
          <p:nvPr/>
        </p:nvSpPr>
        <p:spPr>
          <a:xfrm>
            <a:off x="7217923" y="556123"/>
            <a:ext cx="4601183"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Google Shape;106;g8d3272b2c0_0_301"/>
          <p:cNvSpPr txBox="1">
            <a:spLocks noGrp="1"/>
          </p:cNvSpPr>
          <p:nvPr>
            <p:ph type="title"/>
          </p:nvPr>
        </p:nvSpPr>
        <p:spPr>
          <a:xfrm>
            <a:off x="6121066" y="388499"/>
            <a:ext cx="6586500" cy="1234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500"/>
              <a:buFont typeface="Calibri"/>
              <a:buNone/>
            </a:pPr>
            <a:r>
              <a:rPr lang="en-US" sz="3600" dirty="0">
                <a:solidFill>
                  <a:schemeClr val="bg1"/>
                </a:solidFill>
                <a:latin typeface="Calibri" panose="020F0502020204030204" pitchFamily="34" charset="0"/>
                <a:cs typeface="Calibri" panose="020F0502020204030204" pitchFamily="34" charset="0"/>
              </a:rPr>
              <a:t>Agenda  </a:t>
            </a:r>
            <a:r>
              <a:rPr lang="en-US" sz="3600" dirty="0">
                <a:solidFill>
                  <a:schemeClr val="bg1"/>
                </a:solidFill>
                <a:latin typeface="Calibri Regular" charset="0"/>
              </a:rPr>
              <a:t>                      </a:t>
            </a:r>
            <a:endParaRPr sz="3600" dirty="0">
              <a:solidFill>
                <a:schemeClr val="bg1"/>
              </a:solidFill>
              <a:latin typeface="Calibri Regular" charset="0"/>
            </a:endParaRPr>
          </a:p>
          <a:p>
            <a:pPr marL="0" lvl="0" indent="0" algn="ctr" rtl="0">
              <a:lnSpc>
                <a:spcPct val="90000"/>
              </a:lnSpc>
              <a:spcBef>
                <a:spcPts val="0"/>
              </a:spcBef>
              <a:spcAft>
                <a:spcPts val="0"/>
              </a:spcAft>
              <a:buClr>
                <a:schemeClr val="dk1"/>
              </a:buClr>
              <a:buSzPts val="3500"/>
              <a:buFont typeface="Calibri"/>
              <a:buNone/>
            </a:pPr>
            <a:r>
              <a:rPr lang="en-US" sz="3600" dirty="0" err="1">
                <a:solidFill>
                  <a:schemeClr val="bg1"/>
                </a:solidFill>
                <a:latin typeface="Calibri" panose="020F0502020204030204" pitchFamily="34" charset="0"/>
                <a:cs typeface="Calibri" panose="020F0502020204030204" pitchFamily="34" charset="0"/>
              </a:rPr>
              <a:t>გაკვეთილის</a:t>
            </a:r>
            <a:r>
              <a:rPr lang="en-US" sz="3600" dirty="0">
                <a:solidFill>
                  <a:schemeClr val="bg1"/>
                </a:solidFill>
                <a:latin typeface="Calibri" panose="020F0502020204030204" pitchFamily="34" charset="0"/>
                <a:cs typeface="Calibri" panose="020F0502020204030204" pitchFamily="34" charset="0"/>
              </a:rPr>
              <a:t> </a:t>
            </a:r>
            <a:r>
              <a:rPr lang="en-US" sz="3600" dirty="0" err="1">
                <a:solidFill>
                  <a:schemeClr val="bg1"/>
                </a:solidFill>
                <a:latin typeface="Calibri" panose="020F0502020204030204" pitchFamily="34" charset="0"/>
                <a:cs typeface="Calibri" panose="020F0502020204030204" pitchFamily="34" charset="0"/>
              </a:rPr>
              <a:t>გეგმა</a:t>
            </a:r>
            <a:endParaRPr sz="3600" dirty="0">
              <a:solidFill>
                <a:schemeClr val="bg1"/>
              </a:solidFill>
              <a:latin typeface="Calibri" panose="020F0502020204030204" pitchFamily="34" charset="0"/>
              <a:cs typeface="Calibri" panose="020F0502020204030204" pitchFamily="34" charset="0"/>
              <a:sym typeface="Calibri"/>
            </a:endParaRPr>
          </a:p>
        </p:txBody>
      </p:sp>
      <p:sp>
        <p:nvSpPr>
          <p:cNvPr id="4" name="Rectangle 3"/>
          <p:cNvSpPr/>
          <p:nvPr/>
        </p:nvSpPr>
        <p:spPr>
          <a:xfrm>
            <a:off x="6821995" y="2989126"/>
            <a:ext cx="5184642" cy="2123658"/>
          </a:xfrm>
          <a:prstGeom prst="rect">
            <a:avLst/>
          </a:prstGeom>
        </p:spPr>
        <p:txBody>
          <a:bodyPr wrap="square">
            <a:spAutoFit/>
          </a:bodyPr>
          <a:lstStyle/>
          <a:p>
            <a:pPr algn="ctr"/>
            <a:r>
              <a:rPr lang="en-US" sz="4400" dirty="0" smtClean="0">
                <a:solidFill>
                  <a:schemeClr val="bg1"/>
                </a:solidFill>
                <a:latin typeface="Calibri" charset="0"/>
                <a:ea typeface="Calibri" charset="0"/>
                <a:cs typeface="Calibri" charset="0"/>
              </a:rPr>
              <a:t>Vertical Greenhouses</a:t>
            </a:r>
          </a:p>
          <a:p>
            <a:pPr algn="ctr"/>
            <a:r>
              <a:rPr lang="ka-GE" sz="4400" dirty="0" smtClean="0">
                <a:solidFill>
                  <a:schemeClr val="bg1"/>
                </a:solidFill>
                <a:cs typeface="Calibri" charset="0"/>
              </a:rPr>
              <a:t>ვერტიკალური სათბურები</a:t>
            </a:r>
            <a:endParaRPr lang="en-US" sz="44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5" name="Rectangle 4"/>
          <p:cNvSpPr/>
          <p:nvPr/>
        </p:nvSpPr>
        <p:spPr>
          <a:xfrm>
            <a:off x="7115852" y="556124"/>
            <a:ext cx="4187687"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Google Shape;138;p3"/>
          <p:cNvSpPr txBox="1">
            <a:spLocks noGrp="1"/>
          </p:cNvSpPr>
          <p:nvPr>
            <p:ph type="title"/>
          </p:nvPr>
        </p:nvSpPr>
        <p:spPr>
          <a:xfrm>
            <a:off x="7144495" y="658869"/>
            <a:ext cx="41304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sz="3200" dirty="0">
                <a:solidFill>
                  <a:schemeClr val="bg1"/>
                </a:solidFill>
                <a:latin typeface="Calibri" pitchFamily="34" charset="0"/>
                <a:cs typeface="Calibri" pitchFamily="34" charset="0"/>
              </a:rPr>
              <a:t>Introduction</a:t>
            </a:r>
            <a:br>
              <a:rPr lang="en-US" sz="3200" dirty="0">
                <a:solidFill>
                  <a:schemeClr val="bg1"/>
                </a:solidFill>
                <a:latin typeface="Calibri" pitchFamily="34" charset="0"/>
                <a:cs typeface="Calibri" pitchFamily="34" charset="0"/>
              </a:rPr>
            </a:br>
            <a:r>
              <a:rPr lang="ka-GE" sz="3200" dirty="0">
                <a:solidFill>
                  <a:schemeClr val="bg1"/>
                </a:solidFill>
                <a:latin typeface="Calibri" pitchFamily="34" charset="0"/>
                <a:cs typeface="Calibri" pitchFamily="34" charset="0"/>
              </a:rPr>
              <a:t>შესავალი</a:t>
            </a:r>
            <a:endParaRPr sz="3200" dirty="0">
              <a:solidFill>
                <a:schemeClr val="bg1"/>
              </a:solidFill>
              <a:latin typeface="Calibri" pitchFamily="34" charset="0"/>
              <a:cs typeface="Calibri" pitchFamily="34" charset="0"/>
            </a:endParaRPr>
          </a:p>
        </p:txBody>
      </p:sp>
      <p:sp>
        <p:nvSpPr>
          <p:cNvPr id="2" name="Rectangle 1">
            <a:extLst>
              <a:ext uri="{FF2B5EF4-FFF2-40B4-BE49-F238E27FC236}">
                <a16:creationId xmlns:a16="http://schemas.microsoft.com/office/drawing/2014/main" id="{F0CABC84-C1D3-48EB-9893-A38EE19A2569}"/>
              </a:ext>
            </a:extLst>
          </p:cNvPr>
          <p:cNvSpPr/>
          <p:nvPr/>
        </p:nvSpPr>
        <p:spPr>
          <a:xfrm>
            <a:off x="3055080" y="2919562"/>
            <a:ext cx="5992522" cy="1888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libri" panose="020F0502020204030204" pitchFamily="34" charset="0"/>
                <a:cs typeface="Calibri" panose="020F0502020204030204" pitchFamily="34" charset="0"/>
              </a:rPr>
              <a:t>How do you think technology can develop in </a:t>
            </a:r>
            <a:r>
              <a:rPr lang="en-US" sz="3200" dirty="0" smtClean="0">
                <a:latin typeface="Calibri" panose="020F0502020204030204" pitchFamily="34" charset="0"/>
                <a:cs typeface="Calibri" panose="020F0502020204030204" pitchFamily="34" charset="0"/>
              </a:rPr>
              <a:t>future</a:t>
            </a:r>
            <a:r>
              <a:rPr lang="en-US" sz="3200" dirty="0">
                <a:latin typeface="Calibri" panose="020F0502020204030204" pitchFamily="34" charset="0"/>
                <a:cs typeface="Calibri" panose="020F0502020204030204" pitchFamily="34" charset="0"/>
              </a:rPr>
              <a:t>?</a:t>
            </a:r>
          </a:p>
        </p:txBody>
      </p:sp>
      <p:sp>
        <p:nvSpPr>
          <p:cNvPr id="10" name="TextBox 9">
            <a:extLst>
              <a:ext uri="{FF2B5EF4-FFF2-40B4-BE49-F238E27FC236}">
                <a16:creationId xmlns:a16="http://schemas.microsoft.com/office/drawing/2014/main" id="{8C2E7F58-4064-4093-B88E-84B88085630F}"/>
              </a:ext>
            </a:extLst>
          </p:cNvPr>
          <p:cNvSpPr txBox="1"/>
          <p:nvPr/>
        </p:nvSpPr>
        <p:spPr>
          <a:xfrm>
            <a:off x="7911483" y="2274826"/>
            <a:ext cx="3071674" cy="1783749"/>
          </a:xfrm>
          <a:prstGeom prst="rect">
            <a:avLst/>
          </a:prstGeom>
          <a:noFill/>
        </p:spPr>
        <p:txBody>
          <a:bodyPr wrap="square" rtlCol="0">
            <a:spAutoFit/>
          </a:bodyPr>
          <a:lstStyle/>
          <a:p>
            <a:endParaRPr lang="en-US" dirty="0"/>
          </a:p>
        </p:txBody>
      </p:sp>
      <p:pic>
        <p:nvPicPr>
          <p:cNvPr id="9"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1" name="Picture 10">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29" name="Google Shape;168;g8d3272b2c0_0_186"/>
          <p:cNvSpPr/>
          <p:nvPr/>
        </p:nvSpPr>
        <p:spPr>
          <a:xfrm>
            <a:off x="8186138" y="2431350"/>
            <a:ext cx="3648896" cy="1957130"/>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lvl="0" algn="ctr"/>
            <a:endParaRPr lang="ka-GE" sz="2400" b="1" dirty="0">
              <a:solidFill>
                <a:schemeClr val="bg1"/>
              </a:solidFill>
              <a:latin typeface="Calibri" charset="0"/>
              <a:ea typeface="Calibri" charset="0"/>
              <a:cs typeface="Calibri" charset="0"/>
            </a:endParaRPr>
          </a:p>
        </p:txBody>
      </p:sp>
      <p:sp>
        <p:nvSpPr>
          <p:cNvPr id="28" name="Google Shape;168;g8d3272b2c0_0_186"/>
          <p:cNvSpPr/>
          <p:nvPr/>
        </p:nvSpPr>
        <p:spPr>
          <a:xfrm>
            <a:off x="1441183" y="2511092"/>
            <a:ext cx="3648896" cy="1957130"/>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lvl="0" algn="ctr"/>
            <a:endParaRPr lang="ka-GE" sz="2400" b="1" dirty="0">
              <a:solidFill>
                <a:schemeClr val="bg1"/>
              </a:solidFill>
              <a:latin typeface="Calibri" charset="0"/>
              <a:ea typeface="Calibri" charset="0"/>
              <a:cs typeface="Calibri" charset="0"/>
            </a:endParaRPr>
          </a:p>
        </p:txBody>
      </p:sp>
      <p:grpSp>
        <p:nvGrpSpPr>
          <p:cNvPr id="147" name="Google Shape;147;g8d3272b2c0_0_186"/>
          <p:cNvGrpSpPr/>
          <p:nvPr/>
        </p:nvGrpSpPr>
        <p:grpSpPr>
          <a:xfrm>
            <a:off x="1271477" y="443397"/>
            <a:ext cx="9896948" cy="6085799"/>
            <a:chOff x="-265495" y="-588307"/>
            <a:chExt cx="9166511" cy="6137719"/>
          </a:xfrm>
        </p:grpSpPr>
        <p:sp>
          <p:nvSpPr>
            <p:cNvPr id="148" name="Google Shape;148;g8d3272b2c0_0_186"/>
            <p:cNvSpPr/>
            <p:nvPr/>
          </p:nvSpPr>
          <p:spPr>
            <a:xfrm>
              <a:off x="3785481" y="2042466"/>
              <a:ext cx="1774539" cy="1604700"/>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149" name="Google Shape;149;g8d3272b2c0_0_186"/>
            <p:cNvSpPr txBox="1"/>
            <p:nvPr/>
          </p:nvSpPr>
          <p:spPr>
            <a:xfrm>
              <a:off x="3977319" y="2277466"/>
              <a:ext cx="1422590" cy="1134600"/>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None/>
              </a:pPr>
              <a:r>
                <a:rPr lang="en-US" sz="2400" b="1" u="none" strike="noStrike" cap="none" dirty="0">
                  <a:solidFill>
                    <a:srgbClr val="FFFFFF"/>
                  </a:solidFill>
                  <a:latin typeface="Calibri" charset="0"/>
                  <a:ea typeface="Calibri" charset="0"/>
                  <a:cs typeface="Calibri" charset="0"/>
                  <a:sym typeface="Calibri"/>
                </a:rPr>
                <a:t>Vocabulary</a:t>
              </a:r>
              <a:endParaRPr sz="2400" b="1" dirty="0">
                <a:latin typeface="Calibri" charset="0"/>
                <a:ea typeface="Calibri" charset="0"/>
                <a:cs typeface="Calibri" charset="0"/>
              </a:endParaRPr>
            </a:p>
            <a:p>
              <a:pPr marL="0" marR="0" lvl="0" indent="0" algn="ctr" rtl="0">
                <a:lnSpc>
                  <a:spcPct val="90000"/>
                </a:lnSpc>
                <a:spcBef>
                  <a:spcPts val="595"/>
                </a:spcBef>
                <a:spcAft>
                  <a:spcPts val="0"/>
                </a:spcAft>
                <a:buNone/>
              </a:pPr>
              <a:r>
                <a:rPr lang="en-US" sz="2400" b="1" u="none" strike="noStrike" cap="none" dirty="0" err="1">
                  <a:solidFill>
                    <a:srgbClr val="FFFFFF"/>
                  </a:solidFill>
                  <a:latin typeface="Calibri" charset="0"/>
                  <a:ea typeface="Calibri" charset="0"/>
                  <a:cs typeface="Calibri" charset="0"/>
                  <a:sym typeface="Calibri"/>
                </a:rPr>
                <a:t>ლექსიკა</a:t>
              </a:r>
              <a:endParaRPr sz="2400" b="1" dirty="0">
                <a:latin typeface="Calibri" charset="0"/>
                <a:ea typeface="Calibri" charset="0"/>
                <a:cs typeface="Calibri" charset="0"/>
              </a:endParaRPr>
            </a:p>
          </p:txBody>
        </p:sp>
        <p:sp>
          <p:nvSpPr>
            <p:cNvPr id="151" name="Google Shape;151;g8d3272b2c0_0_186"/>
            <p:cNvSpPr txBox="1"/>
            <p:nvPr/>
          </p:nvSpPr>
          <p:spPr>
            <a:xfrm rot="5196305">
              <a:off x="4607339" y="1672363"/>
              <a:ext cx="35462" cy="3546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52" name="Google Shape;152;g8d3272b2c0_0_186"/>
            <p:cNvSpPr/>
            <p:nvPr/>
          </p:nvSpPr>
          <p:spPr>
            <a:xfrm>
              <a:off x="3199164" y="-588307"/>
              <a:ext cx="2978899" cy="2085335"/>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153" name="Google Shape;153;g8d3272b2c0_0_186"/>
            <p:cNvSpPr txBox="1"/>
            <p:nvPr/>
          </p:nvSpPr>
          <p:spPr>
            <a:xfrm>
              <a:off x="3449613" y="-81843"/>
              <a:ext cx="2579423" cy="1072405"/>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630"/>
                </a:spcBef>
                <a:spcAft>
                  <a:spcPts val="0"/>
                </a:spcAft>
                <a:buClr>
                  <a:srgbClr val="000000"/>
                </a:buClr>
                <a:buFont typeface="Arial"/>
                <a:buNone/>
              </a:pPr>
              <a:r>
                <a:rPr lang="en-US" sz="2200" b="1" dirty="0">
                  <a:solidFill>
                    <a:srgbClr val="FFFFFF"/>
                  </a:solidFill>
                  <a:latin typeface="Calibri" charset="0"/>
                  <a:ea typeface="Calibri" charset="0"/>
                  <a:cs typeface="Calibri" charset="0"/>
                  <a:sym typeface="Calibri"/>
                </a:rPr>
                <a:t>a</a:t>
              </a:r>
              <a:r>
                <a:rPr lang="en-US" sz="2200" b="1" dirty="0" smtClean="0">
                  <a:solidFill>
                    <a:srgbClr val="FFFFFF"/>
                  </a:solidFill>
                  <a:latin typeface="Calibri" charset="0"/>
                  <a:ea typeface="Calibri" charset="0"/>
                  <a:cs typeface="Calibri" charset="0"/>
                  <a:sym typeface="Calibri"/>
                </a:rPr>
                <a:t>ccess</a:t>
              </a:r>
              <a:endParaRPr lang="en-US" sz="2200" b="1" dirty="0">
                <a:solidFill>
                  <a:srgbClr val="FFFFFF"/>
                </a:solidFill>
                <a:latin typeface="Calibri" charset="0"/>
                <a:ea typeface="Calibri" charset="0"/>
                <a:cs typeface="Calibri" charset="0"/>
                <a:sym typeface="Calibri"/>
              </a:endParaRPr>
            </a:p>
            <a:p>
              <a:pPr marL="0" marR="0" lvl="0" indent="0" algn="ctr" rtl="0">
                <a:lnSpc>
                  <a:spcPct val="90000"/>
                </a:lnSpc>
                <a:spcBef>
                  <a:spcPts val="630"/>
                </a:spcBef>
                <a:spcAft>
                  <a:spcPts val="0"/>
                </a:spcAft>
                <a:buClr>
                  <a:srgbClr val="000000"/>
                </a:buClr>
                <a:buFont typeface="Arial"/>
                <a:buNone/>
              </a:pPr>
              <a:r>
                <a:rPr lang="en-US" sz="2200" b="1" dirty="0">
                  <a:solidFill>
                    <a:srgbClr val="FFFFFF"/>
                  </a:solidFill>
                  <a:latin typeface="Calibri" charset="0"/>
                  <a:ea typeface="Calibri" charset="0"/>
                  <a:cs typeface="Calibri" charset="0"/>
                  <a:sym typeface="Calibri"/>
                </a:rPr>
                <a:t>(</a:t>
              </a:r>
              <a:r>
                <a:rPr lang="en-US" sz="2200" b="1" dirty="0" smtClean="0">
                  <a:solidFill>
                    <a:srgbClr val="FFFFFF"/>
                  </a:solidFill>
                  <a:latin typeface="Calibri" charset="0"/>
                  <a:ea typeface="Calibri" charset="0"/>
                  <a:cs typeface="Calibri" charset="0"/>
                  <a:sym typeface="Calibri"/>
                </a:rPr>
                <a:t>n.)</a:t>
              </a:r>
              <a:endParaRPr lang="ka-GE" sz="2200" b="1" dirty="0">
                <a:solidFill>
                  <a:srgbClr val="FFFFFF"/>
                </a:solidFill>
                <a:latin typeface="Calibri" charset="0"/>
                <a:ea typeface="Calibri" charset="0"/>
                <a:cs typeface="Calibri" charset="0"/>
                <a:sym typeface="Calibri"/>
              </a:endParaRPr>
            </a:p>
            <a:p>
              <a:pPr marL="0" marR="0" lvl="0" indent="0" algn="ctr" rtl="0">
                <a:lnSpc>
                  <a:spcPct val="90000"/>
                </a:lnSpc>
                <a:spcBef>
                  <a:spcPts val="630"/>
                </a:spcBef>
                <a:spcAft>
                  <a:spcPts val="0"/>
                </a:spcAft>
                <a:buClr>
                  <a:srgbClr val="000000"/>
                </a:buClr>
                <a:buFont typeface="Arial"/>
                <a:buNone/>
              </a:pPr>
              <a:r>
                <a:rPr lang="ka-GE" sz="2200" b="1" dirty="0">
                  <a:solidFill>
                    <a:srgbClr val="FFFFFF"/>
                  </a:solidFill>
                  <a:latin typeface="Calibri" charset="0"/>
                  <a:ea typeface="Calibri" charset="0"/>
                  <a:cs typeface="Calibri" charset="0"/>
                  <a:sym typeface="Calibri"/>
                </a:rPr>
                <a:t>წვდომა</a:t>
              </a:r>
              <a:endParaRPr sz="2200" b="1" dirty="0">
                <a:solidFill>
                  <a:srgbClr val="FFFFFF"/>
                </a:solidFill>
                <a:latin typeface="Calibri" charset="0"/>
                <a:ea typeface="Calibri" charset="0"/>
                <a:cs typeface="Calibri" charset="0"/>
                <a:sym typeface="Calibri"/>
              </a:endParaRPr>
            </a:p>
          </p:txBody>
        </p:sp>
        <p:sp>
          <p:nvSpPr>
            <p:cNvPr id="155" name="Google Shape;155;g8d3272b2c0_0_186"/>
            <p:cNvSpPr txBox="1"/>
            <p:nvPr/>
          </p:nvSpPr>
          <p:spPr>
            <a:xfrm rot="-2466378">
              <a:off x="5868095" y="1745714"/>
              <a:ext cx="81222" cy="8122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57" name="Google Shape;157;g8d3272b2c0_0_186"/>
            <p:cNvSpPr txBox="1"/>
            <p:nvPr/>
          </p:nvSpPr>
          <p:spPr>
            <a:xfrm>
              <a:off x="6801382" y="1737722"/>
              <a:ext cx="2099634" cy="1354873"/>
            </a:xfrm>
            <a:prstGeom prst="rect">
              <a:avLst/>
            </a:prstGeom>
            <a:solidFill>
              <a:schemeClr val="accent1"/>
            </a:solidFill>
            <a:ln>
              <a:noFill/>
            </a:ln>
          </p:spPr>
          <p:txBody>
            <a:bodyPr spcFirstLastPara="1" wrap="square" lIns="11425" tIns="11425" rIns="11425" bIns="11425" anchor="ctr" anchorCtr="0">
              <a:noAutofit/>
            </a:bodyPr>
            <a:lstStyle/>
            <a:p>
              <a:pPr marL="0" lvl="0" indent="0" algn="ctr" rtl="0">
                <a:spcBef>
                  <a:spcPts val="0"/>
                </a:spcBef>
                <a:spcAft>
                  <a:spcPts val="0"/>
                </a:spcAft>
                <a:buClr>
                  <a:schemeClr val="dk1"/>
                </a:buClr>
                <a:buSzPts val="1100"/>
                <a:buFont typeface="Arial"/>
                <a:buNone/>
              </a:pPr>
              <a:r>
                <a:rPr lang="en-US" sz="2400" b="1" dirty="0" smtClean="0">
                  <a:solidFill>
                    <a:srgbClr val="FFFFFF"/>
                  </a:solidFill>
                  <a:latin typeface="Calibri" charset="0"/>
                  <a:ea typeface="Calibri" charset="0"/>
                  <a:cs typeface="Calibri" charset="0"/>
                  <a:sym typeface="Calibri"/>
                </a:rPr>
                <a:t>gadget</a:t>
              </a:r>
              <a:endParaRPr lang="en-US" sz="24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en-US" sz="2400" b="1" dirty="0">
                  <a:solidFill>
                    <a:srgbClr val="FFFFFF"/>
                  </a:solidFill>
                  <a:latin typeface="Calibri" charset="0"/>
                  <a:ea typeface="Calibri" charset="0"/>
                  <a:cs typeface="Calibri" charset="0"/>
                  <a:sym typeface="Calibri"/>
                </a:rPr>
                <a:t>(</a:t>
              </a:r>
              <a:r>
                <a:rPr lang="en-US" sz="2400" b="1" dirty="0" smtClean="0">
                  <a:solidFill>
                    <a:srgbClr val="FFFFFF"/>
                  </a:solidFill>
                  <a:latin typeface="Calibri" charset="0"/>
                  <a:ea typeface="Calibri" charset="0"/>
                  <a:cs typeface="Calibri" charset="0"/>
                  <a:sym typeface="Calibri"/>
                </a:rPr>
                <a:t>n.)</a:t>
              </a:r>
              <a:endParaRPr lang="ka-GE" sz="24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ka-GE" sz="2400" b="1" dirty="0">
                  <a:solidFill>
                    <a:srgbClr val="FFFFFF"/>
                  </a:solidFill>
                  <a:latin typeface="Calibri" charset="0"/>
                  <a:ea typeface="Calibri" charset="0"/>
                  <a:cs typeface="Calibri" charset="0"/>
                  <a:sym typeface="Calibri"/>
                </a:rPr>
                <a:t>მოწყობილობა</a:t>
              </a:r>
            </a:p>
          </p:txBody>
        </p:sp>
        <p:sp>
          <p:nvSpPr>
            <p:cNvPr id="159" name="Google Shape;159;g8d3272b2c0_0_186"/>
            <p:cNvSpPr txBox="1"/>
            <p:nvPr/>
          </p:nvSpPr>
          <p:spPr>
            <a:xfrm rot="-246013">
              <a:off x="6281636" y="2686160"/>
              <a:ext cx="83915" cy="8391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63" name="Google Shape;163;g8d3272b2c0_0_186"/>
            <p:cNvSpPr txBox="1"/>
            <p:nvPr/>
          </p:nvSpPr>
          <p:spPr>
            <a:xfrm rot="2113695">
              <a:off x="5940677" y="3711274"/>
              <a:ext cx="77492" cy="774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68" name="Google Shape;168;g8d3272b2c0_0_186"/>
            <p:cNvSpPr/>
            <p:nvPr/>
          </p:nvSpPr>
          <p:spPr>
            <a:xfrm>
              <a:off x="5278117" y="3575585"/>
              <a:ext cx="3379592" cy="1973827"/>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dirty="0">
                  <a:solidFill>
                    <a:schemeClr val="bg1"/>
                  </a:solidFill>
                  <a:latin typeface="Calibri" charset="0"/>
                  <a:ea typeface="Calibri" charset="0"/>
                  <a:cs typeface="Calibri" charset="0"/>
                </a:rPr>
                <a:t>         </a:t>
              </a:r>
              <a:endParaRPr lang="ka-GE" sz="2400" dirty="0">
                <a:solidFill>
                  <a:schemeClr val="bg1"/>
                </a:solidFill>
                <a:latin typeface="Calibri" charset="0"/>
                <a:ea typeface="Calibri" charset="0"/>
                <a:cs typeface="Calibri" charset="0"/>
              </a:endParaRPr>
            </a:p>
            <a:p>
              <a:pPr marL="0" lvl="0" indent="0" algn="l" rtl="0">
                <a:spcBef>
                  <a:spcPts val="0"/>
                </a:spcBef>
                <a:spcAft>
                  <a:spcPts val="0"/>
                </a:spcAft>
                <a:buNone/>
              </a:pPr>
              <a:r>
                <a:rPr lang="ka-GE" sz="2400" b="1" dirty="0">
                  <a:solidFill>
                    <a:schemeClr val="bg1"/>
                  </a:solidFill>
                  <a:latin typeface="Calibri" charset="0"/>
                  <a:ea typeface="Calibri" charset="0"/>
                  <a:cs typeface="Calibri" charset="0"/>
                </a:rPr>
                <a:t>   </a:t>
              </a:r>
              <a:r>
                <a:rPr lang="en-US" sz="2400" b="1" dirty="0" smtClean="0">
                  <a:solidFill>
                    <a:schemeClr val="bg1"/>
                  </a:solidFill>
                  <a:latin typeface="Calibri" charset="0"/>
                  <a:ea typeface="Calibri" charset="0"/>
                  <a:cs typeface="Calibri" charset="0"/>
                </a:rPr>
                <a:t>user-friendly</a:t>
              </a:r>
              <a:endParaRPr lang="en-US" sz="2400" b="1" dirty="0">
                <a:solidFill>
                  <a:schemeClr val="bg1"/>
                </a:solidFill>
                <a:latin typeface="Calibri" charset="0"/>
                <a:ea typeface="Calibri" charset="0"/>
                <a:cs typeface="Calibri" charset="0"/>
              </a:endParaRPr>
            </a:p>
            <a:p>
              <a:pPr marL="0" lvl="0" indent="0" algn="l" rtl="0">
                <a:spcBef>
                  <a:spcPts val="0"/>
                </a:spcBef>
                <a:spcAft>
                  <a:spcPts val="0"/>
                </a:spcAft>
                <a:buNone/>
              </a:pPr>
              <a:r>
                <a:rPr lang="en-US" sz="2400" b="1" dirty="0">
                  <a:solidFill>
                    <a:schemeClr val="bg1"/>
                  </a:solidFill>
                  <a:latin typeface="Calibri" charset="0"/>
                  <a:ea typeface="Calibri" charset="0"/>
                  <a:cs typeface="Calibri" charset="0"/>
                </a:rPr>
                <a:t>             (</a:t>
              </a:r>
              <a:r>
                <a:rPr lang="en-US" sz="2400" b="1" dirty="0" smtClean="0">
                  <a:solidFill>
                    <a:schemeClr val="bg1"/>
                  </a:solidFill>
                  <a:latin typeface="Calibri" charset="0"/>
                  <a:ea typeface="Calibri" charset="0"/>
                  <a:cs typeface="Calibri" charset="0"/>
                </a:rPr>
                <a:t>adj.)</a:t>
              </a:r>
              <a:endParaRPr lang="ka-GE" sz="2400" b="1" dirty="0">
                <a:solidFill>
                  <a:schemeClr val="bg1"/>
                </a:solidFill>
                <a:latin typeface="Calibri" charset="0"/>
                <a:ea typeface="Calibri" charset="0"/>
                <a:cs typeface="Calibri" charset="0"/>
              </a:endParaRPr>
            </a:p>
            <a:p>
              <a:pPr marL="0" lvl="0" indent="0" algn="l" rtl="0">
                <a:spcBef>
                  <a:spcPts val="0"/>
                </a:spcBef>
                <a:spcAft>
                  <a:spcPts val="0"/>
                </a:spcAft>
                <a:buNone/>
              </a:pPr>
              <a:r>
                <a:rPr lang="ka-GE" sz="2000" dirty="0">
                  <a:solidFill>
                    <a:schemeClr val="bg1"/>
                  </a:solidFill>
                  <a:latin typeface="Calibri" charset="0"/>
                  <a:ea typeface="Calibri" charset="0"/>
                  <a:cs typeface="Calibri" charset="0"/>
                </a:rPr>
                <a:t>         ადვილად    </a:t>
              </a:r>
              <a:r>
                <a:rPr lang="en-US" sz="2000" dirty="0" smtClean="0">
                  <a:solidFill>
                    <a:schemeClr val="bg1"/>
                  </a:solidFill>
                  <a:latin typeface="Calibri" charset="0"/>
                  <a:ea typeface="Calibri" charset="0"/>
                  <a:cs typeface="Calibri" charset="0"/>
                </a:rPr>
                <a:t>  </a:t>
              </a:r>
              <a:r>
                <a:rPr lang="ka-GE" sz="2000" dirty="0" smtClean="0">
                  <a:solidFill>
                    <a:schemeClr val="bg1"/>
                  </a:solidFill>
                  <a:latin typeface="Calibri" charset="0"/>
                  <a:ea typeface="Calibri" charset="0"/>
                  <a:cs typeface="Calibri" charset="0"/>
                </a:rPr>
                <a:t>გამოსაყენებელი</a:t>
              </a:r>
              <a:endParaRPr lang="en-US" sz="2000" dirty="0">
                <a:solidFill>
                  <a:schemeClr val="bg1"/>
                </a:solidFill>
                <a:latin typeface="Calibri" charset="0"/>
                <a:ea typeface="Calibri" charset="0"/>
                <a:cs typeface="Calibri" charset="0"/>
              </a:endParaRPr>
            </a:p>
            <a:p>
              <a:pPr marL="0" lvl="0" indent="0" algn="l" rtl="0">
                <a:spcBef>
                  <a:spcPts val="0"/>
                </a:spcBef>
                <a:spcAft>
                  <a:spcPts val="0"/>
                </a:spcAft>
                <a:buNone/>
              </a:pPr>
              <a:endParaRPr sz="2400" dirty="0">
                <a:solidFill>
                  <a:schemeClr val="bg1"/>
                </a:solidFill>
                <a:latin typeface="Calibri" charset="0"/>
                <a:ea typeface="Calibri" charset="0"/>
                <a:cs typeface="Calibri" charset="0"/>
              </a:endParaRPr>
            </a:p>
          </p:txBody>
        </p:sp>
        <p:sp>
          <p:nvSpPr>
            <p:cNvPr id="171" name="Google Shape;171;g8d3272b2c0_0_186"/>
            <p:cNvSpPr txBox="1"/>
            <p:nvPr/>
          </p:nvSpPr>
          <p:spPr>
            <a:xfrm rot="-1759631">
              <a:off x="3157491" y="3636472"/>
              <a:ext cx="91875" cy="9187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75" name="Google Shape;175;g8d3272b2c0_0_186"/>
            <p:cNvSpPr txBox="1"/>
            <p:nvPr/>
          </p:nvSpPr>
          <p:spPr>
            <a:xfrm rot="162391">
              <a:off x="3037428" y="2729877"/>
              <a:ext cx="82592" cy="825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79" name="Google Shape;179;g8d3272b2c0_0_186"/>
            <p:cNvSpPr txBox="1"/>
            <p:nvPr/>
          </p:nvSpPr>
          <p:spPr>
            <a:xfrm rot="2082986">
              <a:off x="3151457" y="1760313"/>
              <a:ext cx="102192" cy="1021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81" name="Google Shape;181;g8d3272b2c0_0_186"/>
            <p:cNvSpPr txBox="1"/>
            <p:nvPr/>
          </p:nvSpPr>
          <p:spPr>
            <a:xfrm>
              <a:off x="-265495" y="1953880"/>
              <a:ext cx="3809631" cy="819190"/>
            </a:xfrm>
            <a:prstGeom prst="rect">
              <a:avLst/>
            </a:prstGeom>
            <a:noFill/>
            <a:ln>
              <a:noFill/>
            </a:ln>
          </p:spPr>
          <p:txBody>
            <a:bodyPr spcFirstLastPara="1" wrap="square" lIns="11425" tIns="11425" rIns="11425" bIns="11425" anchor="ctr" anchorCtr="0">
              <a:noAutofit/>
            </a:bodyPr>
            <a:lstStyle/>
            <a:p>
              <a:pPr marL="0" lvl="0" indent="0" algn="ctr" rtl="0">
                <a:spcBef>
                  <a:spcPts val="0"/>
                </a:spcBef>
                <a:spcAft>
                  <a:spcPts val="0"/>
                </a:spcAft>
                <a:buClr>
                  <a:schemeClr val="dk1"/>
                </a:buClr>
                <a:buSzPts val="1100"/>
                <a:buFont typeface="Arial"/>
                <a:buNone/>
              </a:pPr>
              <a:r>
                <a:rPr lang="en-US" sz="2400" b="1" dirty="0" smtClean="0">
                  <a:solidFill>
                    <a:srgbClr val="FFFFFF"/>
                  </a:solidFill>
                  <a:latin typeface="Calibri" charset="0"/>
                  <a:ea typeface="Calibri" charset="0"/>
                  <a:cs typeface="Calibri" charset="0"/>
                  <a:sym typeface="Calibri"/>
                </a:rPr>
                <a:t>advancement</a:t>
              </a:r>
              <a:endParaRPr lang="en-US" sz="24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en-US" sz="2400" b="1" dirty="0">
                  <a:solidFill>
                    <a:srgbClr val="FFFFFF"/>
                  </a:solidFill>
                  <a:latin typeface="Calibri" charset="0"/>
                  <a:ea typeface="Calibri" charset="0"/>
                  <a:cs typeface="Calibri" charset="0"/>
                  <a:sym typeface="Calibri"/>
                </a:rPr>
                <a:t>(</a:t>
              </a:r>
              <a:r>
                <a:rPr lang="en-US" sz="2400" b="1" dirty="0" smtClean="0">
                  <a:solidFill>
                    <a:srgbClr val="FFFFFF"/>
                  </a:solidFill>
                  <a:latin typeface="Calibri" charset="0"/>
                  <a:ea typeface="Calibri" charset="0"/>
                  <a:cs typeface="Calibri" charset="0"/>
                  <a:sym typeface="Calibri"/>
                </a:rPr>
                <a:t>n.)</a:t>
              </a:r>
              <a:endParaRPr lang="ka-GE" sz="24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ka-GE" sz="2400" b="1" dirty="0" smtClean="0">
                  <a:solidFill>
                    <a:srgbClr val="FFFFFF"/>
                  </a:solidFill>
                  <a:latin typeface="Calibri" charset="0"/>
                  <a:ea typeface="Calibri" charset="0"/>
                  <a:cs typeface="Calibri" charset="0"/>
                  <a:sym typeface="Calibri"/>
                </a:rPr>
                <a:t>წინსვლა</a:t>
              </a:r>
              <a:r>
                <a:rPr lang="en-US" sz="2400" b="1" dirty="0" smtClean="0">
                  <a:solidFill>
                    <a:srgbClr val="FFFFFF"/>
                  </a:solidFill>
                  <a:latin typeface="Calibri" charset="0"/>
                  <a:ea typeface="Calibri" charset="0"/>
                  <a:cs typeface="Calibri" charset="0"/>
                  <a:sym typeface="Calibri"/>
                </a:rPr>
                <a:t>; </a:t>
              </a:r>
              <a:r>
                <a:rPr lang="ka-GE" sz="2400" b="1" dirty="0" smtClean="0">
                  <a:solidFill>
                    <a:srgbClr val="FFFFFF"/>
                  </a:solidFill>
                  <a:latin typeface="Calibri" charset="0"/>
                  <a:ea typeface="Calibri" charset="0"/>
                  <a:cs typeface="Calibri" charset="0"/>
                  <a:sym typeface="Calibri"/>
                </a:rPr>
                <a:t>განვითარება</a:t>
              </a:r>
              <a:endParaRPr sz="2400" b="1" dirty="0">
                <a:solidFill>
                  <a:srgbClr val="FFFFFF"/>
                </a:solidFill>
                <a:latin typeface="Calibri" charset="0"/>
                <a:ea typeface="Calibri" charset="0"/>
                <a:cs typeface="Calibri" charset="0"/>
                <a:sym typeface="Calibri"/>
              </a:endParaRPr>
            </a:p>
          </p:txBody>
        </p:sp>
      </p:grpSp>
      <p:cxnSp>
        <p:nvCxnSpPr>
          <p:cNvPr id="3" name="Straight Connector 2">
            <a:extLst>
              <a:ext uri="{FF2B5EF4-FFF2-40B4-BE49-F238E27FC236}">
                <a16:creationId xmlns:a16="http://schemas.microsoft.com/office/drawing/2014/main" id="{9CE2E9F6-ECFC-4E79-9334-E45B6F63DD91}"/>
              </a:ext>
            </a:extLst>
          </p:cNvPr>
          <p:cNvCxnSpPr>
            <a:cxnSpLocks/>
            <a:stCxn id="148" idx="0"/>
            <a:endCxn id="148" idx="0"/>
          </p:cNvCxnSpPr>
          <p:nvPr/>
        </p:nvCxnSpPr>
        <p:spPr>
          <a:xfrm>
            <a:off x="6603228" y="3051916"/>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Google Shape;168;g8d3272b2c0_0_186"/>
          <p:cNvSpPr/>
          <p:nvPr/>
        </p:nvSpPr>
        <p:spPr>
          <a:xfrm>
            <a:off x="2203485" y="4741992"/>
            <a:ext cx="3648896" cy="1957130"/>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lvl="0" algn="ctr"/>
            <a:r>
              <a:rPr lang="en-US" sz="2400" b="1" dirty="0" smtClean="0">
                <a:solidFill>
                  <a:schemeClr val="bg1"/>
                </a:solidFill>
                <a:latin typeface="Calibri" charset="0"/>
                <a:ea typeface="Calibri" charset="0"/>
                <a:cs typeface="Calibri" charset="0"/>
              </a:rPr>
              <a:t>state-of-the-art</a:t>
            </a:r>
            <a:endParaRPr lang="en-US" sz="2400" b="1" dirty="0">
              <a:solidFill>
                <a:schemeClr val="bg1"/>
              </a:solidFill>
              <a:latin typeface="Calibri" charset="0"/>
              <a:ea typeface="Calibri" charset="0"/>
              <a:cs typeface="Calibri" charset="0"/>
            </a:endParaRPr>
          </a:p>
          <a:p>
            <a:pPr lvl="0" algn="ctr"/>
            <a:r>
              <a:rPr lang="en-US" sz="2400" b="1" dirty="0">
                <a:solidFill>
                  <a:schemeClr val="bg1"/>
                </a:solidFill>
                <a:latin typeface="Calibri" charset="0"/>
                <a:ea typeface="Calibri" charset="0"/>
                <a:cs typeface="Calibri" charset="0"/>
              </a:rPr>
              <a:t>(</a:t>
            </a:r>
            <a:r>
              <a:rPr lang="en-US" sz="2400" b="1" dirty="0" smtClean="0">
                <a:solidFill>
                  <a:schemeClr val="bg1"/>
                </a:solidFill>
                <a:latin typeface="Calibri" charset="0"/>
                <a:ea typeface="Calibri" charset="0"/>
                <a:cs typeface="Calibri" charset="0"/>
              </a:rPr>
              <a:t>adj.)</a:t>
            </a:r>
            <a:endParaRPr lang="ka-GE" sz="2400" b="1" dirty="0">
              <a:solidFill>
                <a:schemeClr val="bg1"/>
              </a:solidFill>
              <a:latin typeface="Calibri" charset="0"/>
              <a:ea typeface="Calibri" charset="0"/>
              <a:cs typeface="Calibri" charset="0"/>
            </a:endParaRPr>
          </a:p>
          <a:p>
            <a:pPr lvl="0" algn="ctr"/>
            <a:r>
              <a:rPr lang="ka-GE" sz="2400" b="1" dirty="0">
                <a:solidFill>
                  <a:schemeClr val="bg1"/>
                </a:solidFill>
                <a:latin typeface="Calibri" charset="0"/>
                <a:ea typeface="Calibri" charset="0"/>
                <a:cs typeface="Calibri" charset="0"/>
              </a:rPr>
              <a:t>თანამედროვე</a:t>
            </a:r>
          </a:p>
        </p:txBody>
      </p:sp>
      <p:pic>
        <p:nvPicPr>
          <p:cNvPr id="42"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43" name="Picture 42">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cxnSp>
        <p:nvCxnSpPr>
          <p:cNvPr id="19" name="Straight Connector 18"/>
          <p:cNvCxnSpPr>
            <a:stCxn id="148" idx="0"/>
            <a:endCxn id="152" idx="4"/>
          </p:cNvCxnSpPr>
          <p:nvPr/>
        </p:nvCxnSpPr>
        <p:spPr>
          <a:xfrm flipV="1">
            <a:off x="6603229" y="2511092"/>
            <a:ext cx="17127" cy="5408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48" idx="6"/>
          </p:cNvCxnSpPr>
          <p:nvPr/>
        </p:nvCxnSpPr>
        <p:spPr>
          <a:xfrm>
            <a:off x="7561201" y="3847479"/>
            <a:ext cx="8244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48" idx="2"/>
          </p:cNvCxnSpPr>
          <p:nvPr/>
        </p:nvCxnSpPr>
        <p:spPr>
          <a:xfrm flipH="1" flipV="1">
            <a:off x="4941676" y="3817465"/>
            <a:ext cx="703581" cy="3001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457217" y="4542817"/>
            <a:ext cx="651753" cy="54474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838545" y="4643042"/>
            <a:ext cx="418289" cy="63907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501639" y="1964988"/>
            <a:ext cx="3431400" cy="2315182"/>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bg1"/>
                </a:solidFill>
                <a:latin typeface="Calibri" panose="020F0502020204030204" pitchFamily="34" charset="0"/>
                <a:cs typeface="Calibri" panose="020F0502020204030204" pitchFamily="34" charset="0"/>
              </a:rPr>
              <a:t>advancement</a:t>
            </a:r>
            <a:endParaRPr lang="en-US" sz="2800" b="1" dirty="0">
              <a:solidFill>
                <a:schemeClr val="bg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2800" b="1" dirty="0">
                <a:solidFill>
                  <a:schemeClr val="bg1"/>
                </a:solidFill>
                <a:latin typeface="Calibri" panose="020F0502020204030204" pitchFamily="34" charset="0"/>
                <a:cs typeface="Calibri" panose="020F0502020204030204" pitchFamily="34" charset="0"/>
              </a:rPr>
              <a:t>(</a:t>
            </a:r>
            <a:r>
              <a:rPr lang="en-US" sz="2800" b="1" dirty="0" smtClean="0">
                <a:solidFill>
                  <a:schemeClr val="bg1"/>
                </a:solidFill>
                <a:latin typeface="Calibri" panose="020F0502020204030204" pitchFamily="34" charset="0"/>
                <a:cs typeface="Calibri" panose="020F0502020204030204" pitchFamily="34" charset="0"/>
              </a:rPr>
              <a:t>n.)</a:t>
            </a:r>
            <a:endParaRPr lang="ka-GE" sz="2800" b="1" dirty="0">
              <a:solidFill>
                <a:schemeClr val="bg1"/>
              </a:solidFill>
              <a:latin typeface="Calibri" panose="020F0502020204030204" pitchFamily="34" charset="0"/>
              <a:cs typeface="Calibri" panose="020F0502020204030204" pitchFamily="34" charset="0"/>
            </a:endParaRPr>
          </a:p>
        </p:txBody>
      </p:sp>
      <p:sp>
        <p:nvSpPr>
          <p:cNvPr id="190" name="Google Shape;190;g8d3272b2c0_0_231"/>
          <p:cNvSpPr/>
          <p:nvPr/>
        </p:nvSpPr>
        <p:spPr>
          <a:xfrm>
            <a:off x="3648021" y="4376118"/>
            <a:ext cx="5138637" cy="66281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dirty="0" err="1">
                <a:solidFill>
                  <a:srgbClr val="FFFFFF"/>
                </a:solidFill>
                <a:latin typeface="Calibri" panose="020F0502020204030204" pitchFamily="34" charset="0"/>
                <a:ea typeface="Calibri"/>
                <a:cs typeface="Calibri" panose="020F0502020204030204" pitchFamily="34" charset="0"/>
                <a:sym typeface="Calibri"/>
              </a:rPr>
              <a:t>წინსვლა</a:t>
            </a:r>
            <a:r>
              <a:rPr sz="2400" b="1" dirty="0">
                <a:solidFill>
                  <a:srgbClr val="FFFFFF"/>
                </a:solidFill>
                <a:latin typeface="Calibri" panose="020F0502020204030204" pitchFamily="34" charset="0"/>
                <a:ea typeface="Calibri"/>
                <a:cs typeface="Calibri" panose="020F0502020204030204" pitchFamily="34" charset="0"/>
                <a:sym typeface="Calibri"/>
              </a:rPr>
              <a:t>, </a:t>
            </a:r>
            <a:r>
              <a:rPr sz="2400" b="1" dirty="0" err="1">
                <a:solidFill>
                  <a:srgbClr val="FFFFFF"/>
                </a:solidFill>
                <a:latin typeface="Calibri" panose="020F0502020204030204" pitchFamily="34" charset="0"/>
                <a:ea typeface="Calibri"/>
                <a:cs typeface="Calibri" panose="020F0502020204030204" pitchFamily="34" charset="0"/>
                <a:sym typeface="Calibri"/>
              </a:rPr>
              <a:t>განვითარება</a:t>
            </a:r>
            <a:endParaRPr sz="2400" b="1"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3" name="Rectangle 2">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Google Shape;190;g8d3272b2c0_0_231"/>
          <p:cNvSpPr/>
          <p:nvPr/>
        </p:nvSpPr>
        <p:spPr>
          <a:xfrm>
            <a:off x="3648021" y="5232007"/>
            <a:ext cx="5138637" cy="1139295"/>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i="1" strike="noStrike" cap="none" dirty="0">
                <a:solidFill>
                  <a:srgbClr val="FFFFFF"/>
                </a:solidFill>
                <a:latin typeface="Calibri" panose="020F0502020204030204" pitchFamily="34" charset="0"/>
                <a:ea typeface="Calibri"/>
                <a:cs typeface="Calibri" panose="020F0502020204030204" pitchFamily="34" charset="0"/>
                <a:sym typeface="Calibri"/>
              </a:rPr>
              <a:t>We are expecting great </a:t>
            </a:r>
            <a:r>
              <a:rPr lang="en-US" sz="2400" i="1" strike="noStrike" cap="none" dirty="0">
                <a:solidFill>
                  <a:schemeClr val="accent2"/>
                </a:solidFill>
                <a:latin typeface="Calibri" panose="020F0502020204030204" pitchFamily="34" charset="0"/>
                <a:ea typeface="Calibri"/>
                <a:cs typeface="Calibri" panose="020F0502020204030204" pitchFamily="34" charset="0"/>
                <a:sym typeface="Calibri"/>
              </a:rPr>
              <a:t>technological advancement</a:t>
            </a:r>
            <a:r>
              <a:rPr lang="en-US" sz="2400" i="1" strike="noStrike" cap="none" dirty="0">
                <a:solidFill>
                  <a:srgbClr val="FFFFFF"/>
                </a:solidFill>
                <a:latin typeface="Calibri" panose="020F0502020204030204" pitchFamily="34" charset="0"/>
                <a:ea typeface="Calibri"/>
                <a:cs typeface="Calibri" panose="020F0502020204030204" pitchFamily="34" charset="0"/>
                <a:sym typeface="Calibri"/>
              </a:rPr>
              <a:t> in </a:t>
            </a:r>
            <a:r>
              <a:rPr lang="en-US" sz="2400" i="1" strike="noStrike" cap="none" dirty="0" smtClean="0">
                <a:solidFill>
                  <a:srgbClr val="FFFFFF"/>
                </a:solidFill>
                <a:latin typeface="Calibri" panose="020F0502020204030204" pitchFamily="34" charset="0"/>
                <a:ea typeface="Calibri"/>
                <a:cs typeface="Calibri" panose="020F0502020204030204" pitchFamily="34" charset="0"/>
                <a:sym typeface="Calibri"/>
              </a:rPr>
              <a:t>the </a:t>
            </a:r>
            <a:r>
              <a:rPr lang="en-US" sz="2400" i="1" strike="noStrike" cap="none" dirty="0">
                <a:solidFill>
                  <a:srgbClr val="FFFFFF"/>
                </a:solidFill>
                <a:latin typeface="Calibri" panose="020F0502020204030204" pitchFamily="34" charset="0"/>
                <a:ea typeface="Calibri"/>
                <a:cs typeface="Calibri" panose="020F0502020204030204" pitchFamily="34" charset="0"/>
                <a:sym typeface="Calibri"/>
              </a:rPr>
              <a:t>future.</a:t>
            </a:r>
            <a:endParaRPr sz="2400" i="1"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569046" y="1815502"/>
            <a:ext cx="3431400" cy="2519400"/>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ka-GE" sz="2800" b="1" dirty="0" smtClean="0">
              <a:solidFill>
                <a:schemeClr val="bg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2800" b="1" dirty="0" smtClean="0">
                <a:solidFill>
                  <a:schemeClr val="bg1"/>
                </a:solidFill>
                <a:latin typeface="Calibri" panose="020F0502020204030204" pitchFamily="34" charset="0"/>
                <a:cs typeface="Calibri" panose="020F0502020204030204" pitchFamily="34" charset="0"/>
              </a:rPr>
              <a:t>access</a:t>
            </a:r>
            <a:endParaRPr lang="en-US" sz="2800" b="1" dirty="0">
              <a:solidFill>
                <a:schemeClr val="bg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2800" b="1" dirty="0">
                <a:solidFill>
                  <a:schemeClr val="bg1"/>
                </a:solidFill>
                <a:latin typeface="Calibri" panose="020F0502020204030204" pitchFamily="34" charset="0"/>
                <a:cs typeface="Calibri" panose="020F0502020204030204" pitchFamily="34" charset="0"/>
              </a:rPr>
              <a:t>(</a:t>
            </a:r>
            <a:r>
              <a:rPr lang="en-US" sz="2800" b="1" dirty="0" smtClean="0">
                <a:solidFill>
                  <a:schemeClr val="bg1"/>
                </a:solidFill>
                <a:latin typeface="Calibri" panose="020F0502020204030204" pitchFamily="34" charset="0"/>
                <a:cs typeface="Calibri" panose="020F0502020204030204" pitchFamily="34" charset="0"/>
              </a:rPr>
              <a:t>n.)</a:t>
            </a:r>
            <a:endParaRPr lang="ka-GE" sz="2800" b="1" dirty="0">
              <a:solidFill>
                <a:schemeClr val="bg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endParaRPr sz="2800" b="1" dirty="0">
              <a:solidFill>
                <a:schemeClr val="bg1"/>
              </a:solidFill>
              <a:latin typeface="Calibri" panose="020F0502020204030204" pitchFamily="34" charset="0"/>
              <a:cs typeface="Calibri" panose="020F0502020204030204" pitchFamily="34" charset="0"/>
            </a:endParaRPr>
          </a:p>
        </p:txBody>
      </p:sp>
      <p:sp>
        <p:nvSpPr>
          <p:cNvPr id="190" name="Google Shape;190;g8d3272b2c0_0_231"/>
          <p:cNvSpPr/>
          <p:nvPr/>
        </p:nvSpPr>
        <p:spPr>
          <a:xfrm>
            <a:off x="3715427" y="4464996"/>
            <a:ext cx="5138637" cy="776509"/>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anose="020F0502020204030204" pitchFamily="34" charset="0"/>
                <a:ea typeface="Calibri"/>
                <a:cs typeface="Calibri" panose="020F0502020204030204" pitchFamily="34" charset="0"/>
                <a:sym typeface="Calibri"/>
              </a:rPr>
              <a:t>წვდომა</a:t>
            </a:r>
            <a:endParaRPr sz="2400" b="1"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Google Shape;190;g8d3272b2c0_0_231"/>
          <p:cNvSpPr/>
          <p:nvPr/>
        </p:nvSpPr>
        <p:spPr>
          <a:xfrm>
            <a:off x="3715428" y="5394003"/>
            <a:ext cx="5138637" cy="1139295"/>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i="1" dirty="0">
                <a:solidFill>
                  <a:srgbClr val="FFFFFF"/>
                </a:solidFill>
                <a:latin typeface="Calibri" panose="020F0502020204030204" pitchFamily="34" charset="0"/>
                <a:ea typeface="Calibri"/>
                <a:cs typeface="Calibri" panose="020F0502020204030204" pitchFamily="34" charset="0"/>
                <a:sym typeface="Calibri"/>
              </a:rPr>
              <a:t>They have no </a:t>
            </a:r>
            <a:r>
              <a:rPr lang="en-US" sz="2400" i="1" dirty="0">
                <a:solidFill>
                  <a:schemeClr val="accent2"/>
                </a:solidFill>
                <a:latin typeface="Calibri" panose="020F0502020204030204" pitchFamily="34" charset="0"/>
                <a:ea typeface="Calibri"/>
                <a:cs typeface="Calibri" panose="020F0502020204030204" pitchFamily="34" charset="0"/>
                <a:sym typeface="Calibri"/>
              </a:rPr>
              <a:t>access</a:t>
            </a:r>
            <a:r>
              <a:rPr lang="en-US" sz="2400" i="1" dirty="0">
                <a:solidFill>
                  <a:srgbClr val="FFFFFF"/>
                </a:solidFill>
                <a:latin typeface="Calibri" panose="020F0502020204030204" pitchFamily="34" charset="0"/>
                <a:ea typeface="Calibri"/>
                <a:cs typeface="Calibri" panose="020F0502020204030204" pitchFamily="34" charset="0"/>
                <a:sym typeface="Calibri"/>
              </a:rPr>
              <a:t> to the updated  version of the machine.</a:t>
            </a:r>
            <a:endParaRPr sz="2400" i="1"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sp>
        <p:nvSpPr>
          <p:cNvPr id="11" name="Rectangle 10">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685342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444031" y="1815502"/>
            <a:ext cx="3431400" cy="2519400"/>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bg1"/>
                </a:solidFill>
                <a:latin typeface="Calibri" panose="020F0502020204030204" pitchFamily="34" charset="0"/>
                <a:cs typeface="Calibri" panose="020F0502020204030204" pitchFamily="34" charset="0"/>
              </a:rPr>
              <a:t>gadget</a:t>
            </a:r>
            <a:endParaRPr lang="en-US" sz="2800" b="1" dirty="0">
              <a:solidFill>
                <a:schemeClr val="bg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2800" b="1" dirty="0">
                <a:solidFill>
                  <a:schemeClr val="bg1"/>
                </a:solidFill>
                <a:latin typeface="Calibri" panose="020F0502020204030204" pitchFamily="34" charset="0"/>
                <a:cs typeface="Calibri" panose="020F0502020204030204" pitchFamily="34" charset="0"/>
              </a:rPr>
              <a:t>(</a:t>
            </a:r>
            <a:r>
              <a:rPr lang="en-US" sz="2800" b="1" dirty="0" smtClean="0">
                <a:solidFill>
                  <a:schemeClr val="bg1"/>
                </a:solidFill>
                <a:latin typeface="Calibri" panose="020F0502020204030204" pitchFamily="34" charset="0"/>
                <a:cs typeface="Calibri" panose="020F0502020204030204" pitchFamily="34" charset="0"/>
              </a:rPr>
              <a:t>n.)</a:t>
            </a:r>
            <a:endParaRPr lang="ka-GE" sz="2800" b="1" dirty="0">
              <a:solidFill>
                <a:schemeClr val="bg1"/>
              </a:solidFill>
              <a:latin typeface="Calibri" panose="020F0502020204030204" pitchFamily="34" charset="0"/>
              <a:cs typeface="Calibri" panose="020F0502020204030204" pitchFamily="34" charset="0"/>
            </a:endParaRPr>
          </a:p>
        </p:txBody>
      </p:sp>
      <p:sp>
        <p:nvSpPr>
          <p:cNvPr id="190" name="Google Shape;190;g8d3272b2c0_0_231"/>
          <p:cNvSpPr/>
          <p:nvPr/>
        </p:nvSpPr>
        <p:spPr>
          <a:xfrm>
            <a:off x="3590413" y="4492850"/>
            <a:ext cx="5138637" cy="643354"/>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anose="020F0502020204030204" pitchFamily="34" charset="0"/>
                <a:ea typeface="Calibri"/>
                <a:cs typeface="Calibri" panose="020F0502020204030204" pitchFamily="34" charset="0"/>
                <a:sym typeface="Calibri"/>
              </a:rPr>
              <a:t>მოწყობილობა</a:t>
            </a:r>
            <a:endParaRPr sz="2400" b="1"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Google Shape;190;g8d3272b2c0_0_231"/>
          <p:cNvSpPr/>
          <p:nvPr/>
        </p:nvSpPr>
        <p:spPr>
          <a:xfrm>
            <a:off x="3590413" y="5394382"/>
            <a:ext cx="5138637" cy="1139295"/>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i="1" u="none" strike="noStrike" cap="none" dirty="0">
                <a:solidFill>
                  <a:schemeClr val="bg1"/>
                </a:solidFill>
                <a:latin typeface="Calibri" panose="020F0502020204030204" pitchFamily="34" charset="0"/>
                <a:ea typeface="Calibri"/>
                <a:cs typeface="Calibri" panose="020F0502020204030204" pitchFamily="34" charset="0"/>
                <a:sym typeface="Calibri"/>
              </a:rPr>
              <a:t>He is  skilled at using </a:t>
            </a:r>
            <a:r>
              <a:rPr lang="en-US" sz="2400" i="1" u="none" strike="noStrike" cap="none" dirty="0">
                <a:solidFill>
                  <a:schemeClr val="accent2"/>
                </a:solidFill>
                <a:latin typeface="Calibri" panose="020F0502020204030204" pitchFamily="34" charset="0"/>
                <a:ea typeface="Calibri"/>
                <a:cs typeface="Calibri" panose="020F0502020204030204" pitchFamily="34" charset="0"/>
                <a:sym typeface="Calibri"/>
              </a:rPr>
              <a:t>electronic gadgets.</a:t>
            </a:r>
            <a:endParaRPr sz="2400" i="1" u="none" strike="noStrike" cap="none" dirty="0">
              <a:solidFill>
                <a:schemeClr val="accent2"/>
              </a:solidFill>
              <a:latin typeface="Calibri" panose="020F0502020204030204" pitchFamily="34" charset="0"/>
              <a:ea typeface="Calibri"/>
              <a:cs typeface="Calibri" panose="020F0502020204030204" pitchFamily="34" charset="0"/>
              <a:sym typeface="Calibri"/>
            </a:endParaRPr>
          </a:p>
        </p:txBody>
      </p:sp>
      <p:sp>
        <p:nvSpPr>
          <p:cNvPr id="11" name="Rectangle 10">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462016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444030" y="1815501"/>
            <a:ext cx="3431400" cy="2620311"/>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bg1"/>
                </a:solidFill>
                <a:latin typeface="Calibri" panose="020F0502020204030204" pitchFamily="34" charset="0"/>
                <a:cs typeface="Calibri" panose="020F0502020204030204" pitchFamily="34" charset="0"/>
              </a:rPr>
              <a:t>user-friendly</a:t>
            </a:r>
            <a:endParaRPr lang="en-US" sz="2800" b="1" dirty="0">
              <a:solidFill>
                <a:schemeClr val="bg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2800" b="1" dirty="0">
                <a:solidFill>
                  <a:schemeClr val="bg1"/>
                </a:solidFill>
                <a:latin typeface="Calibri" panose="020F0502020204030204" pitchFamily="34" charset="0"/>
                <a:cs typeface="Calibri" panose="020F0502020204030204" pitchFamily="34" charset="0"/>
              </a:rPr>
              <a:t>(</a:t>
            </a:r>
            <a:r>
              <a:rPr lang="en-US" sz="2800" b="1" dirty="0" smtClean="0">
                <a:solidFill>
                  <a:schemeClr val="bg1"/>
                </a:solidFill>
                <a:latin typeface="Calibri" panose="020F0502020204030204" pitchFamily="34" charset="0"/>
                <a:cs typeface="Calibri" panose="020F0502020204030204" pitchFamily="34" charset="0"/>
              </a:rPr>
              <a:t>adj.)</a:t>
            </a:r>
            <a:endParaRPr sz="2800" b="1" dirty="0">
              <a:solidFill>
                <a:schemeClr val="bg1"/>
              </a:solidFill>
              <a:latin typeface="Calibri" panose="020F0502020204030204" pitchFamily="34" charset="0"/>
              <a:cs typeface="Calibri" panose="020F0502020204030204" pitchFamily="34" charset="0"/>
            </a:endParaRPr>
          </a:p>
        </p:txBody>
      </p:sp>
      <p:sp>
        <p:nvSpPr>
          <p:cNvPr id="190" name="Google Shape;190;g8d3272b2c0_0_231"/>
          <p:cNvSpPr/>
          <p:nvPr/>
        </p:nvSpPr>
        <p:spPr>
          <a:xfrm>
            <a:off x="3590413" y="4542817"/>
            <a:ext cx="5138637" cy="63612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buClr>
                <a:schemeClr val="dk1"/>
              </a:buClr>
              <a:buSzPts val="1100"/>
            </a:pPr>
            <a:r>
              <a:rPr lang="ka-GE" sz="2400" b="1" dirty="0">
                <a:solidFill>
                  <a:srgbClr val="FFFFFF"/>
                </a:solidFill>
                <a:latin typeface="Calibri" charset="0"/>
                <a:ea typeface="Calibri" charset="0"/>
                <a:cs typeface="Calibri" charset="0"/>
                <a:sym typeface="Calibri"/>
              </a:rPr>
              <a:t>ადვილად გამოსაყენებელი</a:t>
            </a:r>
            <a:endParaRPr lang="en-US" sz="2400" b="1" dirty="0">
              <a:solidFill>
                <a:srgbClr val="FFFFFF"/>
              </a:solidFill>
              <a:latin typeface="Calibri" charset="0"/>
              <a:ea typeface="Calibri" charset="0"/>
              <a:cs typeface="Calibri" charset="0"/>
              <a:sym typeface="Calibri"/>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Google Shape;190;g8d3272b2c0_0_231"/>
          <p:cNvSpPr/>
          <p:nvPr/>
        </p:nvSpPr>
        <p:spPr>
          <a:xfrm>
            <a:off x="3590413" y="5349994"/>
            <a:ext cx="5138637" cy="1139295"/>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i="1" u="none" strike="noStrike" cap="none" dirty="0">
                <a:solidFill>
                  <a:schemeClr val="bg1"/>
                </a:solidFill>
                <a:latin typeface="Calibri" panose="020F0502020204030204" pitchFamily="34" charset="0"/>
                <a:ea typeface="Calibri"/>
                <a:cs typeface="Calibri" panose="020F0502020204030204" pitchFamily="34" charset="0"/>
                <a:sym typeface="Calibri"/>
              </a:rPr>
              <a:t>The company's high-tech tools help manufacturers make their appliances more </a:t>
            </a:r>
            <a:r>
              <a:rPr lang="en-US" sz="2400" i="1" u="none" strike="noStrike" cap="none" dirty="0">
                <a:solidFill>
                  <a:schemeClr val="accent2"/>
                </a:solidFill>
                <a:latin typeface="Calibri" panose="020F0502020204030204" pitchFamily="34" charset="0"/>
                <a:ea typeface="Calibri"/>
                <a:cs typeface="Calibri" panose="020F0502020204030204" pitchFamily="34" charset="0"/>
                <a:sym typeface="Calibri"/>
              </a:rPr>
              <a:t>user-friendly</a:t>
            </a:r>
            <a:r>
              <a:rPr lang="en-US" sz="2400" i="1" u="none" strike="noStrike" cap="none" dirty="0">
                <a:solidFill>
                  <a:schemeClr val="bg1"/>
                </a:solidFill>
                <a:latin typeface="Calibri" panose="020F0502020204030204" pitchFamily="34" charset="0"/>
                <a:ea typeface="Calibri"/>
                <a:cs typeface="Calibri" panose="020F0502020204030204" pitchFamily="34" charset="0"/>
                <a:sym typeface="Calibri"/>
              </a:rPr>
              <a:t> for </a:t>
            </a:r>
            <a:r>
              <a:rPr lang="en-US" sz="2400" i="1" u="none" strike="noStrike" cap="none" dirty="0" smtClean="0">
                <a:solidFill>
                  <a:schemeClr val="bg1"/>
                </a:solidFill>
                <a:latin typeface="Calibri" panose="020F0502020204030204" pitchFamily="34" charset="0"/>
                <a:ea typeface="Calibri"/>
                <a:cs typeface="Calibri" panose="020F0502020204030204" pitchFamily="34" charset="0"/>
                <a:sym typeface="Calibri"/>
              </a:rPr>
              <a:t>consumers.</a:t>
            </a:r>
            <a:endParaRPr sz="2400" i="1" u="none" strike="noStrike" cap="none" dirty="0">
              <a:solidFill>
                <a:schemeClr val="bg1"/>
              </a:solidFill>
              <a:latin typeface="Calibri" panose="020F0502020204030204" pitchFamily="34" charset="0"/>
              <a:ea typeface="Calibri"/>
              <a:cs typeface="Calibri" panose="020F0502020204030204" pitchFamily="34" charset="0"/>
              <a:sym typeface="Calibri"/>
            </a:endParaRPr>
          </a:p>
        </p:txBody>
      </p:sp>
      <p:sp>
        <p:nvSpPr>
          <p:cNvPr id="11" name="Rectangle 10">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687302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305670" y="1922645"/>
            <a:ext cx="3997968" cy="2622011"/>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smtClean="0">
                <a:solidFill>
                  <a:schemeClr val="bg1"/>
                </a:solidFill>
                <a:latin typeface="Calibri" panose="020F0502020204030204" pitchFamily="34" charset="0"/>
                <a:cs typeface="Calibri" panose="020F0502020204030204" pitchFamily="34" charset="0"/>
              </a:rPr>
              <a:t>state-of-the-art</a:t>
            </a:r>
            <a:endParaRPr lang="en-US" sz="2800" b="1" dirty="0">
              <a:solidFill>
                <a:schemeClr val="bg1"/>
              </a:solidFill>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2800" b="1" dirty="0">
                <a:solidFill>
                  <a:schemeClr val="bg1"/>
                </a:solidFill>
                <a:latin typeface="Calibri" panose="020F0502020204030204" pitchFamily="34" charset="0"/>
                <a:cs typeface="Calibri" panose="020F0502020204030204" pitchFamily="34" charset="0"/>
              </a:rPr>
              <a:t>(</a:t>
            </a:r>
            <a:r>
              <a:rPr lang="en-US" sz="2800" b="1" dirty="0" smtClean="0">
                <a:solidFill>
                  <a:schemeClr val="bg1"/>
                </a:solidFill>
                <a:latin typeface="Calibri" panose="020F0502020204030204" pitchFamily="34" charset="0"/>
                <a:cs typeface="Calibri" panose="020F0502020204030204" pitchFamily="34" charset="0"/>
              </a:rPr>
              <a:t>adj.)</a:t>
            </a:r>
            <a:endParaRPr sz="2800" b="1" dirty="0">
              <a:solidFill>
                <a:schemeClr val="bg1"/>
              </a:solidFill>
              <a:latin typeface="Calibri" panose="020F0502020204030204" pitchFamily="34" charset="0"/>
              <a:cs typeface="Calibri" panose="020F0502020204030204" pitchFamily="34" charset="0"/>
            </a:endParaRPr>
          </a:p>
        </p:txBody>
      </p:sp>
      <p:sp>
        <p:nvSpPr>
          <p:cNvPr id="190" name="Google Shape;190;g8d3272b2c0_0_231"/>
          <p:cNvSpPr/>
          <p:nvPr/>
        </p:nvSpPr>
        <p:spPr>
          <a:xfrm>
            <a:off x="3590411" y="4648493"/>
            <a:ext cx="5138637" cy="653082"/>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sz="2400" b="1" u="none" strike="noStrike" cap="none" dirty="0" err="1">
                <a:solidFill>
                  <a:srgbClr val="FFFFFF"/>
                </a:solidFill>
                <a:latin typeface="Calibri" panose="020F0502020204030204" pitchFamily="34" charset="0"/>
                <a:ea typeface="Calibri"/>
                <a:cs typeface="Calibri" panose="020F0502020204030204" pitchFamily="34" charset="0"/>
                <a:sym typeface="Calibri"/>
              </a:rPr>
              <a:t>თანამედროვე</a:t>
            </a:r>
            <a:endParaRPr sz="2400" b="1" u="none" strike="noStrike" cap="none" dirty="0">
              <a:solidFill>
                <a:srgbClr val="FFFFFF"/>
              </a:solidFill>
              <a:latin typeface="Calibri" panose="020F0502020204030204" pitchFamily="34" charset="0"/>
              <a:ea typeface="Calibri"/>
              <a:cs typeface="Calibri" panose="020F0502020204030204" pitchFamily="34" charset="0"/>
              <a:sym typeface="Calibri"/>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Google Shape;190;g8d3272b2c0_0_231"/>
          <p:cNvSpPr/>
          <p:nvPr/>
        </p:nvSpPr>
        <p:spPr>
          <a:xfrm>
            <a:off x="3590413" y="5405412"/>
            <a:ext cx="5138637" cy="1139295"/>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i="1" u="none" strike="noStrike" cap="none" dirty="0">
                <a:solidFill>
                  <a:srgbClr val="FFFFFF"/>
                </a:solidFill>
                <a:latin typeface="Calibri" panose="020F0502020204030204" pitchFamily="34" charset="0"/>
                <a:ea typeface="Calibri"/>
                <a:cs typeface="Calibri" panose="020F0502020204030204" pitchFamily="34" charset="0"/>
                <a:sym typeface="Calibri"/>
              </a:rPr>
              <a:t>The center is 20 years old and will need capital improvements to remain </a:t>
            </a:r>
            <a:r>
              <a:rPr lang="en-US" sz="2400" i="1" u="none" strike="noStrike" cap="none" dirty="0">
                <a:solidFill>
                  <a:schemeClr val="accent2"/>
                </a:solidFill>
                <a:latin typeface="Calibri" panose="020F0502020204030204" pitchFamily="34" charset="0"/>
                <a:ea typeface="Calibri"/>
                <a:cs typeface="Calibri" panose="020F0502020204030204" pitchFamily="34" charset="0"/>
                <a:sym typeface="Calibri"/>
              </a:rPr>
              <a:t>state-of-the-art.</a:t>
            </a:r>
            <a:endParaRPr sz="2400" i="1" u="none" strike="noStrike" cap="none" dirty="0">
              <a:solidFill>
                <a:schemeClr val="accent2"/>
              </a:solidFill>
              <a:latin typeface="Calibri" panose="020F0502020204030204" pitchFamily="34" charset="0"/>
              <a:ea typeface="Calibri"/>
              <a:cs typeface="Calibri" panose="020F0502020204030204" pitchFamily="34" charset="0"/>
              <a:sym typeface="Calibri"/>
            </a:endParaRPr>
          </a:p>
        </p:txBody>
      </p:sp>
      <p:sp>
        <p:nvSpPr>
          <p:cNvPr id="11" name="Rectangle 10">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908678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129082" y="3715472"/>
            <a:ext cx="9419744"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Calibri" panose="020F0502020204030204" pitchFamily="34" charset="0"/>
                <a:cs typeface="Calibri" panose="020F0502020204030204" pitchFamily="34" charset="0"/>
              </a:rPr>
              <a:t>He has ………………………..to the stored information. </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sp>
        <p:nvSpPr>
          <p:cNvPr id="17" name="Rectangle 16">
            <a:extLst>
              <a:ext uri="{FF2B5EF4-FFF2-40B4-BE49-F238E27FC236}">
                <a16:creationId xmlns:a16="http://schemas.microsoft.com/office/drawing/2014/main" id="{C3F1E415-546D-2C48-A6C3-AC6D34F9BA7B}"/>
              </a:ext>
            </a:extLst>
          </p:cNvPr>
          <p:cNvSpPr/>
          <p:nvPr/>
        </p:nvSpPr>
        <p:spPr>
          <a:xfrm>
            <a:off x="2928618" y="1984037"/>
            <a:ext cx="2023973" cy="1029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access</a:t>
            </a:r>
          </a:p>
        </p:txBody>
      </p:sp>
      <p:sp>
        <p:nvSpPr>
          <p:cNvPr id="18" name="Rectangle 17">
            <a:extLst>
              <a:ext uri="{FF2B5EF4-FFF2-40B4-BE49-F238E27FC236}">
                <a16:creationId xmlns:a16="http://schemas.microsoft.com/office/drawing/2014/main" id="{9F627E5A-4AF2-2946-8B8E-7F5BF220557A}"/>
              </a:ext>
            </a:extLst>
          </p:cNvPr>
          <p:cNvSpPr/>
          <p:nvPr/>
        </p:nvSpPr>
        <p:spPr>
          <a:xfrm>
            <a:off x="5233700" y="1981518"/>
            <a:ext cx="1960518" cy="1031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gadget</a:t>
            </a:r>
          </a:p>
        </p:txBody>
      </p:sp>
      <p:sp>
        <p:nvSpPr>
          <p:cNvPr id="19" name="Rectangle 18">
            <a:extLst>
              <a:ext uri="{FF2B5EF4-FFF2-40B4-BE49-F238E27FC236}">
                <a16:creationId xmlns:a16="http://schemas.microsoft.com/office/drawing/2014/main" id="{9B367E4F-EA24-D143-A51F-FA5040CB2782}"/>
              </a:ext>
            </a:extLst>
          </p:cNvPr>
          <p:cNvSpPr/>
          <p:nvPr/>
        </p:nvSpPr>
        <p:spPr>
          <a:xfrm>
            <a:off x="7517483" y="1981518"/>
            <a:ext cx="1728682" cy="1031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user-friendly</a:t>
            </a:r>
          </a:p>
        </p:txBody>
      </p:sp>
      <p:sp>
        <p:nvSpPr>
          <p:cNvPr id="20" name="Rectangle 19">
            <a:extLst>
              <a:ext uri="{FF2B5EF4-FFF2-40B4-BE49-F238E27FC236}">
                <a16:creationId xmlns:a16="http://schemas.microsoft.com/office/drawing/2014/main" id="{D86E702E-104A-D647-B1CD-0A5C18F4C340}"/>
              </a:ext>
            </a:extLst>
          </p:cNvPr>
          <p:cNvSpPr/>
          <p:nvPr/>
        </p:nvSpPr>
        <p:spPr>
          <a:xfrm>
            <a:off x="9562613" y="1969409"/>
            <a:ext cx="1995166" cy="1043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state-of-the-art</a:t>
            </a:r>
          </a:p>
        </p:txBody>
      </p:sp>
      <p:pic>
        <p:nvPicPr>
          <p:cNvPr id="12"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4" name="Rectangle 13">
            <a:extLst>
              <a:ext uri="{FF2B5EF4-FFF2-40B4-BE49-F238E27FC236}">
                <a16:creationId xmlns:a16="http://schemas.microsoft.com/office/drawing/2014/main" id="{C3F1E415-546D-2C48-A6C3-AC6D34F9BA7B}"/>
              </a:ext>
            </a:extLst>
          </p:cNvPr>
          <p:cNvSpPr/>
          <p:nvPr/>
        </p:nvSpPr>
        <p:spPr>
          <a:xfrm>
            <a:off x="502878" y="1984037"/>
            <a:ext cx="2149521" cy="1043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advancement</a:t>
            </a:r>
          </a:p>
        </p:txBody>
      </p:sp>
      <p:sp>
        <p:nvSpPr>
          <p:cNvPr id="21" name="Rectangle 20">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72157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91667E-6 -1.85185E-6 L 0.0526 0.30741 " pathEditMode="relative" rAng="0" ptsTypes="AA">
                                      <p:cBhvr>
                                        <p:cTn id="6" dur="2000" fill="hold"/>
                                        <p:tgtEl>
                                          <p:spTgt spid="17"/>
                                        </p:tgtEl>
                                        <p:attrNameLst>
                                          <p:attrName>ppt_x</p:attrName>
                                          <p:attrName>ppt_y</p:attrName>
                                        </p:attrNameLst>
                                      </p:cBhvr>
                                      <p:rCtr x="2630" y="1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244073" y="3656612"/>
            <a:ext cx="9419744"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Calibri" panose="020F0502020204030204" pitchFamily="34" charset="0"/>
                <a:cs typeface="Calibri" panose="020F0502020204030204" pitchFamily="34" charset="0"/>
              </a:rPr>
              <a:t>The ……………………….we’ve made in technology has been unbelievable.</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sp>
        <p:nvSpPr>
          <p:cNvPr id="17" name="Rectangle 16">
            <a:extLst>
              <a:ext uri="{FF2B5EF4-FFF2-40B4-BE49-F238E27FC236}">
                <a16:creationId xmlns:a16="http://schemas.microsoft.com/office/drawing/2014/main" id="{C3F1E415-546D-2C48-A6C3-AC6D34F9BA7B}"/>
              </a:ext>
            </a:extLst>
          </p:cNvPr>
          <p:cNvSpPr/>
          <p:nvPr/>
        </p:nvSpPr>
        <p:spPr>
          <a:xfrm>
            <a:off x="1711398" y="2057629"/>
            <a:ext cx="2023973" cy="1029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advancement</a:t>
            </a:r>
          </a:p>
        </p:txBody>
      </p:sp>
      <p:sp>
        <p:nvSpPr>
          <p:cNvPr id="18" name="Rectangle 17">
            <a:extLst>
              <a:ext uri="{FF2B5EF4-FFF2-40B4-BE49-F238E27FC236}">
                <a16:creationId xmlns:a16="http://schemas.microsoft.com/office/drawing/2014/main" id="{9F627E5A-4AF2-2946-8B8E-7F5BF220557A}"/>
              </a:ext>
            </a:extLst>
          </p:cNvPr>
          <p:cNvSpPr/>
          <p:nvPr/>
        </p:nvSpPr>
        <p:spPr>
          <a:xfrm>
            <a:off x="4121627" y="2083465"/>
            <a:ext cx="1960518" cy="1031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gadget</a:t>
            </a:r>
          </a:p>
        </p:txBody>
      </p:sp>
      <p:sp>
        <p:nvSpPr>
          <p:cNvPr id="19" name="Rectangle 18">
            <a:extLst>
              <a:ext uri="{FF2B5EF4-FFF2-40B4-BE49-F238E27FC236}">
                <a16:creationId xmlns:a16="http://schemas.microsoft.com/office/drawing/2014/main" id="{9B367E4F-EA24-D143-A51F-FA5040CB2782}"/>
              </a:ext>
            </a:extLst>
          </p:cNvPr>
          <p:cNvSpPr/>
          <p:nvPr/>
        </p:nvSpPr>
        <p:spPr>
          <a:xfrm>
            <a:off x="6458588" y="2083465"/>
            <a:ext cx="1728682" cy="1031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user-friendly</a:t>
            </a:r>
          </a:p>
        </p:txBody>
      </p:sp>
      <p:sp>
        <p:nvSpPr>
          <p:cNvPr id="20" name="Rectangle 19">
            <a:extLst>
              <a:ext uri="{FF2B5EF4-FFF2-40B4-BE49-F238E27FC236}">
                <a16:creationId xmlns:a16="http://schemas.microsoft.com/office/drawing/2014/main" id="{D86E702E-104A-D647-B1CD-0A5C18F4C340}"/>
              </a:ext>
            </a:extLst>
          </p:cNvPr>
          <p:cNvSpPr/>
          <p:nvPr/>
        </p:nvSpPr>
        <p:spPr>
          <a:xfrm>
            <a:off x="8560663" y="2083465"/>
            <a:ext cx="2103153" cy="1043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state-of-the=art</a:t>
            </a:r>
          </a:p>
        </p:txBody>
      </p:sp>
      <p:pic>
        <p:nvPicPr>
          <p:cNvPr id="12"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4" name="Rectangle 13">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22802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70833E-6 5.55112E-17 L 0.01914 0.28519 " pathEditMode="relative" rAng="0" ptsTypes="AA">
                                      <p:cBhvr>
                                        <p:cTn id="6" dur="2000" fill="hold"/>
                                        <p:tgtEl>
                                          <p:spTgt spid="17"/>
                                        </p:tgtEl>
                                        <p:attrNameLst>
                                          <p:attrName>ppt_x</p:attrName>
                                          <p:attrName>ppt_y</p:attrName>
                                        </p:attrNameLst>
                                      </p:cBhvr>
                                      <p:rCtr x="951" y="142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372273" y="3715472"/>
            <a:ext cx="9419744"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Calibri" panose="020F0502020204030204" pitchFamily="34" charset="0"/>
                <a:cs typeface="Calibri" panose="020F0502020204030204" pitchFamily="34" charset="0"/>
              </a:rPr>
              <a:t>An easy to follow </a:t>
            </a:r>
            <a:r>
              <a:rPr lang="en-US" sz="2400" b="1" dirty="0" smtClean="0">
                <a:latin typeface="Calibri" panose="020F0502020204030204" pitchFamily="34" charset="0"/>
                <a:cs typeface="Calibri" panose="020F0502020204030204" pitchFamily="34" charset="0"/>
              </a:rPr>
              <a:t>the menu </a:t>
            </a:r>
            <a:r>
              <a:rPr lang="en-US" sz="2400" b="1" dirty="0">
                <a:latin typeface="Calibri" panose="020F0502020204030204" pitchFamily="34" charset="0"/>
                <a:cs typeface="Calibri" panose="020F0502020204030204" pitchFamily="34" charset="0"/>
              </a:rPr>
              <a:t>makes the computer program</a:t>
            </a:r>
          </a:p>
          <a:p>
            <a:pPr algn="ctr"/>
            <a:endParaRPr lang="en-US" sz="2400" b="1" dirty="0">
              <a:latin typeface="Calibri" panose="020F0502020204030204" pitchFamily="34" charset="0"/>
              <a:cs typeface="Calibri" panose="020F0502020204030204" pitchFamily="34" charset="0"/>
            </a:endParaRPr>
          </a:p>
          <a:p>
            <a:pPr algn="ctr"/>
            <a:r>
              <a:rPr lang="en-US" sz="2400" b="1" dirty="0">
                <a:latin typeface="Calibri" panose="020F0502020204030204" pitchFamily="34" charset="0"/>
                <a:cs typeface="Calibri" panose="020F0502020204030204" pitchFamily="34" charset="0"/>
              </a:rPr>
              <a:t> very………………………….</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sp>
        <p:nvSpPr>
          <p:cNvPr id="18" name="Rectangle 17">
            <a:extLst>
              <a:ext uri="{FF2B5EF4-FFF2-40B4-BE49-F238E27FC236}">
                <a16:creationId xmlns:a16="http://schemas.microsoft.com/office/drawing/2014/main" id="{9F627E5A-4AF2-2946-8B8E-7F5BF220557A}"/>
              </a:ext>
            </a:extLst>
          </p:cNvPr>
          <p:cNvSpPr/>
          <p:nvPr/>
        </p:nvSpPr>
        <p:spPr>
          <a:xfrm>
            <a:off x="1986116" y="2093565"/>
            <a:ext cx="1960518" cy="1031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gadget</a:t>
            </a:r>
          </a:p>
        </p:txBody>
      </p:sp>
      <p:sp>
        <p:nvSpPr>
          <p:cNvPr id="19" name="Rectangle 18">
            <a:extLst>
              <a:ext uri="{FF2B5EF4-FFF2-40B4-BE49-F238E27FC236}">
                <a16:creationId xmlns:a16="http://schemas.microsoft.com/office/drawing/2014/main" id="{9B367E4F-EA24-D143-A51F-FA5040CB2782}"/>
              </a:ext>
            </a:extLst>
          </p:cNvPr>
          <p:cNvSpPr/>
          <p:nvPr/>
        </p:nvSpPr>
        <p:spPr>
          <a:xfrm>
            <a:off x="5057788" y="2078773"/>
            <a:ext cx="1728682" cy="1031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user-friendly</a:t>
            </a:r>
          </a:p>
        </p:txBody>
      </p:sp>
      <p:sp>
        <p:nvSpPr>
          <p:cNvPr id="20" name="Rectangle 19">
            <a:extLst>
              <a:ext uri="{FF2B5EF4-FFF2-40B4-BE49-F238E27FC236}">
                <a16:creationId xmlns:a16="http://schemas.microsoft.com/office/drawing/2014/main" id="{D86E702E-104A-D647-B1CD-0A5C18F4C340}"/>
              </a:ext>
            </a:extLst>
          </p:cNvPr>
          <p:cNvSpPr/>
          <p:nvPr/>
        </p:nvSpPr>
        <p:spPr>
          <a:xfrm>
            <a:off x="8245366" y="2072719"/>
            <a:ext cx="1960518" cy="1043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sate-of-the-art</a:t>
            </a:r>
          </a:p>
        </p:txBody>
      </p:sp>
      <p:pic>
        <p:nvPicPr>
          <p:cNvPr id="12"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4" name="Rectangle 13">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a:t>
            </a:r>
            <a:r>
              <a:rPr lang="ka-GE" sz="3600" b="1" dirty="0">
                <a:latin typeface="Calibri" pitchFamily="34" charset="0"/>
                <a:cs typeface="Calibri" pitchFamily="34" charset="0"/>
              </a:rPr>
              <a:t>ა</a:t>
            </a:r>
            <a:endParaRPr lang="en-US" sz="3600" b="1" dirty="0">
              <a:latin typeface="Calibri" pitchFamily="34" charset="0"/>
              <a:cs typeface="Calibri" pitchFamily="34" charset="0"/>
            </a:endParaRPr>
          </a:p>
        </p:txBody>
      </p:sp>
    </p:spTree>
    <p:extLst>
      <p:ext uri="{BB962C8B-B14F-4D97-AF65-F5344CB8AC3E}">
        <p14:creationId xmlns:p14="http://schemas.microsoft.com/office/powerpoint/2010/main" val="76234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91667E-6 -7.40741E-7 L 0.02552 0.35232 " pathEditMode="relative" rAng="0" ptsTypes="AA">
                                      <p:cBhvr>
                                        <p:cTn id="6" dur="2000" fill="hold"/>
                                        <p:tgtEl>
                                          <p:spTgt spid="19"/>
                                        </p:tgtEl>
                                        <p:attrNameLst>
                                          <p:attrName>ppt_x</p:attrName>
                                          <p:attrName>ppt_y</p:attrName>
                                        </p:attrNameLst>
                                      </p:cBhvr>
                                      <p:rCtr x="1276" y="176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002622" y="3618196"/>
            <a:ext cx="9419744"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Calibri" panose="020F0502020204030204" pitchFamily="34" charset="0"/>
                <a:cs typeface="Calibri" panose="020F0502020204030204" pitchFamily="34" charset="0"/>
              </a:rPr>
              <a:t>What's your </a:t>
            </a:r>
            <a:r>
              <a:rPr lang="en-US" sz="2400" b="1" dirty="0" err="1" smtClean="0">
                <a:latin typeface="Calibri" panose="020F0502020204030204" pitchFamily="34" charset="0"/>
                <a:cs typeface="Calibri" panose="020F0502020204030204" pitchFamily="34" charset="0"/>
              </a:rPr>
              <a:t>favo</a:t>
            </a:r>
            <a:r>
              <a:rPr lang="en-US" sz="2400" b="1" dirty="0" err="1">
                <a:latin typeface="Calibri" panose="020F0502020204030204" pitchFamily="34" charset="0"/>
                <a:cs typeface="Calibri" panose="020F0502020204030204" pitchFamily="34" charset="0"/>
              </a:rPr>
              <a:t>u</a:t>
            </a:r>
            <a:r>
              <a:rPr lang="en-US" sz="2400" b="1" dirty="0" err="1" smtClean="0">
                <a:latin typeface="Calibri" panose="020F0502020204030204" pitchFamily="34" charset="0"/>
                <a:cs typeface="Calibri" panose="020F0502020204030204" pitchFamily="34" charset="0"/>
              </a:rPr>
              <a:t>rite</a:t>
            </a:r>
            <a:r>
              <a:rPr lang="en-US" sz="2400" b="1" dirty="0" smtClean="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non-electrical……………………………?</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sp>
        <p:nvSpPr>
          <p:cNvPr id="18" name="Rectangle 17">
            <a:extLst>
              <a:ext uri="{FF2B5EF4-FFF2-40B4-BE49-F238E27FC236}">
                <a16:creationId xmlns:a16="http://schemas.microsoft.com/office/drawing/2014/main" id="{9F627E5A-4AF2-2946-8B8E-7F5BF220557A}"/>
              </a:ext>
            </a:extLst>
          </p:cNvPr>
          <p:cNvSpPr/>
          <p:nvPr/>
        </p:nvSpPr>
        <p:spPr>
          <a:xfrm>
            <a:off x="3327078" y="2067782"/>
            <a:ext cx="1960518" cy="1031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gadget</a:t>
            </a:r>
          </a:p>
        </p:txBody>
      </p:sp>
      <p:sp>
        <p:nvSpPr>
          <p:cNvPr id="20" name="Rectangle 19">
            <a:extLst>
              <a:ext uri="{FF2B5EF4-FFF2-40B4-BE49-F238E27FC236}">
                <a16:creationId xmlns:a16="http://schemas.microsoft.com/office/drawing/2014/main" id="{D86E702E-104A-D647-B1CD-0A5C18F4C340}"/>
              </a:ext>
            </a:extLst>
          </p:cNvPr>
          <p:cNvSpPr/>
          <p:nvPr/>
        </p:nvSpPr>
        <p:spPr>
          <a:xfrm>
            <a:off x="5922129" y="2083027"/>
            <a:ext cx="2076652" cy="1043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cs typeface="Calibri" panose="020F0502020204030204" pitchFamily="34" charset="0"/>
              </a:rPr>
              <a:t>state-of-the-art</a:t>
            </a:r>
          </a:p>
        </p:txBody>
      </p:sp>
      <p:pic>
        <p:nvPicPr>
          <p:cNvPr id="12"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4" name="Rectangle 13">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60909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79167E-6 -1.85185E-6 L 0.28684 0.26667 " pathEditMode="relative" rAng="0" ptsTypes="AA">
                                      <p:cBhvr>
                                        <p:cTn id="6" dur="2000" fill="hold"/>
                                        <p:tgtEl>
                                          <p:spTgt spid="18"/>
                                        </p:tgtEl>
                                        <p:attrNameLst>
                                          <p:attrName>ppt_x</p:attrName>
                                          <p:attrName>ppt_y</p:attrName>
                                        </p:attrNameLst>
                                      </p:cBhvr>
                                      <p:rCtr x="14336" y="133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sp>
        <p:nvSpPr>
          <p:cNvPr id="2" name="Rectangle 1">
            <a:extLst>
              <a:ext uri="{FF2B5EF4-FFF2-40B4-BE49-F238E27FC236}">
                <a16:creationId xmlns:a16="http://schemas.microsoft.com/office/drawing/2014/main" id="{97D84395-477B-5643-998F-5A55D6D879D4}"/>
              </a:ext>
            </a:extLst>
          </p:cNvPr>
          <p:cNvSpPr/>
          <p:nvPr/>
        </p:nvSpPr>
        <p:spPr>
          <a:xfrm>
            <a:off x="1386128" y="3635573"/>
            <a:ext cx="9419744"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Calibri" panose="020F0502020204030204" pitchFamily="34" charset="0"/>
                <a:cs typeface="Calibri" panose="020F0502020204030204" pitchFamily="34" charset="0"/>
              </a:rPr>
              <a:t>The plane uses ………………………….....navigation equipment.</a:t>
            </a:r>
          </a:p>
        </p:txBody>
      </p:sp>
      <p:pic>
        <p:nvPicPr>
          <p:cNvPr id="11"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sp>
        <p:nvSpPr>
          <p:cNvPr id="20" name="Rectangle 19">
            <a:extLst>
              <a:ext uri="{FF2B5EF4-FFF2-40B4-BE49-F238E27FC236}">
                <a16:creationId xmlns:a16="http://schemas.microsoft.com/office/drawing/2014/main" id="{D86E702E-104A-D647-B1CD-0A5C18F4C340}"/>
              </a:ext>
            </a:extLst>
          </p:cNvPr>
          <p:cNvSpPr/>
          <p:nvPr/>
        </p:nvSpPr>
        <p:spPr>
          <a:xfrm>
            <a:off x="5057787" y="2045198"/>
            <a:ext cx="2221901" cy="1043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anose="020F0502020204030204" pitchFamily="34" charset="0"/>
                <a:cs typeface="Calibri" panose="020F0502020204030204" pitchFamily="34" charset="0"/>
              </a:rPr>
              <a:t>state-of-the-art</a:t>
            </a:r>
            <a:endParaRPr lang="en-US" sz="2000" b="1" dirty="0">
              <a:latin typeface="Calibri" panose="020F0502020204030204" pitchFamily="34" charset="0"/>
              <a:cs typeface="Calibri" panose="020F0502020204030204" pitchFamily="34" charset="0"/>
            </a:endParaRPr>
          </a:p>
        </p:txBody>
      </p:sp>
      <p:pic>
        <p:nvPicPr>
          <p:cNvPr id="12"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3" name="Picture 12">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748FA8E3-2CE3-3647-992D-018F0126A7B0}"/>
              </a:ext>
            </a:extLst>
          </p:cNvPr>
          <p:cNvSpPr/>
          <p:nvPr/>
        </p:nvSpPr>
        <p:spPr>
          <a:xfrm>
            <a:off x="9371540" y="265735"/>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58796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7 4.44444E-6 L -0.04727 0.28981 " pathEditMode="relative" rAng="0" ptsTypes="AA">
                                      <p:cBhvr>
                                        <p:cTn id="6" dur="2000" fill="hold"/>
                                        <p:tgtEl>
                                          <p:spTgt spid="20"/>
                                        </p:tgtEl>
                                        <p:attrNameLst>
                                          <p:attrName>ppt_x</p:attrName>
                                          <p:attrName>ppt_y</p:attrName>
                                        </p:attrNameLst>
                                      </p:cBhvr>
                                      <p:rCtr x="-2370" y="144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grpSp>
        <p:nvGrpSpPr>
          <p:cNvPr id="147" name="Google Shape;147;g8d3272b2c0_0_186"/>
          <p:cNvGrpSpPr/>
          <p:nvPr/>
        </p:nvGrpSpPr>
        <p:grpSpPr>
          <a:xfrm>
            <a:off x="2259321" y="282103"/>
            <a:ext cx="9057504" cy="6240691"/>
            <a:chOff x="-339593" y="-557238"/>
            <a:chExt cx="8789130" cy="6509866"/>
          </a:xfrm>
        </p:grpSpPr>
        <p:sp>
          <p:nvSpPr>
            <p:cNvPr id="148" name="Google Shape;148;g8d3272b2c0_0_186"/>
            <p:cNvSpPr/>
            <p:nvPr/>
          </p:nvSpPr>
          <p:spPr>
            <a:xfrm>
              <a:off x="3261203" y="1845628"/>
              <a:ext cx="1774539" cy="1604700"/>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149" name="Google Shape;149;g8d3272b2c0_0_186"/>
            <p:cNvSpPr txBox="1"/>
            <p:nvPr/>
          </p:nvSpPr>
          <p:spPr>
            <a:xfrm>
              <a:off x="3438668" y="2130148"/>
              <a:ext cx="1422590" cy="1134600"/>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None/>
              </a:pPr>
              <a:r>
                <a:rPr lang="en-US" sz="2200" b="1" u="none" strike="noStrike" cap="none" dirty="0">
                  <a:solidFill>
                    <a:srgbClr val="FFFFFF"/>
                  </a:solidFill>
                  <a:latin typeface="Calibri" charset="0"/>
                  <a:ea typeface="Calibri" charset="0"/>
                  <a:cs typeface="Calibri" charset="0"/>
                  <a:sym typeface="Calibri"/>
                </a:rPr>
                <a:t>Vocabulary</a:t>
              </a:r>
              <a:endParaRPr sz="2200" b="1" dirty="0">
                <a:latin typeface="Calibri" charset="0"/>
                <a:ea typeface="Calibri" charset="0"/>
                <a:cs typeface="Calibri" charset="0"/>
              </a:endParaRPr>
            </a:p>
            <a:p>
              <a:pPr marL="0" marR="0" lvl="0" indent="0" algn="ctr" rtl="0">
                <a:lnSpc>
                  <a:spcPct val="90000"/>
                </a:lnSpc>
                <a:spcBef>
                  <a:spcPts val="595"/>
                </a:spcBef>
                <a:spcAft>
                  <a:spcPts val="0"/>
                </a:spcAft>
                <a:buNone/>
              </a:pPr>
              <a:r>
                <a:rPr lang="en-US" sz="2200" b="1" u="none" strike="noStrike" cap="none" dirty="0" err="1">
                  <a:solidFill>
                    <a:srgbClr val="FFFFFF"/>
                  </a:solidFill>
                  <a:latin typeface="Calibri" charset="0"/>
                  <a:ea typeface="Calibri" charset="0"/>
                  <a:cs typeface="Calibri" charset="0"/>
                  <a:sym typeface="Calibri"/>
                </a:rPr>
                <a:t>ლექსიკა</a:t>
              </a:r>
              <a:endParaRPr sz="2200" b="1" dirty="0">
                <a:latin typeface="Calibri" charset="0"/>
                <a:ea typeface="Calibri" charset="0"/>
                <a:cs typeface="Calibri" charset="0"/>
              </a:endParaRPr>
            </a:p>
          </p:txBody>
        </p:sp>
        <p:sp>
          <p:nvSpPr>
            <p:cNvPr id="151" name="Google Shape;151;g8d3272b2c0_0_186"/>
            <p:cNvSpPr txBox="1"/>
            <p:nvPr/>
          </p:nvSpPr>
          <p:spPr>
            <a:xfrm rot="5196305">
              <a:off x="4607339" y="1672363"/>
              <a:ext cx="35462" cy="3546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52" name="Google Shape;152;g8d3272b2c0_0_186"/>
            <p:cNvSpPr/>
            <p:nvPr/>
          </p:nvSpPr>
          <p:spPr>
            <a:xfrm>
              <a:off x="2516379" y="-557238"/>
              <a:ext cx="2887151" cy="1590069"/>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153" name="Google Shape;153;g8d3272b2c0_0_186"/>
            <p:cNvSpPr txBox="1"/>
            <p:nvPr/>
          </p:nvSpPr>
          <p:spPr>
            <a:xfrm>
              <a:off x="2940351" y="-30651"/>
              <a:ext cx="2095391" cy="685405"/>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630"/>
                </a:spcBef>
                <a:spcAft>
                  <a:spcPts val="0"/>
                </a:spcAft>
                <a:buClr>
                  <a:srgbClr val="000000"/>
                </a:buClr>
                <a:buFont typeface="Arial"/>
                <a:buNone/>
              </a:pPr>
              <a:r>
                <a:rPr lang="en-US" sz="2000" b="1" dirty="0" smtClean="0">
                  <a:solidFill>
                    <a:srgbClr val="FFFFFF"/>
                  </a:solidFill>
                  <a:latin typeface="Calibri" charset="0"/>
                  <a:ea typeface="Calibri" charset="0"/>
                  <a:cs typeface="Calibri" charset="0"/>
                  <a:sym typeface="Calibri"/>
                </a:rPr>
                <a:t>greenhouse</a:t>
              </a:r>
              <a:endParaRPr lang="en-US" sz="2000" b="1" dirty="0">
                <a:solidFill>
                  <a:srgbClr val="FFFFFF"/>
                </a:solidFill>
                <a:latin typeface="Calibri" charset="0"/>
                <a:ea typeface="Calibri" charset="0"/>
                <a:cs typeface="Calibri" charset="0"/>
                <a:sym typeface="Calibri"/>
              </a:endParaRPr>
            </a:p>
            <a:p>
              <a:pPr marL="0" marR="0" lvl="0" indent="0" algn="ctr" rtl="0">
                <a:lnSpc>
                  <a:spcPct val="90000"/>
                </a:lnSpc>
                <a:spcBef>
                  <a:spcPts val="630"/>
                </a:spcBef>
                <a:spcAft>
                  <a:spcPts val="0"/>
                </a:spcAft>
                <a:buClr>
                  <a:srgbClr val="000000"/>
                </a:buClr>
                <a:buFont typeface="Arial"/>
                <a:buNone/>
              </a:pPr>
              <a:r>
                <a:rPr lang="en-US" sz="2000" b="1" dirty="0">
                  <a:solidFill>
                    <a:srgbClr val="FFFFFF"/>
                  </a:solidFill>
                  <a:latin typeface="Calibri" charset="0"/>
                  <a:ea typeface="Calibri" charset="0"/>
                  <a:cs typeface="Calibri" charset="0"/>
                  <a:sym typeface="Calibri"/>
                </a:rPr>
                <a:t>(</a:t>
              </a:r>
              <a:r>
                <a:rPr lang="en-US" sz="2000" b="1" dirty="0" smtClean="0">
                  <a:solidFill>
                    <a:srgbClr val="FFFFFF"/>
                  </a:solidFill>
                  <a:latin typeface="Calibri" charset="0"/>
                  <a:ea typeface="Calibri" charset="0"/>
                  <a:cs typeface="Calibri" charset="0"/>
                  <a:sym typeface="Calibri"/>
                </a:rPr>
                <a:t>n.)</a:t>
              </a:r>
              <a:endParaRPr lang="ka-GE" sz="2000" b="1" dirty="0">
                <a:solidFill>
                  <a:srgbClr val="FFFFFF"/>
                </a:solidFill>
                <a:latin typeface="Calibri" charset="0"/>
                <a:ea typeface="Calibri" charset="0"/>
                <a:cs typeface="Calibri" charset="0"/>
                <a:sym typeface="Calibri"/>
              </a:endParaRPr>
            </a:p>
            <a:p>
              <a:pPr marL="0" marR="0" lvl="0" indent="0" algn="ctr" rtl="0">
                <a:lnSpc>
                  <a:spcPct val="90000"/>
                </a:lnSpc>
                <a:spcBef>
                  <a:spcPts val="630"/>
                </a:spcBef>
                <a:spcAft>
                  <a:spcPts val="0"/>
                </a:spcAft>
                <a:buClr>
                  <a:srgbClr val="000000"/>
                </a:buClr>
                <a:buFont typeface="Arial"/>
                <a:buNone/>
              </a:pPr>
              <a:r>
                <a:rPr lang="ka-GE" sz="2000" b="1" dirty="0">
                  <a:solidFill>
                    <a:srgbClr val="FFFFFF"/>
                  </a:solidFill>
                  <a:latin typeface="Calibri" charset="0"/>
                  <a:ea typeface="Calibri" charset="0"/>
                  <a:cs typeface="Calibri" charset="0"/>
                  <a:sym typeface="Calibri"/>
                </a:rPr>
                <a:t>სათბური</a:t>
              </a:r>
            </a:p>
          </p:txBody>
        </p:sp>
        <p:sp>
          <p:nvSpPr>
            <p:cNvPr id="155" name="Google Shape;155;g8d3272b2c0_0_186"/>
            <p:cNvSpPr txBox="1"/>
            <p:nvPr/>
          </p:nvSpPr>
          <p:spPr>
            <a:xfrm rot="-2466378">
              <a:off x="5868095" y="1745714"/>
              <a:ext cx="81222" cy="8122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56" name="Google Shape;156;g8d3272b2c0_0_186"/>
            <p:cNvSpPr/>
            <p:nvPr/>
          </p:nvSpPr>
          <p:spPr>
            <a:xfrm>
              <a:off x="5557926" y="460076"/>
              <a:ext cx="2891611" cy="1447954"/>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157" name="Google Shape;157;g8d3272b2c0_0_186"/>
            <p:cNvSpPr txBox="1"/>
            <p:nvPr/>
          </p:nvSpPr>
          <p:spPr>
            <a:xfrm>
              <a:off x="5781325" y="871724"/>
              <a:ext cx="2444812" cy="701422"/>
            </a:xfrm>
            <a:prstGeom prst="rect">
              <a:avLst/>
            </a:prstGeom>
            <a:solidFill>
              <a:schemeClr val="accent1"/>
            </a:solidFill>
            <a:ln>
              <a:noFill/>
            </a:ln>
          </p:spPr>
          <p:txBody>
            <a:bodyPr spcFirstLastPara="1" wrap="square" lIns="11425" tIns="11425" rIns="11425" bIns="11425" anchor="ctr" anchorCtr="0">
              <a:noAutofit/>
            </a:bodyPr>
            <a:lstStyle/>
            <a:p>
              <a:pPr marL="0" lvl="0" indent="0" algn="ctr" rtl="0">
                <a:spcBef>
                  <a:spcPts val="0"/>
                </a:spcBef>
                <a:spcAft>
                  <a:spcPts val="0"/>
                </a:spcAft>
                <a:buClr>
                  <a:schemeClr val="dk1"/>
                </a:buClr>
                <a:buSzPts val="1100"/>
                <a:buFont typeface="Arial"/>
                <a:buNone/>
              </a:pPr>
              <a:r>
                <a:rPr lang="en-US" sz="2000" b="1" dirty="0" smtClean="0">
                  <a:solidFill>
                    <a:srgbClr val="FFFFFF"/>
                  </a:solidFill>
                  <a:latin typeface="Calibri" charset="0"/>
                  <a:ea typeface="Calibri" charset="0"/>
                  <a:cs typeface="Calibri" charset="0"/>
                  <a:sym typeface="Calibri"/>
                </a:rPr>
                <a:t>additional</a:t>
              </a:r>
              <a:endParaRPr lang="en-US" sz="20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en-US" sz="2000" b="1" dirty="0">
                  <a:solidFill>
                    <a:srgbClr val="FFFFFF"/>
                  </a:solidFill>
                  <a:latin typeface="Calibri" charset="0"/>
                  <a:ea typeface="Calibri" charset="0"/>
                  <a:cs typeface="Calibri" charset="0"/>
                  <a:sym typeface="Calibri"/>
                </a:rPr>
                <a:t>(</a:t>
              </a:r>
              <a:r>
                <a:rPr lang="en-US" sz="2000" b="1" dirty="0" smtClean="0">
                  <a:solidFill>
                    <a:srgbClr val="FFFFFF"/>
                  </a:solidFill>
                  <a:latin typeface="Calibri" charset="0"/>
                  <a:ea typeface="Calibri" charset="0"/>
                  <a:cs typeface="Calibri" charset="0"/>
                  <a:sym typeface="Calibri"/>
                </a:rPr>
                <a:t>adj.)</a:t>
              </a:r>
              <a:endParaRPr lang="ka-GE" sz="20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ka-GE" sz="2000" b="1" dirty="0">
                  <a:solidFill>
                    <a:srgbClr val="FFFFFF"/>
                  </a:solidFill>
                  <a:latin typeface="Calibri" charset="0"/>
                  <a:ea typeface="Calibri" charset="0"/>
                  <a:cs typeface="Calibri" charset="0"/>
                  <a:sym typeface="Calibri"/>
                </a:rPr>
                <a:t>დამატებითი</a:t>
              </a:r>
              <a:endParaRPr sz="2000" b="1" dirty="0">
                <a:solidFill>
                  <a:srgbClr val="FFFFFF"/>
                </a:solidFill>
                <a:latin typeface="Calibri" charset="0"/>
                <a:ea typeface="Calibri" charset="0"/>
                <a:cs typeface="Calibri" charset="0"/>
                <a:sym typeface="Calibri"/>
              </a:endParaRPr>
            </a:p>
          </p:txBody>
        </p:sp>
        <p:sp>
          <p:nvSpPr>
            <p:cNvPr id="159" name="Google Shape;159;g8d3272b2c0_0_186"/>
            <p:cNvSpPr txBox="1"/>
            <p:nvPr/>
          </p:nvSpPr>
          <p:spPr>
            <a:xfrm rot="-246013">
              <a:off x="6281636" y="2686160"/>
              <a:ext cx="83915" cy="8391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63" name="Google Shape;163;g8d3272b2c0_0_186"/>
            <p:cNvSpPr txBox="1"/>
            <p:nvPr/>
          </p:nvSpPr>
          <p:spPr>
            <a:xfrm rot="2113695">
              <a:off x="5940677" y="3711274"/>
              <a:ext cx="77492" cy="774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67" name="Google Shape;167;g8d3272b2c0_0_186"/>
            <p:cNvSpPr txBox="1"/>
            <p:nvPr/>
          </p:nvSpPr>
          <p:spPr>
            <a:xfrm rot="5176116">
              <a:off x="4746973" y="3776269"/>
              <a:ext cx="13829" cy="1382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68" name="Google Shape;168;g8d3272b2c0_0_186"/>
            <p:cNvSpPr/>
            <p:nvPr/>
          </p:nvSpPr>
          <p:spPr>
            <a:xfrm>
              <a:off x="3190044" y="4399197"/>
              <a:ext cx="2611061" cy="1553431"/>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169" name="Google Shape;169;g8d3272b2c0_0_186"/>
            <p:cNvSpPr txBox="1"/>
            <p:nvPr/>
          </p:nvSpPr>
          <p:spPr>
            <a:xfrm>
              <a:off x="3383405" y="4529358"/>
              <a:ext cx="2113452" cy="1212669"/>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630"/>
                </a:spcBef>
                <a:spcAft>
                  <a:spcPts val="0"/>
                </a:spcAft>
                <a:buNone/>
              </a:pPr>
              <a:r>
                <a:rPr lang="en-US" sz="2400" b="1" dirty="0" smtClean="0">
                  <a:solidFill>
                    <a:srgbClr val="FFFFFF"/>
                  </a:solidFill>
                  <a:latin typeface="Calibri" charset="0"/>
                  <a:ea typeface="Calibri" charset="0"/>
                  <a:cs typeface="Calibri" charset="0"/>
                  <a:sym typeface="Calibri"/>
                </a:rPr>
                <a:t>rural</a:t>
              </a:r>
              <a:endParaRPr lang="en-US" sz="2400" b="1" dirty="0">
                <a:solidFill>
                  <a:srgbClr val="FFFFFF"/>
                </a:solidFill>
                <a:latin typeface="Calibri" charset="0"/>
                <a:ea typeface="Calibri" charset="0"/>
                <a:cs typeface="Calibri" charset="0"/>
                <a:sym typeface="Calibri"/>
              </a:endParaRPr>
            </a:p>
            <a:p>
              <a:pPr marL="0" marR="0" lvl="0" indent="0" algn="ctr" rtl="0">
                <a:lnSpc>
                  <a:spcPct val="90000"/>
                </a:lnSpc>
                <a:spcBef>
                  <a:spcPts val="630"/>
                </a:spcBef>
                <a:spcAft>
                  <a:spcPts val="0"/>
                </a:spcAft>
                <a:buNone/>
              </a:pPr>
              <a:r>
                <a:rPr lang="en-US" sz="2400" b="1" dirty="0">
                  <a:solidFill>
                    <a:srgbClr val="FFFFFF"/>
                  </a:solidFill>
                  <a:latin typeface="Calibri" charset="0"/>
                  <a:ea typeface="Calibri" charset="0"/>
                  <a:cs typeface="Calibri" charset="0"/>
                  <a:sym typeface="Calibri"/>
                </a:rPr>
                <a:t>(</a:t>
              </a:r>
              <a:r>
                <a:rPr lang="en-US" sz="2400" b="1" dirty="0" smtClean="0">
                  <a:solidFill>
                    <a:srgbClr val="FFFFFF"/>
                  </a:solidFill>
                  <a:latin typeface="Calibri" charset="0"/>
                  <a:ea typeface="Calibri" charset="0"/>
                  <a:cs typeface="Calibri" charset="0"/>
                  <a:sym typeface="Calibri"/>
                </a:rPr>
                <a:t>adj.)</a:t>
              </a:r>
              <a:endParaRPr lang="ka-GE" sz="2400" b="1" dirty="0">
                <a:solidFill>
                  <a:srgbClr val="FFFFFF"/>
                </a:solidFill>
                <a:latin typeface="Calibri" charset="0"/>
                <a:ea typeface="Calibri" charset="0"/>
                <a:cs typeface="Calibri" charset="0"/>
                <a:sym typeface="Calibri"/>
              </a:endParaRPr>
            </a:p>
            <a:p>
              <a:pPr marL="0" marR="0" lvl="0" indent="0" algn="ctr" rtl="0">
                <a:lnSpc>
                  <a:spcPct val="90000"/>
                </a:lnSpc>
                <a:spcBef>
                  <a:spcPts val="630"/>
                </a:spcBef>
                <a:spcAft>
                  <a:spcPts val="0"/>
                </a:spcAft>
                <a:buNone/>
              </a:pPr>
              <a:r>
                <a:rPr lang="ka-GE" sz="2400" b="1" dirty="0">
                  <a:solidFill>
                    <a:srgbClr val="FFFFFF"/>
                  </a:solidFill>
                  <a:latin typeface="Calibri" charset="0"/>
                  <a:ea typeface="Calibri" charset="0"/>
                  <a:cs typeface="Calibri" charset="0"/>
                  <a:sym typeface="Calibri"/>
                </a:rPr>
                <a:t>სოფლის, სასოფლო</a:t>
              </a:r>
            </a:p>
          </p:txBody>
        </p:sp>
        <p:sp>
          <p:nvSpPr>
            <p:cNvPr id="171" name="Google Shape;171;g8d3272b2c0_0_186"/>
            <p:cNvSpPr txBox="1"/>
            <p:nvPr/>
          </p:nvSpPr>
          <p:spPr>
            <a:xfrm rot="-1759631">
              <a:off x="3157491" y="3636472"/>
              <a:ext cx="91875" cy="9187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72" name="Google Shape;172;g8d3272b2c0_0_186"/>
            <p:cNvSpPr/>
            <p:nvPr/>
          </p:nvSpPr>
          <p:spPr>
            <a:xfrm>
              <a:off x="-339593" y="2283575"/>
              <a:ext cx="2727831" cy="1563369"/>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173" name="Google Shape;173;g8d3272b2c0_0_186"/>
            <p:cNvSpPr txBox="1"/>
            <p:nvPr/>
          </p:nvSpPr>
          <p:spPr>
            <a:xfrm>
              <a:off x="-129978" y="2611359"/>
              <a:ext cx="2306412" cy="907801"/>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None/>
              </a:pPr>
              <a:r>
                <a:rPr lang="en-US" sz="2400" b="1" dirty="0" smtClean="0">
                  <a:solidFill>
                    <a:srgbClr val="FFFFFF"/>
                  </a:solidFill>
                  <a:latin typeface="Calibri" charset="0"/>
                  <a:ea typeface="Calibri" charset="0"/>
                  <a:cs typeface="Calibri" charset="0"/>
                  <a:sym typeface="Calibri"/>
                </a:rPr>
                <a:t>urban</a:t>
              </a:r>
              <a:endParaRPr lang="en-US" sz="2400" b="1" dirty="0">
                <a:solidFill>
                  <a:srgbClr val="FFFFFF"/>
                </a:solidFill>
                <a:latin typeface="Calibri" charset="0"/>
                <a:ea typeface="Calibri" charset="0"/>
                <a:cs typeface="Calibri" charset="0"/>
                <a:sym typeface="Calibri"/>
              </a:endParaRPr>
            </a:p>
            <a:p>
              <a:pPr marL="0" marR="0" lvl="0" indent="0" algn="ctr" rtl="0">
                <a:lnSpc>
                  <a:spcPct val="90000"/>
                </a:lnSpc>
                <a:spcBef>
                  <a:spcPts val="0"/>
                </a:spcBef>
                <a:spcAft>
                  <a:spcPts val="0"/>
                </a:spcAft>
                <a:buNone/>
              </a:pPr>
              <a:r>
                <a:rPr lang="en-US" sz="2400" b="1" dirty="0">
                  <a:solidFill>
                    <a:srgbClr val="FFFFFF"/>
                  </a:solidFill>
                  <a:latin typeface="Calibri" charset="0"/>
                  <a:ea typeface="Calibri" charset="0"/>
                  <a:cs typeface="Calibri" charset="0"/>
                  <a:sym typeface="Calibri"/>
                </a:rPr>
                <a:t>(</a:t>
              </a:r>
              <a:r>
                <a:rPr lang="en-US" sz="2400" b="1" dirty="0" smtClean="0">
                  <a:solidFill>
                    <a:srgbClr val="FFFFFF"/>
                  </a:solidFill>
                  <a:latin typeface="Calibri" charset="0"/>
                  <a:ea typeface="Calibri" charset="0"/>
                  <a:cs typeface="Calibri" charset="0"/>
                  <a:sym typeface="Calibri"/>
                </a:rPr>
                <a:t>adj.)</a:t>
              </a:r>
              <a:endParaRPr lang="ka-GE" sz="2400" b="1" dirty="0">
                <a:solidFill>
                  <a:srgbClr val="FFFFFF"/>
                </a:solidFill>
                <a:latin typeface="Calibri" charset="0"/>
                <a:ea typeface="Calibri" charset="0"/>
                <a:cs typeface="Calibri" charset="0"/>
                <a:sym typeface="Calibri"/>
              </a:endParaRPr>
            </a:p>
            <a:p>
              <a:pPr marL="0" marR="0" lvl="0" indent="0" algn="ctr" rtl="0">
                <a:lnSpc>
                  <a:spcPct val="90000"/>
                </a:lnSpc>
                <a:spcBef>
                  <a:spcPts val="0"/>
                </a:spcBef>
                <a:spcAft>
                  <a:spcPts val="0"/>
                </a:spcAft>
                <a:buNone/>
              </a:pPr>
              <a:r>
                <a:rPr lang="ka-GE" sz="2200" b="1" dirty="0">
                  <a:solidFill>
                    <a:srgbClr val="FFFFFF"/>
                  </a:solidFill>
                  <a:latin typeface="Calibri" charset="0"/>
                  <a:ea typeface="Calibri" charset="0"/>
                  <a:cs typeface="Calibri" charset="0"/>
                  <a:sym typeface="Calibri"/>
                </a:rPr>
                <a:t>ქ</a:t>
              </a:r>
              <a:r>
                <a:rPr lang="ka-GE" sz="2200" b="1" u="none" strike="noStrike" cap="none" dirty="0">
                  <a:solidFill>
                    <a:srgbClr val="FFFFFF"/>
                  </a:solidFill>
                  <a:latin typeface="Calibri" charset="0"/>
                  <a:ea typeface="Calibri" charset="0"/>
                  <a:cs typeface="Calibri" charset="0"/>
                  <a:sym typeface="Calibri"/>
                </a:rPr>
                <a:t>ალაქის,საქალაქო</a:t>
              </a:r>
              <a:endParaRPr sz="2200" b="1" u="none" strike="noStrike" cap="none" dirty="0">
                <a:solidFill>
                  <a:srgbClr val="FFFFFF"/>
                </a:solidFill>
                <a:latin typeface="Calibri" charset="0"/>
                <a:ea typeface="Calibri" charset="0"/>
                <a:cs typeface="Calibri" charset="0"/>
                <a:sym typeface="Calibri"/>
              </a:endParaRPr>
            </a:p>
          </p:txBody>
        </p:sp>
        <p:sp>
          <p:nvSpPr>
            <p:cNvPr id="175" name="Google Shape;175;g8d3272b2c0_0_186"/>
            <p:cNvSpPr txBox="1"/>
            <p:nvPr/>
          </p:nvSpPr>
          <p:spPr>
            <a:xfrm rot="162391">
              <a:off x="3037428" y="2729877"/>
              <a:ext cx="82592" cy="825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sp>
          <p:nvSpPr>
            <p:cNvPr id="179" name="Google Shape;179;g8d3272b2c0_0_186"/>
            <p:cNvSpPr txBox="1"/>
            <p:nvPr/>
          </p:nvSpPr>
          <p:spPr>
            <a:xfrm rot="2082986">
              <a:off x="3151457" y="1760313"/>
              <a:ext cx="102192" cy="1021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2400" u="none" strike="noStrike" cap="none" dirty="0">
                <a:solidFill>
                  <a:srgbClr val="000000"/>
                </a:solidFill>
                <a:latin typeface="Calibri" charset="0"/>
                <a:ea typeface="Calibri" charset="0"/>
                <a:cs typeface="Calibri" charset="0"/>
                <a:sym typeface="Calibri"/>
              </a:endParaRPr>
            </a:p>
          </p:txBody>
        </p:sp>
      </p:grpSp>
      <p:sp>
        <p:nvSpPr>
          <p:cNvPr id="2" name="Oval 1">
            <a:extLst>
              <a:ext uri="{FF2B5EF4-FFF2-40B4-BE49-F238E27FC236}">
                <a16:creationId xmlns:a16="http://schemas.microsoft.com/office/drawing/2014/main" id="{17DFDB4C-9792-4BAD-979A-3FB865F95A53}"/>
              </a:ext>
            </a:extLst>
          </p:cNvPr>
          <p:cNvSpPr/>
          <p:nvPr/>
        </p:nvSpPr>
        <p:spPr>
          <a:xfrm>
            <a:off x="8916838" y="4464635"/>
            <a:ext cx="2567583" cy="1632851"/>
          </a:xfrm>
          <a:prstGeom prst="ellipse">
            <a:avLst/>
          </a:prstGeom>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anose="020F0502020204030204" pitchFamily="34" charset="0"/>
                <a:cs typeface="Calibri" panose="020F0502020204030204" pitchFamily="34" charset="0"/>
              </a:rPr>
              <a:t>achievable</a:t>
            </a:r>
            <a:endParaRPr lang="en-US" sz="2400" b="1" dirty="0">
              <a:latin typeface="Calibri" panose="020F0502020204030204" pitchFamily="34" charset="0"/>
              <a:cs typeface="Calibri" panose="020F0502020204030204" pitchFamily="34" charset="0"/>
            </a:endParaRPr>
          </a:p>
          <a:p>
            <a:pPr algn="ctr"/>
            <a:r>
              <a:rPr lang="en-US" sz="2400" b="1" dirty="0">
                <a:latin typeface="Calibri" panose="020F0502020204030204" pitchFamily="34" charset="0"/>
                <a:cs typeface="Calibri" panose="020F0502020204030204" pitchFamily="34" charset="0"/>
              </a:rPr>
              <a:t>(</a:t>
            </a:r>
            <a:r>
              <a:rPr lang="en-US" sz="2400" b="1" dirty="0" smtClean="0">
                <a:latin typeface="Calibri" panose="020F0502020204030204" pitchFamily="34" charset="0"/>
                <a:cs typeface="Calibri" panose="020F0502020204030204" pitchFamily="34" charset="0"/>
              </a:rPr>
              <a:t>adj.)</a:t>
            </a:r>
            <a:endParaRPr lang="ka-GE" sz="2400" b="1" dirty="0">
              <a:latin typeface="Calibri" panose="020F0502020204030204" pitchFamily="34" charset="0"/>
              <a:cs typeface="Calibri" panose="020F0502020204030204" pitchFamily="34" charset="0"/>
            </a:endParaRPr>
          </a:p>
          <a:p>
            <a:pPr algn="ctr"/>
            <a:r>
              <a:rPr lang="ka-GE" sz="2400" b="1" dirty="0">
                <a:latin typeface="Calibri" panose="020F0502020204030204" pitchFamily="34" charset="0"/>
                <a:cs typeface="Calibri" panose="020F0502020204030204" pitchFamily="34" charset="0"/>
              </a:rPr>
              <a:t>მიღწევადი</a:t>
            </a:r>
            <a:endParaRPr lang="en-US" sz="2400" b="1" dirty="0">
              <a:latin typeface="Calibri" panose="020F0502020204030204" pitchFamily="34" charset="0"/>
              <a:cs typeface="Calibri" panose="020F0502020204030204" pitchFamily="34" charset="0"/>
            </a:endParaRPr>
          </a:p>
        </p:txBody>
      </p:sp>
      <p:sp>
        <p:nvSpPr>
          <p:cNvPr id="30" name="Google Shape;172;g8d3272b2c0_0_186"/>
          <p:cNvSpPr/>
          <p:nvPr/>
        </p:nvSpPr>
        <p:spPr>
          <a:xfrm>
            <a:off x="2647839" y="1525114"/>
            <a:ext cx="2675674" cy="1480337"/>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31" name="Google Shape;173;g8d3272b2c0_0_186"/>
          <p:cNvSpPr txBox="1"/>
          <p:nvPr/>
        </p:nvSpPr>
        <p:spPr>
          <a:xfrm>
            <a:off x="2825527" y="1806425"/>
            <a:ext cx="2376972" cy="968991"/>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None/>
            </a:pPr>
            <a:r>
              <a:rPr lang="en-US" sz="2400" b="1" u="none" strike="noStrike" cap="none" dirty="0" smtClean="0">
                <a:solidFill>
                  <a:srgbClr val="FFFFFF"/>
                </a:solidFill>
                <a:latin typeface="Calibri" charset="0"/>
                <a:ea typeface="Calibri" charset="0"/>
                <a:cs typeface="Calibri" charset="0"/>
                <a:sym typeface="Calibri"/>
              </a:rPr>
              <a:t>skyscraper</a:t>
            </a:r>
            <a:endParaRPr lang="en-US" sz="2400" b="1" u="none" strike="noStrike" cap="none" dirty="0">
              <a:solidFill>
                <a:srgbClr val="FFFFFF"/>
              </a:solidFill>
              <a:latin typeface="Calibri" charset="0"/>
              <a:ea typeface="Calibri" charset="0"/>
              <a:cs typeface="Calibri" charset="0"/>
              <a:sym typeface="Calibri"/>
            </a:endParaRPr>
          </a:p>
          <a:p>
            <a:pPr marL="0" marR="0" lvl="0" indent="0" algn="ctr" rtl="0">
              <a:lnSpc>
                <a:spcPct val="90000"/>
              </a:lnSpc>
              <a:spcBef>
                <a:spcPts val="0"/>
              </a:spcBef>
              <a:spcAft>
                <a:spcPts val="0"/>
              </a:spcAft>
              <a:buNone/>
            </a:pPr>
            <a:r>
              <a:rPr lang="en-US" sz="2400" b="1" dirty="0">
                <a:solidFill>
                  <a:srgbClr val="FFFFFF"/>
                </a:solidFill>
                <a:latin typeface="Calibri" charset="0"/>
                <a:ea typeface="Calibri" charset="0"/>
                <a:cs typeface="Calibri" charset="0"/>
                <a:sym typeface="Calibri"/>
              </a:rPr>
              <a:t>(</a:t>
            </a:r>
            <a:r>
              <a:rPr lang="en-US" sz="2400" b="1" dirty="0" smtClean="0">
                <a:solidFill>
                  <a:srgbClr val="FFFFFF"/>
                </a:solidFill>
                <a:latin typeface="Calibri" charset="0"/>
                <a:ea typeface="Calibri" charset="0"/>
                <a:cs typeface="Calibri" charset="0"/>
                <a:sym typeface="Calibri"/>
              </a:rPr>
              <a:t>n.)</a:t>
            </a:r>
            <a:endParaRPr lang="ka-GE" sz="2400" b="1" dirty="0">
              <a:solidFill>
                <a:srgbClr val="FFFFFF"/>
              </a:solidFill>
              <a:latin typeface="Calibri" charset="0"/>
              <a:ea typeface="Calibri" charset="0"/>
              <a:cs typeface="Calibri" charset="0"/>
              <a:sym typeface="Calibri"/>
            </a:endParaRPr>
          </a:p>
          <a:p>
            <a:pPr marL="0" marR="0" lvl="0" indent="0" algn="ctr" rtl="0">
              <a:lnSpc>
                <a:spcPct val="90000"/>
              </a:lnSpc>
              <a:spcBef>
                <a:spcPts val="0"/>
              </a:spcBef>
              <a:spcAft>
                <a:spcPts val="0"/>
              </a:spcAft>
              <a:buNone/>
            </a:pPr>
            <a:r>
              <a:rPr lang="ka-GE" sz="2400" b="1" u="none" strike="noStrike" cap="none" dirty="0">
                <a:solidFill>
                  <a:srgbClr val="FFFFFF"/>
                </a:solidFill>
                <a:latin typeface="Calibri" charset="0"/>
                <a:ea typeface="Calibri" charset="0"/>
                <a:cs typeface="Calibri" charset="0"/>
                <a:sym typeface="Calibri"/>
              </a:rPr>
              <a:t>ცათამბრჯე</a:t>
            </a:r>
            <a:r>
              <a:rPr lang="ka-GE" sz="2400" b="1" dirty="0">
                <a:solidFill>
                  <a:srgbClr val="FFFFFF"/>
                </a:solidFill>
                <a:latin typeface="Calibri" charset="0"/>
                <a:ea typeface="Calibri" charset="0"/>
                <a:cs typeface="Calibri" charset="0"/>
                <a:sym typeface="Calibri"/>
              </a:rPr>
              <a:t>ნი</a:t>
            </a:r>
            <a:endParaRPr sz="2400" b="1" u="none" strike="noStrike" cap="none" dirty="0">
              <a:solidFill>
                <a:srgbClr val="FFFFFF"/>
              </a:solidFill>
              <a:latin typeface="Calibri" charset="0"/>
              <a:ea typeface="Calibri" charset="0"/>
              <a:cs typeface="Calibri" charset="0"/>
              <a:sym typeface="Calibri"/>
            </a:endParaRPr>
          </a:p>
        </p:txBody>
      </p:sp>
      <p:sp>
        <p:nvSpPr>
          <p:cNvPr id="33" name="Google Shape;156;g8d3272b2c0_0_186"/>
          <p:cNvSpPr/>
          <p:nvPr/>
        </p:nvSpPr>
        <p:spPr>
          <a:xfrm>
            <a:off x="8698410" y="2795994"/>
            <a:ext cx="2948873" cy="1559220"/>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dirty="0">
                <a:latin typeface="Calibri" charset="0"/>
                <a:ea typeface="Calibri" charset="0"/>
                <a:cs typeface="Calibri" charset="0"/>
              </a:rPr>
              <a:t>artificial</a:t>
            </a:r>
            <a:endParaRPr sz="2400" dirty="0">
              <a:latin typeface="Calibri" charset="0"/>
              <a:ea typeface="Calibri" charset="0"/>
              <a:cs typeface="Calibri" charset="0"/>
            </a:endParaRPr>
          </a:p>
        </p:txBody>
      </p:sp>
      <p:sp>
        <p:nvSpPr>
          <p:cNvPr id="35" name="Google Shape;157;g8d3272b2c0_0_186"/>
          <p:cNvSpPr txBox="1"/>
          <p:nvPr/>
        </p:nvSpPr>
        <p:spPr>
          <a:xfrm>
            <a:off x="8998085" y="3230254"/>
            <a:ext cx="2261542" cy="485268"/>
          </a:xfrm>
          <a:prstGeom prst="rect">
            <a:avLst/>
          </a:prstGeom>
          <a:solidFill>
            <a:schemeClr val="accent1"/>
          </a:solidFill>
          <a:ln>
            <a:noFill/>
          </a:ln>
        </p:spPr>
        <p:txBody>
          <a:bodyPr spcFirstLastPara="1" wrap="square" lIns="11425" tIns="11425" rIns="11425" bIns="11425" anchor="ctr" anchorCtr="0">
            <a:noAutofit/>
          </a:bodyPr>
          <a:lstStyle/>
          <a:p>
            <a:pPr marL="0" lvl="0" indent="0" algn="ctr" rtl="0">
              <a:spcBef>
                <a:spcPts val="0"/>
              </a:spcBef>
              <a:spcAft>
                <a:spcPts val="0"/>
              </a:spcAft>
              <a:buClr>
                <a:schemeClr val="dk1"/>
              </a:buClr>
              <a:buSzPts val="1100"/>
              <a:buFont typeface="Arial"/>
              <a:buNone/>
            </a:pPr>
            <a:r>
              <a:rPr lang="en-US" sz="2000" b="1" dirty="0" smtClean="0">
                <a:solidFill>
                  <a:srgbClr val="FFFFFF"/>
                </a:solidFill>
                <a:latin typeface="Calibri" charset="0"/>
                <a:ea typeface="Calibri" charset="0"/>
                <a:cs typeface="Calibri" charset="0"/>
                <a:sym typeface="Calibri"/>
              </a:rPr>
              <a:t>artificial</a:t>
            </a:r>
            <a:endParaRPr lang="en-US" sz="20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en-US" sz="2000" b="1" dirty="0">
                <a:solidFill>
                  <a:srgbClr val="FFFFFF"/>
                </a:solidFill>
                <a:latin typeface="Calibri" charset="0"/>
                <a:ea typeface="Calibri" charset="0"/>
                <a:cs typeface="Calibri" charset="0"/>
                <a:sym typeface="Calibri"/>
              </a:rPr>
              <a:t>(</a:t>
            </a:r>
            <a:r>
              <a:rPr lang="en-US" sz="2000" b="1" dirty="0" smtClean="0">
                <a:solidFill>
                  <a:srgbClr val="FFFFFF"/>
                </a:solidFill>
                <a:latin typeface="Calibri" charset="0"/>
                <a:ea typeface="Calibri" charset="0"/>
                <a:cs typeface="Calibri" charset="0"/>
                <a:sym typeface="Calibri"/>
              </a:rPr>
              <a:t>adj.)</a:t>
            </a:r>
            <a:endParaRPr lang="ka-GE" sz="2000" b="1" dirty="0">
              <a:solidFill>
                <a:srgbClr val="FFFFFF"/>
              </a:solidFill>
              <a:latin typeface="Calibri" charset="0"/>
              <a:ea typeface="Calibri" charset="0"/>
              <a:cs typeface="Calibri" charset="0"/>
              <a:sym typeface="Calibri"/>
            </a:endParaRPr>
          </a:p>
          <a:p>
            <a:pPr marL="0" lvl="0" indent="0" algn="ctr" rtl="0">
              <a:spcBef>
                <a:spcPts val="0"/>
              </a:spcBef>
              <a:spcAft>
                <a:spcPts val="0"/>
              </a:spcAft>
              <a:buClr>
                <a:schemeClr val="dk1"/>
              </a:buClr>
              <a:buSzPts val="1100"/>
              <a:buFont typeface="Arial"/>
              <a:buNone/>
            </a:pPr>
            <a:r>
              <a:rPr lang="ka-GE" sz="2000" b="1" dirty="0">
                <a:solidFill>
                  <a:srgbClr val="FFFFFF"/>
                </a:solidFill>
                <a:latin typeface="Calibri" charset="0"/>
                <a:ea typeface="Calibri" charset="0"/>
                <a:cs typeface="Calibri" charset="0"/>
                <a:sym typeface="Calibri"/>
              </a:rPr>
              <a:t>ხელოვნური</a:t>
            </a:r>
            <a:endParaRPr sz="2000" b="1" dirty="0">
              <a:solidFill>
                <a:srgbClr val="FFFFFF"/>
              </a:solidFill>
              <a:latin typeface="Calibri" charset="0"/>
              <a:ea typeface="Calibri" charset="0"/>
              <a:cs typeface="Calibri" charset="0"/>
              <a:sym typeface="Calibri"/>
            </a:endParaRPr>
          </a:p>
        </p:txBody>
      </p:sp>
      <p:sp>
        <p:nvSpPr>
          <p:cNvPr id="36" name="Google Shape;172;g8d3272b2c0_0_186"/>
          <p:cNvSpPr/>
          <p:nvPr/>
        </p:nvSpPr>
        <p:spPr>
          <a:xfrm>
            <a:off x="2982637" y="4591372"/>
            <a:ext cx="2533961" cy="1605148"/>
          </a:xfrm>
          <a:prstGeom prst="ellipse">
            <a:avLst/>
          </a:prstGeom>
          <a:solidFill>
            <a:srgbClr val="4372C3"/>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Calibri" charset="0"/>
              <a:ea typeface="Calibri" charset="0"/>
              <a:cs typeface="Calibri" charset="0"/>
            </a:endParaRPr>
          </a:p>
        </p:txBody>
      </p:sp>
      <p:sp>
        <p:nvSpPr>
          <p:cNvPr id="37" name="Google Shape;173;g8d3272b2c0_0_186"/>
          <p:cNvSpPr txBox="1"/>
          <p:nvPr/>
        </p:nvSpPr>
        <p:spPr>
          <a:xfrm>
            <a:off x="3169328" y="5033595"/>
            <a:ext cx="2347271" cy="1027872"/>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None/>
            </a:pPr>
            <a:r>
              <a:rPr lang="en-US" sz="2400" b="1" dirty="0" smtClean="0">
                <a:solidFill>
                  <a:srgbClr val="FFFFFF"/>
                </a:solidFill>
                <a:latin typeface="Calibri" charset="0"/>
                <a:ea typeface="Calibri" charset="0"/>
                <a:cs typeface="Calibri" charset="0"/>
                <a:sym typeface="Calibri"/>
              </a:rPr>
              <a:t>r</a:t>
            </a:r>
            <a:r>
              <a:rPr lang="en-US" sz="2400" b="1" u="none" strike="noStrike" cap="none" dirty="0" smtClean="0">
                <a:solidFill>
                  <a:srgbClr val="FFFFFF"/>
                </a:solidFill>
                <a:latin typeface="Calibri" charset="0"/>
                <a:ea typeface="Calibri" charset="0"/>
                <a:cs typeface="Calibri" charset="0"/>
                <a:sym typeface="Calibri"/>
              </a:rPr>
              <a:t>ooftop</a:t>
            </a:r>
            <a:endParaRPr lang="en-US" sz="2400" b="1" u="none" strike="noStrike" cap="none" dirty="0">
              <a:solidFill>
                <a:srgbClr val="FFFFFF"/>
              </a:solidFill>
              <a:latin typeface="Calibri" charset="0"/>
              <a:ea typeface="Calibri" charset="0"/>
              <a:cs typeface="Calibri" charset="0"/>
              <a:sym typeface="Calibri"/>
            </a:endParaRPr>
          </a:p>
          <a:p>
            <a:pPr marL="0" marR="0" lvl="0" indent="0" algn="ctr" rtl="0">
              <a:lnSpc>
                <a:spcPct val="90000"/>
              </a:lnSpc>
              <a:spcBef>
                <a:spcPts val="0"/>
              </a:spcBef>
              <a:spcAft>
                <a:spcPts val="0"/>
              </a:spcAft>
              <a:buNone/>
            </a:pPr>
            <a:r>
              <a:rPr lang="en-US" sz="2400" b="1" dirty="0">
                <a:solidFill>
                  <a:srgbClr val="FFFFFF"/>
                </a:solidFill>
                <a:latin typeface="Calibri" charset="0"/>
                <a:ea typeface="Calibri" charset="0"/>
                <a:cs typeface="Calibri" charset="0"/>
                <a:sym typeface="Calibri"/>
              </a:rPr>
              <a:t>(</a:t>
            </a:r>
            <a:r>
              <a:rPr lang="en-US" sz="2400" b="1" dirty="0" smtClean="0">
                <a:solidFill>
                  <a:srgbClr val="FFFFFF"/>
                </a:solidFill>
                <a:latin typeface="Calibri" charset="0"/>
                <a:ea typeface="Calibri" charset="0"/>
                <a:cs typeface="Calibri" charset="0"/>
                <a:sym typeface="Calibri"/>
              </a:rPr>
              <a:t>n.)</a:t>
            </a:r>
            <a:endParaRPr lang="ka-GE" sz="2400" b="1" dirty="0">
              <a:solidFill>
                <a:srgbClr val="FFFFFF"/>
              </a:solidFill>
              <a:latin typeface="Calibri" charset="0"/>
              <a:ea typeface="Calibri" charset="0"/>
              <a:cs typeface="Calibri" charset="0"/>
              <a:sym typeface="Calibri"/>
            </a:endParaRPr>
          </a:p>
          <a:p>
            <a:pPr marL="0" marR="0" lvl="0" indent="0" algn="ctr" rtl="0">
              <a:lnSpc>
                <a:spcPct val="90000"/>
              </a:lnSpc>
              <a:spcBef>
                <a:spcPts val="0"/>
              </a:spcBef>
              <a:spcAft>
                <a:spcPts val="0"/>
              </a:spcAft>
              <a:buNone/>
            </a:pPr>
            <a:r>
              <a:rPr lang="ka-GE" sz="2400" b="1" dirty="0">
                <a:solidFill>
                  <a:srgbClr val="FFFFFF"/>
                </a:solidFill>
                <a:latin typeface="Calibri" charset="0"/>
                <a:ea typeface="Calibri" charset="0"/>
                <a:cs typeface="Calibri" charset="0"/>
                <a:sym typeface="Calibri"/>
              </a:rPr>
              <a:t>შენობის სახურავი</a:t>
            </a:r>
          </a:p>
          <a:p>
            <a:pPr marL="0" marR="0" lvl="0" indent="0" algn="ctr" rtl="0">
              <a:lnSpc>
                <a:spcPct val="90000"/>
              </a:lnSpc>
              <a:spcBef>
                <a:spcPts val="0"/>
              </a:spcBef>
              <a:spcAft>
                <a:spcPts val="0"/>
              </a:spcAft>
              <a:buNone/>
            </a:pPr>
            <a:endParaRPr sz="2400" b="1" u="none" strike="noStrike" cap="none" dirty="0">
              <a:solidFill>
                <a:srgbClr val="FFFFFF"/>
              </a:solidFill>
              <a:latin typeface="Calibri" charset="0"/>
              <a:ea typeface="Calibri" charset="0"/>
              <a:cs typeface="Calibri" charset="0"/>
              <a:sym typeface="Calibri"/>
            </a:endParaRPr>
          </a:p>
        </p:txBody>
      </p:sp>
      <p:pic>
        <p:nvPicPr>
          <p:cNvPr id="39"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311255" y="241892"/>
            <a:ext cx="2164081" cy="968991"/>
          </a:xfrm>
          <a:prstGeom prst="rect">
            <a:avLst/>
          </a:prstGeom>
          <a:noFill/>
          <a:ln>
            <a:noFill/>
          </a:ln>
        </p:spPr>
      </p:pic>
      <p:pic>
        <p:nvPicPr>
          <p:cNvPr id="40" name="Picture 39">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75337" y="241892"/>
            <a:ext cx="2376972" cy="968991"/>
          </a:xfrm>
          <a:prstGeom prst="rect">
            <a:avLst/>
          </a:prstGeom>
        </p:spPr>
      </p:pic>
      <p:cxnSp>
        <p:nvCxnSpPr>
          <p:cNvPr id="4" name="Straight Connector 3"/>
          <p:cNvCxnSpPr>
            <a:stCxn id="148" idx="0"/>
          </p:cNvCxnSpPr>
          <p:nvPr/>
        </p:nvCxnSpPr>
        <p:spPr>
          <a:xfrm flipV="1">
            <a:off x="6884428" y="1806425"/>
            <a:ext cx="0" cy="779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7597302" y="2196019"/>
            <a:ext cx="836579" cy="675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7798790" y="3460867"/>
            <a:ext cx="918454" cy="120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148" idx="1"/>
          </p:cNvCxnSpPr>
          <p:nvPr/>
        </p:nvCxnSpPr>
        <p:spPr>
          <a:xfrm flipH="1" flipV="1">
            <a:off x="5140510" y="2224956"/>
            <a:ext cx="1097366" cy="58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4977408" y="3487654"/>
            <a:ext cx="1003396" cy="267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36" idx="7"/>
          </p:cNvCxnSpPr>
          <p:nvPr/>
        </p:nvCxnSpPr>
        <p:spPr>
          <a:xfrm flipH="1">
            <a:off x="5145508" y="3932245"/>
            <a:ext cx="1216381" cy="8941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48" idx="4"/>
          </p:cNvCxnSpPr>
          <p:nvPr/>
        </p:nvCxnSpPr>
        <p:spPr>
          <a:xfrm>
            <a:off x="6884428" y="4123961"/>
            <a:ext cx="0" cy="909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515872" y="3932245"/>
            <a:ext cx="1482213" cy="100940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0231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242452" y="1897743"/>
            <a:ext cx="4282533" cy="2697316"/>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itchFamily="34" charset="0"/>
              </a:rPr>
              <a:t>greenhouse</a:t>
            </a:r>
            <a:endParaRPr lang="en-US" sz="2800" b="1" dirty="0">
              <a:solidFill>
                <a:schemeClr val="bg1"/>
              </a:solidFill>
              <a:latin typeface="Calibri" pitchFamily="34" charset="0"/>
            </a:endParaRPr>
          </a:p>
          <a:p>
            <a:pPr lvl="0" algn="ctr"/>
            <a:r>
              <a:rPr lang="en-US" sz="2800" b="1" dirty="0">
                <a:solidFill>
                  <a:schemeClr val="bg1"/>
                </a:solidFill>
                <a:latin typeface="Calibri" pitchFamily="34" charset="0"/>
              </a:rPr>
              <a:t>(</a:t>
            </a:r>
            <a:r>
              <a:rPr lang="en-US" sz="2800" b="1" dirty="0" smtClean="0">
                <a:solidFill>
                  <a:schemeClr val="bg1"/>
                </a:solidFill>
                <a:latin typeface="Calibri" pitchFamily="34" charset="0"/>
              </a:rPr>
              <a:t>n.)</a:t>
            </a:r>
            <a:endParaRPr lang="ka-GE" sz="2800" b="1" dirty="0">
              <a:solidFill>
                <a:schemeClr val="bg1"/>
              </a:solidFill>
              <a:latin typeface="Calibri" pitchFamily="34" charset="0"/>
            </a:endParaRPr>
          </a:p>
        </p:txBody>
      </p:sp>
      <p:sp>
        <p:nvSpPr>
          <p:cNvPr id="190" name="Google Shape;190;g8d3272b2c0_0_231"/>
          <p:cNvSpPr/>
          <p:nvPr/>
        </p:nvSpPr>
        <p:spPr>
          <a:xfrm>
            <a:off x="4097999" y="4660816"/>
            <a:ext cx="4571438" cy="847993"/>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lnSpc>
                <a:spcPct val="90000"/>
              </a:lnSpc>
              <a:spcBef>
                <a:spcPts val="630"/>
              </a:spcBef>
            </a:pPr>
            <a:r>
              <a:rPr lang="ka-GE" sz="2400" b="1" dirty="0">
                <a:solidFill>
                  <a:srgbClr val="FFFFFF"/>
                </a:solidFill>
                <a:latin typeface="Calibri" charset="0"/>
                <a:ea typeface="Calibri" charset="0"/>
                <a:cs typeface="Calibri" charset="0"/>
                <a:sym typeface="Calibri"/>
              </a:rPr>
              <a:t>სათბური</a:t>
            </a:r>
          </a:p>
        </p:txBody>
      </p:sp>
      <p:sp>
        <p:nvSpPr>
          <p:cNvPr id="3" name="Rectangle 2">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Google Shape;190;g8d3272b2c0_0_231">
            <a:extLst>
              <a:ext uri="{FF2B5EF4-FFF2-40B4-BE49-F238E27FC236}">
                <a16:creationId xmlns:a16="http://schemas.microsoft.com/office/drawing/2014/main" id="{D1B5DCDD-794B-2846-8198-90595578A702}"/>
              </a:ext>
            </a:extLst>
          </p:cNvPr>
          <p:cNvSpPr/>
          <p:nvPr/>
        </p:nvSpPr>
        <p:spPr>
          <a:xfrm>
            <a:off x="4097999" y="5603131"/>
            <a:ext cx="4571438" cy="969035"/>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600" i="1" strike="noStrike" cap="none" dirty="0">
                <a:solidFill>
                  <a:schemeClr val="bg1"/>
                </a:solidFill>
                <a:latin typeface="Calibri" charset="0"/>
                <a:ea typeface="Calibri" charset="0"/>
                <a:cs typeface="Calibri" charset="0"/>
                <a:sym typeface="Calibri"/>
              </a:rPr>
              <a:t>Gladys grows a lot of tomatoes in her </a:t>
            </a:r>
            <a:r>
              <a:rPr lang="en-US" sz="2600" i="1" strike="noStrike" cap="none" dirty="0">
                <a:solidFill>
                  <a:schemeClr val="accent2"/>
                </a:solidFill>
                <a:latin typeface="Calibri" charset="0"/>
                <a:ea typeface="Calibri" charset="0"/>
                <a:cs typeface="Calibri" charset="0"/>
                <a:sym typeface="Calibri"/>
              </a:rPr>
              <a:t>greenhouse.</a:t>
            </a:r>
            <a:endParaRPr sz="2600" i="1" strike="noStrike" cap="none" dirty="0">
              <a:solidFill>
                <a:schemeClr val="accent2"/>
              </a:solidFill>
              <a:latin typeface="Calibri" charset="0"/>
              <a:ea typeface="Calibri" charset="0"/>
              <a:cs typeface="Calibri" charset="0"/>
              <a:sym typeface="Calibri"/>
            </a:endParaRPr>
          </a:p>
        </p:txBody>
      </p:sp>
    </p:spTree>
    <p:extLst>
      <p:ext uri="{BB962C8B-B14F-4D97-AF65-F5344CB8AC3E}">
        <p14:creationId xmlns:p14="http://schemas.microsoft.com/office/powerpoint/2010/main" val="1240443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304912" y="1897743"/>
            <a:ext cx="4107823" cy="2642431"/>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itchFamily="34" charset="0"/>
              </a:rPr>
              <a:t>additional</a:t>
            </a:r>
            <a:endParaRPr lang="en-US" sz="2800" b="1" dirty="0">
              <a:solidFill>
                <a:schemeClr val="bg1"/>
              </a:solidFill>
              <a:latin typeface="Calibri" pitchFamily="34" charset="0"/>
            </a:endParaRPr>
          </a:p>
          <a:p>
            <a:pPr lvl="0" algn="ctr"/>
            <a:r>
              <a:rPr lang="en-US" sz="2800" b="1" dirty="0">
                <a:solidFill>
                  <a:schemeClr val="bg1"/>
                </a:solidFill>
                <a:latin typeface="Calibri" pitchFamily="34" charset="0"/>
              </a:rPr>
              <a:t>(</a:t>
            </a:r>
            <a:r>
              <a:rPr lang="en-US" sz="2800" b="1" dirty="0" smtClean="0">
                <a:solidFill>
                  <a:schemeClr val="bg1"/>
                </a:solidFill>
                <a:latin typeface="Calibri" pitchFamily="34" charset="0"/>
              </a:rPr>
              <a:t>adj.)</a:t>
            </a:r>
            <a:endParaRPr lang="ka-GE" sz="2800" b="1" dirty="0">
              <a:solidFill>
                <a:schemeClr val="bg1"/>
              </a:solidFill>
              <a:latin typeface="Calibri" pitchFamily="34" charset="0"/>
            </a:endParaRPr>
          </a:p>
        </p:txBody>
      </p:sp>
      <p:sp>
        <p:nvSpPr>
          <p:cNvPr id="190" name="Google Shape;190;g8d3272b2c0_0_231"/>
          <p:cNvSpPr/>
          <p:nvPr/>
        </p:nvSpPr>
        <p:spPr>
          <a:xfrm>
            <a:off x="4345589" y="4694888"/>
            <a:ext cx="4067146" cy="750534"/>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itchFamily="34" charset="0"/>
                <a:ea typeface="Calibri"/>
                <a:cs typeface="Calibri" pitchFamily="34" charset="0"/>
                <a:sym typeface="Calibri"/>
              </a:rPr>
              <a:t>დამატებითი</a:t>
            </a:r>
            <a:endParaRPr sz="2400" b="1" u="none" strike="noStrike" cap="none" dirty="0">
              <a:solidFill>
                <a:srgbClr val="FFFFFF"/>
              </a:solidFill>
              <a:latin typeface="Calibri" pitchFamily="34" charset="0"/>
              <a:ea typeface="Calibri"/>
              <a:cs typeface="Calibri" pitchFamily="34" charset="0"/>
              <a:sym typeface="Calibri"/>
            </a:endParaRPr>
          </a:p>
        </p:txBody>
      </p:sp>
      <p:sp>
        <p:nvSpPr>
          <p:cNvPr id="7" name="Google Shape;190;g8d3272b2c0_0_231">
            <a:extLst>
              <a:ext uri="{FF2B5EF4-FFF2-40B4-BE49-F238E27FC236}">
                <a16:creationId xmlns:a16="http://schemas.microsoft.com/office/drawing/2014/main" id="{D1B5DCDD-794B-2846-8198-90595578A702}"/>
              </a:ext>
            </a:extLst>
          </p:cNvPr>
          <p:cNvSpPr/>
          <p:nvPr/>
        </p:nvSpPr>
        <p:spPr>
          <a:xfrm>
            <a:off x="4345588" y="5564221"/>
            <a:ext cx="4067146" cy="899216"/>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i="1" strike="noStrike" cap="none" dirty="0">
                <a:solidFill>
                  <a:schemeClr val="bg1"/>
                </a:solidFill>
                <a:latin typeface="Calibri" charset="0"/>
                <a:ea typeface="Calibri" charset="0"/>
                <a:cs typeface="Calibri" charset="0"/>
                <a:sym typeface="Calibri"/>
              </a:rPr>
              <a:t>An </a:t>
            </a:r>
            <a:r>
              <a:rPr lang="en-US" sz="2000" i="1" strike="noStrike" cap="none" dirty="0">
                <a:solidFill>
                  <a:schemeClr val="accent2"/>
                </a:solidFill>
                <a:latin typeface="Calibri" charset="0"/>
                <a:ea typeface="Calibri" charset="0"/>
                <a:cs typeface="Calibri" charset="0"/>
                <a:sym typeface="Calibri"/>
              </a:rPr>
              <a:t>additional</a:t>
            </a:r>
            <a:r>
              <a:rPr lang="en-US" sz="2000" i="1" strike="noStrike" cap="none" dirty="0">
                <a:solidFill>
                  <a:schemeClr val="bg1"/>
                </a:solidFill>
                <a:latin typeface="Calibri" charset="0"/>
                <a:ea typeface="Calibri" charset="0"/>
                <a:cs typeface="Calibri" charset="0"/>
                <a:sym typeface="Calibri"/>
              </a:rPr>
              <a:t> grant has enabled the team to push forward with research plans.</a:t>
            </a:r>
            <a:endParaRPr sz="2000" i="1" strike="noStrike" cap="none" dirty="0">
              <a:solidFill>
                <a:schemeClr val="bg1"/>
              </a:solidFill>
              <a:latin typeface="Calibri" charset="0"/>
              <a:ea typeface="Calibri" charset="0"/>
              <a:cs typeface="Calibri" charset="0"/>
              <a:sym typeface="Calibri"/>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282985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519274" y="1897743"/>
            <a:ext cx="3714911" cy="2697082"/>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itchFamily="34" charset="0"/>
              </a:rPr>
              <a:t>artificial</a:t>
            </a:r>
            <a:endParaRPr lang="en-US" sz="2800" b="1" dirty="0">
              <a:solidFill>
                <a:schemeClr val="bg1"/>
              </a:solidFill>
              <a:latin typeface="Calibri" pitchFamily="34" charset="0"/>
            </a:endParaRPr>
          </a:p>
          <a:p>
            <a:pPr lvl="0" algn="ctr"/>
            <a:r>
              <a:rPr lang="en-US" sz="2800" b="1" dirty="0">
                <a:solidFill>
                  <a:schemeClr val="bg1"/>
                </a:solidFill>
                <a:latin typeface="Calibri" pitchFamily="34" charset="0"/>
              </a:rPr>
              <a:t>(</a:t>
            </a:r>
            <a:r>
              <a:rPr lang="en-US" sz="2800" b="1" dirty="0" smtClean="0">
                <a:solidFill>
                  <a:schemeClr val="bg1"/>
                </a:solidFill>
                <a:latin typeface="Calibri" pitchFamily="34" charset="0"/>
              </a:rPr>
              <a:t>adj.)</a:t>
            </a:r>
            <a:endParaRPr lang="ka-GE" sz="2800" b="1" dirty="0">
              <a:solidFill>
                <a:schemeClr val="bg1"/>
              </a:solidFill>
              <a:latin typeface="Calibri" pitchFamily="34" charset="0"/>
            </a:endParaRPr>
          </a:p>
        </p:txBody>
      </p:sp>
      <p:sp>
        <p:nvSpPr>
          <p:cNvPr id="190" name="Google Shape;190;g8d3272b2c0_0_231"/>
          <p:cNvSpPr/>
          <p:nvPr/>
        </p:nvSpPr>
        <p:spPr>
          <a:xfrm>
            <a:off x="4291494" y="4594825"/>
            <a:ext cx="4170470" cy="69515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itchFamily="34" charset="0"/>
                <a:ea typeface="Calibri"/>
                <a:cs typeface="Calibri" pitchFamily="34" charset="0"/>
                <a:sym typeface="Calibri"/>
              </a:rPr>
              <a:t>ხელოვნური</a:t>
            </a:r>
            <a:endParaRPr sz="2400" b="1" u="none" strike="noStrike" cap="none" dirty="0">
              <a:solidFill>
                <a:srgbClr val="FFFFFF"/>
              </a:solidFill>
              <a:latin typeface="Calibri" pitchFamily="34" charset="0"/>
              <a:ea typeface="Calibri"/>
              <a:cs typeface="Calibri" pitchFamily="34" charset="0"/>
              <a:sym typeface="Calibri"/>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Google Shape;190;g8d3272b2c0_0_231">
            <a:extLst>
              <a:ext uri="{FF2B5EF4-FFF2-40B4-BE49-F238E27FC236}">
                <a16:creationId xmlns:a16="http://schemas.microsoft.com/office/drawing/2014/main" id="{D1B5DCDD-794B-2846-8198-90595578A702}"/>
              </a:ext>
            </a:extLst>
          </p:cNvPr>
          <p:cNvSpPr/>
          <p:nvPr/>
        </p:nvSpPr>
        <p:spPr>
          <a:xfrm>
            <a:off x="4291495" y="5603132"/>
            <a:ext cx="4170471" cy="963038"/>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400" i="1" strike="noStrike" cap="none" dirty="0">
                <a:solidFill>
                  <a:schemeClr val="accent2"/>
                </a:solidFill>
                <a:latin typeface="Calibri" charset="0"/>
                <a:ea typeface="Calibri" charset="0"/>
                <a:cs typeface="Calibri" charset="0"/>
                <a:sym typeface="Calibri"/>
              </a:rPr>
              <a:t>Artificial </a:t>
            </a:r>
            <a:r>
              <a:rPr lang="en-US" sz="2400" i="1" strike="noStrike" cap="none" dirty="0">
                <a:solidFill>
                  <a:schemeClr val="bg1"/>
                </a:solidFill>
                <a:latin typeface="Calibri" charset="0"/>
                <a:ea typeface="Calibri" charset="0"/>
                <a:cs typeface="Calibri" charset="0"/>
                <a:sym typeface="Calibri"/>
              </a:rPr>
              <a:t>light is used in the greenhouse.</a:t>
            </a:r>
            <a:endParaRPr sz="2400" i="1" strike="noStrike" cap="none" dirty="0">
              <a:solidFill>
                <a:schemeClr val="bg1"/>
              </a:solidFill>
              <a:latin typeface="Calibri" charset="0"/>
              <a:ea typeface="Calibri" charset="0"/>
              <a:cs typeface="Calibri" charset="0"/>
              <a:sym typeface="Calibri"/>
            </a:endParaRPr>
          </a:p>
        </p:txBody>
      </p:sp>
      <p:sp>
        <p:nvSpPr>
          <p:cNvPr id="12" name="Rectangle 11">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33908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511632" y="2226836"/>
            <a:ext cx="3738067" cy="2500807"/>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itchFamily="34" charset="0"/>
              </a:rPr>
              <a:t>achievable</a:t>
            </a:r>
            <a:endParaRPr lang="en-US" sz="2800" b="1" dirty="0">
              <a:solidFill>
                <a:schemeClr val="bg1"/>
              </a:solidFill>
              <a:latin typeface="Calibri" pitchFamily="34" charset="0"/>
            </a:endParaRPr>
          </a:p>
          <a:p>
            <a:pPr lvl="0" algn="ctr"/>
            <a:r>
              <a:rPr lang="en-US" sz="2800" b="1" dirty="0" smtClean="0">
                <a:solidFill>
                  <a:schemeClr val="bg1"/>
                </a:solidFill>
                <a:latin typeface="Calibri" pitchFamily="34" charset="0"/>
              </a:rPr>
              <a:t>(adj.)</a:t>
            </a:r>
            <a:endParaRPr lang="ka-GE" sz="2800" b="1" dirty="0">
              <a:solidFill>
                <a:schemeClr val="bg1"/>
              </a:solidFill>
              <a:latin typeface="Calibri" pitchFamily="34" charset="0"/>
            </a:endParaRPr>
          </a:p>
        </p:txBody>
      </p:sp>
      <p:sp>
        <p:nvSpPr>
          <p:cNvPr id="190" name="Google Shape;190;g8d3272b2c0_0_231"/>
          <p:cNvSpPr/>
          <p:nvPr/>
        </p:nvSpPr>
        <p:spPr>
          <a:xfrm>
            <a:off x="4052971" y="4815191"/>
            <a:ext cx="4655388" cy="690664"/>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itchFamily="34" charset="0"/>
                <a:ea typeface="Calibri"/>
                <a:cs typeface="Calibri" pitchFamily="34" charset="0"/>
                <a:sym typeface="Calibri"/>
              </a:rPr>
              <a:t>მიღწევადი</a:t>
            </a:r>
            <a:endParaRPr sz="2400" b="1" u="none" strike="noStrike" cap="none" dirty="0">
              <a:solidFill>
                <a:srgbClr val="FFFFFF"/>
              </a:solidFill>
              <a:latin typeface="Calibri" pitchFamily="34" charset="0"/>
              <a:ea typeface="Calibri"/>
              <a:cs typeface="Calibri" pitchFamily="34" charset="0"/>
              <a:sym typeface="Calibri"/>
            </a:endParaRPr>
          </a:p>
        </p:txBody>
      </p:sp>
      <p:sp>
        <p:nvSpPr>
          <p:cNvPr id="7" name="Google Shape;190;g8d3272b2c0_0_231">
            <a:extLst>
              <a:ext uri="{FF2B5EF4-FFF2-40B4-BE49-F238E27FC236}">
                <a16:creationId xmlns:a16="http://schemas.microsoft.com/office/drawing/2014/main" id="{D1B5DCDD-794B-2846-8198-90595578A702}"/>
              </a:ext>
            </a:extLst>
          </p:cNvPr>
          <p:cNvSpPr/>
          <p:nvPr/>
        </p:nvSpPr>
        <p:spPr>
          <a:xfrm>
            <a:off x="4052972" y="5680953"/>
            <a:ext cx="4655388" cy="883023"/>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i="1" dirty="0">
                <a:solidFill>
                  <a:schemeClr val="bg1"/>
                </a:solidFill>
                <a:latin typeface="Calibri" charset="0"/>
                <a:ea typeface="Calibri" charset="0"/>
                <a:cs typeface="Calibri" charset="0"/>
              </a:rPr>
              <a:t>His goals are easily </a:t>
            </a:r>
            <a:r>
              <a:rPr lang="en-US" sz="2400" i="1" dirty="0">
                <a:solidFill>
                  <a:schemeClr val="accent2"/>
                </a:solidFill>
                <a:latin typeface="Calibri" charset="0"/>
                <a:ea typeface="Calibri" charset="0"/>
                <a:cs typeface="Calibri" charset="0"/>
              </a:rPr>
              <a:t>achievable.</a:t>
            </a:r>
            <a:endParaRPr lang="ka-GE" sz="2400" i="1" dirty="0">
              <a:solidFill>
                <a:schemeClr val="accent2"/>
              </a:solidFill>
              <a:latin typeface="Calibri" charset="0"/>
              <a:ea typeface="Calibri" charset="0"/>
              <a:cs typeface="Calibri" charset="0"/>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738991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608983" y="2091447"/>
            <a:ext cx="3838275" cy="2451370"/>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itchFamily="34" charset="0"/>
              </a:rPr>
              <a:t>urban</a:t>
            </a:r>
            <a:endParaRPr lang="en-US" sz="2800" b="1" dirty="0">
              <a:solidFill>
                <a:schemeClr val="bg1"/>
              </a:solidFill>
              <a:latin typeface="Calibri" pitchFamily="34" charset="0"/>
            </a:endParaRPr>
          </a:p>
          <a:p>
            <a:pPr lvl="0" algn="ctr"/>
            <a:r>
              <a:rPr lang="en-US" sz="2800" b="1" dirty="0">
                <a:solidFill>
                  <a:schemeClr val="bg1"/>
                </a:solidFill>
                <a:latin typeface="Calibri" pitchFamily="34" charset="0"/>
              </a:rPr>
              <a:t>(</a:t>
            </a:r>
            <a:r>
              <a:rPr lang="en-US" sz="2800" b="1" dirty="0" smtClean="0">
                <a:solidFill>
                  <a:schemeClr val="bg1"/>
                </a:solidFill>
                <a:latin typeface="Calibri" pitchFamily="34" charset="0"/>
              </a:rPr>
              <a:t>adj.)</a:t>
            </a:r>
            <a:endParaRPr lang="ka-GE" sz="2800" b="1" dirty="0">
              <a:solidFill>
                <a:schemeClr val="bg1"/>
              </a:solidFill>
              <a:latin typeface="Calibri" pitchFamily="34" charset="0"/>
            </a:endParaRPr>
          </a:p>
        </p:txBody>
      </p:sp>
      <p:sp>
        <p:nvSpPr>
          <p:cNvPr id="190" name="Google Shape;190;g8d3272b2c0_0_231"/>
          <p:cNvSpPr/>
          <p:nvPr/>
        </p:nvSpPr>
        <p:spPr>
          <a:xfrm>
            <a:off x="4480397" y="4669274"/>
            <a:ext cx="4095448" cy="79767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smtClean="0">
                <a:solidFill>
                  <a:srgbClr val="FFFFFF"/>
                </a:solidFill>
                <a:latin typeface="Calibri" pitchFamily="34" charset="0"/>
                <a:ea typeface="Calibri"/>
                <a:cs typeface="Calibri" pitchFamily="34" charset="0"/>
                <a:sym typeface="Calibri"/>
              </a:rPr>
              <a:t>ქალაქის</a:t>
            </a:r>
            <a:r>
              <a:rPr sz="2400" b="1" u="none" strike="noStrike" cap="none" dirty="0" smtClean="0">
                <a:solidFill>
                  <a:srgbClr val="FFFFFF"/>
                </a:solidFill>
                <a:latin typeface="Calibri" pitchFamily="34" charset="0"/>
                <a:ea typeface="Calibri"/>
                <a:cs typeface="Calibri" pitchFamily="34" charset="0"/>
                <a:sym typeface="Calibri"/>
              </a:rPr>
              <a:t>,</a:t>
            </a:r>
            <a:r>
              <a:rPr lang="en-US" sz="2400" b="1" u="none" strike="noStrike" cap="none" dirty="0" smtClean="0">
                <a:solidFill>
                  <a:srgbClr val="FFFFFF"/>
                </a:solidFill>
                <a:latin typeface="Calibri" pitchFamily="34" charset="0"/>
                <a:ea typeface="Calibri"/>
                <a:cs typeface="Calibri" pitchFamily="34" charset="0"/>
                <a:sym typeface="Calibri"/>
              </a:rPr>
              <a:t> </a:t>
            </a:r>
            <a:r>
              <a:rPr sz="2400" b="1" u="none" strike="noStrike" cap="none" dirty="0" err="1" smtClean="0">
                <a:solidFill>
                  <a:srgbClr val="FFFFFF"/>
                </a:solidFill>
                <a:latin typeface="Calibri" pitchFamily="34" charset="0"/>
                <a:ea typeface="Calibri"/>
                <a:cs typeface="Calibri" pitchFamily="34" charset="0"/>
                <a:sym typeface="Calibri"/>
              </a:rPr>
              <a:t>საქალაქო</a:t>
            </a:r>
            <a:endParaRPr sz="2400" b="1" u="none" strike="noStrike" cap="none" dirty="0">
              <a:solidFill>
                <a:srgbClr val="FFFFFF"/>
              </a:solidFill>
              <a:latin typeface="Calibri" pitchFamily="34" charset="0"/>
              <a:ea typeface="Calibri"/>
              <a:cs typeface="Calibri" pitchFamily="34" charset="0"/>
              <a:sym typeface="Calibri"/>
            </a:endParaRPr>
          </a:p>
        </p:txBody>
      </p:sp>
      <p:sp>
        <p:nvSpPr>
          <p:cNvPr id="7" name="Google Shape;190;g8d3272b2c0_0_231">
            <a:extLst>
              <a:ext uri="{FF2B5EF4-FFF2-40B4-BE49-F238E27FC236}">
                <a16:creationId xmlns:a16="http://schemas.microsoft.com/office/drawing/2014/main" id="{D1B5DCDD-794B-2846-8198-90595578A702}"/>
              </a:ext>
            </a:extLst>
          </p:cNvPr>
          <p:cNvSpPr/>
          <p:nvPr/>
        </p:nvSpPr>
        <p:spPr>
          <a:xfrm>
            <a:off x="4480397" y="5690247"/>
            <a:ext cx="4095448" cy="1065659"/>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i="1" dirty="0">
                <a:solidFill>
                  <a:schemeClr val="bg1"/>
                </a:solidFill>
                <a:latin typeface="Calibri" charset="0"/>
                <a:ea typeface="Calibri" charset="0"/>
                <a:cs typeface="Calibri" charset="0"/>
              </a:rPr>
              <a:t>Many Americans were leaving the farm for the promise of </a:t>
            </a:r>
            <a:r>
              <a:rPr lang="en-US" sz="2400" i="1" dirty="0">
                <a:solidFill>
                  <a:schemeClr val="accent2"/>
                </a:solidFill>
                <a:latin typeface="Calibri" charset="0"/>
                <a:ea typeface="Calibri" charset="0"/>
                <a:cs typeface="Calibri" charset="0"/>
              </a:rPr>
              <a:t>urban </a:t>
            </a:r>
            <a:r>
              <a:rPr lang="en-US" sz="2400" i="1" dirty="0">
                <a:solidFill>
                  <a:schemeClr val="bg1"/>
                </a:solidFill>
                <a:latin typeface="Calibri" charset="0"/>
                <a:ea typeface="Calibri" charset="0"/>
                <a:cs typeface="Calibri" charset="0"/>
              </a:rPr>
              <a:t>life.</a:t>
            </a: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3993404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608984" y="2026235"/>
            <a:ext cx="3838275" cy="1943087"/>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itchFamily="34" charset="0"/>
              </a:rPr>
              <a:t>rooftop</a:t>
            </a:r>
            <a:endParaRPr lang="en-US" sz="2800" b="1" dirty="0">
              <a:solidFill>
                <a:schemeClr val="bg1"/>
              </a:solidFill>
              <a:latin typeface="Calibri" pitchFamily="34" charset="0"/>
            </a:endParaRPr>
          </a:p>
          <a:p>
            <a:pPr lvl="0" algn="ctr"/>
            <a:r>
              <a:rPr lang="en-US" sz="2800" b="1" dirty="0">
                <a:solidFill>
                  <a:schemeClr val="bg1"/>
                </a:solidFill>
                <a:latin typeface="Calibri" pitchFamily="34" charset="0"/>
              </a:rPr>
              <a:t>(</a:t>
            </a:r>
            <a:r>
              <a:rPr lang="en-US" sz="2800" b="1" dirty="0" smtClean="0">
                <a:solidFill>
                  <a:schemeClr val="bg1"/>
                </a:solidFill>
                <a:latin typeface="Calibri" pitchFamily="34" charset="0"/>
              </a:rPr>
              <a:t>n.)</a:t>
            </a:r>
            <a:endParaRPr lang="ka-GE" sz="2800" b="1" dirty="0">
              <a:solidFill>
                <a:schemeClr val="bg1"/>
              </a:solidFill>
              <a:latin typeface="Calibri" pitchFamily="34" charset="0"/>
            </a:endParaRPr>
          </a:p>
        </p:txBody>
      </p:sp>
      <p:sp>
        <p:nvSpPr>
          <p:cNvPr id="190" name="Google Shape;190;g8d3272b2c0_0_231"/>
          <p:cNvSpPr/>
          <p:nvPr/>
        </p:nvSpPr>
        <p:spPr>
          <a:xfrm>
            <a:off x="4386804" y="4099461"/>
            <a:ext cx="4282635" cy="98093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itchFamily="34" charset="0"/>
                <a:ea typeface="Calibri"/>
                <a:cs typeface="Calibri" pitchFamily="34" charset="0"/>
                <a:sym typeface="Calibri"/>
              </a:rPr>
              <a:t>შენობის</a:t>
            </a:r>
            <a:r>
              <a:rPr sz="2400" b="1" u="none" strike="noStrike" cap="none" dirty="0">
                <a:solidFill>
                  <a:srgbClr val="FFFFFF"/>
                </a:solidFill>
                <a:latin typeface="Calibri" pitchFamily="34" charset="0"/>
                <a:ea typeface="Calibri"/>
                <a:cs typeface="Calibri" pitchFamily="34" charset="0"/>
                <a:sym typeface="Calibri"/>
              </a:rPr>
              <a:t> </a:t>
            </a:r>
            <a:r>
              <a:rPr sz="2400" b="1" u="none" strike="noStrike" cap="none" dirty="0" err="1">
                <a:solidFill>
                  <a:srgbClr val="FFFFFF"/>
                </a:solidFill>
                <a:latin typeface="Calibri" pitchFamily="34" charset="0"/>
                <a:ea typeface="Calibri"/>
                <a:cs typeface="Calibri" pitchFamily="34" charset="0"/>
                <a:sym typeface="Calibri"/>
              </a:rPr>
              <a:t>სახურავი</a:t>
            </a:r>
            <a:endParaRPr sz="2400" b="1" u="none" strike="noStrike" cap="none" dirty="0">
              <a:solidFill>
                <a:srgbClr val="FFFFFF"/>
              </a:solidFill>
              <a:latin typeface="Calibri" pitchFamily="34" charset="0"/>
              <a:ea typeface="Calibri"/>
              <a:cs typeface="Calibri" pitchFamily="34" charset="0"/>
              <a:sym typeface="Calibri"/>
            </a:endParaRPr>
          </a:p>
        </p:txBody>
      </p:sp>
      <p:sp>
        <p:nvSpPr>
          <p:cNvPr id="7" name="Google Shape;190;g8d3272b2c0_0_231">
            <a:extLst>
              <a:ext uri="{FF2B5EF4-FFF2-40B4-BE49-F238E27FC236}">
                <a16:creationId xmlns:a16="http://schemas.microsoft.com/office/drawing/2014/main" id="{D1B5DCDD-794B-2846-8198-90595578A702}"/>
              </a:ext>
            </a:extLst>
          </p:cNvPr>
          <p:cNvSpPr/>
          <p:nvPr/>
        </p:nvSpPr>
        <p:spPr>
          <a:xfrm>
            <a:off x="4386805" y="5290186"/>
            <a:ext cx="4282634" cy="1325737"/>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i="1" dirty="0">
                <a:solidFill>
                  <a:schemeClr val="bg1"/>
                </a:solidFill>
                <a:latin typeface="Calibri" charset="0"/>
                <a:ea typeface="Calibri" charset="0"/>
                <a:cs typeface="Calibri" charset="0"/>
              </a:rPr>
              <a:t>The farm will be located on the </a:t>
            </a:r>
            <a:r>
              <a:rPr lang="en-US" sz="2400" i="1" dirty="0">
                <a:solidFill>
                  <a:schemeClr val="accent2"/>
                </a:solidFill>
                <a:latin typeface="Calibri" charset="0"/>
                <a:ea typeface="Calibri" charset="0"/>
                <a:cs typeface="Calibri" charset="0"/>
              </a:rPr>
              <a:t>rooftop.</a:t>
            </a: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2095024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585627" y="2169268"/>
            <a:ext cx="3912446" cy="2344367"/>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a:solidFill>
                  <a:schemeClr val="bg1"/>
                </a:solidFill>
                <a:latin typeface="Calibri" pitchFamily="34" charset="0"/>
              </a:rPr>
              <a:t>r</a:t>
            </a:r>
            <a:r>
              <a:rPr lang="en-US" sz="2800" b="1" dirty="0" smtClean="0">
                <a:solidFill>
                  <a:schemeClr val="bg1"/>
                </a:solidFill>
                <a:latin typeface="Calibri" pitchFamily="34" charset="0"/>
              </a:rPr>
              <a:t>ural</a:t>
            </a:r>
            <a:endParaRPr lang="en-US" sz="2800" b="1" dirty="0">
              <a:solidFill>
                <a:schemeClr val="bg1"/>
              </a:solidFill>
              <a:latin typeface="Calibri" pitchFamily="34" charset="0"/>
            </a:endParaRPr>
          </a:p>
          <a:p>
            <a:pPr lvl="0" algn="ctr"/>
            <a:r>
              <a:rPr lang="en-US" sz="2800" b="1" dirty="0">
                <a:solidFill>
                  <a:schemeClr val="bg1"/>
                </a:solidFill>
                <a:latin typeface="Calibri" pitchFamily="34" charset="0"/>
              </a:rPr>
              <a:t>(</a:t>
            </a:r>
            <a:r>
              <a:rPr lang="en-US" sz="2800" b="1" dirty="0" smtClean="0">
                <a:solidFill>
                  <a:schemeClr val="bg1"/>
                </a:solidFill>
                <a:latin typeface="Calibri" pitchFamily="34" charset="0"/>
              </a:rPr>
              <a:t>adj.)</a:t>
            </a:r>
            <a:endParaRPr lang="ka-GE" sz="2800" b="1" dirty="0">
              <a:solidFill>
                <a:schemeClr val="bg1"/>
              </a:solidFill>
              <a:latin typeface="Calibri" pitchFamily="34" charset="0"/>
            </a:endParaRPr>
          </a:p>
        </p:txBody>
      </p:sp>
      <p:sp>
        <p:nvSpPr>
          <p:cNvPr id="190" name="Google Shape;190;g8d3272b2c0_0_231"/>
          <p:cNvSpPr/>
          <p:nvPr/>
        </p:nvSpPr>
        <p:spPr>
          <a:xfrm>
            <a:off x="4324805" y="4692848"/>
            <a:ext cx="4406631" cy="735186"/>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itchFamily="34" charset="0"/>
                <a:ea typeface="Calibri"/>
                <a:cs typeface="Calibri" pitchFamily="34" charset="0"/>
                <a:sym typeface="Calibri"/>
              </a:rPr>
              <a:t>სოფლის</a:t>
            </a:r>
            <a:r>
              <a:rPr sz="2400" b="1" u="none" strike="noStrike" cap="none" dirty="0">
                <a:solidFill>
                  <a:srgbClr val="FFFFFF"/>
                </a:solidFill>
                <a:latin typeface="Calibri" pitchFamily="34" charset="0"/>
                <a:ea typeface="Calibri"/>
                <a:cs typeface="Calibri" pitchFamily="34" charset="0"/>
                <a:sym typeface="Calibri"/>
              </a:rPr>
              <a:t>, </a:t>
            </a:r>
            <a:r>
              <a:rPr sz="2400" b="1" u="none" strike="noStrike" cap="none" dirty="0" err="1">
                <a:solidFill>
                  <a:srgbClr val="FFFFFF"/>
                </a:solidFill>
                <a:latin typeface="Calibri" pitchFamily="34" charset="0"/>
                <a:ea typeface="Calibri"/>
                <a:cs typeface="Calibri" pitchFamily="34" charset="0"/>
                <a:sym typeface="Calibri"/>
              </a:rPr>
              <a:t>სასოფლო</a:t>
            </a:r>
            <a:endParaRPr sz="2400" b="1" u="none" strike="noStrike" cap="none" dirty="0">
              <a:solidFill>
                <a:srgbClr val="FFFFFF"/>
              </a:solidFill>
              <a:latin typeface="Calibri" pitchFamily="34" charset="0"/>
              <a:ea typeface="Calibri"/>
              <a:cs typeface="Calibri" pitchFamily="34" charset="0"/>
              <a:sym typeface="Calibri"/>
            </a:endParaRPr>
          </a:p>
        </p:txBody>
      </p:sp>
      <p:sp>
        <p:nvSpPr>
          <p:cNvPr id="7" name="Google Shape;190;g8d3272b2c0_0_231">
            <a:extLst>
              <a:ext uri="{FF2B5EF4-FFF2-40B4-BE49-F238E27FC236}">
                <a16:creationId xmlns:a16="http://schemas.microsoft.com/office/drawing/2014/main" id="{D1B5DCDD-794B-2846-8198-90595578A702}"/>
              </a:ext>
            </a:extLst>
          </p:cNvPr>
          <p:cNvSpPr/>
          <p:nvPr/>
        </p:nvSpPr>
        <p:spPr>
          <a:xfrm>
            <a:off x="4338535" y="5535038"/>
            <a:ext cx="4406631" cy="87549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i="1" dirty="0" smtClean="0">
                <a:solidFill>
                  <a:schemeClr val="bg1"/>
                </a:solidFill>
                <a:latin typeface="Calibri" charset="0"/>
                <a:ea typeface="Calibri" charset="0"/>
                <a:cs typeface="Calibri" charset="0"/>
              </a:rPr>
              <a:t>The </a:t>
            </a:r>
            <a:r>
              <a:rPr lang="en-US" sz="2400" i="1" dirty="0">
                <a:solidFill>
                  <a:schemeClr val="bg1"/>
                </a:solidFill>
                <a:latin typeface="Calibri" charset="0"/>
                <a:ea typeface="Calibri" charset="0"/>
                <a:cs typeface="Calibri" charset="0"/>
              </a:rPr>
              <a:t>area is still very </a:t>
            </a:r>
            <a:r>
              <a:rPr lang="en-US" sz="2400" i="1" dirty="0">
                <a:solidFill>
                  <a:schemeClr val="accent2"/>
                </a:solidFill>
                <a:latin typeface="Calibri" charset="0"/>
                <a:ea typeface="Calibri" charset="0"/>
                <a:cs typeface="Calibri" charset="0"/>
              </a:rPr>
              <a:t>rural </a:t>
            </a:r>
            <a:r>
              <a:rPr lang="en-US" sz="2400" i="1" dirty="0">
                <a:solidFill>
                  <a:schemeClr val="bg1"/>
                </a:solidFill>
                <a:latin typeface="Calibri" charset="0"/>
                <a:ea typeface="Calibri" charset="0"/>
                <a:cs typeface="Calibri" charset="0"/>
              </a:rPr>
              <a:t>and undeveloped.</a:t>
            </a: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1825452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9" name="Google Shape;189;g8d3272b2c0_0_231"/>
          <p:cNvSpPr/>
          <p:nvPr/>
        </p:nvSpPr>
        <p:spPr>
          <a:xfrm>
            <a:off x="4608984" y="2026235"/>
            <a:ext cx="3838275" cy="2399850"/>
          </a:xfrm>
          <a:prstGeom prst="ellipse">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dirty="0" smtClean="0">
                <a:solidFill>
                  <a:schemeClr val="bg1"/>
                </a:solidFill>
                <a:latin typeface="Calibri" pitchFamily="34" charset="0"/>
              </a:rPr>
              <a:t>skyscraper</a:t>
            </a:r>
            <a:endParaRPr lang="en-US" sz="2800" b="1" dirty="0">
              <a:solidFill>
                <a:schemeClr val="bg1"/>
              </a:solidFill>
              <a:latin typeface="Calibri" pitchFamily="34" charset="0"/>
            </a:endParaRPr>
          </a:p>
          <a:p>
            <a:pPr lvl="0" algn="ctr"/>
            <a:r>
              <a:rPr lang="en-US" sz="2800" b="1" dirty="0">
                <a:solidFill>
                  <a:schemeClr val="bg1"/>
                </a:solidFill>
                <a:latin typeface="Calibri" pitchFamily="34" charset="0"/>
              </a:rPr>
              <a:t>(</a:t>
            </a:r>
            <a:r>
              <a:rPr lang="en-US" sz="2800" b="1" dirty="0" smtClean="0">
                <a:solidFill>
                  <a:schemeClr val="bg1"/>
                </a:solidFill>
                <a:latin typeface="Calibri" pitchFamily="34" charset="0"/>
              </a:rPr>
              <a:t>n.)</a:t>
            </a:r>
            <a:endParaRPr lang="ka-GE" sz="2800" b="1" dirty="0">
              <a:solidFill>
                <a:schemeClr val="bg1"/>
              </a:solidFill>
              <a:latin typeface="Calibri" pitchFamily="34" charset="0"/>
            </a:endParaRPr>
          </a:p>
        </p:txBody>
      </p:sp>
      <p:sp>
        <p:nvSpPr>
          <p:cNvPr id="190" name="Google Shape;190;g8d3272b2c0_0_231"/>
          <p:cNvSpPr/>
          <p:nvPr/>
        </p:nvSpPr>
        <p:spPr>
          <a:xfrm>
            <a:off x="4144305" y="4533089"/>
            <a:ext cx="4572000" cy="758758"/>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sz="2400" b="1" u="none" strike="noStrike" cap="none" dirty="0" err="1">
                <a:solidFill>
                  <a:srgbClr val="FFFFFF"/>
                </a:solidFill>
                <a:latin typeface="Calibri" pitchFamily="34" charset="0"/>
                <a:ea typeface="Calibri"/>
                <a:cs typeface="Calibri" pitchFamily="34" charset="0"/>
                <a:sym typeface="Calibri"/>
              </a:rPr>
              <a:t>ცათამბრჯენი</a:t>
            </a:r>
            <a:endParaRPr sz="2400" b="1" u="none" strike="noStrike" cap="none" dirty="0">
              <a:solidFill>
                <a:srgbClr val="FFFFFF"/>
              </a:solidFill>
              <a:latin typeface="Calibri" pitchFamily="34" charset="0"/>
              <a:ea typeface="Calibri"/>
              <a:cs typeface="Calibri" pitchFamily="34" charset="0"/>
              <a:sym typeface="Calibri"/>
            </a:endParaRPr>
          </a:p>
        </p:txBody>
      </p:sp>
      <p:sp>
        <p:nvSpPr>
          <p:cNvPr id="7" name="Google Shape;190;g8d3272b2c0_0_231">
            <a:extLst>
              <a:ext uri="{FF2B5EF4-FFF2-40B4-BE49-F238E27FC236}">
                <a16:creationId xmlns:a16="http://schemas.microsoft.com/office/drawing/2014/main" id="{D1B5DCDD-794B-2846-8198-90595578A702}"/>
              </a:ext>
            </a:extLst>
          </p:cNvPr>
          <p:cNvSpPr/>
          <p:nvPr/>
        </p:nvSpPr>
        <p:spPr>
          <a:xfrm>
            <a:off x="4144305" y="5426374"/>
            <a:ext cx="4572000" cy="1081431"/>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i="1" dirty="0">
                <a:solidFill>
                  <a:schemeClr val="bg1"/>
                </a:solidFill>
                <a:latin typeface="Calibri" charset="0"/>
                <a:ea typeface="Calibri" charset="0"/>
                <a:cs typeface="Calibri" charset="0"/>
              </a:rPr>
              <a:t>The restaurant is at the top of one of the big downtown </a:t>
            </a:r>
            <a:r>
              <a:rPr lang="en-US" sz="2400" i="1" dirty="0">
                <a:solidFill>
                  <a:schemeClr val="accent2"/>
                </a:solidFill>
                <a:latin typeface="Calibri" charset="0"/>
                <a:ea typeface="Calibri" charset="0"/>
                <a:cs typeface="Calibri" charset="0"/>
              </a:rPr>
              <a:t>skyscrapers.</a:t>
            </a: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1" name="Rectangle 10">
            <a:extLst>
              <a:ext uri="{FF2B5EF4-FFF2-40B4-BE49-F238E27FC236}">
                <a16:creationId xmlns:a16="http://schemas.microsoft.com/office/drawing/2014/main" id="{748FA8E3-2CE3-3647-992D-018F0126A7B0}"/>
              </a:ext>
            </a:extLst>
          </p:cNvPr>
          <p:cNvSpPr/>
          <p:nvPr/>
        </p:nvSpPr>
        <p:spPr>
          <a:xfrm>
            <a:off x="8930636" y="347976"/>
            <a:ext cx="2584555"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itchFamily="34" charset="0"/>
                <a:cs typeface="Calibri" pitchFamily="34" charset="0"/>
              </a:rPr>
              <a:t>Vocabulary</a:t>
            </a:r>
          </a:p>
          <a:p>
            <a:pPr algn="ctr"/>
            <a:r>
              <a:rPr lang="ka-GE" sz="3600" dirty="0">
                <a:latin typeface="Calibri" pitchFamily="34" charset="0"/>
                <a:cs typeface="Calibri" pitchFamily="34" charset="0"/>
              </a:rPr>
              <a:t>ლექსიკა</a:t>
            </a:r>
            <a:endParaRPr lang="en-US" sz="3600" dirty="0">
              <a:latin typeface="Calibri" pitchFamily="34" charset="0"/>
              <a:cs typeface="Calibri" pitchFamily="34" charset="0"/>
            </a:endParaRPr>
          </a:p>
        </p:txBody>
      </p:sp>
    </p:spTree>
    <p:extLst>
      <p:ext uri="{BB962C8B-B14F-4D97-AF65-F5344CB8AC3E}">
        <p14:creationId xmlns:p14="http://schemas.microsoft.com/office/powerpoint/2010/main" val="944458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3" name="Rectangle 2">
            <a:extLst>
              <a:ext uri="{FF2B5EF4-FFF2-40B4-BE49-F238E27FC236}">
                <a16:creationId xmlns:a16="http://schemas.microsoft.com/office/drawing/2014/main" id="{748FA8E3-2CE3-3647-992D-018F0126A7B0}"/>
              </a:ext>
            </a:extLst>
          </p:cNvPr>
          <p:cNvSpPr/>
          <p:nvPr/>
        </p:nvSpPr>
        <p:spPr>
          <a:xfrm>
            <a:off x="3930878" y="2883536"/>
            <a:ext cx="4968588" cy="1549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328E047-1F90-4CB1-8264-047021299E60}"/>
              </a:ext>
            </a:extLst>
          </p:cNvPr>
          <p:cNvSpPr txBox="1"/>
          <p:nvPr/>
        </p:nvSpPr>
        <p:spPr>
          <a:xfrm>
            <a:off x="3555027" y="3073643"/>
            <a:ext cx="5720289" cy="1169551"/>
          </a:xfrm>
          <a:prstGeom prst="rect">
            <a:avLst/>
          </a:prstGeom>
          <a:noFill/>
        </p:spPr>
        <p:txBody>
          <a:bodyPr wrap="square" rtlCol="0">
            <a:spAutoFit/>
          </a:bodyPr>
          <a:lstStyle/>
          <a:p>
            <a:pPr algn="ctr"/>
            <a:r>
              <a:rPr lang="en-US" sz="3500" dirty="0">
                <a:solidFill>
                  <a:schemeClr val="bg1"/>
                </a:solidFill>
                <a:latin typeface="Calibri" panose="020F0502020204030204" pitchFamily="34" charset="0"/>
                <a:cs typeface="Calibri" panose="020F0502020204030204" pitchFamily="34" charset="0"/>
              </a:rPr>
              <a:t>Reading Comprehension</a:t>
            </a:r>
          </a:p>
          <a:p>
            <a:pPr algn="ctr"/>
            <a:r>
              <a:rPr lang="ka-GE" sz="3500" dirty="0">
                <a:solidFill>
                  <a:schemeClr val="bg1"/>
                </a:solidFill>
                <a:latin typeface="Calibri" panose="020F0502020204030204" pitchFamily="34" charset="0"/>
                <a:cs typeface="Calibri" panose="020F0502020204030204" pitchFamily="34" charset="0"/>
              </a:rPr>
              <a:t>წაკითხულის გააზრება</a:t>
            </a:r>
            <a:endParaRPr lang="en-US" sz="3500" dirty="0">
              <a:solidFill>
                <a:schemeClr val="bg1"/>
              </a:solidFill>
              <a:latin typeface="Calibri" panose="020F0502020204030204" pitchFamily="34" charset="0"/>
              <a:cs typeface="Calibri" panose="020F0502020204030204" pitchFamily="34" charset="0"/>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115162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3" name="Rectangle 2">
            <a:extLst>
              <a:ext uri="{FF2B5EF4-FFF2-40B4-BE49-F238E27FC236}">
                <a16:creationId xmlns:a16="http://schemas.microsoft.com/office/drawing/2014/main" id="{748FA8E3-2CE3-3647-992D-018F0126A7B0}"/>
              </a:ext>
            </a:extLst>
          </p:cNvPr>
          <p:cNvSpPr/>
          <p:nvPr/>
        </p:nvSpPr>
        <p:spPr>
          <a:xfrm>
            <a:off x="7405401" y="556124"/>
            <a:ext cx="4279665"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alibri" pitchFamily="34" charset="0"/>
                <a:cs typeface="Calibri" pitchFamily="34" charset="0"/>
              </a:rPr>
              <a:t>Reading Comprehension</a:t>
            </a:r>
          </a:p>
          <a:p>
            <a:pPr algn="ctr"/>
            <a:r>
              <a:rPr lang="ka-GE" sz="2400" dirty="0">
                <a:latin typeface="Calibri" pitchFamily="34" charset="0"/>
                <a:cs typeface="Calibri" pitchFamily="34" charset="0"/>
              </a:rPr>
              <a:t>წაკითხულის გააზრება</a:t>
            </a:r>
            <a:endParaRPr lang="en-US" sz="2400" dirty="0">
              <a:latin typeface="Calibri" pitchFamily="34" charset="0"/>
              <a:cs typeface="Calibri" pitchFamily="34" charset="0"/>
            </a:endParaRPr>
          </a:p>
        </p:txBody>
      </p:sp>
      <p:pic>
        <p:nvPicPr>
          <p:cNvPr id="8" name="Google Shape;90;p1">
            <a:extLst>
              <a:ext uri="{FF2B5EF4-FFF2-40B4-BE49-F238E27FC236}">
                <a16:creationId xmlns:a16="http://schemas.microsoft.com/office/drawing/2014/main" id="{6B00B62A-C3D9-E44C-A57B-24BD8195D2FC}"/>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977C1737-B8AF-334B-B69F-C4A61B990CB1}"/>
              </a:ext>
            </a:extLst>
          </p:cNvPr>
          <p:cNvPicPr>
            <a:picLocks noChangeAspect="1"/>
          </p:cNvPicPr>
          <p:nvPr/>
        </p:nvPicPr>
        <p:blipFill>
          <a:blip r:embed="rId4"/>
          <a:stretch>
            <a:fillRect/>
          </a:stretch>
        </p:blipFill>
        <p:spPr>
          <a:xfrm>
            <a:off x="2450562" y="556124"/>
            <a:ext cx="2376972" cy="968991"/>
          </a:xfrm>
          <a:prstGeom prst="rect">
            <a:avLst/>
          </a:prstGeom>
        </p:spPr>
      </p:pic>
      <p:sp>
        <p:nvSpPr>
          <p:cNvPr id="7" name="Rectangle 6">
            <a:extLst>
              <a:ext uri="{FF2B5EF4-FFF2-40B4-BE49-F238E27FC236}">
                <a16:creationId xmlns:a16="http://schemas.microsoft.com/office/drawing/2014/main" id="{97D84395-477B-5643-998F-5A55D6D879D4}"/>
              </a:ext>
            </a:extLst>
          </p:cNvPr>
          <p:cNvSpPr/>
          <p:nvPr/>
        </p:nvSpPr>
        <p:spPr>
          <a:xfrm>
            <a:off x="2744860" y="3402456"/>
            <a:ext cx="5913904" cy="1365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charset="0"/>
                <a:ea typeface="Calibri" charset="0"/>
                <a:cs typeface="Calibri" charset="0"/>
              </a:rPr>
              <a:t>What kind of challenges </a:t>
            </a:r>
            <a:r>
              <a:rPr lang="en-US" sz="2400" dirty="0" smtClean="0">
                <a:solidFill>
                  <a:schemeClr val="bg1"/>
                </a:solidFill>
                <a:latin typeface="Calibri" charset="0"/>
                <a:ea typeface="Calibri" charset="0"/>
                <a:cs typeface="Calibri" charset="0"/>
              </a:rPr>
              <a:t>would </a:t>
            </a:r>
            <a:r>
              <a:rPr lang="en-US" sz="2400" dirty="0">
                <a:solidFill>
                  <a:schemeClr val="bg1"/>
                </a:solidFill>
                <a:latin typeface="Calibri" charset="0"/>
                <a:ea typeface="Calibri" charset="0"/>
                <a:cs typeface="Calibri" charset="0"/>
              </a:rPr>
              <a:t>the growth of population cause for mankind? </a:t>
            </a:r>
          </a:p>
        </p:txBody>
      </p:sp>
    </p:spTree>
    <p:extLst>
      <p:ext uri="{BB962C8B-B14F-4D97-AF65-F5344CB8AC3E}">
        <p14:creationId xmlns:p14="http://schemas.microsoft.com/office/powerpoint/2010/main" val="1243199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pic>
        <p:nvPicPr>
          <p:cNvPr id="9"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1" name="Rectangle: Rounded Corners 3">
            <a:extLst>
              <a:ext uri="{FF2B5EF4-FFF2-40B4-BE49-F238E27FC236}">
                <a16:creationId xmlns:a16="http://schemas.microsoft.com/office/drawing/2014/main" id="{897F9B12-969A-408D-9A80-DB3D56BB645E}"/>
              </a:ext>
            </a:extLst>
          </p:cNvPr>
          <p:cNvSpPr/>
          <p:nvPr/>
        </p:nvSpPr>
        <p:spPr>
          <a:xfrm>
            <a:off x="286479" y="2034291"/>
            <a:ext cx="11011401" cy="43776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charset="0"/>
                <a:ea typeface="Calibri" charset="0"/>
                <a:cs typeface="Calibri" charset="0"/>
              </a:rPr>
              <a:t>Skyscrapers are the ultimate symbol of </a:t>
            </a:r>
            <a:r>
              <a:rPr lang="en-US" sz="2400" dirty="0">
                <a:solidFill>
                  <a:schemeClr val="accent2"/>
                </a:solidFill>
                <a:latin typeface="Calibri" charset="0"/>
                <a:ea typeface="Calibri" charset="0"/>
                <a:cs typeface="Calibri" charset="0"/>
              </a:rPr>
              <a:t>urban</a:t>
            </a:r>
            <a:r>
              <a:rPr lang="en-US" sz="2400" dirty="0">
                <a:latin typeface="Calibri" charset="0"/>
                <a:ea typeface="Calibri" charset="0"/>
                <a:cs typeface="Calibri" charset="0"/>
              </a:rPr>
              <a:t> life. City dwellers are used to seeing tall office buildings, multistory five-star hotels and apartment towers with thousands of residents.  Farms, on the other hand, are associated with </a:t>
            </a:r>
            <a:r>
              <a:rPr lang="en-US" sz="2400" dirty="0">
                <a:solidFill>
                  <a:schemeClr val="accent2"/>
                </a:solidFill>
                <a:latin typeface="Calibri" charset="0"/>
                <a:ea typeface="Calibri" charset="0"/>
                <a:cs typeface="Calibri" charset="0"/>
              </a:rPr>
              <a:t>rural</a:t>
            </a:r>
            <a:r>
              <a:rPr lang="en-US" sz="2400" dirty="0">
                <a:latin typeface="Calibri" charset="0"/>
                <a:ea typeface="Calibri" charset="0"/>
                <a:cs typeface="Calibri" charset="0"/>
              </a:rPr>
              <a:t> life. However, there are experts who think that some </a:t>
            </a:r>
            <a:r>
              <a:rPr lang="en-US" sz="2400" dirty="0">
                <a:solidFill>
                  <a:schemeClr val="accent2"/>
                </a:solidFill>
                <a:latin typeface="Calibri" charset="0"/>
                <a:ea typeface="Calibri" charset="0"/>
                <a:cs typeface="Calibri" charset="0"/>
              </a:rPr>
              <a:t>skyscrapers</a:t>
            </a:r>
            <a:r>
              <a:rPr lang="en-US" sz="2400" dirty="0">
                <a:latin typeface="Calibri" charset="0"/>
                <a:ea typeface="Calibri" charset="0"/>
                <a:cs typeface="Calibri" charset="0"/>
              </a:rPr>
              <a:t> should become farms in order to meet the increasing food needs of our planet. </a:t>
            </a:r>
          </a:p>
          <a:p>
            <a:pPr algn="just"/>
            <a:r>
              <a:rPr lang="en-US" sz="2400" dirty="0">
                <a:latin typeface="Calibri" charset="0"/>
                <a:ea typeface="Calibri" charset="0"/>
                <a:cs typeface="Calibri" charset="0"/>
              </a:rPr>
              <a:t>Vertical farms, where urban farmers could grow</a:t>
            </a:r>
            <a:r>
              <a:rPr lang="en-US" sz="2400" dirty="0">
                <a:solidFill>
                  <a:schemeClr val="bg1"/>
                </a:solidFill>
                <a:latin typeface="Calibri" charset="0"/>
                <a:ea typeface="Calibri" charset="0"/>
                <a:cs typeface="Calibri" charset="0"/>
              </a:rPr>
              <a:t> crops </a:t>
            </a:r>
            <a:r>
              <a:rPr lang="en-US" sz="2400" dirty="0">
                <a:latin typeface="Calibri" charset="0"/>
                <a:ea typeface="Calibri" charset="0"/>
                <a:cs typeface="Calibri" charset="0"/>
              </a:rPr>
              <a:t>like wheat and rice in environmentally friendly skyscrapers, could be the solution. In spite of concerns over high costs, environmental health experts want to make urban farms a reality and use these skyscrapers to grow crops. They believe that we can increase food production by changing our thinking from out to up. </a:t>
            </a:r>
          </a:p>
        </p:txBody>
      </p:sp>
      <p:sp>
        <p:nvSpPr>
          <p:cNvPr id="6" name="Rectangle 5">
            <a:extLst>
              <a:ext uri="{FF2B5EF4-FFF2-40B4-BE49-F238E27FC236}">
                <a16:creationId xmlns:a16="http://schemas.microsoft.com/office/drawing/2014/main" id="{748FA8E3-2CE3-3647-992D-018F0126A7B0}"/>
              </a:ext>
            </a:extLst>
          </p:cNvPr>
          <p:cNvSpPr/>
          <p:nvPr/>
        </p:nvSpPr>
        <p:spPr>
          <a:xfrm>
            <a:off x="7363838" y="556124"/>
            <a:ext cx="4279665"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alibri" pitchFamily="34" charset="0"/>
                <a:cs typeface="Calibri" pitchFamily="34" charset="0"/>
              </a:rPr>
              <a:t>Reading Comprehension</a:t>
            </a:r>
          </a:p>
          <a:p>
            <a:pPr algn="ctr"/>
            <a:r>
              <a:rPr lang="ka-GE" sz="2400" dirty="0">
                <a:latin typeface="Calibri" pitchFamily="34" charset="0"/>
                <a:cs typeface="Calibri" pitchFamily="34" charset="0"/>
              </a:rPr>
              <a:t>წაკითხულის გააზრება</a:t>
            </a:r>
            <a:endParaRPr lang="en-US" sz="2400" dirty="0">
              <a:latin typeface="Calibri" pitchFamily="34" charset="0"/>
              <a:cs typeface="Calibri" pitchFamily="34" charset="0"/>
            </a:endParaRPr>
          </a:p>
        </p:txBody>
      </p:sp>
    </p:spTree>
    <p:extLst>
      <p:ext uri="{BB962C8B-B14F-4D97-AF65-F5344CB8AC3E}">
        <p14:creationId xmlns:p14="http://schemas.microsoft.com/office/powerpoint/2010/main" val="728577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pic>
        <p:nvPicPr>
          <p:cNvPr id="9"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1" name="Rectangle: Rounded Corners 3">
            <a:extLst>
              <a:ext uri="{FF2B5EF4-FFF2-40B4-BE49-F238E27FC236}">
                <a16:creationId xmlns:a16="http://schemas.microsoft.com/office/drawing/2014/main" id="{897F9B12-969A-408D-9A80-DB3D56BB645E}"/>
              </a:ext>
            </a:extLst>
          </p:cNvPr>
          <p:cNvSpPr/>
          <p:nvPr/>
        </p:nvSpPr>
        <p:spPr>
          <a:xfrm>
            <a:off x="546378" y="1921397"/>
            <a:ext cx="11011401" cy="45403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Critics of vertical farming point out that although crops growing in tall glass building would get natural sunlight during the day, it wouldn’t be enough. The plants closest to the windows would grow much more quickly than the plants further inside. The plants growing away from the windows may not produce as many or as high quality vegetables. For these reasons vertical farms would need </a:t>
            </a:r>
            <a:r>
              <a:rPr lang="en-US" sz="2400" dirty="0">
                <a:solidFill>
                  <a:schemeClr val="accent2"/>
                </a:solidFill>
                <a:latin typeface="Calibri" panose="020F0502020204030204" pitchFamily="34" charset="0"/>
                <a:cs typeface="Calibri" panose="020F0502020204030204" pitchFamily="34" charset="0"/>
              </a:rPr>
              <a:t>additional </a:t>
            </a:r>
            <a:r>
              <a:rPr lang="en-US" sz="2400" dirty="0">
                <a:latin typeface="Calibri" panose="020F0502020204030204" pitchFamily="34" charset="0"/>
                <a:cs typeface="Calibri" panose="020F0502020204030204" pitchFamily="34" charset="0"/>
              </a:rPr>
              <a:t>light sources. Researchers have found that even in single-story </a:t>
            </a:r>
            <a:r>
              <a:rPr lang="en-US" sz="2400" dirty="0">
                <a:solidFill>
                  <a:schemeClr val="accent2"/>
                </a:solidFill>
                <a:latin typeface="Calibri" panose="020F0502020204030204" pitchFamily="34" charset="0"/>
                <a:cs typeface="Calibri" panose="020F0502020204030204" pitchFamily="34" charset="0"/>
              </a:rPr>
              <a:t>greenhouses,</a:t>
            </a:r>
            <a:r>
              <a:rPr lang="en-US" sz="2400" dirty="0">
                <a:latin typeface="Calibri" panose="020F0502020204030204" pitchFamily="34" charset="0"/>
                <a:cs typeface="Calibri" panose="020F0502020204030204" pitchFamily="34" charset="0"/>
              </a:rPr>
              <a:t> </a:t>
            </a:r>
            <a:r>
              <a:rPr lang="en-US" sz="2400" dirty="0">
                <a:solidFill>
                  <a:schemeClr val="accent2"/>
                </a:solidFill>
                <a:latin typeface="Calibri" panose="020F0502020204030204" pitchFamily="34" charset="0"/>
                <a:cs typeface="Calibri" panose="020F0502020204030204" pitchFamily="34" charset="0"/>
              </a:rPr>
              <a:t>artificial</a:t>
            </a:r>
            <a:r>
              <a:rPr lang="en-US" sz="2400" dirty="0">
                <a:latin typeface="Calibri" panose="020F0502020204030204" pitchFamily="34" charset="0"/>
                <a:cs typeface="Calibri" panose="020F0502020204030204" pitchFamily="34" charset="0"/>
              </a:rPr>
              <a:t> light is often needed for year-round crops. Experts have concluded that generating enough solar energy to support growth requires an area about 20 times larger than the planting area. Therefore, natural light cannot be a workable solution for vertical farms.</a:t>
            </a:r>
          </a:p>
        </p:txBody>
      </p:sp>
      <p:sp>
        <p:nvSpPr>
          <p:cNvPr id="6" name="Rectangle 5">
            <a:extLst>
              <a:ext uri="{FF2B5EF4-FFF2-40B4-BE49-F238E27FC236}">
                <a16:creationId xmlns:a16="http://schemas.microsoft.com/office/drawing/2014/main" id="{748FA8E3-2CE3-3647-992D-018F0126A7B0}"/>
              </a:ext>
            </a:extLst>
          </p:cNvPr>
          <p:cNvSpPr/>
          <p:nvPr/>
        </p:nvSpPr>
        <p:spPr>
          <a:xfrm>
            <a:off x="7363838" y="556124"/>
            <a:ext cx="4279665"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alibri" pitchFamily="34" charset="0"/>
                <a:cs typeface="Calibri" pitchFamily="34" charset="0"/>
              </a:rPr>
              <a:t>Reading Comprehension</a:t>
            </a:r>
          </a:p>
          <a:p>
            <a:pPr algn="ctr"/>
            <a:r>
              <a:rPr lang="ka-GE" sz="2400" dirty="0">
                <a:latin typeface="Calibri" pitchFamily="34" charset="0"/>
                <a:cs typeface="Calibri" pitchFamily="34" charset="0"/>
              </a:rPr>
              <a:t>წაკითხულის გააზრება</a:t>
            </a:r>
            <a:endParaRPr lang="en-US" sz="2400" dirty="0">
              <a:latin typeface="Calibri" pitchFamily="34" charset="0"/>
              <a:cs typeface="Calibri" pitchFamily="34" charset="0"/>
            </a:endParaRPr>
          </a:p>
        </p:txBody>
      </p:sp>
    </p:spTree>
    <p:extLst>
      <p:ext uri="{BB962C8B-B14F-4D97-AF65-F5344CB8AC3E}">
        <p14:creationId xmlns:p14="http://schemas.microsoft.com/office/powerpoint/2010/main" val="1731721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59;g8d3272b2c0_0_406">
            <a:extLst>
              <a:ext uri="{FF2B5EF4-FFF2-40B4-BE49-F238E27FC236}">
                <a16:creationId xmlns:a16="http://schemas.microsoft.com/office/drawing/2014/main" id="{1DAC6726-0665-CE42-843C-081700985CF1}"/>
              </a:ext>
            </a:extLst>
          </p:cNvPr>
          <p:cNvSpPr txBox="1">
            <a:spLocks/>
          </p:cNvSpPr>
          <p:nvPr/>
        </p:nvSpPr>
        <p:spPr>
          <a:xfrm>
            <a:off x="286479" y="276286"/>
            <a:ext cx="11271300" cy="8508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4800" dirty="0">
              <a:latin typeface="Sylfaen Regular" pitchFamily="18" charset="0"/>
            </a:endParaRPr>
          </a:p>
        </p:txBody>
      </p:sp>
      <p:pic>
        <p:nvPicPr>
          <p:cNvPr id="9" name="Google Shape;90;p1">
            <a:extLst>
              <a:ext uri="{FF2B5EF4-FFF2-40B4-BE49-F238E27FC236}">
                <a16:creationId xmlns:a16="http://schemas.microsoft.com/office/drawing/2014/main" id="{C0F02F15-F1A3-BE4E-8F9E-010F27EC343E}"/>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CBFB4AD6-5147-B841-97E3-D3DBF2870DA4}"/>
              </a:ext>
            </a:extLst>
          </p:cNvPr>
          <p:cNvPicPr>
            <a:picLocks noChangeAspect="1"/>
          </p:cNvPicPr>
          <p:nvPr/>
        </p:nvPicPr>
        <p:blipFill>
          <a:blip r:embed="rId3"/>
          <a:stretch>
            <a:fillRect/>
          </a:stretch>
        </p:blipFill>
        <p:spPr>
          <a:xfrm>
            <a:off x="2450562" y="556124"/>
            <a:ext cx="2376972" cy="968991"/>
          </a:xfrm>
          <a:prstGeom prst="rect">
            <a:avLst/>
          </a:prstGeom>
        </p:spPr>
      </p:pic>
      <p:sp>
        <p:nvSpPr>
          <p:cNvPr id="11" name="Rectangle: Rounded Corners 3">
            <a:extLst>
              <a:ext uri="{FF2B5EF4-FFF2-40B4-BE49-F238E27FC236}">
                <a16:creationId xmlns:a16="http://schemas.microsoft.com/office/drawing/2014/main" id="{897F9B12-969A-408D-9A80-DB3D56BB645E}"/>
              </a:ext>
            </a:extLst>
          </p:cNvPr>
          <p:cNvSpPr/>
          <p:nvPr/>
        </p:nvSpPr>
        <p:spPr>
          <a:xfrm>
            <a:off x="546378" y="1921397"/>
            <a:ext cx="11011401" cy="47173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latin typeface="Calibri" panose="020F0502020204030204" pitchFamily="34" charset="0"/>
                <a:cs typeface="Calibri" panose="020F0502020204030204" pitchFamily="34" charset="0"/>
              </a:rPr>
              <a:t>Another way of growing fresh food year-round is to build urban farms on </a:t>
            </a:r>
            <a:r>
              <a:rPr lang="en-US" sz="2400" dirty="0">
                <a:solidFill>
                  <a:schemeClr val="accent2"/>
                </a:solidFill>
                <a:latin typeface="Calibri" panose="020F0502020204030204" pitchFamily="34" charset="0"/>
                <a:cs typeface="Calibri" panose="020F0502020204030204" pitchFamily="34" charset="0"/>
              </a:rPr>
              <a:t>rooftops</a:t>
            </a:r>
            <a:r>
              <a:rPr lang="en-US" sz="2400" dirty="0">
                <a:latin typeface="Calibri" panose="020F0502020204030204" pitchFamily="34" charset="0"/>
                <a:cs typeface="Calibri" panose="020F0502020204030204" pitchFamily="34" charset="0"/>
              </a:rPr>
              <a:t>. This more practical approach may be more </a:t>
            </a:r>
            <a:r>
              <a:rPr lang="en-US" sz="2400" dirty="0">
                <a:solidFill>
                  <a:schemeClr val="accent2"/>
                </a:solidFill>
                <a:latin typeface="Calibri" panose="020F0502020204030204" pitchFamily="34" charset="0"/>
                <a:cs typeface="Calibri" panose="020F0502020204030204" pitchFamily="34" charset="0"/>
              </a:rPr>
              <a:t>achievable</a:t>
            </a:r>
            <a:r>
              <a:rPr lang="en-US" sz="2400" dirty="0">
                <a:latin typeface="Calibri" panose="020F0502020204030204" pitchFamily="34" charset="0"/>
                <a:cs typeface="Calibri" panose="020F0502020204030204" pitchFamily="34" charset="0"/>
              </a:rPr>
              <a:t> than the idea of farms in glass skyscrapers, researchers suggest. However, rooftop farming is expensive, and unless people want to pay more for fresh, local food, the technique may not succeed in the marketplace. </a:t>
            </a:r>
          </a:p>
          <a:p>
            <a:pPr algn="just"/>
            <a:r>
              <a:rPr lang="en-US" sz="2400" dirty="0">
                <a:latin typeface="Calibri" panose="020F0502020204030204" pitchFamily="34" charset="0"/>
                <a:cs typeface="Calibri" panose="020F0502020204030204" pitchFamily="34" charset="0"/>
              </a:rPr>
              <a:t>Experts agree that innovative farming practices are needed to support the planet’s need for more food at </a:t>
            </a:r>
            <a:r>
              <a:rPr lang="en-US" sz="2400" dirty="0">
                <a:solidFill>
                  <a:schemeClr val="bg1"/>
                </a:solidFill>
                <a:latin typeface="Calibri" panose="020F0502020204030204" pitchFamily="34" charset="0"/>
                <a:cs typeface="Calibri" panose="020F0502020204030204" pitchFamily="34" charset="0"/>
              </a:rPr>
              <a:t>affordable </a:t>
            </a:r>
            <a:r>
              <a:rPr lang="en-US" sz="2400" dirty="0">
                <a:latin typeface="Calibri" panose="020F0502020204030204" pitchFamily="34" charset="0"/>
                <a:cs typeface="Calibri" panose="020F0502020204030204" pitchFamily="34" charset="0"/>
              </a:rPr>
              <a:t>costs, both to the farmer and to the consumer. Vertical and rooftop farms may be small-scale answer, but the best ideas could be yet to come. </a:t>
            </a:r>
          </a:p>
        </p:txBody>
      </p:sp>
      <p:sp>
        <p:nvSpPr>
          <p:cNvPr id="6" name="Rectangle 5">
            <a:extLst>
              <a:ext uri="{FF2B5EF4-FFF2-40B4-BE49-F238E27FC236}">
                <a16:creationId xmlns:a16="http://schemas.microsoft.com/office/drawing/2014/main" id="{748FA8E3-2CE3-3647-992D-018F0126A7B0}"/>
              </a:ext>
            </a:extLst>
          </p:cNvPr>
          <p:cNvSpPr/>
          <p:nvPr/>
        </p:nvSpPr>
        <p:spPr>
          <a:xfrm>
            <a:off x="7363838" y="556124"/>
            <a:ext cx="4279665"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alibri" pitchFamily="34" charset="0"/>
                <a:cs typeface="Calibri" pitchFamily="34" charset="0"/>
              </a:rPr>
              <a:t>Reading Comprehension</a:t>
            </a:r>
          </a:p>
          <a:p>
            <a:pPr algn="ctr"/>
            <a:r>
              <a:rPr lang="ka-GE" sz="2400" dirty="0">
                <a:latin typeface="Calibri" pitchFamily="34" charset="0"/>
                <a:cs typeface="Calibri" pitchFamily="34" charset="0"/>
              </a:rPr>
              <a:t>წაკითხულის გააზრება</a:t>
            </a:r>
            <a:endParaRPr lang="en-US" sz="2400" dirty="0">
              <a:latin typeface="Calibri" pitchFamily="34" charset="0"/>
              <a:cs typeface="Calibri" pitchFamily="34" charset="0"/>
            </a:endParaRPr>
          </a:p>
        </p:txBody>
      </p:sp>
    </p:spTree>
    <p:extLst>
      <p:ext uri="{BB962C8B-B14F-4D97-AF65-F5344CB8AC3E}">
        <p14:creationId xmlns:p14="http://schemas.microsoft.com/office/powerpoint/2010/main" val="733513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11" name="Rectangle 10">
            <a:extLst>
              <a:ext uri="{FF2B5EF4-FFF2-40B4-BE49-F238E27FC236}">
                <a16:creationId xmlns:a16="http://schemas.microsoft.com/office/drawing/2014/main" id="{AFCE9FF2-C1CD-3B46-8DA3-F837CD71F165}"/>
              </a:ext>
            </a:extLst>
          </p:cNvPr>
          <p:cNvSpPr/>
          <p:nvPr/>
        </p:nvSpPr>
        <p:spPr>
          <a:xfrm>
            <a:off x="542758" y="4169150"/>
            <a:ext cx="10430041"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3297719-7BD2-E047-8438-904D3A7C872F}"/>
              </a:ext>
            </a:extLst>
          </p:cNvPr>
          <p:cNvSpPr/>
          <p:nvPr/>
        </p:nvSpPr>
        <p:spPr>
          <a:xfrm>
            <a:off x="577303" y="2522281"/>
            <a:ext cx="1039549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32" name="Google Shape;532;g8d3272b2c0_2_186"/>
          <p:cNvGraphicFramePr/>
          <p:nvPr>
            <p:extLst/>
          </p:nvPr>
        </p:nvGraphicFramePr>
        <p:xfrm>
          <a:off x="699280" y="2766049"/>
          <a:ext cx="7824055" cy="838025"/>
        </p:xfrm>
        <a:graphic>
          <a:graphicData uri="http://schemas.openxmlformats.org/drawingml/2006/table">
            <a:tbl>
              <a:tblPr>
                <a:noFill/>
                <a:tableStyleId>{B46CFEF4-99AF-46A8-A051-738FFB79779B}</a:tableStyleId>
              </a:tblPr>
              <a:tblGrid>
                <a:gridCol w="7824055">
                  <a:extLst>
                    <a:ext uri="{9D8B030D-6E8A-4147-A177-3AD203B41FA5}">
                      <a16:colId xmlns:a16="http://schemas.microsoft.com/office/drawing/2014/main" val="20000"/>
                    </a:ext>
                  </a:extLst>
                </a:gridCol>
              </a:tblGrid>
              <a:tr h="838025">
                <a:tc>
                  <a:txBody>
                    <a:bodyPr/>
                    <a:lstStyle/>
                    <a:p>
                      <a:pPr marL="0" lvl="0" indent="0" algn="l" rtl="0">
                        <a:lnSpc>
                          <a:spcPct val="115000"/>
                        </a:lnSpc>
                        <a:spcBef>
                          <a:spcPts val="0"/>
                        </a:spcBef>
                        <a:spcAft>
                          <a:spcPts val="0"/>
                        </a:spcAft>
                        <a:buNone/>
                      </a:pPr>
                      <a:r>
                        <a:rPr lang="en-US" sz="2800" b="0" i="0" dirty="0">
                          <a:solidFill>
                            <a:schemeClr val="bg1"/>
                          </a:solidFill>
                          <a:latin typeface="Calibri" charset="0"/>
                          <a:ea typeface="Calibri" charset="0"/>
                          <a:cs typeface="Calibri" charset="0"/>
                        </a:rPr>
                        <a:t>Urban farms is a cheap  project.</a:t>
                      </a:r>
                      <a:endParaRPr sz="2800" b="0" i="0" dirty="0">
                        <a:solidFill>
                          <a:schemeClr val="bg1"/>
                        </a:solidFill>
                        <a:latin typeface="Calibri" charset="0"/>
                        <a:ea typeface="Calibri" charset="0"/>
                        <a:cs typeface="Calibri" charset="0"/>
                      </a:endParaRPr>
                    </a:p>
                  </a:txBody>
                  <a:tcPr marL="91425" marR="91425" marT="91425" marB="91425">
                    <a:lnL w="38100" cap="flat" cmpd="sng">
                      <a:noFill/>
                      <a:prstDash val="solid"/>
                      <a:round/>
                      <a:headEnd type="none" w="sm" len="sm"/>
                      <a:tailEnd type="none" w="sm" len="sm"/>
                    </a:lnL>
                    <a:lnR w="38100" cap="flat" cmpd="sng">
                      <a:noFill/>
                      <a:prstDash val="solid"/>
                      <a:round/>
                      <a:headEnd type="none" w="sm" len="sm"/>
                      <a:tailEnd type="none" w="sm" len="sm"/>
                    </a:lnR>
                    <a:lnT w="38100" cap="flat" cmpd="sng">
                      <a:noFill/>
                      <a:prstDash val="solid"/>
                      <a:round/>
                      <a:headEnd type="none" w="sm" len="sm"/>
                      <a:tailEnd type="none" w="sm" len="sm"/>
                    </a:lnT>
                    <a:lnB w="38100" cap="flat" cmpd="sng" algn="ctr">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4" name="Table 3">
            <a:extLst>
              <a:ext uri="{FF2B5EF4-FFF2-40B4-BE49-F238E27FC236}">
                <a16:creationId xmlns:a16="http://schemas.microsoft.com/office/drawing/2014/main" id="{D4C80389-CBF2-884A-AAE1-E30DBEC2944A}"/>
              </a:ext>
            </a:extLst>
          </p:cNvPr>
          <p:cNvGraphicFramePr>
            <a:graphicFrameLocks noGrp="1"/>
          </p:cNvGraphicFramePr>
          <p:nvPr>
            <p:extLst/>
          </p:nvPr>
        </p:nvGraphicFramePr>
        <p:xfrm>
          <a:off x="577303" y="4169150"/>
          <a:ext cx="10322806" cy="1371600"/>
        </p:xfrm>
        <a:graphic>
          <a:graphicData uri="http://schemas.openxmlformats.org/drawingml/2006/table">
            <a:tbl>
              <a:tblPr firstRow="1" bandRow="1">
                <a:tableStyleId>{B46CFEF4-99AF-46A8-A051-738FFB79779B}</a:tableStyleId>
              </a:tblPr>
              <a:tblGrid>
                <a:gridCol w="10322806">
                  <a:extLst>
                    <a:ext uri="{9D8B030D-6E8A-4147-A177-3AD203B41FA5}">
                      <a16:colId xmlns:a16="http://schemas.microsoft.com/office/drawing/2014/main" val="2862978725"/>
                    </a:ext>
                  </a:extLst>
                </a:gridCol>
              </a:tblGrid>
              <a:tr h="1325563">
                <a:tc>
                  <a:txBody>
                    <a:bodyPr/>
                    <a:lstStyle/>
                    <a:p>
                      <a:pPr algn="just"/>
                      <a:r>
                        <a:rPr lang="en-US" sz="2800" i="1" dirty="0">
                          <a:solidFill>
                            <a:schemeClr val="bg1"/>
                          </a:solidFill>
                          <a:latin typeface="Calibri" charset="0"/>
                          <a:ea typeface="Calibri" charset="0"/>
                          <a:cs typeface="Calibri" charset="0"/>
                        </a:rPr>
                        <a:t>In spite of concerns over high costs, environmental health experts want to make urban farms a reality and use these skyscrapers to grow crops.</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4563234"/>
                  </a:ext>
                </a:extLst>
              </a:tr>
            </a:tbl>
          </a:graphicData>
        </a:graphic>
      </p:graphicFrame>
      <p:sp>
        <p:nvSpPr>
          <p:cNvPr id="9" name="Title 8">
            <a:extLst>
              <a:ext uri="{FF2B5EF4-FFF2-40B4-BE49-F238E27FC236}">
                <a16:creationId xmlns:a16="http://schemas.microsoft.com/office/drawing/2014/main" id="{CA01B1FE-2E92-0B43-B977-A140F9C168E2}"/>
              </a:ext>
            </a:extLst>
          </p:cNvPr>
          <p:cNvSpPr>
            <a:spLocks noGrp="1"/>
          </p:cNvSpPr>
          <p:nvPr>
            <p:ph type="title"/>
          </p:nvPr>
        </p:nvSpPr>
        <p:spPr>
          <a:xfrm>
            <a:off x="8523335" y="2522281"/>
            <a:ext cx="1755303" cy="1237379"/>
          </a:xfrm>
        </p:spPr>
        <p:txBody>
          <a:bodyPr>
            <a:normAutofit/>
          </a:bodyPr>
          <a:lstStyle/>
          <a:p>
            <a:r>
              <a:rPr lang="en-US" b="1" dirty="0">
                <a:solidFill>
                  <a:srgbClr val="FFC000"/>
                </a:solidFill>
              </a:rPr>
              <a:t>False</a:t>
            </a:r>
          </a:p>
        </p:txBody>
      </p:sp>
      <p:sp>
        <p:nvSpPr>
          <p:cNvPr id="12" name="Rectangle 11">
            <a:extLst>
              <a:ext uri="{FF2B5EF4-FFF2-40B4-BE49-F238E27FC236}">
                <a16:creationId xmlns:a16="http://schemas.microsoft.com/office/drawing/2014/main" id="{C987DE58-B647-6341-B264-0F0900D656FE}"/>
              </a:ext>
            </a:extLst>
          </p:cNvPr>
          <p:cNvSpPr/>
          <p:nvPr/>
        </p:nvSpPr>
        <p:spPr>
          <a:xfrm>
            <a:off x="7008407" y="421425"/>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a:t>
            </a:r>
            <a:r>
              <a:rPr lang="ka-GE" sz="3000" dirty="0">
                <a:latin typeface="Calibri" panose="020F0502020204030204" pitchFamily="34" charset="0"/>
                <a:cs typeface="Calibri" panose="020F0502020204030204" pitchFamily="34" charset="0"/>
              </a:rPr>
              <a:t> Activity</a:t>
            </a:r>
          </a:p>
          <a:p>
            <a:pPr algn="ctr"/>
            <a:r>
              <a:rPr lang="ka-GE" sz="3000" dirty="0">
                <a:latin typeface="Calibri" panose="020F0502020204030204" pitchFamily="34" charset="0"/>
                <a:cs typeface="Calibri" panose="020F0502020204030204" pitchFamily="34" charset="0"/>
              </a:rPr>
              <a:t>კითხვის დავალება </a:t>
            </a:r>
            <a:endParaRPr lang="en-US" sz="3000" dirty="0">
              <a:latin typeface="Calibri" panose="020F0502020204030204" pitchFamily="34" charset="0"/>
              <a:cs typeface="Calibri" panose="020F0502020204030204" pitchFamily="34" charset="0"/>
            </a:endParaRPr>
          </a:p>
        </p:txBody>
      </p:sp>
      <p:pic>
        <p:nvPicPr>
          <p:cNvPr id="13" name="Google Shape;90;p1">
            <a:extLst>
              <a:ext uri="{FF2B5EF4-FFF2-40B4-BE49-F238E27FC236}">
                <a16:creationId xmlns:a16="http://schemas.microsoft.com/office/drawing/2014/main" id="{EAEA74FF-EFCD-B542-B6A5-DC86F21740F1}"/>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4" name="Picture 13">
            <a:extLst>
              <a:ext uri="{FF2B5EF4-FFF2-40B4-BE49-F238E27FC236}">
                <a16:creationId xmlns:a16="http://schemas.microsoft.com/office/drawing/2014/main" id="{8A746207-8803-1149-ABAF-C30B4ACCC417}"/>
              </a:ext>
            </a:extLst>
          </p:cNvPr>
          <p:cNvPicPr>
            <a:picLocks noChangeAspect="1"/>
          </p:cNvPicPr>
          <p:nvPr/>
        </p:nvPicPr>
        <p:blipFill>
          <a:blip r:embed="rId4"/>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395566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32"/>
                                        </p:tgtEl>
                                        <p:attrNameLst>
                                          <p:attrName>style.visibility</p:attrName>
                                        </p:attrNameLst>
                                      </p:cBhvr>
                                      <p:to>
                                        <p:strVal val="visible"/>
                                      </p:to>
                                    </p:set>
                                    <p:anim calcmode="lin" valueType="num">
                                      <p:cBhvr additive="base">
                                        <p:cTn id="7" dur="500"/>
                                        <p:tgtEl>
                                          <p:spTgt spid="532"/>
                                        </p:tgtEl>
                                        <p:attrNameLst>
                                          <p:attrName>ppt_y</p:attrName>
                                        </p:attrNameLst>
                                      </p:cBhvr>
                                      <p:tavLst>
                                        <p:tav tm="0">
                                          <p:val>
                                            <p:strVal val="#ppt_y+#ppt_h*1.125000"/>
                                          </p:val>
                                        </p:tav>
                                        <p:tav tm="100000">
                                          <p:val>
                                            <p:strVal val="#ppt_y"/>
                                          </p:val>
                                        </p:tav>
                                      </p:tavLst>
                                    </p:anim>
                                    <p:animEffect transition="in" filter="wipe(up)">
                                      <p:cBhvr>
                                        <p:cTn id="8" dur="500"/>
                                        <p:tgtEl>
                                          <p:spTgt spid="53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up)">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11" name="Rectangle 10">
            <a:extLst>
              <a:ext uri="{FF2B5EF4-FFF2-40B4-BE49-F238E27FC236}">
                <a16:creationId xmlns:a16="http://schemas.microsoft.com/office/drawing/2014/main" id="{AFCE9FF2-C1CD-3B46-8DA3-F837CD71F165}"/>
              </a:ext>
            </a:extLst>
          </p:cNvPr>
          <p:cNvSpPr/>
          <p:nvPr/>
        </p:nvSpPr>
        <p:spPr>
          <a:xfrm>
            <a:off x="542758" y="4169151"/>
            <a:ext cx="10430041" cy="1085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3297719-7BD2-E047-8438-904D3A7C872F}"/>
              </a:ext>
            </a:extLst>
          </p:cNvPr>
          <p:cNvSpPr/>
          <p:nvPr/>
        </p:nvSpPr>
        <p:spPr>
          <a:xfrm>
            <a:off x="577303" y="2522281"/>
            <a:ext cx="1039549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libri" panose="020F0502020204030204" pitchFamily="34" charset="0"/>
                <a:cs typeface="Calibri" panose="020F0502020204030204" pitchFamily="34" charset="0"/>
              </a:rPr>
              <a:t>Vertical farms can meet the increasing food needs of</a:t>
            </a:r>
          </a:p>
          <a:p>
            <a:r>
              <a:rPr lang="en-US" sz="2800" dirty="0">
                <a:latin typeface="Calibri" panose="020F0502020204030204" pitchFamily="34" charset="0"/>
                <a:cs typeface="Calibri" panose="020F0502020204030204" pitchFamily="34" charset="0"/>
              </a:rPr>
              <a:t>our planet. </a:t>
            </a:r>
          </a:p>
        </p:txBody>
      </p:sp>
      <p:graphicFrame>
        <p:nvGraphicFramePr>
          <p:cNvPr id="4" name="Table 3">
            <a:extLst>
              <a:ext uri="{FF2B5EF4-FFF2-40B4-BE49-F238E27FC236}">
                <a16:creationId xmlns:a16="http://schemas.microsoft.com/office/drawing/2014/main" id="{D4C80389-CBF2-884A-AAE1-E30DBEC2944A}"/>
              </a:ext>
            </a:extLst>
          </p:cNvPr>
          <p:cNvGraphicFramePr>
            <a:graphicFrameLocks noGrp="1"/>
          </p:cNvGraphicFramePr>
          <p:nvPr>
            <p:extLst>
              <p:ext uri="{D42A27DB-BD31-4B8C-83A1-F6EECF244321}">
                <p14:modId xmlns:p14="http://schemas.microsoft.com/office/powerpoint/2010/main" val="977787404"/>
              </p:ext>
            </p:extLst>
          </p:nvPr>
        </p:nvGraphicFramePr>
        <p:xfrm>
          <a:off x="560030" y="4225524"/>
          <a:ext cx="10395496" cy="1188720"/>
        </p:xfrm>
        <a:graphic>
          <a:graphicData uri="http://schemas.openxmlformats.org/drawingml/2006/table">
            <a:tbl>
              <a:tblPr firstRow="1" bandRow="1">
                <a:tableStyleId>{B46CFEF4-99AF-46A8-A051-738FFB79779B}</a:tableStyleId>
              </a:tblPr>
              <a:tblGrid>
                <a:gridCol w="10395496">
                  <a:extLst>
                    <a:ext uri="{9D8B030D-6E8A-4147-A177-3AD203B41FA5}">
                      <a16:colId xmlns:a16="http://schemas.microsoft.com/office/drawing/2014/main" val="2862978725"/>
                    </a:ext>
                  </a:extLst>
                </a:gridCol>
              </a:tblGrid>
              <a:tr h="973009">
                <a:tc>
                  <a:txBody>
                    <a:bodyPr/>
                    <a:lstStyle/>
                    <a:p>
                      <a:pPr algn="just"/>
                      <a:r>
                        <a:rPr lang="en-US" sz="2400" i="1" dirty="0">
                          <a:solidFill>
                            <a:schemeClr val="bg1"/>
                          </a:solidFill>
                          <a:latin typeface="Calibri" charset="0"/>
                          <a:ea typeface="Calibri" charset="0"/>
                          <a:cs typeface="Calibri" charset="0"/>
                        </a:rPr>
                        <a:t>S</a:t>
                      </a:r>
                      <a:r>
                        <a:rPr lang="en-US" sz="2400" i="1" dirty="0" smtClean="0">
                          <a:solidFill>
                            <a:schemeClr val="bg1"/>
                          </a:solidFill>
                          <a:latin typeface="Calibri" charset="0"/>
                          <a:ea typeface="Calibri" charset="0"/>
                          <a:cs typeface="Calibri" charset="0"/>
                        </a:rPr>
                        <a:t>ome </a:t>
                      </a:r>
                      <a:r>
                        <a:rPr lang="en-US" sz="2400" i="1" dirty="0">
                          <a:solidFill>
                            <a:schemeClr val="bg1"/>
                          </a:solidFill>
                          <a:latin typeface="Calibri" charset="0"/>
                          <a:ea typeface="Calibri" charset="0"/>
                          <a:cs typeface="Calibri" charset="0"/>
                        </a:rPr>
                        <a:t>skyscrapers should become farms in order to meet the increasing food needs of our planet. </a:t>
                      </a:r>
                    </a:p>
                    <a:p>
                      <a:pPr algn="just"/>
                      <a:endParaRPr lang="en-US" sz="2400" i="1" dirty="0">
                        <a:solidFill>
                          <a:schemeClr val="bg1"/>
                        </a:solidFill>
                        <a:latin typeface="Calibri" charset="0"/>
                        <a:ea typeface="Calibri" charset="0"/>
                        <a:cs typeface="Calibri"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4563234"/>
                  </a:ext>
                </a:extLst>
              </a:tr>
            </a:tbl>
          </a:graphicData>
        </a:graphic>
      </p:graphicFrame>
      <p:sp>
        <p:nvSpPr>
          <p:cNvPr id="9" name="Title 8">
            <a:extLst>
              <a:ext uri="{FF2B5EF4-FFF2-40B4-BE49-F238E27FC236}">
                <a16:creationId xmlns:a16="http://schemas.microsoft.com/office/drawing/2014/main" id="{CA01B1FE-2E92-0B43-B977-A140F9C168E2}"/>
              </a:ext>
            </a:extLst>
          </p:cNvPr>
          <p:cNvSpPr>
            <a:spLocks noGrp="1"/>
          </p:cNvSpPr>
          <p:nvPr>
            <p:ph type="title"/>
          </p:nvPr>
        </p:nvSpPr>
        <p:spPr>
          <a:xfrm>
            <a:off x="8640721" y="2560166"/>
            <a:ext cx="1755303" cy="1237379"/>
          </a:xfrm>
        </p:spPr>
        <p:txBody>
          <a:bodyPr>
            <a:normAutofit/>
          </a:bodyPr>
          <a:lstStyle/>
          <a:p>
            <a:r>
              <a:rPr lang="en-US" b="1" dirty="0">
                <a:solidFill>
                  <a:srgbClr val="FFC000"/>
                </a:solidFill>
              </a:rPr>
              <a:t>True</a:t>
            </a:r>
          </a:p>
        </p:txBody>
      </p:sp>
      <p:sp>
        <p:nvSpPr>
          <p:cNvPr id="12" name="Rectangle 11">
            <a:extLst>
              <a:ext uri="{FF2B5EF4-FFF2-40B4-BE49-F238E27FC236}">
                <a16:creationId xmlns:a16="http://schemas.microsoft.com/office/drawing/2014/main" id="{C987DE58-B647-6341-B264-0F0900D656FE}"/>
              </a:ext>
            </a:extLst>
          </p:cNvPr>
          <p:cNvSpPr/>
          <p:nvPr/>
        </p:nvSpPr>
        <p:spPr>
          <a:xfrm>
            <a:off x="7008407" y="421425"/>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a:t>
            </a:r>
            <a:r>
              <a:rPr lang="ka-GE" sz="3000" dirty="0">
                <a:latin typeface="Calibri" panose="020F0502020204030204" pitchFamily="34" charset="0"/>
                <a:cs typeface="Calibri" panose="020F0502020204030204" pitchFamily="34" charset="0"/>
              </a:rPr>
              <a:t> Activity</a:t>
            </a:r>
          </a:p>
          <a:p>
            <a:pPr algn="ctr"/>
            <a:r>
              <a:rPr lang="ka-GE" sz="3000" dirty="0">
                <a:latin typeface="Calibri" panose="020F0502020204030204" pitchFamily="34" charset="0"/>
                <a:cs typeface="Calibri" panose="020F0502020204030204" pitchFamily="34" charset="0"/>
              </a:rPr>
              <a:t>კითხვის დავალება </a:t>
            </a:r>
            <a:endParaRPr lang="en-US" sz="3000" dirty="0">
              <a:latin typeface="Calibri" panose="020F0502020204030204" pitchFamily="34" charset="0"/>
              <a:cs typeface="Calibri" panose="020F0502020204030204" pitchFamily="34" charset="0"/>
            </a:endParaRPr>
          </a:p>
        </p:txBody>
      </p:sp>
      <p:pic>
        <p:nvPicPr>
          <p:cNvPr id="13" name="Google Shape;90;p1">
            <a:extLst>
              <a:ext uri="{FF2B5EF4-FFF2-40B4-BE49-F238E27FC236}">
                <a16:creationId xmlns:a16="http://schemas.microsoft.com/office/drawing/2014/main" id="{EAEA74FF-EFCD-B542-B6A5-DC86F21740F1}"/>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4" name="Picture 13">
            <a:extLst>
              <a:ext uri="{FF2B5EF4-FFF2-40B4-BE49-F238E27FC236}">
                <a16:creationId xmlns:a16="http://schemas.microsoft.com/office/drawing/2014/main" id="{8A746207-8803-1149-ABAF-C30B4ACCC417}"/>
              </a:ext>
            </a:extLst>
          </p:cNvPr>
          <p:cNvPicPr>
            <a:picLocks noChangeAspect="1"/>
          </p:cNvPicPr>
          <p:nvPr/>
        </p:nvPicPr>
        <p:blipFill>
          <a:blip r:embed="rId4"/>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250828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11" name="Rectangle 10">
            <a:extLst>
              <a:ext uri="{FF2B5EF4-FFF2-40B4-BE49-F238E27FC236}">
                <a16:creationId xmlns:a16="http://schemas.microsoft.com/office/drawing/2014/main" id="{AFCE9FF2-C1CD-3B46-8DA3-F837CD71F165}"/>
              </a:ext>
            </a:extLst>
          </p:cNvPr>
          <p:cNvSpPr/>
          <p:nvPr/>
        </p:nvSpPr>
        <p:spPr>
          <a:xfrm>
            <a:off x="542758" y="4169150"/>
            <a:ext cx="10430041"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3297719-7BD2-E047-8438-904D3A7C872F}"/>
              </a:ext>
            </a:extLst>
          </p:cNvPr>
          <p:cNvSpPr/>
          <p:nvPr/>
        </p:nvSpPr>
        <p:spPr>
          <a:xfrm>
            <a:off x="577303" y="2522281"/>
            <a:ext cx="1039549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libri" panose="020F0502020204030204" pitchFamily="34" charset="0"/>
                <a:cs typeface="Calibri" panose="020F0502020204030204" pitchFamily="34" charset="0"/>
              </a:rPr>
              <a:t>All the plants in vertical farms will get enough sunlight. </a:t>
            </a:r>
          </a:p>
        </p:txBody>
      </p:sp>
      <p:graphicFrame>
        <p:nvGraphicFramePr>
          <p:cNvPr id="4" name="Table 3">
            <a:extLst>
              <a:ext uri="{FF2B5EF4-FFF2-40B4-BE49-F238E27FC236}">
                <a16:creationId xmlns:a16="http://schemas.microsoft.com/office/drawing/2014/main" id="{D4C80389-CBF2-884A-AAE1-E30DBEC2944A}"/>
              </a:ext>
            </a:extLst>
          </p:cNvPr>
          <p:cNvGraphicFramePr>
            <a:graphicFrameLocks noGrp="1"/>
          </p:cNvGraphicFramePr>
          <p:nvPr>
            <p:extLst/>
          </p:nvPr>
        </p:nvGraphicFramePr>
        <p:xfrm>
          <a:off x="577303" y="4359491"/>
          <a:ext cx="10395497" cy="944880"/>
        </p:xfrm>
        <a:graphic>
          <a:graphicData uri="http://schemas.openxmlformats.org/drawingml/2006/table">
            <a:tbl>
              <a:tblPr firstRow="1" bandRow="1">
                <a:tableStyleId>{B46CFEF4-99AF-46A8-A051-738FFB79779B}</a:tableStyleId>
              </a:tblPr>
              <a:tblGrid>
                <a:gridCol w="10395497">
                  <a:extLst>
                    <a:ext uri="{9D8B030D-6E8A-4147-A177-3AD203B41FA5}">
                      <a16:colId xmlns:a16="http://schemas.microsoft.com/office/drawing/2014/main" val="2862978725"/>
                    </a:ext>
                  </a:extLst>
                </a:gridCol>
              </a:tblGrid>
              <a:tr h="939525">
                <a:tc>
                  <a:txBody>
                    <a:bodyPr/>
                    <a:lstStyle/>
                    <a:p>
                      <a:pPr algn="just"/>
                      <a:r>
                        <a:rPr lang="en-US" sz="2800" i="1" dirty="0">
                          <a:solidFill>
                            <a:schemeClr val="bg1"/>
                          </a:solidFill>
                          <a:latin typeface="Calibri" charset="0"/>
                          <a:ea typeface="Calibri" charset="0"/>
                          <a:cs typeface="Calibri" charset="0"/>
                        </a:rPr>
                        <a:t>The plants closest to the windows would grow much more quickly than the plants further inside. </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4563234"/>
                  </a:ext>
                </a:extLst>
              </a:tr>
            </a:tbl>
          </a:graphicData>
        </a:graphic>
      </p:graphicFrame>
      <p:sp>
        <p:nvSpPr>
          <p:cNvPr id="9" name="Title 8">
            <a:extLst>
              <a:ext uri="{FF2B5EF4-FFF2-40B4-BE49-F238E27FC236}">
                <a16:creationId xmlns:a16="http://schemas.microsoft.com/office/drawing/2014/main" id="{CA01B1FE-2E92-0B43-B977-A140F9C168E2}"/>
              </a:ext>
            </a:extLst>
          </p:cNvPr>
          <p:cNvSpPr>
            <a:spLocks noGrp="1"/>
          </p:cNvSpPr>
          <p:nvPr>
            <p:ph type="title"/>
          </p:nvPr>
        </p:nvSpPr>
        <p:spPr>
          <a:xfrm>
            <a:off x="9504747" y="2566372"/>
            <a:ext cx="1565329" cy="1237379"/>
          </a:xfrm>
        </p:spPr>
        <p:txBody>
          <a:bodyPr>
            <a:normAutofit/>
          </a:bodyPr>
          <a:lstStyle/>
          <a:p>
            <a:r>
              <a:rPr lang="en-US" b="1" dirty="0">
                <a:solidFill>
                  <a:srgbClr val="FFC000"/>
                </a:solidFill>
              </a:rPr>
              <a:t>False</a:t>
            </a:r>
          </a:p>
        </p:txBody>
      </p:sp>
      <p:sp>
        <p:nvSpPr>
          <p:cNvPr id="12" name="Rectangle 11">
            <a:extLst>
              <a:ext uri="{FF2B5EF4-FFF2-40B4-BE49-F238E27FC236}">
                <a16:creationId xmlns:a16="http://schemas.microsoft.com/office/drawing/2014/main" id="{C987DE58-B647-6341-B264-0F0900D656FE}"/>
              </a:ext>
            </a:extLst>
          </p:cNvPr>
          <p:cNvSpPr/>
          <p:nvPr/>
        </p:nvSpPr>
        <p:spPr>
          <a:xfrm>
            <a:off x="7008407" y="421425"/>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a:t>
            </a:r>
            <a:r>
              <a:rPr lang="ka-GE" sz="3000" dirty="0">
                <a:latin typeface="Calibri" panose="020F0502020204030204" pitchFamily="34" charset="0"/>
                <a:cs typeface="Calibri" panose="020F0502020204030204" pitchFamily="34" charset="0"/>
              </a:rPr>
              <a:t> Activity</a:t>
            </a:r>
          </a:p>
          <a:p>
            <a:pPr algn="ctr"/>
            <a:r>
              <a:rPr lang="ka-GE" sz="3000" dirty="0">
                <a:latin typeface="Calibri" panose="020F0502020204030204" pitchFamily="34" charset="0"/>
                <a:cs typeface="Calibri" panose="020F0502020204030204" pitchFamily="34" charset="0"/>
              </a:rPr>
              <a:t>კითხვის დავალება </a:t>
            </a:r>
            <a:endParaRPr lang="en-US" sz="3000" dirty="0">
              <a:latin typeface="Calibri" panose="020F0502020204030204" pitchFamily="34" charset="0"/>
              <a:cs typeface="Calibri" panose="020F0502020204030204" pitchFamily="34" charset="0"/>
            </a:endParaRPr>
          </a:p>
        </p:txBody>
      </p:sp>
      <p:pic>
        <p:nvPicPr>
          <p:cNvPr id="13" name="Google Shape;90;p1">
            <a:extLst>
              <a:ext uri="{FF2B5EF4-FFF2-40B4-BE49-F238E27FC236}">
                <a16:creationId xmlns:a16="http://schemas.microsoft.com/office/drawing/2014/main" id="{EAEA74FF-EFCD-B542-B6A5-DC86F21740F1}"/>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4" name="Picture 13">
            <a:extLst>
              <a:ext uri="{FF2B5EF4-FFF2-40B4-BE49-F238E27FC236}">
                <a16:creationId xmlns:a16="http://schemas.microsoft.com/office/drawing/2014/main" id="{8A746207-8803-1149-ABAF-C30B4ACCC417}"/>
              </a:ext>
            </a:extLst>
          </p:cNvPr>
          <p:cNvPicPr>
            <a:picLocks noChangeAspect="1"/>
          </p:cNvPicPr>
          <p:nvPr/>
        </p:nvPicPr>
        <p:blipFill>
          <a:blip r:embed="rId4"/>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33256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11" name="Rectangle 10">
            <a:extLst>
              <a:ext uri="{FF2B5EF4-FFF2-40B4-BE49-F238E27FC236}">
                <a16:creationId xmlns:a16="http://schemas.microsoft.com/office/drawing/2014/main" id="{AFCE9FF2-C1CD-3B46-8DA3-F837CD71F165}"/>
              </a:ext>
            </a:extLst>
          </p:cNvPr>
          <p:cNvSpPr/>
          <p:nvPr/>
        </p:nvSpPr>
        <p:spPr>
          <a:xfrm>
            <a:off x="542758" y="4169151"/>
            <a:ext cx="10430041" cy="12435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3297719-7BD2-E047-8438-904D3A7C872F}"/>
              </a:ext>
            </a:extLst>
          </p:cNvPr>
          <p:cNvSpPr/>
          <p:nvPr/>
        </p:nvSpPr>
        <p:spPr>
          <a:xfrm>
            <a:off x="577303" y="2522281"/>
            <a:ext cx="1039549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32" name="Google Shape;532;g8d3272b2c0_2_186"/>
          <p:cNvGraphicFramePr/>
          <p:nvPr>
            <p:extLst>
              <p:ext uri="{D42A27DB-BD31-4B8C-83A1-F6EECF244321}">
                <p14:modId xmlns:p14="http://schemas.microsoft.com/office/powerpoint/2010/main" val="2360533520"/>
              </p:ext>
            </p:extLst>
          </p:nvPr>
        </p:nvGraphicFramePr>
        <p:xfrm>
          <a:off x="707593" y="2641683"/>
          <a:ext cx="9119968" cy="1164306"/>
        </p:xfrm>
        <a:graphic>
          <a:graphicData uri="http://schemas.openxmlformats.org/drawingml/2006/table">
            <a:tbl>
              <a:tblPr>
                <a:noFill/>
                <a:tableStyleId>{B46CFEF4-99AF-46A8-A051-738FFB79779B}</a:tableStyleId>
              </a:tblPr>
              <a:tblGrid>
                <a:gridCol w="9119968">
                  <a:extLst>
                    <a:ext uri="{9D8B030D-6E8A-4147-A177-3AD203B41FA5}">
                      <a16:colId xmlns:a16="http://schemas.microsoft.com/office/drawing/2014/main" val="20000"/>
                    </a:ext>
                  </a:extLst>
                </a:gridCol>
              </a:tblGrid>
              <a:tr h="838025">
                <a:tc>
                  <a:txBody>
                    <a:bodyPr/>
                    <a:lstStyle/>
                    <a:p>
                      <a:pPr marL="0" lvl="0" indent="0" algn="l" rtl="0">
                        <a:lnSpc>
                          <a:spcPct val="115000"/>
                        </a:lnSpc>
                        <a:spcBef>
                          <a:spcPts val="0"/>
                        </a:spcBef>
                        <a:spcAft>
                          <a:spcPts val="0"/>
                        </a:spcAft>
                        <a:buNone/>
                      </a:pPr>
                      <a:r>
                        <a:rPr lang="en-US" sz="2800" b="0" i="0" dirty="0">
                          <a:solidFill>
                            <a:schemeClr val="bg1"/>
                          </a:solidFill>
                          <a:latin typeface="Calibri" charset="0"/>
                          <a:ea typeface="Calibri" charset="0"/>
                          <a:cs typeface="Calibri" charset="0"/>
                        </a:rPr>
                        <a:t>The idea of rooftop farms is less achievable than the vertical farms.</a:t>
                      </a:r>
                      <a:endParaRPr sz="2800" b="0" i="0" dirty="0">
                        <a:solidFill>
                          <a:schemeClr val="bg1"/>
                        </a:solidFill>
                        <a:latin typeface="Calibri" charset="0"/>
                        <a:ea typeface="Calibri" charset="0"/>
                        <a:cs typeface="Calibri" charset="0"/>
                      </a:endParaRPr>
                    </a:p>
                  </a:txBody>
                  <a:tcPr marL="91425" marR="91425" marT="91425" marB="91425">
                    <a:lnL w="38100" cap="flat" cmpd="sng">
                      <a:noFill/>
                      <a:prstDash val="solid"/>
                      <a:round/>
                      <a:headEnd type="none" w="sm" len="sm"/>
                      <a:tailEnd type="none" w="sm" len="sm"/>
                    </a:lnL>
                    <a:lnR w="38100" cap="flat" cmpd="sng">
                      <a:noFill/>
                      <a:prstDash val="solid"/>
                      <a:round/>
                      <a:headEnd type="none" w="sm" len="sm"/>
                      <a:tailEnd type="none" w="sm" len="sm"/>
                    </a:lnR>
                    <a:lnT w="38100" cap="flat" cmpd="sng">
                      <a:noFill/>
                      <a:prstDash val="solid"/>
                      <a:round/>
                      <a:headEnd type="none" w="sm" len="sm"/>
                      <a:tailEnd type="none" w="sm" len="sm"/>
                    </a:lnT>
                    <a:lnB w="38100" cap="flat" cmpd="sng" algn="ctr">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4" name="Table 3">
            <a:extLst>
              <a:ext uri="{FF2B5EF4-FFF2-40B4-BE49-F238E27FC236}">
                <a16:creationId xmlns:a16="http://schemas.microsoft.com/office/drawing/2014/main" id="{D4C80389-CBF2-884A-AAE1-E30DBEC2944A}"/>
              </a:ext>
            </a:extLst>
          </p:cNvPr>
          <p:cNvGraphicFramePr>
            <a:graphicFrameLocks noGrp="1"/>
          </p:cNvGraphicFramePr>
          <p:nvPr>
            <p:extLst/>
          </p:nvPr>
        </p:nvGraphicFramePr>
        <p:xfrm>
          <a:off x="577303" y="4053873"/>
          <a:ext cx="10395496" cy="1918426"/>
        </p:xfrm>
        <a:graphic>
          <a:graphicData uri="http://schemas.openxmlformats.org/drawingml/2006/table">
            <a:tbl>
              <a:tblPr firstRow="1" bandRow="1">
                <a:tableStyleId>{B46CFEF4-99AF-46A8-A051-738FFB79779B}</a:tableStyleId>
              </a:tblPr>
              <a:tblGrid>
                <a:gridCol w="10395496">
                  <a:extLst>
                    <a:ext uri="{9D8B030D-6E8A-4147-A177-3AD203B41FA5}">
                      <a16:colId xmlns:a16="http://schemas.microsoft.com/office/drawing/2014/main" val="2862978725"/>
                    </a:ext>
                  </a:extLst>
                </a:gridCol>
              </a:tblGrid>
              <a:tr h="1918426">
                <a:tc>
                  <a:txBody>
                    <a:bodyPr/>
                    <a:lstStyle/>
                    <a:p>
                      <a:pPr algn="just"/>
                      <a:r>
                        <a:rPr lang="en-US" sz="2800" i="1" dirty="0">
                          <a:solidFill>
                            <a:schemeClr val="bg1"/>
                          </a:solidFill>
                          <a:latin typeface="Calibri" panose="020F0502020204030204" pitchFamily="34" charset="0"/>
                          <a:cs typeface="Calibri" panose="020F0502020204030204" pitchFamily="34" charset="0"/>
                        </a:rPr>
                        <a:t>Another way of growing fresh food year-round is to build urban farms on rooftops. This more practical approach may be more achievable than the idea of farms in glass skyscrapers, researchers suggest. </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4563234"/>
                  </a:ext>
                </a:extLst>
              </a:tr>
            </a:tbl>
          </a:graphicData>
        </a:graphic>
      </p:graphicFrame>
      <p:sp>
        <p:nvSpPr>
          <p:cNvPr id="9" name="Title 8">
            <a:extLst>
              <a:ext uri="{FF2B5EF4-FFF2-40B4-BE49-F238E27FC236}">
                <a16:creationId xmlns:a16="http://schemas.microsoft.com/office/drawing/2014/main" id="{CA01B1FE-2E92-0B43-B977-A140F9C168E2}"/>
              </a:ext>
            </a:extLst>
          </p:cNvPr>
          <p:cNvSpPr>
            <a:spLocks noGrp="1"/>
          </p:cNvSpPr>
          <p:nvPr>
            <p:ph type="title"/>
          </p:nvPr>
        </p:nvSpPr>
        <p:spPr>
          <a:xfrm>
            <a:off x="9525740" y="2540143"/>
            <a:ext cx="1376038" cy="1223990"/>
          </a:xfrm>
        </p:spPr>
        <p:txBody>
          <a:bodyPr>
            <a:normAutofit/>
          </a:bodyPr>
          <a:lstStyle/>
          <a:p>
            <a:r>
              <a:rPr lang="en-US" b="1" dirty="0">
                <a:solidFill>
                  <a:srgbClr val="FFC000"/>
                </a:solidFill>
              </a:rPr>
              <a:t>True</a:t>
            </a:r>
          </a:p>
        </p:txBody>
      </p:sp>
      <p:sp>
        <p:nvSpPr>
          <p:cNvPr id="12" name="Rectangle 11">
            <a:extLst>
              <a:ext uri="{FF2B5EF4-FFF2-40B4-BE49-F238E27FC236}">
                <a16:creationId xmlns:a16="http://schemas.microsoft.com/office/drawing/2014/main" id="{C987DE58-B647-6341-B264-0F0900D656FE}"/>
              </a:ext>
            </a:extLst>
          </p:cNvPr>
          <p:cNvSpPr/>
          <p:nvPr/>
        </p:nvSpPr>
        <p:spPr>
          <a:xfrm>
            <a:off x="7008407" y="421425"/>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latin typeface="Calibri" panose="020F0502020204030204" pitchFamily="34" charset="0"/>
                <a:cs typeface="Calibri" panose="020F0502020204030204" pitchFamily="34" charset="0"/>
              </a:rPr>
              <a:t>Reading</a:t>
            </a:r>
            <a:r>
              <a:rPr lang="ka-GE" sz="3000" dirty="0">
                <a:latin typeface="Calibri" panose="020F0502020204030204" pitchFamily="34" charset="0"/>
                <a:cs typeface="Calibri" panose="020F0502020204030204" pitchFamily="34" charset="0"/>
              </a:rPr>
              <a:t> Activity</a:t>
            </a:r>
          </a:p>
          <a:p>
            <a:pPr algn="ctr"/>
            <a:r>
              <a:rPr lang="ka-GE" sz="3000" dirty="0">
                <a:latin typeface="Calibri" panose="020F0502020204030204" pitchFamily="34" charset="0"/>
                <a:cs typeface="Calibri" panose="020F0502020204030204" pitchFamily="34" charset="0"/>
              </a:rPr>
              <a:t>კითხვის დავალება </a:t>
            </a:r>
            <a:endParaRPr lang="en-US" sz="3000" dirty="0">
              <a:latin typeface="Calibri" panose="020F0502020204030204" pitchFamily="34" charset="0"/>
              <a:cs typeface="Calibri" panose="020F0502020204030204" pitchFamily="34" charset="0"/>
            </a:endParaRPr>
          </a:p>
        </p:txBody>
      </p:sp>
      <p:pic>
        <p:nvPicPr>
          <p:cNvPr id="13" name="Google Shape;90;p1">
            <a:extLst>
              <a:ext uri="{FF2B5EF4-FFF2-40B4-BE49-F238E27FC236}">
                <a16:creationId xmlns:a16="http://schemas.microsoft.com/office/drawing/2014/main" id="{EAEA74FF-EFCD-B542-B6A5-DC86F21740F1}"/>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4" name="Picture 13">
            <a:extLst>
              <a:ext uri="{FF2B5EF4-FFF2-40B4-BE49-F238E27FC236}">
                <a16:creationId xmlns:a16="http://schemas.microsoft.com/office/drawing/2014/main" id="{8A746207-8803-1149-ABAF-C30B4ACCC417}"/>
              </a:ext>
            </a:extLst>
          </p:cNvPr>
          <p:cNvPicPr>
            <a:picLocks noChangeAspect="1"/>
          </p:cNvPicPr>
          <p:nvPr/>
        </p:nvPicPr>
        <p:blipFill>
          <a:blip r:embed="rId4"/>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426904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32"/>
                                        </p:tgtEl>
                                        <p:attrNameLst>
                                          <p:attrName>style.visibility</p:attrName>
                                        </p:attrNameLst>
                                      </p:cBhvr>
                                      <p:to>
                                        <p:strVal val="visible"/>
                                      </p:to>
                                    </p:set>
                                    <p:anim calcmode="lin" valueType="num">
                                      <p:cBhvr additive="base">
                                        <p:cTn id="7" dur="500"/>
                                        <p:tgtEl>
                                          <p:spTgt spid="532"/>
                                        </p:tgtEl>
                                        <p:attrNameLst>
                                          <p:attrName>ppt_y</p:attrName>
                                        </p:attrNameLst>
                                      </p:cBhvr>
                                      <p:tavLst>
                                        <p:tav tm="0">
                                          <p:val>
                                            <p:strVal val="#ppt_y+#ppt_h*1.125000"/>
                                          </p:val>
                                        </p:tav>
                                        <p:tav tm="100000">
                                          <p:val>
                                            <p:strVal val="#ppt_y"/>
                                          </p:val>
                                        </p:tav>
                                      </p:tavLst>
                                    </p:anim>
                                    <p:animEffect transition="in" filter="wipe(up)">
                                      <p:cBhvr>
                                        <p:cTn id="8" dur="500"/>
                                        <p:tgtEl>
                                          <p:spTgt spid="53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up)">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4" name="Rectangle 3">
            <a:extLst>
              <a:ext uri="{FF2B5EF4-FFF2-40B4-BE49-F238E27FC236}">
                <a16:creationId xmlns:a16="http://schemas.microsoft.com/office/drawing/2014/main" id="{6042AC8F-C617-8540-A5BD-0D218871DB0D}"/>
              </a:ext>
            </a:extLst>
          </p:cNvPr>
          <p:cNvSpPr/>
          <p:nvPr/>
        </p:nvSpPr>
        <p:spPr>
          <a:xfrm>
            <a:off x="6653876" y="464777"/>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3000" dirty="0">
                <a:latin typeface="Calibri" charset="0"/>
                <a:ea typeface="Calibri" charset="0"/>
                <a:cs typeface="Calibri" charset="0"/>
              </a:rPr>
              <a:t>Grammar</a:t>
            </a:r>
          </a:p>
          <a:p>
            <a:pPr algn="ctr"/>
            <a:r>
              <a:rPr lang="ka-GE" sz="3000" dirty="0">
                <a:latin typeface="Calibri" charset="0"/>
                <a:ea typeface="Calibri" charset="0"/>
                <a:cs typeface="Calibri" charset="0"/>
              </a:rPr>
              <a:t>გრამატიკა</a:t>
            </a:r>
            <a:endParaRPr lang="en-US" sz="3000" dirty="0">
              <a:latin typeface="Calibri" charset="0"/>
              <a:ea typeface="Calibri" charset="0"/>
              <a:cs typeface="Calibri" charset="0"/>
            </a:endParaRPr>
          </a:p>
        </p:txBody>
      </p:sp>
      <p:sp>
        <p:nvSpPr>
          <p:cNvPr id="2" name="Rectangle 1">
            <a:extLst>
              <a:ext uri="{FF2B5EF4-FFF2-40B4-BE49-F238E27FC236}">
                <a16:creationId xmlns:a16="http://schemas.microsoft.com/office/drawing/2014/main" id="{AD0E387F-F56A-0545-BA44-601E3311587C}"/>
              </a:ext>
            </a:extLst>
          </p:cNvPr>
          <p:cNvSpPr/>
          <p:nvPr/>
        </p:nvSpPr>
        <p:spPr>
          <a:xfrm>
            <a:off x="1604853" y="2717329"/>
            <a:ext cx="8803744" cy="2644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Calibri" panose="020F0502020204030204" pitchFamily="34" charset="0"/>
                <a:cs typeface="Calibri" panose="020F0502020204030204" pitchFamily="34" charset="0"/>
              </a:rPr>
              <a:t>By 2010, scientists </a:t>
            </a:r>
            <a:r>
              <a:rPr lang="en-US" sz="3200" dirty="0">
                <a:solidFill>
                  <a:schemeClr val="accent4"/>
                </a:solidFill>
                <a:latin typeface="Calibri" panose="020F0502020204030204" pitchFamily="34" charset="0"/>
                <a:cs typeface="Calibri" panose="020F0502020204030204" pitchFamily="34" charset="0"/>
              </a:rPr>
              <a:t>had already found </a:t>
            </a:r>
            <a:r>
              <a:rPr lang="en-US" sz="3200" dirty="0">
                <a:solidFill>
                  <a:schemeClr val="bg1"/>
                </a:solidFill>
                <a:latin typeface="Calibri" panose="020F0502020204030204" pitchFamily="34" charset="0"/>
                <a:cs typeface="Calibri" panose="020F0502020204030204" pitchFamily="34" charset="0"/>
              </a:rPr>
              <a:t>the solution to the problem</a:t>
            </a:r>
            <a:r>
              <a:rPr lang="en-US" sz="3200" dirty="0" smtClean="0">
                <a:solidFill>
                  <a:schemeClr val="bg1"/>
                </a:solidFill>
                <a:latin typeface="Calibri" panose="020F0502020204030204" pitchFamily="34" charset="0"/>
                <a:cs typeface="Calibri" panose="020F0502020204030204" pitchFamily="34" charset="0"/>
              </a:rPr>
              <a:t>.</a:t>
            </a:r>
          </a:p>
          <a:p>
            <a:pPr algn="ctr"/>
            <a:endParaRPr lang="en-US" sz="3200" dirty="0" smtClean="0">
              <a:solidFill>
                <a:schemeClr val="bg1"/>
              </a:solidFill>
              <a:latin typeface="Calibri" panose="020F0502020204030204" pitchFamily="34" charset="0"/>
              <a:cs typeface="Calibri" panose="020F0502020204030204" pitchFamily="34" charset="0"/>
            </a:endParaRPr>
          </a:p>
          <a:p>
            <a:pPr algn="ctr"/>
            <a:r>
              <a:rPr lang="en-US" sz="3200" dirty="0" smtClean="0">
                <a:solidFill>
                  <a:schemeClr val="bg1"/>
                </a:solidFill>
                <a:latin typeface="Calibri" panose="020F0502020204030204" pitchFamily="34" charset="0"/>
                <a:cs typeface="Calibri" panose="020F0502020204030204" pitchFamily="34" charset="0"/>
              </a:rPr>
              <a:t>By the time the government announced the breakthrough, the news </a:t>
            </a:r>
            <a:r>
              <a:rPr lang="en-US" sz="3200" dirty="0" smtClean="0">
                <a:solidFill>
                  <a:srgbClr val="FFC000"/>
                </a:solidFill>
                <a:latin typeface="Calibri" panose="020F0502020204030204" pitchFamily="34" charset="0"/>
                <a:cs typeface="Calibri" panose="020F0502020204030204" pitchFamily="34" charset="0"/>
              </a:rPr>
              <a:t>had already become </a:t>
            </a:r>
            <a:r>
              <a:rPr lang="en-US" sz="3200" dirty="0" smtClean="0">
                <a:solidFill>
                  <a:schemeClr val="bg1"/>
                </a:solidFill>
                <a:latin typeface="Calibri" panose="020F0502020204030204" pitchFamily="34" charset="0"/>
                <a:cs typeface="Calibri" panose="020F0502020204030204" pitchFamily="34" charset="0"/>
              </a:rPr>
              <a:t>public.</a:t>
            </a:r>
            <a:endParaRPr lang="en-US" sz="3200" dirty="0">
              <a:solidFill>
                <a:schemeClr val="bg1"/>
              </a:solidFill>
              <a:latin typeface="Calibri" panose="020F0502020204030204" pitchFamily="34" charset="0"/>
              <a:cs typeface="Calibri" panose="020F0502020204030204" pitchFamily="34" charset="0"/>
            </a:endParaRPr>
          </a:p>
        </p:txBody>
      </p:sp>
      <p:pic>
        <p:nvPicPr>
          <p:cNvPr id="8"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1755321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2" name="Rectangle 1">
            <a:extLst>
              <a:ext uri="{FF2B5EF4-FFF2-40B4-BE49-F238E27FC236}">
                <a16:creationId xmlns:a16="http://schemas.microsoft.com/office/drawing/2014/main" id="{EBCEA2AB-4EC0-894F-9C48-DF6E44FE0776}"/>
              </a:ext>
            </a:extLst>
          </p:cNvPr>
          <p:cNvSpPr/>
          <p:nvPr/>
        </p:nvSpPr>
        <p:spPr>
          <a:xfrm>
            <a:off x="1085322" y="2476500"/>
            <a:ext cx="10109152" cy="21093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alibri" charset="0"/>
                <a:ea typeface="Calibri" charset="0"/>
                <a:cs typeface="Calibri" charset="0"/>
              </a:rPr>
              <a:t> </a:t>
            </a:r>
            <a:r>
              <a:rPr lang="en-US" sz="2800" dirty="0">
                <a:latin typeface="Calibri" charset="0"/>
                <a:ea typeface="Calibri" charset="0"/>
                <a:cs typeface="Calibri" charset="0"/>
              </a:rPr>
              <a:t>Completed action before something in the Past.</a:t>
            </a:r>
          </a:p>
          <a:p>
            <a:endParaRPr lang="en-US" sz="2800" b="1" dirty="0">
              <a:latin typeface="Calibri" charset="0"/>
              <a:ea typeface="Calibri" charset="0"/>
              <a:cs typeface="Calibri" charset="0"/>
            </a:endParaRPr>
          </a:p>
          <a:p>
            <a:r>
              <a:rPr lang="en-US" sz="2400" i="1" dirty="0">
                <a:solidFill>
                  <a:srgbClr val="FFC000"/>
                </a:solidFill>
                <a:latin typeface="Calibri" charset="0"/>
                <a:ea typeface="Calibri" charset="0"/>
                <a:cs typeface="Calibri" charset="0"/>
              </a:rPr>
              <a:t>I did not have any money because I </a:t>
            </a:r>
            <a:r>
              <a:rPr lang="en-US" sz="2400" b="1" i="1" dirty="0">
                <a:solidFill>
                  <a:srgbClr val="FFC000"/>
                </a:solidFill>
                <a:latin typeface="Calibri" charset="0"/>
                <a:ea typeface="Calibri" charset="0"/>
                <a:cs typeface="Calibri" charset="0"/>
              </a:rPr>
              <a:t>had lost</a:t>
            </a:r>
            <a:r>
              <a:rPr lang="en-US" sz="2400" i="1" dirty="0">
                <a:solidFill>
                  <a:srgbClr val="FFC000"/>
                </a:solidFill>
                <a:latin typeface="Calibri" charset="0"/>
                <a:ea typeface="Calibri" charset="0"/>
                <a:cs typeface="Calibri" charset="0"/>
              </a:rPr>
              <a:t> my wallet</a:t>
            </a:r>
            <a:r>
              <a:rPr lang="en-US" sz="2800" dirty="0">
                <a:latin typeface="Calibri" charset="0"/>
                <a:ea typeface="Calibri" charset="0"/>
                <a:cs typeface="Calibri" charset="0"/>
              </a:rPr>
              <a:t>.</a:t>
            </a:r>
            <a:endParaRPr lang="en-US" sz="2800" b="1" dirty="0">
              <a:latin typeface="Calibri" charset="0"/>
              <a:ea typeface="Calibri" charset="0"/>
              <a:cs typeface="Calibri" charset="0"/>
            </a:endParaRPr>
          </a:p>
        </p:txBody>
      </p:sp>
      <p:pic>
        <p:nvPicPr>
          <p:cNvPr id="3" name="Picture 2"/>
          <p:cNvPicPr>
            <a:picLocks noChangeAspect="1"/>
          </p:cNvPicPr>
          <p:nvPr/>
        </p:nvPicPr>
        <p:blipFill>
          <a:blip r:embed="rId3"/>
          <a:stretch>
            <a:fillRect/>
          </a:stretch>
        </p:blipFill>
        <p:spPr>
          <a:xfrm>
            <a:off x="4371919" y="5164449"/>
            <a:ext cx="3276600" cy="635000"/>
          </a:xfrm>
          <a:prstGeom prst="rect">
            <a:avLst/>
          </a:prstGeom>
        </p:spPr>
      </p:pic>
      <p:pic>
        <p:nvPicPr>
          <p:cNvPr id="9" name="Google Shape;90;p1">
            <a:extLst>
              <a:ext uri="{FF2B5EF4-FFF2-40B4-BE49-F238E27FC236}">
                <a16:creationId xmlns:a16="http://schemas.microsoft.com/office/drawing/2014/main" id="{1C14417A-E33F-0B46-915E-ABFAFA8DF063}"/>
              </a:ext>
            </a:extLst>
          </p:cNvPr>
          <p:cNvPicPr preferRelativeResize="0"/>
          <p:nvPr/>
        </p:nvPicPr>
        <p:blipFill rotWithShape="1">
          <a:blip r:embed="rId4">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8A0FE119-0200-0442-BAF7-CA24D53A2AFE}"/>
              </a:ext>
            </a:extLst>
          </p:cNvPr>
          <p:cNvPicPr>
            <a:picLocks noChangeAspect="1"/>
          </p:cNvPicPr>
          <p:nvPr/>
        </p:nvPicPr>
        <p:blipFill>
          <a:blip r:embed="rId5"/>
          <a:stretch>
            <a:fillRect/>
          </a:stretch>
        </p:blipFill>
        <p:spPr>
          <a:xfrm>
            <a:off x="2450562" y="556124"/>
            <a:ext cx="2376972" cy="968991"/>
          </a:xfrm>
          <a:prstGeom prst="rect">
            <a:avLst/>
          </a:prstGeom>
        </p:spPr>
      </p:pic>
      <p:sp>
        <p:nvSpPr>
          <p:cNvPr id="8" name="Rectangle 7">
            <a:extLst>
              <a:ext uri="{FF2B5EF4-FFF2-40B4-BE49-F238E27FC236}">
                <a16:creationId xmlns:a16="http://schemas.microsoft.com/office/drawing/2014/main" id="{6042AC8F-C617-8540-A5BD-0D218871DB0D}"/>
              </a:ext>
            </a:extLst>
          </p:cNvPr>
          <p:cNvSpPr/>
          <p:nvPr/>
        </p:nvSpPr>
        <p:spPr>
          <a:xfrm>
            <a:off x="6653876" y="464777"/>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3000" dirty="0">
                <a:latin typeface="Calibri" charset="0"/>
                <a:ea typeface="Calibri" charset="0"/>
                <a:cs typeface="Calibri" charset="0"/>
              </a:rPr>
              <a:t>Grammar</a:t>
            </a:r>
          </a:p>
          <a:p>
            <a:pPr algn="ctr"/>
            <a:r>
              <a:rPr lang="ka-GE" sz="3000" dirty="0">
                <a:latin typeface="Calibri" charset="0"/>
                <a:ea typeface="Calibri" charset="0"/>
                <a:cs typeface="Calibri" charset="0"/>
              </a:rPr>
              <a:t>გრამატიკა</a:t>
            </a:r>
            <a:endParaRPr lang="en-US" sz="3000" dirty="0">
              <a:latin typeface="Calibri" charset="0"/>
              <a:ea typeface="Calibri" charset="0"/>
              <a:cs typeface="Calibri" charset="0"/>
            </a:endParaRPr>
          </a:p>
        </p:txBody>
      </p:sp>
    </p:spTree>
    <p:extLst>
      <p:ext uri="{BB962C8B-B14F-4D97-AF65-F5344CB8AC3E}">
        <p14:creationId xmlns:p14="http://schemas.microsoft.com/office/powerpoint/2010/main" val="489776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2" name="Rectangle 1">
            <a:extLst>
              <a:ext uri="{FF2B5EF4-FFF2-40B4-BE49-F238E27FC236}">
                <a16:creationId xmlns:a16="http://schemas.microsoft.com/office/drawing/2014/main" id="{EBCEA2AB-4EC0-894F-9C48-DF6E44FE0776}"/>
              </a:ext>
            </a:extLst>
          </p:cNvPr>
          <p:cNvSpPr/>
          <p:nvPr/>
        </p:nvSpPr>
        <p:spPr>
          <a:xfrm>
            <a:off x="1085321" y="2495983"/>
            <a:ext cx="9819385" cy="21830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libri" charset="0"/>
                <a:ea typeface="Calibri" charset="0"/>
                <a:cs typeface="Calibri" charset="0"/>
              </a:rPr>
              <a:t>Duration before something in the Past (Non-Continuous Verbs).</a:t>
            </a:r>
          </a:p>
          <a:p>
            <a:endParaRPr lang="en-US" sz="2800" dirty="0">
              <a:latin typeface="Calibri" charset="0"/>
              <a:ea typeface="Calibri" charset="0"/>
              <a:cs typeface="Calibri" charset="0"/>
            </a:endParaRPr>
          </a:p>
          <a:p>
            <a:r>
              <a:rPr lang="en-US" sz="2400" i="1" dirty="0">
                <a:solidFill>
                  <a:srgbClr val="FFC000"/>
                </a:solidFill>
                <a:latin typeface="Calibri" charset="0"/>
                <a:ea typeface="Calibri" charset="0"/>
                <a:cs typeface="Calibri" charset="0"/>
              </a:rPr>
              <a:t>We </a:t>
            </a:r>
            <a:r>
              <a:rPr lang="en-US" sz="2400" b="1" i="1" dirty="0">
                <a:solidFill>
                  <a:srgbClr val="FFC000"/>
                </a:solidFill>
                <a:latin typeface="Calibri" charset="0"/>
                <a:ea typeface="Calibri" charset="0"/>
                <a:cs typeface="Calibri" charset="0"/>
              </a:rPr>
              <a:t>had had</a:t>
            </a:r>
            <a:r>
              <a:rPr lang="en-US" sz="2400" i="1" dirty="0">
                <a:solidFill>
                  <a:srgbClr val="FFC000"/>
                </a:solidFill>
                <a:latin typeface="Calibri" charset="0"/>
                <a:ea typeface="Calibri" charset="0"/>
                <a:cs typeface="Calibri" charset="0"/>
              </a:rPr>
              <a:t> that car for ten years before it broke down.</a:t>
            </a:r>
            <a:endParaRPr lang="en-US" sz="2400" b="1" i="1" dirty="0">
              <a:solidFill>
                <a:srgbClr val="FFC000"/>
              </a:solidFill>
              <a:latin typeface="Calibri" charset="0"/>
              <a:ea typeface="Calibri" charset="0"/>
              <a:cs typeface="Calibri" charset="0"/>
            </a:endParaRPr>
          </a:p>
        </p:txBody>
      </p:sp>
      <p:pic>
        <p:nvPicPr>
          <p:cNvPr id="3" name="Picture 2"/>
          <p:cNvPicPr>
            <a:picLocks noChangeAspect="1"/>
          </p:cNvPicPr>
          <p:nvPr/>
        </p:nvPicPr>
        <p:blipFill>
          <a:blip r:embed="rId3"/>
          <a:stretch>
            <a:fillRect/>
          </a:stretch>
        </p:blipFill>
        <p:spPr>
          <a:xfrm>
            <a:off x="4164580" y="5451026"/>
            <a:ext cx="3660865" cy="709470"/>
          </a:xfrm>
          <a:prstGeom prst="rect">
            <a:avLst/>
          </a:prstGeom>
        </p:spPr>
      </p:pic>
      <p:pic>
        <p:nvPicPr>
          <p:cNvPr id="9" name="Google Shape;90;p1">
            <a:extLst>
              <a:ext uri="{FF2B5EF4-FFF2-40B4-BE49-F238E27FC236}">
                <a16:creationId xmlns:a16="http://schemas.microsoft.com/office/drawing/2014/main" id="{1C14417A-E33F-0B46-915E-ABFAFA8DF063}"/>
              </a:ext>
            </a:extLst>
          </p:cNvPr>
          <p:cNvPicPr preferRelativeResize="0"/>
          <p:nvPr/>
        </p:nvPicPr>
        <p:blipFill rotWithShape="1">
          <a:blip r:embed="rId4">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8A0FE119-0200-0442-BAF7-CA24D53A2AFE}"/>
              </a:ext>
            </a:extLst>
          </p:cNvPr>
          <p:cNvPicPr>
            <a:picLocks noChangeAspect="1"/>
          </p:cNvPicPr>
          <p:nvPr/>
        </p:nvPicPr>
        <p:blipFill>
          <a:blip r:embed="rId5"/>
          <a:stretch>
            <a:fillRect/>
          </a:stretch>
        </p:blipFill>
        <p:spPr>
          <a:xfrm>
            <a:off x="2450562" y="556124"/>
            <a:ext cx="2376972" cy="968991"/>
          </a:xfrm>
          <a:prstGeom prst="rect">
            <a:avLst/>
          </a:prstGeom>
        </p:spPr>
      </p:pic>
      <p:sp>
        <p:nvSpPr>
          <p:cNvPr id="8" name="Rectangle 7">
            <a:extLst>
              <a:ext uri="{FF2B5EF4-FFF2-40B4-BE49-F238E27FC236}">
                <a16:creationId xmlns:a16="http://schemas.microsoft.com/office/drawing/2014/main" id="{6042AC8F-C617-8540-A5BD-0D218871DB0D}"/>
              </a:ext>
            </a:extLst>
          </p:cNvPr>
          <p:cNvSpPr/>
          <p:nvPr/>
        </p:nvSpPr>
        <p:spPr>
          <a:xfrm>
            <a:off x="6653876" y="464777"/>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3000" dirty="0">
                <a:latin typeface="Calibri" charset="0"/>
                <a:ea typeface="Calibri" charset="0"/>
                <a:cs typeface="Calibri" charset="0"/>
              </a:rPr>
              <a:t>Grammar</a:t>
            </a:r>
          </a:p>
          <a:p>
            <a:pPr algn="ctr"/>
            <a:r>
              <a:rPr lang="ka-GE" sz="3000" dirty="0">
                <a:latin typeface="Calibri" charset="0"/>
                <a:ea typeface="Calibri" charset="0"/>
                <a:cs typeface="Calibri" charset="0"/>
              </a:rPr>
              <a:t>გრამატიკა</a:t>
            </a:r>
            <a:endParaRPr lang="en-US" sz="3000" dirty="0">
              <a:latin typeface="Calibri" charset="0"/>
              <a:ea typeface="Calibri" charset="0"/>
              <a:cs typeface="Calibri" charset="0"/>
            </a:endParaRPr>
          </a:p>
        </p:txBody>
      </p:sp>
    </p:spTree>
    <p:extLst>
      <p:ext uri="{BB962C8B-B14F-4D97-AF65-F5344CB8AC3E}">
        <p14:creationId xmlns:p14="http://schemas.microsoft.com/office/powerpoint/2010/main" val="505418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2" name="Rectangle 1">
            <a:extLst>
              <a:ext uri="{FF2B5EF4-FFF2-40B4-BE49-F238E27FC236}">
                <a16:creationId xmlns:a16="http://schemas.microsoft.com/office/drawing/2014/main" id="{EBCEA2AB-4EC0-894F-9C48-DF6E44FE0776}"/>
              </a:ext>
            </a:extLst>
          </p:cNvPr>
          <p:cNvSpPr/>
          <p:nvPr/>
        </p:nvSpPr>
        <p:spPr>
          <a:xfrm>
            <a:off x="847680" y="2130357"/>
            <a:ext cx="9683198" cy="44941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alibri" charset="0"/>
              <a:ea typeface="Calibri" charset="0"/>
              <a:cs typeface="Calibri" charset="0"/>
            </a:endParaRPr>
          </a:p>
          <a:p>
            <a:r>
              <a:rPr lang="en-US" sz="2600" dirty="0">
                <a:solidFill>
                  <a:schemeClr val="bg1"/>
                </a:solidFill>
                <a:latin typeface="Calibri" charset="0"/>
                <a:ea typeface="Calibri" charset="0"/>
                <a:cs typeface="Calibri" charset="0"/>
              </a:rPr>
              <a:t>To form past perfect tense we use </a:t>
            </a:r>
            <a:r>
              <a:rPr lang="en-US" sz="2600" i="1" dirty="0">
                <a:solidFill>
                  <a:schemeClr val="accent4"/>
                </a:solidFill>
                <a:latin typeface="Calibri" charset="0"/>
                <a:ea typeface="Calibri" charset="0"/>
                <a:cs typeface="Calibri" charset="0"/>
              </a:rPr>
              <a:t>had + past participle</a:t>
            </a:r>
            <a:r>
              <a:rPr lang="en-US" sz="2600" dirty="0">
                <a:solidFill>
                  <a:schemeClr val="bg1"/>
                </a:solidFill>
                <a:latin typeface="Calibri" charset="0"/>
                <a:ea typeface="Calibri" charset="0"/>
                <a:cs typeface="Calibri" charset="0"/>
              </a:rPr>
              <a:t>.</a:t>
            </a:r>
          </a:p>
          <a:p>
            <a:endParaRPr lang="en-US" sz="2800" i="1" dirty="0">
              <a:solidFill>
                <a:schemeClr val="accent4"/>
              </a:solidFill>
              <a:latin typeface="Calibri" charset="0"/>
              <a:ea typeface="Calibri" charset="0"/>
              <a:cs typeface="Calibri" charset="0"/>
            </a:endParaRPr>
          </a:p>
          <a:p>
            <a:r>
              <a:rPr lang="en-US" sz="2600" i="1" dirty="0">
                <a:solidFill>
                  <a:srgbClr val="FFC000"/>
                </a:solidFill>
                <a:latin typeface="Calibri" charset="0"/>
                <a:ea typeface="Calibri" charset="0"/>
                <a:cs typeface="Calibri" charset="0"/>
              </a:rPr>
              <a:t>The town had had the water shortage before the drought.</a:t>
            </a:r>
          </a:p>
          <a:p>
            <a:endParaRPr lang="en-US" sz="2600" i="1" dirty="0">
              <a:solidFill>
                <a:srgbClr val="FFC000"/>
              </a:solidFill>
              <a:latin typeface="Calibri" charset="0"/>
              <a:ea typeface="Calibri" charset="0"/>
              <a:cs typeface="Calibri" charset="0"/>
            </a:endParaRPr>
          </a:p>
          <a:p>
            <a:r>
              <a:rPr lang="en-US" sz="2600" dirty="0">
                <a:solidFill>
                  <a:schemeClr val="bg1"/>
                </a:solidFill>
                <a:latin typeface="Calibri" charset="0"/>
                <a:ea typeface="Calibri" charset="0"/>
                <a:cs typeface="Calibri" charset="0"/>
              </a:rPr>
              <a:t>To form interrogative sentence we start sentence with </a:t>
            </a:r>
            <a:r>
              <a:rPr lang="en-US" sz="2600" i="1" dirty="0">
                <a:solidFill>
                  <a:schemeClr val="accent4"/>
                </a:solidFill>
                <a:latin typeface="Calibri" charset="0"/>
                <a:ea typeface="Calibri" charset="0"/>
                <a:cs typeface="Calibri" charset="0"/>
              </a:rPr>
              <a:t>had</a:t>
            </a:r>
            <a:r>
              <a:rPr lang="en-US" sz="2600" dirty="0">
                <a:solidFill>
                  <a:schemeClr val="accent4"/>
                </a:solidFill>
                <a:latin typeface="Calibri" charset="0"/>
                <a:ea typeface="Calibri" charset="0"/>
                <a:cs typeface="Calibri" charset="0"/>
              </a:rPr>
              <a:t>.</a:t>
            </a:r>
            <a:r>
              <a:rPr lang="en-US" sz="2600" dirty="0">
                <a:solidFill>
                  <a:schemeClr val="bg1"/>
                </a:solidFill>
                <a:latin typeface="Calibri" charset="0"/>
                <a:ea typeface="Calibri" charset="0"/>
                <a:cs typeface="Calibri" charset="0"/>
              </a:rPr>
              <a:t> </a:t>
            </a:r>
          </a:p>
          <a:p>
            <a:endParaRPr lang="en-US" sz="2600" i="1" dirty="0">
              <a:solidFill>
                <a:srgbClr val="FFC000"/>
              </a:solidFill>
              <a:latin typeface="Calibri" charset="0"/>
              <a:ea typeface="Calibri" charset="0"/>
              <a:cs typeface="Calibri" charset="0"/>
            </a:endParaRPr>
          </a:p>
          <a:p>
            <a:r>
              <a:rPr lang="en-US" sz="2600" i="1" dirty="0">
                <a:solidFill>
                  <a:srgbClr val="FFC000"/>
                </a:solidFill>
                <a:latin typeface="Calibri" charset="0"/>
                <a:ea typeface="Calibri" charset="0"/>
                <a:cs typeface="Calibri" charset="0"/>
              </a:rPr>
              <a:t>Had she left the party before your arrival?</a:t>
            </a:r>
          </a:p>
          <a:p>
            <a:endParaRPr lang="en-US" sz="2600" i="1" dirty="0">
              <a:solidFill>
                <a:srgbClr val="FFC000"/>
              </a:solidFill>
              <a:latin typeface="Calibri" charset="0"/>
              <a:ea typeface="Calibri" charset="0"/>
              <a:cs typeface="Calibri" charset="0"/>
            </a:endParaRPr>
          </a:p>
          <a:p>
            <a:r>
              <a:rPr lang="en-US" sz="2600" dirty="0">
                <a:solidFill>
                  <a:schemeClr val="bg1"/>
                </a:solidFill>
                <a:latin typeface="Calibri" charset="0"/>
                <a:ea typeface="Calibri" charset="0"/>
                <a:cs typeface="Calibri" charset="0"/>
              </a:rPr>
              <a:t>To form negative sentence we add </a:t>
            </a:r>
            <a:r>
              <a:rPr lang="en-US" sz="2600" i="1" dirty="0">
                <a:solidFill>
                  <a:schemeClr val="accent4"/>
                </a:solidFill>
                <a:latin typeface="Calibri" charset="0"/>
                <a:ea typeface="Calibri" charset="0"/>
                <a:cs typeface="Calibri" charset="0"/>
              </a:rPr>
              <a:t>not</a:t>
            </a:r>
            <a:r>
              <a:rPr lang="en-US" sz="2600" dirty="0">
                <a:solidFill>
                  <a:schemeClr val="accent4"/>
                </a:solidFill>
                <a:latin typeface="Calibri" charset="0"/>
                <a:ea typeface="Calibri" charset="0"/>
                <a:cs typeface="Calibri" charset="0"/>
              </a:rPr>
              <a:t>. </a:t>
            </a:r>
          </a:p>
          <a:p>
            <a:endParaRPr lang="en-US" sz="2600" dirty="0">
              <a:solidFill>
                <a:schemeClr val="bg1"/>
              </a:solidFill>
              <a:latin typeface="Calibri" charset="0"/>
              <a:ea typeface="Calibri" charset="0"/>
              <a:cs typeface="Calibri" charset="0"/>
            </a:endParaRPr>
          </a:p>
          <a:p>
            <a:r>
              <a:rPr lang="en-US" sz="2600" i="1" dirty="0">
                <a:solidFill>
                  <a:srgbClr val="FFC000"/>
                </a:solidFill>
                <a:latin typeface="Calibri" charset="0"/>
                <a:ea typeface="Calibri" charset="0"/>
                <a:cs typeface="Calibri" charset="0"/>
              </a:rPr>
              <a:t>She had not seen a bear before she moved to Alaska. </a:t>
            </a:r>
          </a:p>
          <a:p>
            <a:endParaRPr lang="en-US" sz="2800" i="1" dirty="0">
              <a:solidFill>
                <a:srgbClr val="FFC000"/>
              </a:solidFill>
              <a:latin typeface="Calibri" charset="0"/>
              <a:ea typeface="Calibri" charset="0"/>
              <a:cs typeface="Calibri" charset="0"/>
            </a:endParaRPr>
          </a:p>
        </p:txBody>
      </p:sp>
      <p:pic>
        <p:nvPicPr>
          <p:cNvPr id="9"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
        <p:nvSpPr>
          <p:cNvPr id="6" name="Rectangle 5">
            <a:extLst>
              <a:ext uri="{FF2B5EF4-FFF2-40B4-BE49-F238E27FC236}">
                <a16:creationId xmlns:a16="http://schemas.microsoft.com/office/drawing/2014/main" id="{6042AC8F-C617-8540-A5BD-0D218871DB0D}"/>
              </a:ext>
            </a:extLst>
          </p:cNvPr>
          <p:cNvSpPr/>
          <p:nvPr/>
        </p:nvSpPr>
        <p:spPr>
          <a:xfrm>
            <a:off x="6653876" y="464777"/>
            <a:ext cx="4350328" cy="1325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3000" dirty="0">
                <a:latin typeface="Calibri" charset="0"/>
                <a:ea typeface="Calibri" charset="0"/>
                <a:cs typeface="Calibri" charset="0"/>
              </a:rPr>
              <a:t>Grammar</a:t>
            </a:r>
          </a:p>
          <a:p>
            <a:pPr algn="ctr"/>
            <a:r>
              <a:rPr lang="ka-GE" sz="3000" dirty="0">
                <a:latin typeface="Calibri" charset="0"/>
                <a:ea typeface="Calibri" charset="0"/>
                <a:cs typeface="Calibri" charset="0"/>
              </a:rPr>
              <a:t>გრამატიკა</a:t>
            </a:r>
            <a:endParaRPr lang="en-US" sz="3000" dirty="0">
              <a:latin typeface="Calibri" charset="0"/>
              <a:ea typeface="Calibri" charset="0"/>
              <a:cs typeface="Calibri" charset="0"/>
            </a:endParaRPr>
          </a:p>
        </p:txBody>
      </p:sp>
    </p:spTree>
    <p:extLst>
      <p:ext uri="{BB962C8B-B14F-4D97-AF65-F5344CB8AC3E}">
        <p14:creationId xmlns:p14="http://schemas.microsoft.com/office/powerpoint/2010/main" val="13984563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979207" y="469150"/>
            <a:ext cx="10707900" cy="5878200"/>
          </a:xfrm>
          <a:prstGeom prst="rect">
            <a:avLst/>
          </a:prstGeom>
          <a:noFill/>
          <a:ln>
            <a:noFill/>
          </a:ln>
        </p:spPr>
        <p:txBody>
          <a:bodyPr spcFirstLastPara="1" wrap="square" lIns="91425" tIns="91425" rIns="91425" bIns="91425" anchor="t" anchorCtr="0">
            <a:noAutofit/>
          </a:bodyPr>
          <a:lstStyle/>
          <a:p>
            <a:pPr lvl="0" algn="just"/>
            <a:endParaRPr lang="en-US" sz="6000" dirty="0">
              <a:latin typeface="Sylfaen Regular" pitchFamily="18" charset="0"/>
              <a:ea typeface="Times New Roman"/>
              <a:cs typeface="Times New Roman"/>
              <a:sym typeface="Times New Roman"/>
            </a:endParaRPr>
          </a:p>
        </p:txBody>
      </p:sp>
      <p:sp>
        <p:nvSpPr>
          <p:cNvPr id="7" name="Rectangle: Rounded Corners 5">
            <a:extLst>
              <a:ext uri="{FF2B5EF4-FFF2-40B4-BE49-F238E27FC236}">
                <a16:creationId xmlns:a16="http://schemas.microsoft.com/office/drawing/2014/main" id="{C633668A-C180-4A05-AB4F-6AAFDE5258A4}"/>
              </a:ext>
            </a:extLst>
          </p:cNvPr>
          <p:cNvSpPr/>
          <p:nvPr/>
        </p:nvSpPr>
        <p:spPr>
          <a:xfrm>
            <a:off x="533778" y="2605225"/>
            <a:ext cx="10944859" cy="30022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bg1"/>
                </a:solidFill>
                <a:latin typeface="Calibri" panose="020F0502020204030204" pitchFamily="34" charset="0"/>
                <a:cs typeface="Calibri" panose="020F0502020204030204" pitchFamily="34" charset="0"/>
              </a:rPr>
              <a:t>She soon </a:t>
            </a:r>
            <a:r>
              <a:rPr lang="en-US" sz="2800" dirty="0" err="1">
                <a:solidFill>
                  <a:schemeClr val="bg1"/>
                </a:solidFill>
                <a:latin typeface="Calibri" panose="020F0502020204030204" pitchFamily="34" charset="0"/>
                <a:cs typeface="Calibri" panose="020F0502020204030204" pitchFamily="34" charset="0"/>
              </a:rPr>
              <a:t>realised</a:t>
            </a:r>
            <a:r>
              <a:rPr lang="en-US" sz="2800" dirty="0">
                <a:solidFill>
                  <a:schemeClr val="bg1"/>
                </a:solidFill>
                <a:latin typeface="Calibri" panose="020F0502020204030204" pitchFamily="34" charset="0"/>
                <a:cs typeface="Calibri" panose="020F0502020204030204" pitchFamily="34" charset="0"/>
              </a:rPr>
              <a:t> that she </a:t>
            </a:r>
            <a:r>
              <a:rPr lang="mr-IN" sz="2800" dirty="0">
                <a:solidFill>
                  <a:schemeClr val="bg1"/>
                </a:solidFill>
                <a:latin typeface="Calibri" panose="020F0502020204030204" pitchFamily="34" charset="0"/>
                <a:cs typeface="Calibri" panose="020F0502020204030204" pitchFamily="34" charset="0"/>
              </a:rPr>
              <a:t>………</a:t>
            </a:r>
            <a:r>
              <a:rPr lang="en-US" sz="2800" dirty="0">
                <a:solidFill>
                  <a:schemeClr val="bg1"/>
                </a:solidFill>
                <a:latin typeface="Calibri" panose="020F0502020204030204" pitchFamily="34" charset="0"/>
                <a:cs typeface="Calibri" panose="020F0502020204030204" pitchFamily="34" charset="0"/>
              </a:rPr>
              <a:t> (spend) all the money.</a:t>
            </a:r>
          </a:p>
          <a:p>
            <a:r>
              <a:rPr lang="en-US" sz="2800" dirty="0">
                <a:solidFill>
                  <a:schemeClr val="bg1"/>
                </a:solidFill>
                <a:latin typeface="Calibri" panose="020F0502020204030204" pitchFamily="34" charset="0"/>
                <a:cs typeface="Calibri" panose="020F0502020204030204" pitchFamily="34" charset="0"/>
              </a:rPr>
              <a:t>  </a:t>
            </a:r>
          </a:p>
          <a:p>
            <a:r>
              <a:rPr lang="en-US" sz="2800" i="1" dirty="0">
                <a:solidFill>
                  <a:srgbClr val="FFC000"/>
                </a:solidFill>
                <a:latin typeface="Calibri" panose="020F0502020204030204" pitchFamily="34" charset="0"/>
                <a:cs typeface="Calibri" panose="020F0502020204030204" pitchFamily="34" charset="0"/>
              </a:rPr>
              <a:t>She soon </a:t>
            </a:r>
            <a:r>
              <a:rPr lang="en-US" sz="2800" i="1" dirty="0" err="1">
                <a:solidFill>
                  <a:srgbClr val="FFC000"/>
                </a:solidFill>
                <a:latin typeface="Calibri" panose="020F0502020204030204" pitchFamily="34" charset="0"/>
                <a:cs typeface="Calibri" panose="020F0502020204030204" pitchFamily="34" charset="0"/>
              </a:rPr>
              <a:t>realised</a:t>
            </a:r>
            <a:r>
              <a:rPr lang="en-US" sz="2800" i="1" dirty="0">
                <a:solidFill>
                  <a:srgbClr val="FFC000"/>
                </a:solidFill>
                <a:latin typeface="Calibri" panose="020F0502020204030204" pitchFamily="34" charset="0"/>
                <a:cs typeface="Calibri" panose="020F0502020204030204" pitchFamily="34" charset="0"/>
              </a:rPr>
              <a:t> that she had spent all the money.</a:t>
            </a:r>
            <a:endParaRPr lang="en-US" sz="2800" dirty="0">
              <a:solidFill>
                <a:srgbClr val="FFC000"/>
              </a:solidFill>
              <a:latin typeface="Calibri" panose="020F0502020204030204" pitchFamily="34" charset="0"/>
              <a:cs typeface="Calibri" panose="020F0502020204030204" pitchFamily="34" charset="0"/>
            </a:endParaRPr>
          </a:p>
          <a:p>
            <a:r>
              <a:rPr lang="en-US" sz="2800" dirty="0">
                <a:solidFill>
                  <a:srgbClr val="FFC000"/>
                </a:solidFill>
                <a:latin typeface="Calibri" panose="020F0502020204030204" pitchFamily="34" charset="0"/>
                <a:cs typeface="Calibri" panose="020F0502020204030204" pitchFamily="34" charset="0"/>
              </a:rPr>
              <a:t>  </a:t>
            </a:r>
          </a:p>
        </p:txBody>
      </p:sp>
      <p:sp>
        <p:nvSpPr>
          <p:cNvPr id="6" name="Rectangle 5">
            <a:extLst>
              <a:ext uri="{FF2B5EF4-FFF2-40B4-BE49-F238E27FC236}">
                <a16:creationId xmlns:a16="http://schemas.microsoft.com/office/drawing/2014/main" id="{6042AC8F-C617-8540-A5BD-0D218871DB0D}"/>
              </a:ext>
            </a:extLst>
          </p:cNvPr>
          <p:cNvSpPr/>
          <p:nvPr/>
        </p:nvSpPr>
        <p:spPr>
          <a:xfrm>
            <a:off x="7110919" y="567926"/>
            <a:ext cx="4367719" cy="978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Calibri" panose="020F0502020204030204" pitchFamily="34" charset="0"/>
              <a:cs typeface="Calibri" panose="020F0502020204030204" pitchFamily="34" charset="0"/>
            </a:endParaRPr>
          </a:p>
          <a:p>
            <a:pPr algn="ctr"/>
            <a:r>
              <a:rPr lang="en-US" sz="2800" dirty="0">
                <a:solidFill>
                  <a:schemeClr val="bg1"/>
                </a:solidFill>
                <a:latin typeface="Calibri" panose="020F0502020204030204" pitchFamily="34" charset="0"/>
                <a:cs typeface="Calibri" panose="020F0502020204030204" pitchFamily="34" charset="0"/>
              </a:rPr>
              <a:t>Grammar Activity</a:t>
            </a:r>
          </a:p>
          <a:p>
            <a:pPr algn="ctr"/>
            <a:r>
              <a:rPr lang="ka-GE" sz="2800" dirty="0">
                <a:solidFill>
                  <a:schemeClr val="bg1"/>
                </a:solidFill>
                <a:latin typeface="Calibri" panose="020F0502020204030204" pitchFamily="34" charset="0"/>
                <a:cs typeface="Calibri" panose="020F0502020204030204" pitchFamily="34" charset="0"/>
              </a:rPr>
              <a:t>გრამატიკის დავალება</a:t>
            </a:r>
            <a:endParaRPr lang="en-US" sz="2800" dirty="0">
              <a:solidFill>
                <a:schemeClr val="bg1"/>
              </a:solidFill>
              <a:latin typeface="Calibri" panose="020F0502020204030204" pitchFamily="34" charset="0"/>
              <a:cs typeface="Calibri" panose="020F0502020204030204" pitchFamily="34" charset="0"/>
            </a:endParaRPr>
          </a:p>
          <a:p>
            <a:pPr algn="ctr"/>
            <a:endParaRPr lang="en-US" sz="2800" dirty="0">
              <a:latin typeface="Calibri" charset="0"/>
              <a:ea typeface="Calibri" charset="0"/>
              <a:cs typeface="Calibri" charset="0"/>
            </a:endParaRPr>
          </a:p>
        </p:txBody>
      </p:sp>
      <p:pic>
        <p:nvPicPr>
          <p:cNvPr id="9"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 calcmode="lin" valueType="num">
                                      <p:cBhvr additive="base">
                                        <p:cTn id="14"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 calcmode="lin" valueType="num">
                                      <p:cBhvr additive="base">
                                        <p:cTn id="18"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883125" y="469150"/>
            <a:ext cx="10707900" cy="5878200"/>
          </a:xfrm>
          <a:prstGeom prst="rect">
            <a:avLst/>
          </a:prstGeom>
          <a:noFill/>
          <a:ln>
            <a:noFill/>
          </a:ln>
        </p:spPr>
        <p:txBody>
          <a:bodyPr spcFirstLastPara="1" wrap="square" lIns="91425" tIns="91425" rIns="91425" bIns="91425" anchor="t" anchorCtr="0">
            <a:noAutofit/>
          </a:bodyPr>
          <a:lstStyle/>
          <a:p>
            <a:pPr lvl="0" algn="just"/>
            <a:endParaRPr lang="en-US" sz="6000" dirty="0">
              <a:latin typeface="Sylfaen Regular" pitchFamily="18" charset="0"/>
              <a:ea typeface="Times New Roman"/>
              <a:cs typeface="Times New Roman"/>
              <a:sym typeface="Times New Roman"/>
            </a:endParaRPr>
          </a:p>
        </p:txBody>
      </p:sp>
      <p:sp>
        <p:nvSpPr>
          <p:cNvPr id="7" name="Rectangle: Rounded Corners 5">
            <a:extLst>
              <a:ext uri="{FF2B5EF4-FFF2-40B4-BE49-F238E27FC236}">
                <a16:creationId xmlns:a16="http://schemas.microsoft.com/office/drawing/2014/main" id="{C633668A-C180-4A05-AB4F-6AAFDE5258A4}"/>
              </a:ext>
            </a:extLst>
          </p:cNvPr>
          <p:cNvSpPr/>
          <p:nvPr/>
        </p:nvSpPr>
        <p:spPr>
          <a:xfrm>
            <a:off x="533779" y="2409332"/>
            <a:ext cx="10944859" cy="31075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bg1"/>
                </a:solidFill>
                <a:latin typeface="Calibri" panose="020F0502020204030204" pitchFamily="34" charset="0"/>
                <a:cs typeface="Calibri" panose="020F0502020204030204" pitchFamily="34" charset="0"/>
              </a:rPr>
              <a:t>When all the guests </a:t>
            </a:r>
            <a:r>
              <a:rPr lang="mr-IN" sz="2800" dirty="0">
                <a:solidFill>
                  <a:schemeClr val="bg1"/>
                </a:solidFill>
                <a:latin typeface="Calibri" panose="020F0502020204030204" pitchFamily="34" charset="0"/>
                <a:cs typeface="Calibri" panose="020F0502020204030204" pitchFamily="34" charset="0"/>
              </a:rPr>
              <a:t>……</a:t>
            </a:r>
            <a:r>
              <a:rPr lang="en-US" sz="2800" dirty="0">
                <a:solidFill>
                  <a:schemeClr val="bg1"/>
                </a:solidFill>
                <a:latin typeface="Calibri" panose="020F0502020204030204" pitchFamily="34" charset="0"/>
                <a:cs typeface="Calibri" panose="020F0502020204030204" pitchFamily="34" charset="0"/>
              </a:rPr>
              <a:t> (leave) I started tidying. </a:t>
            </a:r>
          </a:p>
          <a:p>
            <a:endParaRPr lang="en-US" sz="2800" dirty="0">
              <a:solidFill>
                <a:schemeClr val="bg1"/>
              </a:solidFill>
              <a:latin typeface="Calibri" panose="020F0502020204030204" pitchFamily="34" charset="0"/>
              <a:cs typeface="Calibri" panose="020F0502020204030204" pitchFamily="34" charset="0"/>
            </a:endParaRPr>
          </a:p>
          <a:p>
            <a:r>
              <a:rPr lang="en-US" sz="2800" dirty="0">
                <a:solidFill>
                  <a:schemeClr val="accent4"/>
                </a:solidFill>
                <a:latin typeface="Calibri" panose="020F0502020204030204" pitchFamily="34" charset="0"/>
                <a:cs typeface="Calibri" panose="020F0502020204030204" pitchFamily="34" charset="0"/>
              </a:rPr>
              <a:t>When all the guests had left I started tidying. </a:t>
            </a:r>
            <a:endParaRPr lang="en-US" sz="2800" i="1" dirty="0">
              <a:solidFill>
                <a:schemeClr val="accent4"/>
              </a:solidFill>
              <a:latin typeface="Calibri" panose="020F0502020204030204" pitchFamily="34" charset="0"/>
              <a:cs typeface="Calibri" panose="020F0502020204030204" pitchFamily="34" charset="0"/>
            </a:endParaRPr>
          </a:p>
        </p:txBody>
      </p:sp>
      <p:pic>
        <p:nvPicPr>
          <p:cNvPr id="9"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1" name="Picture 10">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
        <p:nvSpPr>
          <p:cNvPr id="8" name="Rectangle 7">
            <a:extLst>
              <a:ext uri="{FF2B5EF4-FFF2-40B4-BE49-F238E27FC236}">
                <a16:creationId xmlns:a16="http://schemas.microsoft.com/office/drawing/2014/main" id="{6042AC8F-C617-8540-A5BD-0D218871DB0D}"/>
              </a:ext>
            </a:extLst>
          </p:cNvPr>
          <p:cNvSpPr/>
          <p:nvPr/>
        </p:nvSpPr>
        <p:spPr>
          <a:xfrm>
            <a:off x="7110919" y="567926"/>
            <a:ext cx="4367719" cy="978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Calibri" panose="020F0502020204030204" pitchFamily="34" charset="0"/>
              <a:cs typeface="Calibri" panose="020F0502020204030204" pitchFamily="34" charset="0"/>
            </a:endParaRPr>
          </a:p>
          <a:p>
            <a:pPr algn="ctr"/>
            <a:r>
              <a:rPr lang="en-US" sz="2800" dirty="0">
                <a:solidFill>
                  <a:schemeClr val="bg1"/>
                </a:solidFill>
                <a:latin typeface="Calibri" panose="020F0502020204030204" pitchFamily="34" charset="0"/>
                <a:cs typeface="Calibri" panose="020F0502020204030204" pitchFamily="34" charset="0"/>
              </a:rPr>
              <a:t>Grammar Activity</a:t>
            </a:r>
          </a:p>
          <a:p>
            <a:pPr algn="ctr"/>
            <a:r>
              <a:rPr lang="ka-GE" sz="2800" dirty="0">
                <a:solidFill>
                  <a:schemeClr val="bg1"/>
                </a:solidFill>
                <a:latin typeface="Calibri" panose="020F0502020204030204" pitchFamily="34" charset="0"/>
                <a:cs typeface="Calibri" panose="020F0502020204030204" pitchFamily="34" charset="0"/>
              </a:rPr>
              <a:t>გრამატიკის დავალება</a:t>
            </a:r>
            <a:endParaRPr lang="en-US" sz="2800" dirty="0">
              <a:solidFill>
                <a:schemeClr val="bg1"/>
              </a:solidFill>
              <a:latin typeface="Calibri" panose="020F0502020204030204" pitchFamily="34" charset="0"/>
              <a:cs typeface="Calibri" panose="020F0502020204030204" pitchFamily="34" charset="0"/>
            </a:endParaRPr>
          </a:p>
          <a:p>
            <a:pPr algn="ctr"/>
            <a:endParaRPr lang="en-US" sz="3000" dirty="0">
              <a:latin typeface="Calibri" charset="0"/>
              <a:ea typeface="Calibri" charset="0"/>
              <a:cs typeface="Calibri" charset="0"/>
            </a:endParaRPr>
          </a:p>
        </p:txBody>
      </p:sp>
    </p:spTree>
    <p:extLst>
      <p:ext uri="{BB962C8B-B14F-4D97-AF65-F5344CB8AC3E}">
        <p14:creationId xmlns:p14="http://schemas.microsoft.com/office/powerpoint/2010/main" val="75996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883125" y="469150"/>
            <a:ext cx="10707900" cy="5878200"/>
          </a:xfrm>
          <a:prstGeom prst="rect">
            <a:avLst/>
          </a:prstGeom>
          <a:noFill/>
          <a:ln>
            <a:noFill/>
          </a:ln>
        </p:spPr>
        <p:txBody>
          <a:bodyPr spcFirstLastPara="1" wrap="square" lIns="91425" tIns="91425" rIns="91425" bIns="91425" anchor="t" anchorCtr="0">
            <a:noAutofit/>
          </a:bodyPr>
          <a:lstStyle/>
          <a:p>
            <a:pPr lvl="0" algn="just"/>
            <a:endParaRPr lang="en-US" sz="6000" dirty="0">
              <a:latin typeface="Sylfaen Regular" pitchFamily="18" charset="0"/>
              <a:ea typeface="Times New Roman"/>
              <a:cs typeface="Times New Roman"/>
              <a:sym typeface="Times New Roman"/>
            </a:endParaRPr>
          </a:p>
        </p:txBody>
      </p:sp>
      <p:sp>
        <p:nvSpPr>
          <p:cNvPr id="7" name="Rectangle: Rounded Corners 5">
            <a:extLst>
              <a:ext uri="{FF2B5EF4-FFF2-40B4-BE49-F238E27FC236}">
                <a16:creationId xmlns:a16="http://schemas.microsoft.com/office/drawing/2014/main" id="{C633668A-C180-4A05-AB4F-6AAFDE5258A4}"/>
              </a:ext>
            </a:extLst>
          </p:cNvPr>
          <p:cNvSpPr/>
          <p:nvPr/>
        </p:nvSpPr>
        <p:spPr>
          <a:xfrm>
            <a:off x="560282" y="2722024"/>
            <a:ext cx="10944859" cy="2810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A998593-0AF6-46CA-B7D5-177946EB5FA5}"/>
              </a:ext>
            </a:extLst>
          </p:cNvPr>
          <p:cNvSpPr txBox="1"/>
          <p:nvPr/>
        </p:nvSpPr>
        <p:spPr>
          <a:xfrm>
            <a:off x="697751" y="3058607"/>
            <a:ext cx="9911167" cy="1815882"/>
          </a:xfrm>
          <a:prstGeom prst="rect">
            <a:avLst/>
          </a:prstGeom>
          <a:noFill/>
        </p:spPr>
        <p:txBody>
          <a:bodyPr wrap="square" rtlCol="0">
            <a:spAutoFit/>
          </a:bodyPr>
          <a:lstStyle/>
          <a:p>
            <a:endParaRPr lang="en-US" sz="2800" dirty="0">
              <a:solidFill>
                <a:schemeClr val="bg1"/>
              </a:solidFill>
              <a:latin typeface="Calibri" panose="020F0502020204030204" pitchFamily="34" charset="0"/>
              <a:cs typeface="Calibri" panose="020F0502020204030204" pitchFamily="34" charset="0"/>
            </a:endParaRPr>
          </a:p>
          <a:p>
            <a:r>
              <a:rPr lang="en-US" sz="2800" dirty="0">
                <a:solidFill>
                  <a:schemeClr val="bg1"/>
                </a:solidFill>
                <a:latin typeface="Calibri" panose="020F0502020204030204" pitchFamily="34" charset="0"/>
                <a:cs typeface="Calibri" panose="020F0502020204030204" pitchFamily="34" charset="0"/>
              </a:rPr>
              <a:t>She </a:t>
            </a:r>
            <a:r>
              <a:rPr lang="mr-IN" sz="2800" dirty="0">
                <a:solidFill>
                  <a:schemeClr val="bg1"/>
                </a:solidFill>
                <a:latin typeface="Calibri" panose="020F0502020204030204" pitchFamily="34" charset="0"/>
                <a:cs typeface="Calibri" panose="020F0502020204030204" pitchFamily="34" charset="0"/>
              </a:rPr>
              <a:t>………</a:t>
            </a:r>
            <a:r>
              <a:rPr lang="en-US" sz="2800" dirty="0">
                <a:solidFill>
                  <a:schemeClr val="bg1"/>
                </a:solidFill>
                <a:latin typeface="Calibri" panose="020F0502020204030204" pitchFamily="34" charset="0"/>
                <a:cs typeface="Calibri" panose="020F0502020204030204" pitchFamily="34" charset="0"/>
              </a:rPr>
              <a:t>. (be/not) very upset when he did not answer the email.</a:t>
            </a:r>
          </a:p>
          <a:p>
            <a:endParaRPr lang="en-US" sz="2800" dirty="0">
              <a:solidFill>
                <a:schemeClr val="bg1"/>
              </a:solidFill>
              <a:latin typeface="Calibri" panose="020F0502020204030204" pitchFamily="34" charset="0"/>
              <a:cs typeface="Calibri" panose="020F0502020204030204" pitchFamily="34" charset="0"/>
            </a:endParaRPr>
          </a:p>
          <a:p>
            <a:r>
              <a:rPr lang="en-US" sz="2800" i="1" dirty="0">
                <a:solidFill>
                  <a:schemeClr val="accent4"/>
                </a:solidFill>
                <a:latin typeface="Calibri" panose="020F0502020204030204" pitchFamily="34" charset="0"/>
                <a:cs typeface="Calibri" panose="020F0502020204030204" pitchFamily="34" charset="0"/>
              </a:rPr>
              <a:t>She had not been very upset when he did not answer the email.</a:t>
            </a:r>
          </a:p>
        </p:txBody>
      </p:sp>
      <p:pic>
        <p:nvPicPr>
          <p:cNvPr id="9"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0" name="Picture 9">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
        <p:nvSpPr>
          <p:cNvPr id="8" name="Rectangle 7">
            <a:extLst>
              <a:ext uri="{FF2B5EF4-FFF2-40B4-BE49-F238E27FC236}">
                <a16:creationId xmlns:a16="http://schemas.microsoft.com/office/drawing/2014/main" id="{6042AC8F-C617-8540-A5BD-0D218871DB0D}"/>
              </a:ext>
            </a:extLst>
          </p:cNvPr>
          <p:cNvSpPr/>
          <p:nvPr/>
        </p:nvSpPr>
        <p:spPr>
          <a:xfrm>
            <a:off x="7110919" y="567926"/>
            <a:ext cx="4367719" cy="978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Calibri" panose="020F0502020204030204" pitchFamily="34" charset="0"/>
              <a:cs typeface="Calibri" panose="020F0502020204030204" pitchFamily="34" charset="0"/>
            </a:endParaRPr>
          </a:p>
          <a:p>
            <a:pPr algn="ctr"/>
            <a:r>
              <a:rPr lang="en-US" sz="2800" dirty="0">
                <a:solidFill>
                  <a:schemeClr val="bg1"/>
                </a:solidFill>
                <a:latin typeface="Calibri" panose="020F0502020204030204" pitchFamily="34" charset="0"/>
                <a:cs typeface="Calibri" panose="020F0502020204030204" pitchFamily="34" charset="0"/>
              </a:rPr>
              <a:t>Grammar Activity</a:t>
            </a:r>
          </a:p>
          <a:p>
            <a:pPr algn="ctr"/>
            <a:r>
              <a:rPr lang="ka-GE" sz="2800" dirty="0">
                <a:solidFill>
                  <a:schemeClr val="bg1"/>
                </a:solidFill>
                <a:latin typeface="Calibri" panose="020F0502020204030204" pitchFamily="34" charset="0"/>
                <a:cs typeface="Calibri" panose="020F0502020204030204" pitchFamily="34" charset="0"/>
              </a:rPr>
              <a:t>გრამატიკის დავალება</a:t>
            </a:r>
            <a:endParaRPr lang="en-US" sz="2800" dirty="0">
              <a:solidFill>
                <a:schemeClr val="bg1"/>
              </a:solidFill>
              <a:latin typeface="Calibri" panose="020F0502020204030204" pitchFamily="34" charset="0"/>
              <a:cs typeface="Calibri" panose="020F0502020204030204" pitchFamily="34" charset="0"/>
            </a:endParaRPr>
          </a:p>
          <a:p>
            <a:pPr algn="ctr"/>
            <a:endParaRPr lang="en-US" sz="3000" dirty="0">
              <a:latin typeface="Calibri" charset="0"/>
              <a:ea typeface="Calibri" charset="0"/>
              <a:cs typeface="Calibri" charset="0"/>
            </a:endParaRPr>
          </a:p>
        </p:txBody>
      </p:sp>
    </p:spTree>
    <p:extLst>
      <p:ext uri="{BB962C8B-B14F-4D97-AF65-F5344CB8AC3E}">
        <p14:creationId xmlns:p14="http://schemas.microsoft.com/office/powerpoint/2010/main" val="79939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additive="base">
                                        <p:cTn id="14"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883125" y="469150"/>
            <a:ext cx="10707900" cy="5878200"/>
          </a:xfrm>
          <a:prstGeom prst="rect">
            <a:avLst/>
          </a:prstGeom>
          <a:noFill/>
          <a:ln>
            <a:noFill/>
          </a:ln>
        </p:spPr>
        <p:txBody>
          <a:bodyPr spcFirstLastPara="1" wrap="square" lIns="91425" tIns="91425" rIns="91425" bIns="91425" anchor="t" anchorCtr="0">
            <a:noAutofit/>
          </a:bodyPr>
          <a:lstStyle/>
          <a:p>
            <a:pPr lvl="0" algn="just"/>
            <a:endParaRPr lang="en-US" sz="6000" dirty="0">
              <a:latin typeface="Sylfaen Regular" pitchFamily="18" charset="0"/>
              <a:ea typeface="Times New Roman"/>
              <a:cs typeface="Times New Roman"/>
              <a:sym typeface="Times New Roman"/>
            </a:endParaRPr>
          </a:p>
        </p:txBody>
      </p:sp>
      <p:sp>
        <p:nvSpPr>
          <p:cNvPr id="7" name="Rectangle: Rounded Corners 5">
            <a:extLst>
              <a:ext uri="{FF2B5EF4-FFF2-40B4-BE49-F238E27FC236}">
                <a16:creationId xmlns:a16="http://schemas.microsoft.com/office/drawing/2014/main" id="{C633668A-C180-4A05-AB4F-6AAFDE5258A4}"/>
              </a:ext>
            </a:extLst>
          </p:cNvPr>
          <p:cNvSpPr/>
          <p:nvPr/>
        </p:nvSpPr>
        <p:spPr>
          <a:xfrm>
            <a:off x="441885" y="2720303"/>
            <a:ext cx="10944859" cy="2810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mr-IN" sz="2800" dirty="0">
                <a:solidFill>
                  <a:schemeClr val="bg1"/>
                </a:solidFill>
                <a:latin typeface="Calibri" panose="020F0502020204030204" pitchFamily="34" charset="0"/>
                <a:cs typeface="Calibri" panose="020F0502020204030204" pitchFamily="34" charset="0"/>
              </a:rPr>
              <a:t>……</a:t>
            </a:r>
            <a:r>
              <a:rPr lang="en-US" sz="2800" dirty="0">
                <a:solidFill>
                  <a:schemeClr val="bg1"/>
                </a:solidFill>
                <a:latin typeface="Calibri" panose="020F0502020204030204" pitchFamily="34" charset="0"/>
                <a:cs typeface="Calibri" panose="020F0502020204030204" pitchFamily="34" charset="0"/>
              </a:rPr>
              <a:t>. the film already </a:t>
            </a:r>
            <a:r>
              <a:rPr lang="mr-IN" sz="2800" dirty="0">
                <a:solidFill>
                  <a:schemeClr val="bg1"/>
                </a:solidFill>
                <a:latin typeface="Calibri" panose="020F0502020204030204" pitchFamily="34" charset="0"/>
                <a:cs typeface="Calibri" panose="020F0502020204030204" pitchFamily="34" charset="0"/>
              </a:rPr>
              <a:t>……</a:t>
            </a:r>
            <a:r>
              <a:rPr lang="en-US" sz="2800" dirty="0">
                <a:solidFill>
                  <a:schemeClr val="bg1"/>
                </a:solidFill>
                <a:latin typeface="Calibri" panose="020F0502020204030204" pitchFamily="34" charset="0"/>
                <a:cs typeface="Calibri" panose="020F0502020204030204" pitchFamily="34" charset="0"/>
              </a:rPr>
              <a:t>. (start) when you arrived?</a:t>
            </a:r>
          </a:p>
          <a:p>
            <a:endParaRPr lang="en-US" sz="2800" dirty="0">
              <a:solidFill>
                <a:schemeClr val="bg1"/>
              </a:solidFill>
              <a:latin typeface="Calibri" panose="020F0502020204030204" pitchFamily="34" charset="0"/>
              <a:cs typeface="Calibri" panose="020F0502020204030204" pitchFamily="34" charset="0"/>
            </a:endParaRPr>
          </a:p>
          <a:p>
            <a:r>
              <a:rPr lang="en-US" sz="2800" dirty="0">
                <a:solidFill>
                  <a:schemeClr val="accent4"/>
                </a:solidFill>
                <a:latin typeface="Calibri" panose="020F0502020204030204" pitchFamily="34" charset="0"/>
                <a:cs typeface="Calibri" panose="020F0502020204030204" pitchFamily="34" charset="0"/>
              </a:rPr>
              <a:t>Had the film already started when you arrived?</a:t>
            </a:r>
          </a:p>
        </p:txBody>
      </p:sp>
      <p:pic>
        <p:nvPicPr>
          <p:cNvPr id="8"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
        <p:nvSpPr>
          <p:cNvPr id="10" name="Rectangle 9">
            <a:extLst>
              <a:ext uri="{FF2B5EF4-FFF2-40B4-BE49-F238E27FC236}">
                <a16:creationId xmlns:a16="http://schemas.microsoft.com/office/drawing/2014/main" id="{6042AC8F-C617-8540-A5BD-0D218871DB0D}"/>
              </a:ext>
            </a:extLst>
          </p:cNvPr>
          <p:cNvSpPr/>
          <p:nvPr/>
        </p:nvSpPr>
        <p:spPr>
          <a:xfrm>
            <a:off x="7110919" y="567926"/>
            <a:ext cx="4367719" cy="978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Calibri" panose="020F0502020204030204" pitchFamily="34" charset="0"/>
              <a:cs typeface="Calibri" panose="020F0502020204030204" pitchFamily="34" charset="0"/>
            </a:endParaRPr>
          </a:p>
          <a:p>
            <a:pPr algn="ctr"/>
            <a:r>
              <a:rPr lang="en-US" sz="2800" dirty="0">
                <a:solidFill>
                  <a:schemeClr val="bg1"/>
                </a:solidFill>
                <a:latin typeface="Calibri" panose="020F0502020204030204" pitchFamily="34" charset="0"/>
                <a:cs typeface="Calibri" panose="020F0502020204030204" pitchFamily="34" charset="0"/>
              </a:rPr>
              <a:t>Grammar Activity</a:t>
            </a:r>
          </a:p>
          <a:p>
            <a:pPr algn="ctr"/>
            <a:r>
              <a:rPr lang="ka-GE" sz="2800" dirty="0">
                <a:solidFill>
                  <a:schemeClr val="bg1"/>
                </a:solidFill>
                <a:latin typeface="Calibri" panose="020F0502020204030204" pitchFamily="34" charset="0"/>
                <a:cs typeface="Calibri" panose="020F0502020204030204" pitchFamily="34" charset="0"/>
              </a:rPr>
              <a:t>გრამატიკის დავალება</a:t>
            </a:r>
            <a:endParaRPr lang="en-US" sz="2800" dirty="0">
              <a:solidFill>
                <a:schemeClr val="bg1"/>
              </a:solidFill>
              <a:latin typeface="Calibri" panose="020F0502020204030204" pitchFamily="34" charset="0"/>
              <a:cs typeface="Calibri" panose="020F0502020204030204" pitchFamily="34" charset="0"/>
            </a:endParaRPr>
          </a:p>
          <a:p>
            <a:pPr algn="ctr"/>
            <a:endParaRPr lang="en-US" sz="3000" dirty="0">
              <a:latin typeface="Calibri" charset="0"/>
              <a:ea typeface="Calibri" charset="0"/>
              <a:cs typeface="Calibri" charset="0"/>
            </a:endParaRPr>
          </a:p>
        </p:txBody>
      </p:sp>
    </p:spTree>
    <p:extLst>
      <p:ext uri="{BB962C8B-B14F-4D97-AF65-F5344CB8AC3E}">
        <p14:creationId xmlns:p14="http://schemas.microsoft.com/office/powerpoint/2010/main" val="301058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2" name="Google Shape;107;g8d3272b2c0_0_301"/>
          <p:cNvGrpSpPr/>
          <p:nvPr/>
        </p:nvGrpSpPr>
        <p:grpSpPr>
          <a:xfrm>
            <a:off x="333487" y="2323650"/>
            <a:ext cx="6253054" cy="3115878"/>
            <a:chOff x="-404278" y="239928"/>
            <a:chExt cx="7136292" cy="1570457"/>
          </a:xfrm>
        </p:grpSpPr>
        <p:sp>
          <p:nvSpPr>
            <p:cNvPr id="109" name="Google Shape;109;g8d3272b2c0_0_301"/>
            <p:cNvSpPr/>
            <p:nvPr/>
          </p:nvSpPr>
          <p:spPr>
            <a:xfrm>
              <a:off x="210108" y="277809"/>
              <a:ext cx="5389036" cy="34682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0" name="Google Shape;110;g8d3272b2c0_0_301"/>
            <p:cNvSpPr txBox="1"/>
            <p:nvPr/>
          </p:nvSpPr>
          <p:spPr>
            <a:xfrm>
              <a:off x="314512" y="299483"/>
              <a:ext cx="6417502" cy="325148"/>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2400" dirty="0">
                  <a:solidFill>
                    <a:schemeClr val="lt1"/>
                  </a:solidFill>
                  <a:latin typeface="Calibri" panose="020F0502020204030204" pitchFamily="34" charset="0"/>
                  <a:ea typeface="Calibri"/>
                  <a:cs typeface="Calibri" panose="020F0502020204030204" pitchFamily="34" charset="0"/>
                  <a:sym typeface="Calibri"/>
                </a:rPr>
                <a:t>Vocabulary</a:t>
              </a:r>
              <a:endParaRPr sz="2400"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1" name="Google Shape;111;g8d3272b2c0_0_301"/>
            <p:cNvSpPr/>
            <p:nvPr/>
          </p:nvSpPr>
          <p:spPr>
            <a:xfrm>
              <a:off x="-404278" y="239928"/>
              <a:ext cx="933064" cy="406032"/>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2" name="Google Shape;112;g8d3272b2c0_0_301"/>
            <p:cNvSpPr/>
            <p:nvPr/>
          </p:nvSpPr>
          <p:spPr>
            <a:xfrm>
              <a:off x="-36448" y="870213"/>
              <a:ext cx="5635592" cy="358705"/>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3" name="Google Shape;113;g8d3272b2c0_0_301"/>
            <p:cNvSpPr txBox="1"/>
            <p:nvPr/>
          </p:nvSpPr>
          <p:spPr>
            <a:xfrm>
              <a:off x="314511" y="839704"/>
              <a:ext cx="4963824"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2400" u="none" strike="noStrike" cap="none" dirty="0">
                  <a:solidFill>
                    <a:schemeClr val="lt1"/>
                  </a:solidFill>
                  <a:latin typeface="Calibri" panose="020F0502020204030204" pitchFamily="34" charset="0"/>
                  <a:ea typeface="Calibri"/>
                  <a:cs typeface="Calibri" panose="020F0502020204030204" pitchFamily="34" charset="0"/>
                  <a:sym typeface="Calibri"/>
                </a:rPr>
                <a:t>Reading</a:t>
              </a:r>
              <a:endParaRPr sz="2400"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4" name="Google Shape;114;g8d3272b2c0_0_301"/>
            <p:cNvSpPr/>
            <p:nvPr/>
          </p:nvSpPr>
          <p:spPr>
            <a:xfrm>
              <a:off x="-358189" y="844643"/>
              <a:ext cx="886974" cy="397500"/>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5" name="Google Shape;115;g8d3272b2c0_0_301"/>
            <p:cNvSpPr/>
            <p:nvPr/>
          </p:nvSpPr>
          <p:spPr>
            <a:xfrm>
              <a:off x="160952" y="1392329"/>
              <a:ext cx="5438192" cy="397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sp>
          <p:nvSpPr>
            <p:cNvPr id="116" name="Google Shape;116;g8d3272b2c0_0_301"/>
            <p:cNvSpPr txBox="1"/>
            <p:nvPr/>
          </p:nvSpPr>
          <p:spPr>
            <a:xfrm>
              <a:off x="243477" y="1412885"/>
              <a:ext cx="4481072" cy="397500"/>
            </a:xfrm>
            <a:prstGeom prst="rect">
              <a:avLst/>
            </a:prstGeom>
            <a:noFill/>
            <a:ln>
              <a:noFill/>
            </a:ln>
          </p:spPr>
          <p:txBody>
            <a:bodyPr spcFirstLastPara="1" wrap="square" lIns="315525" tIns="38100" rIns="38100" bIns="38100" anchor="ctr" anchorCtr="0">
              <a:noAutofit/>
            </a:bodyPr>
            <a:lstStyle/>
            <a:p>
              <a:pPr marL="0" marR="0" lvl="0" indent="0" algn="l" rtl="0">
                <a:lnSpc>
                  <a:spcPct val="90000"/>
                </a:lnSpc>
                <a:spcBef>
                  <a:spcPts val="0"/>
                </a:spcBef>
                <a:spcAft>
                  <a:spcPts val="0"/>
                </a:spcAft>
                <a:buNone/>
              </a:pPr>
              <a:r>
                <a:rPr lang="en-US" sz="2400" u="none" strike="noStrike" cap="none" dirty="0">
                  <a:solidFill>
                    <a:schemeClr val="lt1"/>
                  </a:solidFill>
                  <a:latin typeface="Calibri" panose="020F0502020204030204" pitchFamily="34" charset="0"/>
                  <a:ea typeface="Calibri"/>
                  <a:cs typeface="Calibri" panose="020F0502020204030204" pitchFamily="34" charset="0"/>
                  <a:sym typeface="Calibri"/>
                </a:rPr>
                <a:t>Grammar: Past Perfect</a:t>
              </a:r>
              <a:endParaRPr sz="2400" u="none" strike="noStrike" cap="none" dirty="0">
                <a:solidFill>
                  <a:schemeClr val="lt1"/>
                </a:solidFill>
                <a:latin typeface="Calibri" panose="020F0502020204030204" pitchFamily="34" charset="0"/>
                <a:ea typeface="Calibri"/>
                <a:cs typeface="Calibri" panose="020F0502020204030204" pitchFamily="34" charset="0"/>
                <a:sym typeface="Calibri"/>
              </a:endParaRPr>
            </a:p>
          </p:txBody>
        </p:sp>
        <p:sp>
          <p:nvSpPr>
            <p:cNvPr id="117" name="Google Shape;117;g8d3272b2c0_0_301"/>
            <p:cNvSpPr/>
            <p:nvPr/>
          </p:nvSpPr>
          <p:spPr>
            <a:xfrm>
              <a:off x="-358189" y="1391711"/>
              <a:ext cx="886974" cy="406653"/>
            </a:xfrm>
            <a:prstGeom prst="ellipse">
              <a:avLst/>
            </a:prstGeom>
            <a:solidFill>
              <a:schemeClr val="lt1"/>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Sylfaen Regular" pitchFamily="18" charset="0"/>
              </a:endParaRPr>
            </a:p>
          </p:txBody>
        </p:sp>
      </p:grpSp>
      <p:sp>
        <p:nvSpPr>
          <p:cNvPr id="130" name="Google Shape;130;g8d3272b2c0_0_301"/>
          <p:cNvSpPr txBox="1"/>
          <p:nvPr/>
        </p:nvSpPr>
        <p:spPr>
          <a:xfrm>
            <a:off x="6806502" y="1990246"/>
            <a:ext cx="4690334" cy="2751600"/>
          </a:xfrm>
          <a:prstGeom prst="rect">
            <a:avLst/>
          </a:prstGeom>
          <a:noFill/>
          <a:ln>
            <a:noFill/>
          </a:ln>
        </p:spPr>
        <p:txBody>
          <a:bodyPr spcFirstLastPara="1" wrap="square" lIns="91425" tIns="91425" rIns="91425" bIns="91425" anchor="ctr" anchorCtr="0">
            <a:noAutofit/>
          </a:bodyPr>
          <a:lstStyle/>
          <a:p>
            <a:pPr lvl="0" algn="ctr"/>
            <a:r>
              <a:rPr lang="en-US" sz="4000" dirty="0">
                <a:solidFill>
                  <a:schemeClr val="bg1"/>
                </a:solidFill>
                <a:latin typeface="Calibri" panose="020F0502020204030204" pitchFamily="34" charset="0"/>
                <a:ea typeface="Calibri"/>
                <a:cs typeface="Calibri" panose="020F0502020204030204" pitchFamily="34" charset="0"/>
                <a:sym typeface="Calibri"/>
              </a:rPr>
              <a:t>Technology</a:t>
            </a:r>
          </a:p>
          <a:p>
            <a:pPr lvl="0" algn="ctr"/>
            <a:r>
              <a:rPr lang="ka-GE" sz="4000" dirty="0">
                <a:solidFill>
                  <a:schemeClr val="bg1"/>
                </a:solidFill>
                <a:latin typeface="Calibri" panose="020F0502020204030204" pitchFamily="34" charset="0"/>
                <a:ea typeface="Calibri"/>
                <a:cs typeface="Calibri" panose="020F0502020204030204" pitchFamily="34" charset="0"/>
                <a:sym typeface="Calibri"/>
              </a:rPr>
              <a:t>ტექნოლოგია</a:t>
            </a:r>
            <a:endParaRPr sz="4000" dirty="0">
              <a:solidFill>
                <a:schemeClr val="bg1"/>
              </a:solidFill>
              <a:latin typeface="Calibri" panose="020F0502020204030204" pitchFamily="34" charset="0"/>
              <a:ea typeface="Calibri"/>
              <a:cs typeface="Calibri" panose="020F0502020204030204" pitchFamily="34" charset="0"/>
              <a:sym typeface="Calibri"/>
            </a:endParaRPr>
          </a:p>
        </p:txBody>
      </p:sp>
      <p:pic>
        <p:nvPicPr>
          <p:cNvPr id="16"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17" name="Picture 16">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
        <p:nvSpPr>
          <p:cNvPr id="3" name="Rectangle 2"/>
          <p:cNvSpPr/>
          <p:nvPr/>
        </p:nvSpPr>
        <p:spPr>
          <a:xfrm>
            <a:off x="7227650" y="556123"/>
            <a:ext cx="4426085" cy="968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Google Shape;106;g8d3272b2c0_0_301"/>
          <p:cNvSpPr txBox="1">
            <a:spLocks noGrp="1"/>
          </p:cNvSpPr>
          <p:nvPr>
            <p:ph type="title"/>
          </p:nvPr>
        </p:nvSpPr>
        <p:spPr>
          <a:xfrm>
            <a:off x="6507802" y="489746"/>
            <a:ext cx="5865779" cy="110174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500"/>
              <a:buFont typeface="Calibri"/>
              <a:buNone/>
            </a:pPr>
            <a:r>
              <a:rPr lang="en-US" sz="3400" dirty="0">
                <a:solidFill>
                  <a:schemeClr val="bg1"/>
                </a:solidFill>
                <a:latin typeface="Calibri" panose="020F0502020204030204" pitchFamily="34" charset="0"/>
                <a:cs typeface="Calibri" panose="020F0502020204030204" pitchFamily="34" charset="0"/>
              </a:rPr>
              <a:t>Summary                     </a:t>
            </a:r>
            <a:endParaRPr sz="3400" dirty="0">
              <a:solidFill>
                <a:schemeClr val="bg1"/>
              </a:solidFill>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dk1"/>
              </a:buClr>
              <a:buSzPts val="3500"/>
              <a:buFont typeface="Calibri"/>
              <a:buNone/>
            </a:pPr>
            <a:r>
              <a:rPr lang="en-US" sz="3400" dirty="0" err="1">
                <a:solidFill>
                  <a:schemeClr val="bg1"/>
                </a:solidFill>
                <a:latin typeface="Calibri" panose="020F0502020204030204" pitchFamily="34" charset="0"/>
                <a:cs typeface="Calibri" panose="020F0502020204030204" pitchFamily="34" charset="0"/>
              </a:rPr>
              <a:t>გაკვეთილის</a:t>
            </a:r>
            <a:r>
              <a:rPr lang="en-US" sz="3400" dirty="0">
                <a:solidFill>
                  <a:schemeClr val="bg1"/>
                </a:solidFill>
                <a:latin typeface="Calibri" panose="020F0502020204030204" pitchFamily="34" charset="0"/>
                <a:cs typeface="Calibri" panose="020F0502020204030204" pitchFamily="34" charset="0"/>
              </a:rPr>
              <a:t> </a:t>
            </a:r>
            <a:r>
              <a:rPr lang="ka-GE" sz="3400" dirty="0">
                <a:solidFill>
                  <a:schemeClr val="bg1"/>
                </a:solidFill>
                <a:latin typeface="Calibri" panose="020F0502020204030204" pitchFamily="34" charset="0"/>
                <a:cs typeface="Calibri" panose="020F0502020204030204" pitchFamily="34" charset="0"/>
              </a:rPr>
              <a:t>შეჯამება</a:t>
            </a:r>
            <a:endParaRPr sz="3400" dirty="0">
              <a:solidFill>
                <a:schemeClr val="bg1"/>
              </a:solidFill>
              <a:latin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4212184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5">
            <a:extLst>
              <a:ext uri="{FF2B5EF4-FFF2-40B4-BE49-F238E27FC236}">
                <a16:creationId xmlns:a16="http://schemas.microsoft.com/office/drawing/2014/main" id="{C633668A-C180-4A05-AB4F-6AAFDE5258A4}"/>
              </a:ext>
            </a:extLst>
          </p:cNvPr>
          <p:cNvSpPr/>
          <p:nvPr/>
        </p:nvSpPr>
        <p:spPr>
          <a:xfrm>
            <a:off x="692262" y="2716845"/>
            <a:ext cx="10148205" cy="1262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latin typeface="Calibri" panose="020F0502020204030204" pitchFamily="34" charset="0"/>
              <a:cs typeface="Calibri" panose="020F0502020204030204" pitchFamily="34" charset="0"/>
            </a:endParaRPr>
          </a:p>
        </p:txBody>
      </p:sp>
      <p:sp>
        <p:nvSpPr>
          <p:cNvPr id="9" name="Text Placeholder 2">
            <a:extLst>
              <a:ext uri="{FF2B5EF4-FFF2-40B4-BE49-F238E27FC236}">
                <a16:creationId xmlns:a16="http://schemas.microsoft.com/office/drawing/2014/main" id="{20BD67DF-B55F-3B41-8E9D-D3A0EFBDB28E}"/>
              </a:ext>
            </a:extLst>
          </p:cNvPr>
          <p:cNvSpPr txBox="1">
            <a:spLocks/>
          </p:cNvSpPr>
          <p:nvPr/>
        </p:nvSpPr>
        <p:spPr>
          <a:xfrm>
            <a:off x="1702827" y="2949631"/>
            <a:ext cx="9137640" cy="140857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n-US" b="1" dirty="0">
                <a:solidFill>
                  <a:schemeClr val="bg1"/>
                </a:solidFill>
                <a:latin typeface="Calibri" charset="0"/>
                <a:ea typeface="Calibri" charset="0"/>
                <a:cs typeface="Calibri" charset="0"/>
              </a:rPr>
              <a:t>Write a paragraph about</a:t>
            </a:r>
            <a:r>
              <a:rPr lang="ka-GE" b="1" dirty="0">
                <a:solidFill>
                  <a:schemeClr val="bg1"/>
                </a:solidFill>
                <a:latin typeface="Calibri" charset="0"/>
                <a:ea typeface="Calibri" charset="0"/>
                <a:cs typeface="Calibri" charset="0"/>
              </a:rPr>
              <a:t> </a:t>
            </a:r>
            <a:r>
              <a:rPr lang="en-US" b="1" dirty="0">
                <a:solidFill>
                  <a:schemeClr val="bg1"/>
                </a:solidFill>
                <a:latin typeface="Calibri" charset="0"/>
                <a:ea typeface="Calibri" charset="0"/>
                <a:cs typeface="Calibri" charset="0"/>
              </a:rPr>
              <a:t>some innovative </a:t>
            </a:r>
            <a:r>
              <a:rPr lang="en-US" b="1" dirty="0" smtClean="0">
                <a:solidFill>
                  <a:schemeClr val="bg1"/>
                </a:solidFill>
                <a:latin typeface="Calibri" charset="0"/>
                <a:ea typeface="Calibri" charset="0"/>
                <a:cs typeface="Calibri" charset="0"/>
              </a:rPr>
              <a:t>projects.</a:t>
            </a:r>
            <a:endParaRPr lang="en-US" b="1" dirty="0">
              <a:solidFill>
                <a:schemeClr val="bg1"/>
              </a:solidFill>
              <a:latin typeface="Calibri" charset="0"/>
              <a:ea typeface="Calibri" charset="0"/>
              <a:cs typeface="Calibri" charset="0"/>
            </a:endParaRPr>
          </a:p>
        </p:txBody>
      </p:sp>
      <p:sp>
        <p:nvSpPr>
          <p:cNvPr id="7" name="Rectangle 6">
            <a:extLst>
              <a:ext uri="{FF2B5EF4-FFF2-40B4-BE49-F238E27FC236}">
                <a16:creationId xmlns:a16="http://schemas.microsoft.com/office/drawing/2014/main" id="{6042AC8F-C617-8540-A5BD-0D218871DB0D}"/>
              </a:ext>
            </a:extLst>
          </p:cNvPr>
          <p:cNvSpPr/>
          <p:nvPr/>
        </p:nvSpPr>
        <p:spPr>
          <a:xfrm>
            <a:off x="7336245" y="556124"/>
            <a:ext cx="4150670" cy="9897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alibri" panose="020F0502020204030204" pitchFamily="34" charset="0"/>
                <a:cs typeface="Calibri" panose="020F0502020204030204" pitchFamily="34" charset="0"/>
              </a:rPr>
              <a:t>Homework </a:t>
            </a:r>
          </a:p>
          <a:p>
            <a:pPr algn="ctr"/>
            <a:r>
              <a:rPr lang="ka-GE" sz="2800" dirty="0">
                <a:solidFill>
                  <a:schemeClr val="bg1"/>
                </a:solidFill>
                <a:latin typeface="Calibri" panose="020F0502020204030204" pitchFamily="34" charset="0"/>
                <a:cs typeface="Calibri" panose="020F0502020204030204" pitchFamily="34" charset="0"/>
              </a:rPr>
              <a:t>საშინაო დავალება</a:t>
            </a:r>
            <a:endParaRPr lang="en-US" sz="2800" dirty="0">
              <a:solidFill>
                <a:schemeClr val="bg1"/>
              </a:solidFill>
              <a:latin typeface="Calibri" panose="020F0502020204030204" pitchFamily="34" charset="0"/>
              <a:cs typeface="Calibri" panose="020F0502020204030204" pitchFamily="34" charset="0"/>
            </a:endParaRPr>
          </a:p>
        </p:txBody>
      </p:sp>
      <p:pic>
        <p:nvPicPr>
          <p:cNvPr id="11" name="Google Shape;90;p1">
            <a:extLst>
              <a:ext uri="{FF2B5EF4-FFF2-40B4-BE49-F238E27FC236}">
                <a16:creationId xmlns:a16="http://schemas.microsoft.com/office/drawing/2014/main" id="{1C14417A-E33F-0B46-915E-ABFAFA8DF063}"/>
              </a:ext>
            </a:extLst>
          </p:cNvPr>
          <p:cNvPicPr preferRelativeResize="0"/>
          <p:nvPr/>
        </p:nvPicPr>
        <p:blipFill rotWithShape="1">
          <a:blip r:embed="rId2">
            <a:alphaModFix/>
          </a:blip>
          <a:srcRect/>
          <a:stretch/>
        </p:blipFill>
        <p:spPr>
          <a:xfrm>
            <a:off x="286480" y="556124"/>
            <a:ext cx="2164081" cy="968991"/>
          </a:xfrm>
          <a:prstGeom prst="rect">
            <a:avLst/>
          </a:prstGeom>
          <a:noFill/>
          <a:ln>
            <a:noFill/>
          </a:ln>
        </p:spPr>
      </p:pic>
      <p:pic>
        <p:nvPicPr>
          <p:cNvPr id="12" name="Picture 11">
            <a:extLst>
              <a:ext uri="{FF2B5EF4-FFF2-40B4-BE49-F238E27FC236}">
                <a16:creationId xmlns:a16="http://schemas.microsoft.com/office/drawing/2014/main" id="{8A0FE119-0200-0442-BAF7-CA24D53A2AFE}"/>
              </a:ext>
            </a:extLst>
          </p:cNvPr>
          <p:cNvPicPr>
            <a:picLocks noChangeAspect="1"/>
          </p:cNvPicPr>
          <p:nvPr/>
        </p:nvPicPr>
        <p:blipFill>
          <a:blip r:embed="rId3"/>
          <a:stretch>
            <a:fillRect/>
          </a:stretch>
        </p:blipFill>
        <p:spPr>
          <a:xfrm>
            <a:off x="2450562" y="556124"/>
            <a:ext cx="2376972" cy="968991"/>
          </a:xfrm>
          <a:prstGeom prst="rect">
            <a:avLst/>
          </a:prstGeom>
        </p:spPr>
      </p:pic>
    </p:spTree>
    <p:extLst>
      <p:ext uri="{BB962C8B-B14F-4D97-AF65-F5344CB8AC3E}">
        <p14:creationId xmlns:p14="http://schemas.microsoft.com/office/powerpoint/2010/main" val="4069253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6" name="Google Shape;616;g8d3272b2c0_1_109"/>
          <p:cNvSpPr txBox="1"/>
          <p:nvPr/>
        </p:nvSpPr>
        <p:spPr>
          <a:xfrm>
            <a:off x="628650" y="329853"/>
            <a:ext cx="10962375" cy="6042550"/>
          </a:xfrm>
          <a:prstGeom prst="rect">
            <a:avLst/>
          </a:prstGeom>
          <a:noFill/>
          <a:ln>
            <a:noFill/>
          </a:ln>
        </p:spPr>
        <p:txBody>
          <a:bodyPr spcFirstLastPara="1" wrap="square" lIns="91425" tIns="91425" rIns="91425" bIns="91425" anchor="t" anchorCtr="0">
            <a:noAutofit/>
          </a:bodyPr>
          <a:lstStyle/>
          <a:p>
            <a:pPr lvl="0" algn="just"/>
            <a:endParaRPr lang="en-US" sz="6000" dirty="0">
              <a:latin typeface="Sylfaen Regular" pitchFamily="18" charset="0"/>
              <a:ea typeface="Times New Roman"/>
              <a:cs typeface="Times New Roman"/>
              <a:sym typeface="Times New Roman"/>
            </a:endParaRPr>
          </a:p>
        </p:txBody>
      </p:sp>
      <p:sp>
        <p:nvSpPr>
          <p:cNvPr id="4" name="TextBox 3">
            <a:extLst>
              <a:ext uri="{FF2B5EF4-FFF2-40B4-BE49-F238E27FC236}">
                <a16:creationId xmlns:a16="http://schemas.microsoft.com/office/drawing/2014/main" id="{C3A0B8F0-ED81-4886-BAD3-624878320317}"/>
              </a:ext>
            </a:extLst>
          </p:cNvPr>
          <p:cNvSpPr txBox="1"/>
          <p:nvPr/>
        </p:nvSpPr>
        <p:spPr>
          <a:xfrm>
            <a:off x="1590675" y="2343150"/>
            <a:ext cx="8915400" cy="584775"/>
          </a:xfrm>
          <a:prstGeom prst="rect">
            <a:avLst/>
          </a:prstGeom>
          <a:noFill/>
        </p:spPr>
        <p:txBody>
          <a:bodyPr wrap="square" rtlCol="0">
            <a:spAutoFit/>
          </a:bodyPr>
          <a:lstStyle/>
          <a:p>
            <a:r>
              <a:rPr lang="en-US" sz="3200" dirty="0">
                <a:solidFill>
                  <a:schemeClr val="bg1"/>
                </a:solidFill>
                <a:latin typeface="Calibri" panose="020F0502020204030204" pitchFamily="34" charset="0"/>
                <a:cs typeface="Calibri" panose="020F0502020204030204" pitchFamily="34" charset="0"/>
              </a:rPr>
              <a:t>  </a:t>
            </a:r>
          </a:p>
        </p:txBody>
      </p:sp>
      <p:sp>
        <p:nvSpPr>
          <p:cNvPr id="6" name="Flowchart: Alternate Process 5">
            <a:extLst>
              <a:ext uri="{FF2B5EF4-FFF2-40B4-BE49-F238E27FC236}">
                <a16:creationId xmlns:a16="http://schemas.microsoft.com/office/drawing/2014/main" id="{A496D01A-79D0-4890-9C5F-709630ED59D2}"/>
              </a:ext>
            </a:extLst>
          </p:cNvPr>
          <p:cNvSpPr/>
          <p:nvPr/>
        </p:nvSpPr>
        <p:spPr>
          <a:xfrm>
            <a:off x="974036" y="2114867"/>
            <a:ext cx="10616989" cy="4425353"/>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a:latin typeface="Calibri" charset="0"/>
                <a:ea typeface="Calibri" charset="0"/>
                <a:cs typeface="Calibri" charset="0"/>
              </a:rPr>
              <a:t>The International Space Station (ISS) is a habitable artificial satellite in Earth’s orbit. It is a multinational collaborative project between five participating space agencies: America, Russia, Japan, Europe, and Canada. The ownership and use of the space station is established by intergovernmental treaties and agreements. The station serves as a space environment research laboratory in which scientific research is conducted in astrobiology, astronomy, meteorology, physics, and other fields. The ISS is used for testing the spacecraft systems and equipment required for possible future long-duration missions to the Moon and Mars.</a:t>
            </a:r>
            <a:endParaRPr lang="en-US" sz="2400" dirty="0">
              <a:latin typeface="Calibri" charset="0"/>
              <a:ea typeface="Calibri" charset="0"/>
              <a:cs typeface="Calibri" charset="0"/>
            </a:endParaRPr>
          </a:p>
        </p:txBody>
      </p:sp>
      <p:pic>
        <p:nvPicPr>
          <p:cNvPr id="8" name="Google Shape;90;p1">
            <a:extLst>
              <a:ext uri="{FF2B5EF4-FFF2-40B4-BE49-F238E27FC236}">
                <a16:creationId xmlns:a16="http://schemas.microsoft.com/office/drawing/2014/main" id="{1C14417A-E33F-0B46-915E-ABFAFA8DF063}"/>
              </a:ext>
            </a:extLst>
          </p:cNvPr>
          <p:cNvPicPr preferRelativeResize="0"/>
          <p:nvPr/>
        </p:nvPicPr>
        <p:blipFill rotWithShape="1">
          <a:blip r:embed="rId3">
            <a:alphaModFix/>
          </a:blip>
          <a:srcRect/>
          <a:stretch/>
        </p:blipFill>
        <p:spPr>
          <a:xfrm>
            <a:off x="286480" y="556124"/>
            <a:ext cx="2164081" cy="968991"/>
          </a:xfrm>
          <a:prstGeom prst="rect">
            <a:avLst/>
          </a:prstGeom>
          <a:noFill/>
          <a:ln>
            <a:noFill/>
          </a:ln>
        </p:spPr>
      </p:pic>
      <p:pic>
        <p:nvPicPr>
          <p:cNvPr id="9" name="Picture 8">
            <a:extLst>
              <a:ext uri="{FF2B5EF4-FFF2-40B4-BE49-F238E27FC236}">
                <a16:creationId xmlns:a16="http://schemas.microsoft.com/office/drawing/2014/main" id="{8A0FE119-0200-0442-BAF7-CA24D53A2AFE}"/>
              </a:ext>
            </a:extLst>
          </p:cNvPr>
          <p:cNvPicPr>
            <a:picLocks noChangeAspect="1"/>
          </p:cNvPicPr>
          <p:nvPr/>
        </p:nvPicPr>
        <p:blipFill>
          <a:blip r:embed="rId4"/>
          <a:stretch>
            <a:fillRect/>
          </a:stretch>
        </p:blipFill>
        <p:spPr>
          <a:xfrm>
            <a:off x="2450562" y="556124"/>
            <a:ext cx="2376972" cy="968991"/>
          </a:xfrm>
          <a:prstGeom prst="rect">
            <a:avLst/>
          </a:prstGeom>
        </p:spPr>
      </p:pic>
      <p:sp>
        <p:nvSpPr>
          <p:cNvPr id="7" name="Rectangle 6">
            <a:extLst>
              <a:ext uri="{FF2B5EF4-FFF2-40B4-BE49-F238E27FC236}">
                <a16:creationId xmlns:a16="http://schemas.microsoft.com/office/drawing/2014/main" id="{6042AC8F-C617-8540-A5BD-0D218871DB0D}"/>
              </a:ext>
            </a:extLst>
          </p:cNvPr>
          <p:cNvSpPr/>
          <p:nvPr/>
        </p:nvSpPr>
        <p:spPr>
          <a:xfrm>
            <a:off x="7336245" y="556124"/>
            <a:ext cx="4150670" cy="9897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alibri" panose="020F0502020204030204" pitchFamily="34" charset="0"/>
                <a:cs typeface="Calibri" panose="020F0502020204030204" pitchFamily="34" charset="0"/>
              </a:rPr>
              <a:t>Homework </a:t>
            </a:r>
          </a:p>
          <a:p>
            <a:pPr algn="ctr"/>
            <a:r>
              <a:rPr lang="ka-GE" sz="2800" dirty="0">
                <a:solidFill>
                  <a:schemeClr val="bg1"/>
                </a:solidFill>
                <a:latin typeface="Calibri" panose="020F0502020204030204" pitchFamily="34" charset="0"/>
                <a:cs typeface="Calibri" panose="020F0502020204030204" pitchFamily="34" charset="0"/>
              </a:rPr>
              <a:t>საშინაო დავალება</a:t>
            </a:r>
            <a:endParaRPr lang="en-US"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4659265"/>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4524</TotalTime>
  <Words>1393</Words>
  <Application>Microsoft Office PowerPoint</Application>
  <PresentationFormat>Widescreen</PresentationFormat>
  <Paragraphs>308</Paragraphs>
  <Slides>44</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Calibri Regular</vt:lpstr>
      <vt:lpstr>Sylfaen Regular</vt:lpstr>
      <vt:lpstr>Times New Roman</vt:lpstr>
      <vt:lpstr>Office Theme</vt:lpstr>
      <vt:lpstr>PowerPoint Presentation</vt:lpstr>
      <vt:lpstr>PowerPoint Presentation</vt:lpstr>
      <vt:lpstr>Agenda                         გაკვეთილის გეგმა</vt:lpstr>
      <vt:lpstr>Introduction შესავალი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False</vt:lpstr>
      <vt:lpstr>True</vt:lpstr>
      <vt:lpstr>False</vt:lpstr>
      <vt:lpstr>True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გაკვეთილის შეჯამება</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Dalesio</dc:creator>
  <cp:lastModifiedBy>User</cp:lastModifiedBy>
  <cp:revision>355</cp:revision>
  <dcterms:created xsi:type="dcterms:W3CDTF">2020-04-09T12:21:27Z</dcterms:created>
  <dcterms:modified xsi:type="dcterms:W3CDTF">2020-11-30T05:54:28Z</dcterms:modified>
</cp:coreProperties>
</file>