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371" r:id="rId8"/>
    <p:sldId id="372" r:id="rId9"/>
    <p:sldId id="373" r:id="rId10"/>
    <p:sldId id="374" r:id="rId11"/>
    <p:sldId id="375" r:id="rId12"/>
    <p:sldId id="396" r:id="rId13"/>
    <p:sldId id="347" r:id="rId14"/>
    <p:sldId id="406" r:id="rId15"/>
    <p:sldId id="407" r:id="rId16"/>
    <p:sldId id="408" r:id="rId17"/>
    <p:sldId id="409" r:id="rId18"/>
    <p:sldId id="410" r:id="rId19"/>
    <p:sldId id="411" r:id="rId20"/>
    <p:sldId id="357" r:id="rId21"/>
    <p:sldId id="358" r:id="rId22"/>
    <p:sldId id="359" r:id="rId23"/>
    <p:sldId id="360" r:id="rId24"/>
    <p:sldId id="361" r:id="rId25"/>
    <p:sldId id="393" r:id="rId26"/>
    <p:sldId id="387" r:id="rId27"/>
    <p:sldId id="388" r:id="rId28"/>
    <p:sldId id="353" r:id="rId29"/>
    <p:sldId id="354" r:id="rId30"/>
    <p:sldId id="355" r:id="rId31"/>
    <p:sldId id="363" r:id="rId32"/>
    <p:sldId id="364" r:id="rId33"/>
    <p:sldId id="365" r:id="rId34"/>
    <p:sldId id="296" r:id="rId35"/>
    <p:sldId id="325" r:id="rId36"/>
    <p:sldId id="376" r:id="rId37"/>
    <p:sldId id="377" r:id="rId38"/>
    <p:sldId id="378" r:id="rId39"/>
    <p:sldId id="405" r:id="rId40"/>
    <p:sldId id="413" r:id="rId41"/>
    <p:sldId id="414" r:id="rId42"/>
    <p:sldId id="415" r:id="rId43"/>
    <p:sldId id="416" r:id="rId44"/>
    <p:sldId id="417" r:id="rId45"/>
    <p:sldId id="419" r:id="rId46"/>
    <p:sldId id="420" r:id="rId47"/>
    <p:sldId id="302" r:id="rId48"/>
    <p:sldId id="330" r:id="rId49"/>
    <p:sldId id="331" r:id="rId50"/>
    <p:sldId id="392" r:id="rId51"/>
    <p:sldId id="304" r:id="rId52"/>
    <p:sldId id="333"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5" autoAdjust="0"/>
    <p:restoredTop sz="95865"/>
  </p:normalViewPr>
  <p:slideViewPr>
    <p:cSldViewPr snapToGrid="0">
      <p:cViewPr varScale="1">
        <p:scale>
          <a:sx n="115" d="100"/>
          <a:sy n="115" d="100"/>
        </p:scale>
        <p:origin x="61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6325701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31277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12</a:t>
            </a:fld>
            <a:endParaRPr dirty="0"/>
          </a:p>
        </p:txBody>
      </p:sp>
    </p:spTree>
    <p:extLst>
      <p:ext uri="{BB962C8B-B14F-4D97-AF65-F5344CB8AC3E}">
        <p14:creationId xmlns:p14="http://schemas.microsoft.com/office/powerpoint/2010/main" val="356494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139988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133818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80506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924129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963636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1762476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294149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1147790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extLst>
      <p:ext uri="{BB962C8B-B14F-4D97-AF65-F5344CB8AC3E}">
        <p14:creationId xmlns:p14="http://schemas.microsoft.com/office/powerpoint/2010/main" val="569554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46</a:t>
            </a:fld>
            <a:endParaRPr dirty="0"/>
          </a:p>
        </p:txBody>
      </p:sp>
    </p:spTree>
    <p:extLst>
      <p:ext uri="{BB962C8B-B14F-4D97-AF65-F5344CB8AC3E}">
        <p14:creationId xmlns:p14="http://schemas.microsoft.com/office/powerpoint/2010/main" val="1678575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49</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52</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resort</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2" y="4538015"/>
            <a:ext cx="5138637" cy="61920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კურორტი</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Ski </a:t>
            </a:r>
            <a:r>
              <a:rPr lang="en-US" sz="2400" i="1" u="none" strike="noStrike" cap="none" dirty="0">
                <a:solidFill>
                  <a:srgbClr val="FFC000"/>
                </a:solidFill>
                <a:latin typeface="Calibri" panose="020F0502020204030204" pitchFamily="34" charset="0"/>
                <a:ea typeface="Calibri"/>
                <a:cs typeface="Calibri" panose="020F0502020204030204" pitchFamily="34" charset="0"/>
                <a:sym typeface="Calibri"/>
              </a:rPr>
              <a:t>resort</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is my </a:t>
            </a:r>
            <a:r>
              <a:rPr lang="en-US" sz="2400" i="1" u="none" strike="noStrike" cap="none" dirty="0" err="1">
                <a:solidFill>
                  <a:srgbClr val="FFFFFF"/>
                </a:solidFill>
                <a:latin typeface="Calibri" panose="020F0502020204030204" pitchFamily="34" charset="0"/>
                <a:ea typeface="Calibri"/>
                <a:cs typeface="Calibri" panose="020F0502020204030204" pitchFamily="34" charset="0"/>
                <a:sym typeface="Calibri"/>
              </a:rPr>
              <a:t>favourite</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729049"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ancient</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558998"/>
            <a:ext cx="5138637" cy="63479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ანტიკური, უძველესი</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You should not miss an </a:t>
            </a:r>
            <a:r>
              <a:rPr lang="en-US" sz="2400" i="1" dirty="0">
                <a:solidFill>
                  <a:srgbClr val="FFC000"/>
                </a:solidFill>
                <a:latin typeface="Calibri" panose="020F0502020204030204" pitchFamily="34" charset="0"/>
                <a:ea typeface="Calibri"/>
                <a:cs typeface="Calibri" panose="020F0502020204030204" pitchFamily="34" charset="0"/>
                <a:sym typeface="Calibri"/>
              </a:rPr>
              <a:t>ancient</a:t>
            </a:r>
            <a:r>
              <a:rPr lang="en-US" sz="2400" i="1" dirty="0">
                <a:solidFill>
                  <a:srgbClr val="FFFFFF"/>
                </a:solidFill>
                <a:latin typeface="Calibri" panose="020F0502020204030204" pitchFamily="34" charset="0"/>
                <a:ea typeface="Calibri"/>
                <a:cs typeface="Calibri" panose="020F0502020204030204" pitchFamily="34" charset="0"/>
                <a:sym typeface="Calibri"/>
              </a:rPr>
              <a:t> city of Rome.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789649"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76103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irresistible </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590413" y="4376118"/>
            <a:ext cx="5138637" cy="81767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უაღრესად მიმზიდველი</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chemeClr val="bg1"/>
                </a:solidFill>
                <a:latin typeface="Calibri" panose="020F0502020204030204" pitchFamily="34" charset="0"/>
                <a:ea typeface="Calibri"/>
                <a:cs typeface="Calibri" panose="020F0502020204030204" pitchFamily="34" charset="0"/>
                <a:sym typeface="Calibri"/>
              </a:rPr>
              <a:t>Paris looks </a:t>
            </a:r>
            <a:r>
              <a:rPr lang="en-US" sz="2400" i="1" dirty="0">
                <a:solidFill>
                  <a:srgbClr val="FFC000"/>
                </a:solidFill>
                <a:latin typeface="Calibri" panose="020F0502020204030204" pitchFamily="34" charset="0"/>
                <a:ea typeface="Calibri"/>
                <a:cs typeface="Calibri" panose="020F0502020204030204" pitchFamily="34" charset="0"/>
                <a:sym typeface="Calibri"/>
              </a:rPr>
              <a:t>irresistible</a:t>
            </a:r>
            <a:r>
              <a:rPr lang="en-US" sz="2400" i="1" dirty="0">
                <a:solidFill>
                  <a:schemeClr val="bg1"/>
                </a:solidFill>
                <a:latin typeface="Calibri" panose="020F0502020204030204" pitchFamily="34" charset="0"/>
                <a:ea typeface="Calibri"/>
                <a:cs typeface="Calibri" panose="020F0502020204030204" pitchFamily="34" charset="0"/>
                <a:sym typeface="Calibri"/>
              </a:rPr>
              <a:t> from top of the Eiffel Tower. </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789649"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91453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675689"/>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A place for someone to stay, live or work in.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842707" y="2215318"/>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attraction</a:t>
            </a:r>
          </a:p>
        </p:txBody>
      </p:sp>
      <p:sp>
        <p:nvSpPr>
          <p:cNvPr id="17" name="Rectangle 16">
            <a:extLst>
              <a:ext uri="{FF2B5EF4-FFF2-40B4-BE49-F238E27FC236}">
                <a16:creationId xmlns:a16="http://schemas.microsoft.com/office/drawing/2014/main" id="{C3F1E415-546D-2C48-A6C3-AC6D34F9BA7B}"/>
              </a:ext>
            </a:extLst>
          </p:cNvPr>
          <p:cNvSpPr/>
          <p:nvPr/>
        </p:nvSpPr>
        <p:spPr>
          <a:xfrm>
            <a:off x="1848170" y="2222631"/>
            <a:ext cx="1988797"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accommodation</a:t>
            </a:r>
          </a:p>
        </p:txBody>
      </p:sp>
      <p:sp>
        <p:nvSpPr>
          <p:cNvPr id="18" name="Rectangle 17">
            <a:extLst>
              <a:ext uri="{FF2B5EF4-FFF2-40B4-BE49-F238E27FC236}">
                <a16:creationId xmlns:a16="http://schemas.microsoft.com/office/drawing/2014/main" id="{9F627E5A-4AF2-2946-8B8E-7F5BF220557A}"/>
              </a:ext>
            </a:extLst>
          </p:cNvPr>
          <p:cNvSpPr/>
          <p:nvPr/>
        </p:nvSpPr>
        <p:spPr>
          <a:xfrm>
            <a:off x="4109360" y="2215318"/>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19" name="Rectangle 18">
            <a:extLst>
              <a:ext uri="{FF2B5EF4-FFF2-40B4-BE49-F238E27FC236}">
                <a16:creationId xmlns:a16="http://schemas.microsoft.com/office/drawing/2014/main" id="{9B367E4F-EA24-D143-A51F-FA5040CB2782}"/>
              </a:ext>
            </a:extLst>
          </p:cNvPr>
          <p:cNvSpPr/>
          <p:nvPr/>
        </p:nvSpPr>
        <p:spPr>
          <a:xfrm>
            <a:off x="5729839" y="2215318"/>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majestic</a:t>
            </a:r>
          </a:p>
        </p:txBody>
      </p:sp>
      <p:sp>
        <p:nvSpPr>
          <p:cNvPr id="20" name="Rectangle 19">
            <a:extLst>
              <a:ext uri="{FF2B5EF4-FFF2-40B4-BE49-F238E27FC236}">
                <a16:creationId xmlns:a16="http://schemas.microsoft.com/office/drawing/2014/main" id="{D86E702E-104A-D647-B1CD-0A5C18F4C340}"/>
              </a:ext>
            </a:extLst>
          </p:cNvPr>
          <p:cNvSpPr/>
          <p:nvPr/>
        </p:nvSpPr>
        <p:spPr>
          <a:xfrm>
            <a:off x="7232020" y="2215318"/>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resort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100905" y="2215318"/>
            <a:ext cx="1456194" cy="1010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irresistible</a:t>
            </a:r>
          </a:p>
        </p:txBody>
      </p:sp>
      <p:sp>
        <p:nvSpPr>
          <p:cNvPr id="5" name="Rectangle 4">
            <a:extLst>
              <a:ext uri="{FF2B5EF4-FFF2-40B4-BE49-F238E27FC236}">
                <a16:creationId xmlns:a16="http://schemas.microsoft.com/office/drawing/2014/main" id="{32D8BE08-2509-4B6B-A7B8-F9787314D0C9}"/>
              </a:ext>
            </a:extLst>
          </p:cNvPr>
          <p:cNvSpPr/>
          <p:nvPr/>
        </p:nvSpPr>
        <p:spPr>
          <a:xfrm>
            <a:off x="10393288" y="2215317"/>
            <a:ext cx="1562807" cy="1031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custom</a:t>
            </a:r>
          </a:p>
        </p:txBody>
      </p:sp>
      <p:sp>
        <p:nvSpPr>
          <p:cNvPr id="15" name="Rectangle 14">
            <a:extLst>
              <a:ext uri="{FF2B5EF4-FFF2-40B4-BE49-F238E27FC236}">
                <a16:creationId xmlns:a16="http://schemas.microsoft.com/office/drawing/2014/main" id="{748FA8E3-2CE3-3647-992D-018F0126A7B0}"/>
              </a:ext>
            </a:extLst>
          </p:cNvPr>
          <p:cNvSpPr/>
          <p:nvPr/>
        </p:nvSpPr>
        <p:spPr>
          <a:xfrm>
            <a:off x="7597833" y="237059"/>
            <a:ext cx="395994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 Activity</a:t>
            </a:r>
          </a:p>
          <a:p>
            <a:pPr algn="ctr"/>
            <a:r>
              <a:rPr lang="ka-GE" sz="3200" dirty="0">
                <a:latin typeface="Calibri" pitchFamily="34" charset="0"/>
                <a:cs typeface="Calibri" pitchFamily="34" charset="0"/>
              </a:rPr>
              <a:t>ლექსიკის დავალება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85 0.08472 L 0.29987 0.50278 " pathEditMode="relative" ptsTypes="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44073" y="3827890"/>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Somewhere or something you can visit that is interesting and enjoyable.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7733165" y="2272395"/>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attraction</a:t>
            </a:r>
          </a:p>
        </p:txBody>
      </p:sp>
      <p:sp>
        <p:nvSpPr>
          <p:cNvPr id="18" name="Rectangle 17">
            <a:extLst>
              <a:ext uri="{FF2B5EF4-FFF2-40B4-BE49-F238E27FC236}">
                <a16:creationId xmlns:a16="http://schemas.microsoft.com/office/drawing/2014/main" id="{9F627E5A-4AF2-2946-8B8E-7F5BF220557A}"/>
              </a:ext>
            </a:extLst>
          </p:cNvPr>
          <p:cNvSpPr/>
          <p:nvPr/>
        </p:nvSpPr>
        <p:spPr>
          <a:xfrm>
            <a:off x="2667863" y="2266341"/>
            <a:ext cx="1361329" cy="1050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19" name="Rectangle 18">
            <a:extLst>
              <a:ext uri="{FF2B5EF4-FFF2-40B4-BE49-F238E27FC236}">
                <a16:creationId xmlns:a16="http://schemas.microsoft.com/office/drawing/2014/main" id="{9B367E4F-EA24-D143-A51F-FA5040CB2782}"/>
              </a:ext>
            </a:extLst>
          </p:cNvPr>
          <p:cNvSpPr/>
          <p:nvPr/>
        </p:nvSpPr>
        <p:spPr>
          <a:xfrm>
            <a:off x="4443531" y="2266341"/>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majestic</a:t>
            </a:r>
          </a:p>
        </p:txBody>
      </p:sp>
      <p:sp>
        <p:nvSpPr>
          <p:cNvPr id="20" name="Rectangle 19">
            <a:extLst>
              <a:ext uri="{FF2B5EF4-FFF2-40B4-BE49-F238E27FC236}">
                <a16:creationId xmlns:a16="http://schemas.microsoft.com/office/drawing/2014/main" id="{D86E702E-104A-D647-B1CD-0A5C18F4C340}"/>
              </a:ext>
            </a:extLst>
          </p:cNvPr>
          <p:cNvSpPr/>
          <p:nvPr/>
        </p:nvSpPr>
        <p:spPr>
          <a:xfrm>
            <a:off x="6061564" y="2254232"/>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resort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852584" y="2272395"/>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irresistible</a:t>
            </a:r>
          </a:p>
        </p:txBody>
      </p:sp>
      <p:sp>
        <p:nvSpPr>
          <p:cNvPr id="5" name="Rectangle 4">
            <a:extLst>
              <a:ext uri="{FF2B5EF4-FFF2-40B4-BE49-F238E27FC236}">
                <a16:creationId xmlns:a16="http://schemas.microsoft.com/office/drawing/2014/main" id="{32D8BE08-2509-4B6B-A7B8-F9787314D0C9}"/>
              </a:ext>
            </a:extLst>
          </p:cNvPr>
          <p:cNvSpPr/>
          <p:nvPr/>
        </p:nvSpPr>
        <p:spPr>
          <a:xfrm>
            <a:off x="9392931" y="2266341"/>
            <a:ext cx="1562807" cy="1050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custom</a:t>
            </a:r>
          </a:p>
        </p:txBody>
      </p:sp>
      <p:sp>
        <p:nvSpPr>
          <p:cNvPr id="16" name="Rectangle 15">
            <a:extLst>
              <a:ext uri="{FF2B5EF4-FFF2-40B4-BE49-F238E27FC236}">
                <a16:creationId xmlns:a16="http://schemas.microsoft.com/office/drawing/2014/main" id="{748FA8E3-2CE3-3647-992D-018F0126A7B0}"/>
              </a:ext>
            </a:extLst>
          </p:cNvPr>
          <p:cNvSpPr/>
          <p:nvPr/>
        </p:nvSpPr>
        <p:spPr>
          <a:xfrm>
            <a:off x="7597833" y="237059"/>
            <a:ext cx="395994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 Activity</a:t>
            </a:r>
          </a:p>
          <a:p>
            <a:pPr algn="ctr"/>
            <a:r>
              <a:rPr lang="ka-GE" sz="3200" dirty="0">
                <a:latin typeface="Calibri" pitchFamily="34" charset="0"/>
                <a:cs typeface="Calibri" pitchFamily="34" charset="0"/>
              </a:rPr>
              <a:t>ლექსიკის დავალება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99709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523 0.09236 L -0.21485 0.49884 " pathEditMode="relative" ptsTypes="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51738" y="3785417"/>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Something people do that is traditional or usual.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3202223" y="2224561"/>
            <a:ext cx="1361329" cy="1056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19" name="Rectangle 18">
            <a:extLst>
              <a:ext uri="{FF2B5EF4-FFF2-40B4-BE49-F238E27FC236}">
                <a16:creationId xmlns:a16="http://schemas.microsoft.com/office/drawing/2014/main" id="{9B367E4F-EA24-D143-A51F-FA5040CB2782}"/>
              </a:ext>
            </a:extLst>
          </p:cNvPr>
          <p:cNvSpPr/>
          <p:nvPr/>
        </p:nvSpPr>
        <p:spPr>
          <a:xfrm>
            <a:off x="5314112" y="2236673"/>
            <a:ext cx="1267311" cy="1056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majestic</a:t>
            </a:r>
          </a:p>
        </p:txBody>
      </p:sp>
      <p:sp>
        <p:nvSpPr>
          <p:cNvPr id="20" name="Rectangle 19">
            <a:extLst>
              <a:ext uri="{FF2B5EF4-FFF2-40B4-BE49-F238E27FC236}">
                <a16:creationId xmlns:a16="http://schemas.microsoft.com/office/drawing/2014/main" id="{D86E702E-104A-D647-B1CD-0A5C18F4C340}"/>
              </a:ext>
            </a:extLst>
          </p:cNvPr>
          <p:cNvSpPr/>
          <p:nvPr/>
        </p:nvSpPr>
        <p:spPr>
          <a:xfrm>
            <a:off x="7169654" y="2236672"/>
            <a:ext cx="1361329" cy="1056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resort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957762" y="2236672"/>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irresistible</a:t>
            </a:r>
          </a:p>
        </p:txBody>
      </p:sp>
      <p:sp>
        <p:nvSpPr>
          <p:cNvPr id="5" name="Rectangle 4">
            <a:extLst>
              <a:ext uri="{FF2B5EF4-FFF2-40B4-BE49-F238E27FC236}">
                <a16:creationId xmlns:a16="http://schemas.microsoft.com/office/drawing/2014/main" id="{32D8BE08-2509-4B6B-A7B8-F9787314D0C9}"/>
              </a:ext>
            </a:extLst>
          </p:cNvPr>
          <p:cNvSpPr/>
          <p:nvPr/>
        </p:nvSpPr>
        <p:spPr>
          <a:xfrm>
            <a:off x="9083427" y="2236672"/>
            <a:ext cx="1562807" cy="1055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custom</a:t>
            </a:r>
          </a:p>
        </p:txBody>
      </p:sp>
      <p:sp>
        <p:nvSpPr>
          <p:cNvPr id="16" name="Rectangle 15">
            <a:extLst>
              <a:ext uri="{FF2B5EF4-FFF2-40B4-BE49-F238E27FC236}">
                <a16:creationId xmlns:a16="http://schemas.microsoft.com/office/drawing/2014/main" id="{748FA8E3-2CE3-3647-992D-018F0126A7B0}"/>
              </a:ext>
            </a:extLst>
          </p:cNvPr>
          <p:cNvSpPr/>
          <p:nvPr/>
        </p:nvSpPr>
        <p:spPr>
          <a:xfrm>
            <a:off x="7597833" y="237059"/>
            <a:ext cx="395994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 Activity</a:t>
            </a:r>
          </a:p>
          <a:p>
            <a:pPr algn="ctr"/>
            <a:r>
              <a:rPr lang="ka-GE" sz="3200" dirty="0">
                <a:latin typeface="Calibri" pitchFamily="34" charset="0"/>
                <a:cs typeface="Calibri" pitchFamily="34" charset="0"/>
              </a:rPr>
              <a:t>ლექსიკის დავალება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60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542 0.08194 L -0.32969 0.5169 " pathEditMode="relative" rAng="0" ptsTypes="AA">
                                      <p:cBhvr>
                                        <p:cTn id="6" dur="2000" fill="hold"/>
                                        <p:tgtEl>
                                          <p:spTgt spid="5"/>
                                        </p:tgtEl>
                                        <p:attrNameLst>
                                          <p:attrName>ppt_x</p:attrName>
                                          <p:attrName>ppt_y</p:attrName>
                                        </p:attrNameLst>
                                      </p:cBhvr>
                                      <p:rCtr x="-14714" y="2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957151" y="3602537"/>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Big, beautiful or impressive in a calm and serious way.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4146869" y="2160520"/>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19" name="Rectangle 18">
            <a:extLst>
              <a:ext uri="{FF2B5EF4-FFF2-40B4-BE49-F238E27FC236}">
                <a16:creationId xmlns:a16="http://schemas.microsoft.com/office/drawing/2014/main" id="{9B367E4F-EA24-D143-A51F-FA5040CB2782}"/>
              </a:ext>
            </a:extLst>
          </p:cNvPr>
          <p:cNvSpPr/>
          <p:nvPr/>
        </p:nvSpPr>
        <p:spPr>
          <a:xfrm>
            <a:off x="6169963" y="2160520"/>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majestic</a:t>
            </a:r>
          </a:p>
        </p:txBody>
      </p:sp>
      <p:sp>
        <p:nvSpPr>
          <p:cNvPr id="20" name="Rectangle 19">
            <a:extLst>
              <a:ext uri="{FF2B5EF4-FFF2-40B4-BE49-F238E27FC236}">
                <a16:creationId xmlns:a16="http://schemas.microsoft.com/office/drawing/2014/main" id="{D86E702E-104A-D647-B1CD-0A5C18F4C340}"/>
              </a:ext>
            </a:extLst>
          </p:cNvPr>
          <p:cNvSpPr/>
          <p:nvPr/>
        </p:nvSpPr>
        <p:spPr>
          <a:xfrm>
            <a:off x="8010211" y="2160520"/>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resort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015448" y="2160520"/>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irresistible</a:t>
            </a:r>
          </a:p>
        </p:txBody>
      </p:sp>
      <p:sp>
        <p:nvSpPr>
          <p:cNvPr id="16" name="Rectangle 15">
            <a:extLst>
              <a:ext uri="{FF2B5EF4-FFF2-40B4-BE49-F238E27FC236}">
                <a16:creationId xmlns:a16="http://schemas.microsoft.com/office/drawing/2014/main" id="{748FA8E3-2CE3-3647-992D-018F0126A7B0}"/>
              </a:ext>
            </a:extLst>
          </p:cNvPr>
          <p:cNvSpPr/>
          <p:nvPr/>
        </p:nvSpPr>
        <p:spPr>
          <a:xfrm>
            <a:off x="7597833" y="237059"/>
            <a:ext cx="395994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 Activity</a:t>
            </a:r>
          </a:p>
          <a:p>
            <a:pPr algn="ctr"/>
            <a:r>
              <a:rPr lang="ka-GE" sz="3200" dirty="0">
                <a:latin typeface="Calibri" pitchFamily="34" charset="0"/>
                <a:cs typeface="Calibri" pitchFamily="34" charset="0"/>
              </a:rPr>
              <a:t>ლექსიკის დავალება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10168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823 0.11551 L -0.04245 0.5 " pathEditMode="relative" rAng="0" ptsTypes="AA">
                                      <p:cBhvr>
                                        <p:cTn id="6" dur="2000" fill="hold"/>
                                        <p:tgtEl>
                                          <p:spTgt spid="19"/>
                                        </p:tgtEl>
                                        <p:attrNameLst>
                                          <p:attrName>ppt_x</p:attrName>
                                          <p:attrName>ppt_y</p:attrName>
                                        </p:attrNameLst>
                                      </p:cBhvr>
                                      <p:rCtr x="-3034" y="19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553769"/>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place many people go </a:t>
            </a:r>
            <a:r>
              <a:rPr lang="en-US" sz="2400" b="1" dirty="0" smtClean="0">
                <a:latin typeface="Calibri" panose="020F0502020204030204" pitchFamily="34" charset="0"/>
                <a:cs typeface="Calibri" panose="020F0502020204030204" pitchFamily="34" charset="0"/>
              </a:rPr>
              <a:t>for </a:t>
            </a:r>
            <a:r>
              <a:rPr lang="en-US" sz="2400" b="1" dirty="0">
                <a:latin typeface="Calibri" panose="020F0502020204030204" pitchFamily="34" charset="0"/>
                <a:cs typeface="Calibri" panose="020F0502020204030204" pitchFamily="34" charset="0"/>
              </a:rPr>
              <a:t>a holiday.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5449654" y="2197095"/>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sp>
        <p:nvSpPr>
          <p:cNvPr id="20" name="Rectangle 19">
            <a:extLst>
              <a:ext uri="{FF2B5EF4-FFF2-40B4-BE49-F238E27FC236}">
                <a16:creationId xmlns:a16="http://schemas.microsoft.com/office/drawing/2014/main" id="{D86E702E-104A-D647-B1CD-0A5C18F4C340}"/>
              </a:ext>
            </a:extLst>
          </p:cNvPr>
          <p:cNvSpPr/>
          <p:nvPr/>
        </p:nvSpPr>
        <p:spPr>
          <a:xfrm>
            <a:off x="7383348" y="2197095"/>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resort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3371340" y="2197095"/>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irresistible</a:t>
            </a:r>
          </a:p>
        </p:txBody>
      </p:sp>
      <p:sp>
        <p:nvSpPr>
          <p:cNvPr id="16" name="Rectangle 15">
            <a:extLst>
              <a:ext uri="{FF2B5EF4-FFF2-40B4-BE49-F238E27FC236}">
                <a16:creationId xmlns:a16="http://schemas.microsoft.com/office/drawing/2014/main" id="{748FA8E3-2CE3-3647-992D-018F0126A7B0}"/>
              </a:ext>
            </a:extLst>
          </p:cNvPr>
          <p:cNvSpPr/>
          <p:nvPr/>
        </p:nvSpPr>
        <p:spPr>
          <a:xfrm>
            <a:off x="7597833" y="237059"/>
            <a:ext cx="395994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 Activity</a:t>
            </a:r>
          </a:p>
          <a:p>
            <a:pPr algn="ctr"/>
            <a:r>
              <a:rPr lang="ka-GE" sz="3200" dirty="0">
                <a:latin typeface="Calibri" pitchFamily="34" charset="0"/>
                <a:cs typeface="Calibri" pitchFamily="34" charset="0"/>
              </a:rPr>
              <a:t>ლექსიკის დავალება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172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696 0.09352 L -0.09023 0.50093 " pathEditMode="relative" rAng="0" ptsTypes="AA">
                                      <p:cBhvr>
                                        <p:cTn id="6" dur="2000" fill="hold"/>
                                        <p:tgtEl>
                                          <p:spTgt spid="20"/>
                                        </p:tgtEl>
                                        <p:attrNameLst>
                                          <p:attrName>ppt_x</p:attrName>
                                          <p:attrName>ppt_y</p:attrName>
                                        </p:attrNameLst>
                                      </p:cBhvr>
                                      <p:rCtr x="-5859" y="2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639113"/>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Impossible to refuse, not like or not want.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6213592" y="2248058"/>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4290675" y="2248058"/>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irresistible</a:t>
            </a:r>
          </a:p>
        </p:txBody>
      </p:sp>
      <p:sp>
        <p:nvSpPr>
          <p:cNvPr id="15" name="Rectangle 14">
            <a:extLst>
              <a:ext uri="{FF2B5EF4-FFF2-40B4-BE49-F238E27FC236}">
                <a16:creationId xmlns:a16="http://schemas.microsoft.com/office/drawing/2014/main" id="{748FA8E3-2CE3-3647-992D-018F0126A7B0}"/>
              </a:ext>
            </a:extLst>
          </p:cNvPr>
          <p:cNvSpPr/>
          <p:nvPr/>
        </p:nvSpPr>
        <p:spPr>
          <a:xfrm>
            <a:off x="7597833" y="237059"/>
            <a:ext cx="395994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 Activity</a:t>
            </a:r>
          </a:p>
          <a:p>
            <a:pPr algn="ctr"/>
            <a:r>
              <a:rPr lang="ka-GE" sz="3200" dirty="0">
                <a:latin typeface="Calibri" pitchFamily="34" charset="0"/>
                <a:cs typeface="Calibri" pitchFamily="34" charset="0"/>
              </a:rPr>
              <a:t>ლექსიკის დავალება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691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068 0.09004 L 0.15859 0.51481 " pathEditMode="relative" rAng="0" ptsTypes="AA">
                                      <p:cBhvr>
                                        <p:cTn id="6" dur="2000" fill="hold"/>
                                        <p:tgtEl>
                                          <p:spTgt spid="14"/>
                                        </p:tgtEl>
                                        <p:attrNameLst>
                                          <p:attrName>ppt_x</p:attrName>
                                          <p:attrName>ppt_y</p:attrName>
                                        </p:attrNameLst>
                                      </p:cBhvr>
                                      <p:rCtr x="7396" y="2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625890" y="3565961"/>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Relating to people or places that existed thousands of years ago.</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5655098" y="2123860"/>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ancient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7597833" y="237059"/>
            <a:ext cx="395994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 Activity</a:t>
            </a:r>
          </a:p>
          <a:p>
            <a:pPr algn="ctr"/>
            <a:r>
              <a:rPr lang="ka-GE" sz="3200" dirty="0">
                <a:latin typeface="Calibri" pitchFamily="34" charset="0"/>
                <a:cs typeface="Calibri" pitchFamily="34" charset="0"/>
              </a:rPr>
              <a:t>ლექსიკის დავალება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5202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018 0.09444 L -0.00599 0.5037 " pathEditMode="relative" ptsTypes="AA">
                                      <p:cBhvr>
                                        <p:cTn id="6"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itchFamily="34" charset="0"/>
                <a:ea typeface="Calibri"/>
                <a:cs typeface="Calibri" pitchFamily="34" charset="0"/>
                <a:sym typeface="Calibri"/>
              </a:rPr>
              <a:t>Tourism ǀ </a:t>
            </a:r>
            <a:r>
              <a:rPr lang="ka-GE" sz="6600" dirty="0">
                <a:solidFill>
                  <a:schemeClr val="bg1"/>
                </a:solidFill>
                <a:latin typeface="Calibri" pitchFamily="34" charset="0"/>
                <a:ea typeface="Calibri"/>
                <a:cs typeface="Calibri" pitchFamily="34" charset="0"/>
                <a:sym typeface="Calibri"/>
              </a:rPr>
              <a:t>ტურიზმი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panose="020F0502020204030204" pitchFamily="34" charset="0"/>
                <a:ea typeface="Calibri"/>
                <a:cs typeface="Calibri" panose="020F0502020204030204" pitchFamily="34" charset="0"/>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 Level B1</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3" name="Oval 32">
            <a:extLst>
              <a:ext uri="{FF2B5EF4-FFF2-40B4-BE49-F238E27FC236}">
                <a16:creationId xmlns:a16="http://schemas.microsoft.com/office/drawing/2014/main" id="{22343F68-88B4-467C-97F9-0DE774DB7016}"/>
              </a:ext>
            </a:extLst>
          </p:cNvPr>
          <p:cNvSpPr/>
          <p:nvPr/>
        </p:nvSpPr>
        <p:spPr>
          <a:xfrm>
            <a:off x="4207693" y="5151547"/>
            <a:ext cx="3450547" cy="1566922"/>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latin typeface="Calibri" panose="020F0502020204030204" pitchFamily="34" charset="0"/>
              <a:cs typeface="Calibri" panose="020F0502020204030204" pitchFamily="34" charset="0"/>
            </a:endParaRPr>
          </a:p>
          <a:p>
            <a:pPr algn="ctr"/>
            <a:endParaRPr lang="en-US" sz="2400" b="1" dirty="0">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22343F68-88B4-467C-97F9-0DE774DB7016}"/>
              </a:ext>
            </a:extLst>
          </p:cNvPr>
          <p:cNvSpPr/>
          <p:nvPr/>
        </p:nvSpPr>
        <p:spPr>
          <a:xfrm>
            <a:off x="8147765" y="3965397"/>
            <a:ext cx="3451306" cy="1571991"/>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latin typeface="Calibri" panose="020F0502020204030204" pitchFamily="34" charset="0"/>
              <a:cs typeface="Calibri" panose="020F0502020204030204" pitchFamily="34" charset="0"/>
            </a:endParaRPr>
          </a:p>
          <a:p>
            <a:pPr algn="ctr"/>
            <a:endParaRPr lang="en-US" sz="2400" b="1" dirty="0">
              <a:latin typeface="Calibri" panose="020F0502020204030204" pitchFamily="34" charset="0"/>
              <a:cs typeface="Calibri" panose="020F0502020204030204" pitchFamily="34" charset="0"/>
            </a:endParaRPr>
          </a:p>
        </p:txBody>
      </p:sp>
      <p:grpSp>
        <p:nvGrpSpPr>
          <p:cNvPr id="147" name="Google Shape;147;g8d3272b2c0_0_186"/>
          <p:cNvGrpSpPr/>
          <p:nvPr/>
        </p:nvGrpSpPr>
        <p:grpSpPr>
          <a:xfrm>
            <a:off x="1355394" y="676771"/>
            <a:ext cx="9766212" cy="5801045"/>
            <a:chOff x="187350" y="-351791"/>
            <a:chExt cx="9476836" cy="6051255"/>
          </a:xfrm>
        </p:grpSpPr>
        <p:sp>
          <p:nvSpPr>
            <p:cNvPr id="148" name="Google Shape;148;g8d3272b2c0_0_186"/>
            <p:cNvSpPr/>
            <p:nvPr/>
          </p:nvSpPr>
          <p:spPr>
            <a:xfrm>
              <a:off x="4134166" y="2067749"/>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310140" y="230279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596788" y="-351791"/>
              <a:ext cx="2849293" cy="17525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Calibri" charset="0"/>
                  <a:ea typeface="Calibri" charset="0"/>
                  <a:cs typeface="Calibri" charset="0"/>
                </a:rPr>
                <a:t>   </a:t>
              </a:r>
              <a:r>
                <a:rPr lang="en-US" sz="2200" b="1" dirty="0">
                  <a:solidFill>
                    <a:schemeClr val="bg1"/>
                  </a:solidFill>
                  <a:latin typeface="Calibri" charset="0"/>
                  <a:ea typeface="Calibri" charset="0"/>
                  <a:cs typeface="Calibri" charset="0"/>
                </a:rPr>
                <a:t>historic</a:t>
              </a:r>
            </a:p>
            <a:p>
              <a:pPr marL="0" lvl="0" indent="0" algn="l" rtl="0">
                <a:spcBef>
                  <a:spcPts val="0"/>
                </a:spcBef>
                <a:spcAft>
                  <a:spcPts val="0"/>
                </a:spcAft>
                <a:buNone/>
              </a:pPr>
              <a:r>
                <a:rPr lang="en-US" sz="2200" b="1" dirty="0">
                  <a:solidFill>
                    <a:schemeClr val="bg1"/>
                  </a:solidFill>
                  <a:latin typeface="Calibri" charset="0"/>
                  <a:ea typeface="Calibri" charset="0"/>
                  <a:cs typeface="Calibri" charset="0"/>
                </a:rPr>
                <a:t>           (adj.)</a:t>
              </a:r>
            </a:p>
            <a:p>
              <a:pPr marL="0" lvl="0" indent="0" algn="ctr" rtl="0">
                <a:spcBef>
                  <a:spcPts val="0"/>
                </a:spcBef>
                <a:spcAft>
                  <a:spcPts val="0"/>
                </a:spcAft>
                <a:buNone/>
              </a:pPr>
              <a:r>
                <a:rPr lang="ka-GE" sz="2200" b="1" dirty="0">
                  <a:solidFill>
                    <a:schemeClr val="bg1"/>
                  </a:solidFill>
                  <a:latin typeface="Calibri" charset="0"/>
                  <a:ea typeface="Calibri" charset="0"/>
                  <a:cs typeface="Calibri" charset="0"/>
                </a:rPr>
                <a:t>ისტორიული</a:t>
              </a:r>
              <a:endParaRPr lang="en-US" sz="2200" b="1"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2400" b="1" dirty="0">
                  <a:solidFill>
                    <a:schemeClr val="bg1"/>
                  </a:solidFill>
                  <a:latin typeface="Calibri" charset="0"/>
                  <a:ea typeface="Calibri" charset="0"/>
                  <a:cs typeface="Calibri" charset="0"/>
                </a:rPr>
                <a:t>      </a:t>
              </a:r>
              <a:endParaRPr sz="2400" b="1" dirty="0">
                <a:solidFill>
                  <a:schemeClr val="bg1"/>
                </a:solidFill>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7" name="Google Shape;157;g8d3272b2c0_0_186"/>
            <p:cNvSpPr txBox="1"/>
            <p:nvPr/>
          </p:nvSpPr>
          <p:spPr>
            <a:xfrm>
              <a:off x="3438465" y="4944566"/>
              <a:ext cx="2373209" cy="754898"/>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compact</a:t>
              </a: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(adj.)</a:t>
              </a:r>
            </a:p>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charset="0"/>
                  <a:ea typeface="Calibri" charset="0"/>
                  <a:cs typeface="Calibri" charset="0"/>
                  <a:sym typeface="Calibri"/>
                </a:rPr>
                <a:t>კომპაქტური</a:t>
              </a: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187350" y="1693805"/>
              <a:ext cx="3096587" cy="169309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387062" y="1893363"/>
              <a:ext cx="2727543"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overcrowded</a:t>
              </a:r>
            </a:p>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ka-GE" sz="2000" b="1" dirty="0">
                  <a:solidFill>
                    <a:srgbClr val="FFFFFF"/>
                  </a:solidFill>
                  <a:latin typeface="Calibri" pitchFamily="34" charset="0"/>
                  <a:ea typeface="Calibri"/>
                  <a:cs typeface="Calibri" pitchFamily="34" charset="0"/>
                  <a:sym typeface="Calibri"/>
                </a:rPr>
                <a:t>გადავსებული; ხალხით გადაჭედილი</a:t>
              </a:r>
              <a:endParaRPr lang="ka-GE" sz="2200" b="1" dirty="0">
                <a:solidFill>
                  <a:srgbClr val="FFFFFF"/>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7" name="Google Shape;177;g8d3272b2c0_0_186"/>
            <p:cNvSpPr txBox="1"/>
            <p:nvPr/>
          </p:nvSpPr>
          <p:spPr>
            <a:xfrm>
              <a:off x="7427118" y="3445768"/>
              <a:ext cx="2237068" cy="90561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pollution </a:t>
              </a:r>
            </a:p>
            <a:p>
              <a:pPr marL="0" marR="0" lvl="0" indent="0" algn="ctr" rtl="0">
                <a:lnSpc>
                  <a:spcPct val="90000"/>
                </a:lnSpc>
                <a:spcBef>
                  <a:spcPts val="630"/>
                </a:spcBef>
                <a:spcAft>
                  <a:spcPts val="0"/>
                </a:spcAft>
                <a:buNone/>
              </a:pPr>
              <a:r>
                <a:rPr lang="en-US" sz="2200" b="1" dirty="0">
                  <a:solidFill>
                    <a:srgbClr val="FFFFFF"/>
                  </a:solidFill>
                  <a:latin typeface="Calibri" charset="0"/>
                  <a:ea typeface="Calibri" charset="0"/>
                  <a:cs typeface="Calibri" charset="0"/>
                  <a:sym typeface="Calibri"/>
                </a:rPr>
                <a:t>(n.)</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200" b="1" dirty="0">
                  <a:solidFill>
                    <a:srgbClr val="FFFFFF"/>
                  </a:solidFill>
                  <a:latin typeface="Calibri" charset="0"/>
                  <a:ea typeface="Calibri" charset="0"/>
                  <a:cs typeface="Calibri" charset="0"/>
                  <a:sym typeface="Calibri"/>
                </a:rPr>
                <a:t>დაბინძურება</a:t>
              </a:r>
            </a:p>
            <a:p>
              <a:pPr marL="0" marR="0" lvl="0" indent="0" algn="ctr" rtl="0">
                <a:lnSpc>
                  <a:spcPct val="90000"/>
                </a:lnSpc>
                <a:spcBef>
                  <a:spcPts val="630"/>
                </a:spcBef>
                <a:spcAft>
                  <a:spcPts val="0"/>
                </a:spcAft>
                <a:buNone/>
              </a:pPr>
              <a:endParaRPr sz="24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30" name="Google Shape;168;g8d3272b2c0_0_186"/>
          <p:cNvSpPr/>
          <p:nvPr/>
        </p:nvSpPr>
        <p:spPr>
          <a:xfrm>
            <a:off x="8171187" y="1829484"/>
            <a:ext cx="3352120" cy="162610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a:solidFill>
                  <a:schemeClr val="bg1"/>
                </a:solidFill>
                <a:latin typeface="Calibri" charset="0"/>
                <a:ea typeface="Calibri" charset="0"/>
                <a:cs typeface="Calibri" charset="0"/>
              </a:rPr>
              <a:t>population</a:t>
            </a:r>
          </a:p>
          <a:p>
            <a:pPr marL="0" lvl="0" indent="0" algn="ctr" rtl="0">
              <a:spcBef>
                <a:spcPts val="0"/>
              </a:spcBef>
              <a:spcAft>
                <a:spcPts val="0"/>
              </a:spcAft>
              <a:buNone/>
            </a:pPr>
            <a:r>
              <a:rPr lang="en-US" sz="2200" b="1" dirty="0">
                <a:solidFill>
                  <a:schemeClr val="bg1"/>
                </a:solidFill>
                <a:latin typeface="Calibri" charset="0"/>
                <a:ea typeface="Calibri" charset="0"/>
                <a:cs typeface="Calibri" charset="0"/>
              </a:rPr>
              <a:t>(n.)</a:t>
            </a:r>
          </a:p>
          <a:p>
            <a:pPr marL="0" lvl="0" indent="0" algn="ctr" rtl="0">
              <a:spcBef>
                <a:spcPts val="0"/>
              </a:spcBef>
              <a:spcAft>
                <a:spcPts val="0"/>
              </a:spcAft>
              <a:buNone/>
            </a:pPr>
            <a:r>
              <a:rPr lang="ka-GE" sz="2200" b="1" dirty="0">
                <a:solidFill>
                  <a:schemeClr val="bg1"/>
                </a:solidFill>
                <a:latin typeface="Calibri" charset="0"/>
                <a:ea typeface="Calibri" charset="0"/>
                <a:cs typeface="Calibri" charset="0"/>
              </a:rPr>
              <a:t>მოსახლეობა</a:t>
            </a:r>
            <a:endParaRPr lang="en-US" sz="2200" b="1" dirty="0">
              <a:solidFill>
                <a:schemeClr val="bg1"/>
              </a:solidFill>
              <a:latin typeface="Calibri" charset="0"/>
              <a:ea typeface="Calibri" charset="0"/>
              <a:cs typeface="Calibri" charset="0"/>
            </a:endParaRPr>
          </a:p>
        </p:txBody>
      </p:sp>
      <p:pic>
        <p:nvPicPr>
          <p:cNvPr id="3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32" name="Picture 31">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8" name="Straight Connector 7"/>
          <p:cNvCxnSpPr>
            <a:stCxn id="148" idx="0"/>
            <a:endCxn id="152" idx="4"/>
          </p:cNvCxnSpPr>
          <p:nvPr/>
        </p:nvCxnSpPr>
        <p:spPr>
          <a:xfrm flipH="1" flipV="1">
            <a:off x="6337087" y="2356834"/>
            <a:ext cx="2" cy="639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3353" y="2758842"/>
            <a:ext cx="1067834" cy="59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48" idx="2"/>
          </p:cNvCxnSpPr>
          <p:nvPr/>
        </p:nvCxnSpPr>
        <p:spPr>
          <a:xfrm flipH="1" flipV="1">
            <a:off x="4462666" y="3617257"/>
            <a:ext cx="960060" cy="148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053829" y="4544164"/>
            <a:ext cx="136995" cy="8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8" idx="5"/>
            <a:endCxn id="29" idx="2"/>
          </p:cNvCxnSpPr>
          <p:nvPr/>
        </p:nvCxnSpPr>
        <p:spPr>
          <a:xfrm>
            <a:off x="6983640" y="4309329"/>
            <a:ext cx="1164125" cy="442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8019" y="1652226"/>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historic</a:t>
            </a:r>
          </a:p>
          <a:p>
            <a:pPr lvl="0" algn="ctr"/>
            <a:r>
              <a:rPr lang="en-US" sz="2800" b="1" dirty="0">
                <a:solidFill>
                  <a:schemeClr val="bg1"/>
                </a:solidFill>
                <a:latin typeface="Calibri" pitchFamily="34" charset="0"/>
              </a:rPr>
              <a:t>(</a:t>
            </a:r>
            <a:r>
              <a:rPr lang="en-US" sz="2800" b="1" dirty="0" err="1">
                <a:solidFill>
                  <a:schemeClr val="bg1"/>
                </a:solidFill>
                <a:latin typeface="Calibri" pitchFamily="34" charset="0"/>
              </a:rPr>
              <a:t>adj</a:t>
            </a:r>
            <a:r>
              <a:rPr lang="ka-GE" sz="2800" b="1" dirty="0">
                <a:solidFill>
                  <a:schemeClr val="bg1"/>
                </a:solidFill>
                <a:latin typeface="Calibri" pitchFamily="34" charset="0"/>
              </a:rPr>
              <a:t>.</a:t>
            </a:r>
            <a:r>
              <a:rPr lang="en-US" sz="2800" b="1" dirty="0">
                <a:solidFill>
                  <a:schemeClr val="bg1"/>
                </a:solidFill>
                <a:latin typeface="Calibri" pitchFamily="34" charset="0"/>
              </a:rPr>
              <a:t>)</a:t>
            </a:r>
            <a:endParaRPr lang="ka-GE" sz="2800" b="1" dirty="0">
              <a:solidFill>
                <a:schemeClr val="bg1"/>
              </a:solidFill>
              <a:latin typeface="Calibri" pitchFamily="34" charset="0"/>
            </a:endParaRPr>
          </a:p>
        </p:txBody>
      </p:sp>
      <p:sp>
        <p:nvSpPr>
          <p:cNvPr id="190" name="Google Shape;190;g8d3272b2c0_0_231"/>
          <p:cNvSpPr/>
          <p:nvPr/>
        </p:nvSpPr>
        <p:spPr>
          <a:xfrm>
            <a:off x="4098000" y="4261047"/>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ისტორიული</a:t>
            </a: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450879"/>
            <a:ext cx="457143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rgbClr val="FFC000"/>
                </a:solidFill>
                <a:latin typeface="Calibri" charset="0"/>
                <a:ea typeface="Calibri" charset="0"/>
                <a:cs typeface="Calibri" charset="0"/>
                <a:sym typeface="Calibri"/>
              </a:rPr>
              <a:t>Historic</a:t>
            </a:r>
            <a:r>
              <a:rPr lang="en-US" sz="2600" i="1" strike="noStrike" cap="none" dirty="0">
                <a:solidFill>
                  <a:schemeClr val="bg1"/>
                </a:solidFill>
                <a:latin typeface="Calibri" charset="0"/>
                <a:ea typeface="Calibri" charset="0"/>
                <a:cs typeface="Calibri" charset="0"/>
                <a:sym typeface="Calibri"/>
              </a:rPr>
              <a:t> places like Pyramids are always interesting to visit. </a:t>
            </a:r>
            <a:endParaRPr sz="26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8856151"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4044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15856" y="1815502"/>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compact </a:t>
            </a:r>
          </a:p>
          <a:p>
            <a:pPr lvl="0" algn="ctr"/>
            <a:r>
              <a:rPr lang="en-US" sz="2800" b="1" dirty="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066618" y="4440058"/>
            <a:ext cx="4816017" cy="93661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კომპაქტური</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66619" y="5480860"/>
            <a:ext cx="4816017"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I live in a </a:t>
            </a:r>
            <a:r>
              <a:rPr lang="en-US" sz="2400" i="1" dirty="0">
                <a:solidFill>
                  <a:srgbClr val="FFC000"/>
                </a:solidFill>
                <a:latin typeface="Calibri" charset="0"/>
                <a:ea typeface="Calibri" charset="0"/>
                <a:cs typeface="Calibri" charset="0"/>
                <a:sym typeface="Calibri"/>
              </a:rPr>
              <a:t>compact</a:t>
            </a:r>
            <a:r>
              <a:rPr lang="en-US" sz="2400" i="1" dirty="0">
                <a:solidFill>
                  <a:schemeClr val="bg1"/>
                </a:solidFill>
                <a:latin typeface="Calibri" charset="0"/>
                <a:ea typeface="Calibri" charset="0"/>
                <a:cs typeface="Calibri" charset="0"/>
                <a:sym typeface="Calibri"/>
              </a:rPr>
              <a:t> flat above the shop. </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689896"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4484" y="1913038"/>
            <a:ext cx="3392216" cy="241512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population </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181856" y="4422204"/>
            <a:ext cx="4157472"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მოსახლეობა</a:t>
            </a: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181856" y="5450879"/>
            <a:ext cx="415747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 </a:t>
            </a:r>
            <a:r>
              <a:rPr lang="en-US" sz="2400" i="1" strike="noStrike" cap="none" dirty="0">
                <a:solidFill>
                  <a:srgbClr val="FFC000"/>
                </a:solidFill>
                <a:latin typeface="Calibri" charset="0"/>
                <a:ea typeface="Calibri" charset="0"/>
                <a:cs typeface="Calibri" charset="0"/>
                <a:sym typeface="Calibri"/>
              </a:rPr>
              <a:t>population</a:t>
            </a:r>
            <a:r>
              <a:rPr lang="en-US" sz="2400" i="1" strike="noStrike" cap="none" dirty="0">
                <a:solidFill>
                  <a:schemeClr val="bg1"/>
                </a:solidFill>
                <a:latin typeface="Calibri" charset="0"/>
                <a:ea typeface="Calibri" charset="0"/>
                <a:cs typeface="Calibri" charset="0"/>
                <a:sym typeface="Calibri"/>
              </a:rPr>
              <a:t> of London is increasing.  </a:t>
            </a:r>
            <a:endParaRPr sz="2400" i="1" strike="noStrike" cap="none" dirty="0">
              <a:solidFill>
                <a:schemeClr val="bg1"/>
              </a:solidFill>
              <a:latin typeface="Calibri" charset="0"/>
              <a:ea typeface="Calibri" charset="0"/>
              <a:cs typeface="Calibri"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839525"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39956" y="1966226"/>
            <a:ext cx="3438642" cy="239851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pollution </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025202" y="4488450"/>
            <a:ext cx="4668152" cy="76719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დაბინძურება</a:t>
            </a:r>
            <a:endParaRPr lang="en-US"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25201" y="5450879"/>
            <a:ext cx="4668153" cy="93772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Air </a:t>
            </a:r>
            <a:r>
              <a:rPr lang="en-US" sz="2400" i="1" strike="noStrike" cap="none" dirty="0">
                <a:solidFill>
                  <a:srgbClr val="FFC000"/>
                </a:solidFill>
                <a:latin typeface="Calibri" charset="0"/>
                <a:ea typeface="Calibri" charset="0"/>
                <a:cs typeface="Calibri" charset="0"/>
                <a:sym typeface="Calibri"/>
              </a:rPr>
              <a:t>pollution</a:t>
            </a:r>
            <a:r>
              <a:rPr lang="en-US" sz="2400" i="1" strike="noStrike" cap="none" dirty="0">
                <a:solidFill>
                  <a:schemeClr val="bg1"/>
                </a:solidFill>
                <a:latin typeface="Calibri" charset="0"/>
                <a:ea typeface="Calibri" charset="0"/>
                <a:cs typeface="Calibri" charset="0"/>
                <a:sym typeface="Calibri"/>
              </a:rPr>
              <a:t> </a:t>
            </a:r>
            <a:r>
              <a:rPr lang="en-US" sz="2400" i="1" dirty="0">
                <a:solidFill>
                  <a:schemeClr val="bg1"/>
                </a:solidFill>
                <a:latin typeface="Calibri" charset="0"/>
                <a:ea typeface="Calibri" charset="0"/>
                <a:cs typeface="Calibri" charset="0"/>
                <a:sym typeface="Calibri"/>
              </a:rPr>
              <a:t>damages atmosphere. </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55904"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85715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33785" y="1815502"/>
            <a:ext cx="3779157" cy="252485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overcrowded </a:t>
            </a:r>
          </a:p>
          <a:p>
            <a:pPr lvl="0" algn="ctr"/>
            <a:r>
              <a:rPr lang="en-US" sz="2800" b="1" dirty="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035200" y="4500179"/>
            <a:ext cx="4976327" cy="73018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b="1" u="none" strike="noStrike" cap="none" dirty="0" err="1" smtClean="0">
                <a:solidFill>
                  <a:srgbClr val="FFFFFF"/>
                </a:solidFill>
                <a:latin typeface="Calibri" pitchFamily="34" charset="0"/>
                <a:ea typeface="Calibri"/>
                <a:cs typeface="Calibri" pitchFamily="34" charset="0"/>
                <a:sym typeface="Calibri"/>
              </a:rPr>
              <a:t>გადავსებული</a:t>
            </a:r>
            <a:r>
              <a:rPr sz="2400" b="1" u="none" strike="noStrike" cap="none" dirty="0" smtClean="0">
                <a:solidFill>
                  <a:srgbClr val="FFFFFF"/>
                </a:solidFill>
                <a:latin typeface="Calibri" pitchFamily="34" charset="0"/>
                <a:ea typeface="Calibri"/>
                <a:cs typeface="Calibri" pitchFamily="34" charset="0"/>
                <a:sym typeface="Calibri"/>
              </a:rPr>
              <a:t>; </a:t>
            </a:r>
            <a:r>
              <a:rPr sz="2400" b="1" u="none" strike="noStrike" cap="none" dirty="0" err="1" smtClean="0">
                <a:solidFill>
                  <a:srgbClr val="FFFFFF"/>
                </a:solidFill>
                <a:latin typeface="Calibri" pitchFamily="34" charset="0"/>
                <a:ea typeface="Calibri"/>
                <a:cs typeface="Calibri" pitchFamily="34" charset="0"/>
                <a:sym typeface="Calibri"/>
              </a:rPr>
              <a:t>ხალხით</a:t>
            </a:r>
            <a:r>
              <a:rPr sz="2400" b="1" u="none" strike="noStrike" cap="none" dirty="0" smtClean="0">
                <a:solidFill>
                  <a:srgbClr val="FFFFFF"/>
                </a:solidFill>
                <a:latin typeface="Calibri" pitchFamily="34" charset="0"/>
                <a:ea typeface="Calibri"/>
                <a:cs typeface="Calibri" pitchFamily="34" charset="0"/>
                <a:sym typeface="Calibri"/>
              </a:rPr>
              <a:t> </a:t>
            </a:r>
            <a:r>
              <a:rPr sz="2400" b="1" u="none" strike="noStrike" cap="none" dirty="0" err="1" smtClean="0">
                <a:solidFill>
                  <a:srgbClr val="FFFFFF"/>
                </a:solidFill>
                <a:latin typeface="Calibri" pitchFamily="34" charset="0"/>
                <a:ea typeface="Calibri"/>
                <a:cs typeface="Calibri" pitchFamily="34" charset="0"/>
                <a:sym typeface="Calibri"/>
              </a:rPr>
              <a:t>გადაჭედილი</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35201" y="5369027"/>
            <a:ext cx="4976327" cy="116588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Spain is always </a:t>
            </a:r>
            <a:r>
              <a:rPr lang="en-US" sz="2400" i="1" dirty="0">
                <a:solidFill>
                  <a:srgbClr val="FFC000"/>
                </a:solidFill>
                <a:latin typeface="Calibri" charset="0"/>
                <a:ea typeface="Calibri" charset="0"/>
                <a:cs typeface="Calibri" charset="0"/>
              </a:rPr>
              <a:t>overcrowded</a:t>
            </a:r>
            <a:r>
              <a:rPr lang="en-US" sz="2400" i="1" dirty="0">
                <a:solidFill>
                  <a:schemeClr val="bg1"/>
                </a:solidFill>
                <a:latin typeface="Calibri" charset="0"/>
                <a:ea typeface="Calibri" charset="0"/>
                <a:cs typeface="Calibri" charset="0"/>
              </a:rPr>
              <a:t> in summer. </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889402"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549299" y="2787948"/>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549299" y="2978055"/>
            <a:ext cx="4968588"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7631638" y="458313"/>
            <a:ext cx="3763215" cy="1164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6AD9A7B7-2E7A-4C45-8448-1D4A0B159BF3}"/>
              </a:ext>
            </a:extLst>
          </p:cNvPr>
          <p:cNvSpPr/>
          <p:nvPr/>
        </p:nvSpPr>
        <p:spPr>
          <a:xfrm>
            <a:off x="286480" y="2192394"/>
            <a:ext cx="5815062" cy="396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Can you </a:t>
            </a:r>
            <a:r>
              <a:rPr lang="en-US" sz="3200" dirty="0" err="1">
                <a:solidFill>
                  <a:schemeClr val="bg1"/>
                </a:solidFill>
                <a:latin typeface="Calibri" panose="020F0502020204030204" pitchFamily="34" charset="0"/>
                <a:ea typeface="Times New Roman"/>
                <a:cs typeface="Calibri" panose="020F0502020204030204" pitchFamily="34" charset="0"/>
                <a:sym typeface="Times New Roman"/>
              </a:rPr>
              <a:t>recognise</a:t>
            </a: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 which city is this?</a:t>
            </a:r>
          </a:p>
          <a:p>
            <a:pPr marL="44450" lvl="0">
              <a:lnSpc>
                <a:spcPct val="115000"/>
              </a:lnSpc>
              <a:buClr>
                <a:srgbClr val="1C4587"/>
              </a:buClr>
              <a:buSzPts val="2900"/>
            </a:pP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How did you </a:t>
            </a:r>
            <a:r>
              <a:rPr lang="en-US" sz="3200" dirty="0" err="1">
                <a:solidFill>
                  <a:schemeClr val="bg1"/>
                </a:solidFill>
                <a:latin typeface="Calibri" panose="020F0502020204030204" pitchFamily="34" charset="0"/>
                <a:ea typeface="Times New Roman"/>
                <a:cs typeface="Calibri" panose="020F0502020204030204" pitchFamily="34" charset="0"/>
                <a:sym typeface="Times New Roman"/>
              </a:rPr>
              <a:t>recognise</a:t>
            </a: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a:t>
            </a:r>
          </a:p>
          <a:p>
            <a:pPr marL="44450" lvl="0">
              <a:lnSpc>
                <a:spcPct val="115000"/>
              </a:lnSpc>
              <a:buClr>
                <a:srgbClr val="1C4587"/>
              </a:buClr>
              <a:buSzPts val="2900"/>
            </a:pP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Do you know anything about Venice?</a:t>
            </a:r>
          </a:p>
        </p:txBody>
      </p:sp>
      <p:pic>
        <p:nvPicPr>
          <p:cNvPr id="5" name="Picture 4"/>
          <p:cNvPicPr>
            <a:picLocks noChangeAspect="1"/>
          </p:cNvPicPr>
          <p:nvPr/>
        </p:nvPicPr>
        <p:blipFill>
          <a:blip r:embed="rId5"/>
          <a:stretch>
            <a:fillRect/>
          </a:stretch>
        </p:blipFill>
        <p:spPr>
          <a:xfrm>
            <a:off x="6317197" y="2643498"/>
            <a:ext cx="5332325" cy="2999433"/>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688932" y="2254683"/>
            <a:ext cx="10868847" cy="3782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a:latin typeface="Calibri" charset="0"/>
                <a:ea typeface="Calibri" charset="0"/>
                <a:cs typeface="Calibri" charset="0"/>
              </a:rPr>
              <a:t>Venice is one of the most beautiful and most </a:t>
            </a:r>
            <a:r>
              <a:rPr lang="en-US" sz="2600" dirty="0">
                <a:solidFill>
                  <a:srgbClr val="FFC000"/>
                </a:solidFill>
                <a:latin typeface="Calibri" charset="0"/>
                <a:ea typeface="Calibri" charset="0"/>
                <a:cs typeface="Calibri" charset="0"/>
              </a:rPr>
              <a:t>historic</a:t>
            </a:r>
            <a:r>
              <a:rPr lang="en-US" sz="2600" dirty="0">
                <a:latin typeface="Calibri" charset="0"/>
                <a:ea typeface="Calibri" charset="0"/>
                <a:cs typeface="Calibri" charset="0"/>
              </a:rPr>
              <a:t> cities in the world. It is in the north of the Adriatic Sea and is built on 118 small islands. There are almost no streets in Venice. Few cities are as </a:t>
            </a:r>
            <a:r>
              <a:rPr lang="en-US" sz="2600" dirty="0">
                <a:solidFill>
                  <a:srgbClr val="FFC000"/>
                </a:solidFill>
                <a:latin typeface="Calibri" charset="0"/>
                <a:ea typeface="Calibri" charset="0"/>
                <a:cs typeface="Calibri" charset="0"/>
              </a:rPr>
              <a:t>compact</a:t>
            </a:r>
            <a:r>
              <a:rPr lang="en-US" sz="2600" dirty="0">
                <a:latin typeface="Calibri" charset="0"/>
                <a:ea typeface="Calibri" charset="0"/>
                <a:cs typeface="Calibri" charset="0"/>
              </a:rPr>
              <a:t> as Venice. The islands are connected by 182 canals, with a total length of more than 46 </a:t>
            </a:r>
            <a:r>
              <a:rPr lang="en-US" sz="2600" dirty="0" err="1">
                <a:latin typeface="Calibri" charset="0"/>
                <a:ea typeface="Calibri" charset="0"/>
                <a:cs typeface="Calibri" charset="0"/>
              </a:rPr>
              <a:t>kilometres</a:t>
            </a:r>
            <a:r>
              <a:rPr lang="en-US" sz="2600" dirty="0">
                <a:latin typeface="Calibri" charset="0"/>
                <a:ea typeface="Calibri" charset="0"/>
                <a:cs typeface="Calibri" charset="0"/>
              </a:rPr>
              <a:t>. The longest canal is the Grand Canal, which is 3.8 </a:t>
            </a:r>
            <a:r>
              <a:rPr lang="en-US" sz="2600" dirty="0" err="1">
                <a:latin typeface="Calibri" charset="0"/>
                <a:ea typeface="Calibri" charset="0"/>
                <a:cs typeface="Calibri" charset="0"/>
              </a:rPr>
              <a:t>kilometres</a:t>
            </a:r>
            <a:r>
              <a:rPr lang="en-US" sz="2600" dirty="0">
                <a:latin typeface="Calibri" charset="0"/>
                <a:ea typeface="Calibri" charset="0"/>
                <a:cs typeface="Calibri" charset="0"/>
              </a:rPr>
              <a:t> long. More than 400 bridges cross the canals. The </a:t>
            </a:r>
            <a:r>
              <a:rPr lang="en-US" sz="2600" dirty="0" err="1">
                <a:latin typeface="Calibri" charset="0"/>
                <a:ea typeface="Calibri" charset="0"/>
                <a:cs typeface="Calibri" charset="0"/>
              </a:rPr>
              <a:t>vaparetti</a:t>
            </a:r>
            <a:r>
              <a:rPr lang="en-US" sz="2600" dirty="0">
                <a:latin typeface="Calibri" charset="0"/>
                <a:ea typeface="Calibri" charset="0"/>
                <a:cs typeface="Calibri" charset="0"/>
              </a:rPr>
              <a:t> or water busses are the most popular transport in Venice. Another way of moving in the city is Gondola, however, Gondolas are a bit more expensive. </a:t>
            </a:r>
          </a:p>
        </p:txBody>
      </p:sp>
    </p:spTree>
    <p:extLst>
      <p:ext uri="{BB962C8B-B14F-4D97-AF65-F5344CB8AC3E}">
        <p14:creationId xmlns:p14="http://schemas.microsoft.com/office/powerpoint/2010/main" val="72857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2104373"/>
            <a:ext cx="11011401" cy="40830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latin typeface="Calibri" charset="0"/>
                <a:ea typeface="Calibri" charset="0"/>
                <a:cs typeface="Calibri" charset="0"/>
              </a:rPr>
              <a:t>Venice is also one of the most famous cities in the world. This means that it is very popular with tourists. The city has a </a:t>
            </a:r>
            <a:r>
              <a:rPr lang="en-US" sz="2600" dirty="0">
                <a:solidFill>
                  <a:srgbClr val="FFC000"/>
                </a:solidFill>
                <a:latin typeface="Calibri" charset="0"/>
                <a:ea typeface="Calibri" charset="0"/>
                <a:cs typeface="Calibri" charset="0"/>
              </a:rPr>
              <a:t>population</a:t>
            </a:r>
            <a:r>
              <a:rPr lang="en-US" sz="2600" dirty="0">
                <a:latin typeface="Calibri" charset="0"/>
                <a:ea typeface="Calibri" charset="0"/>
                <a:cs typeface="Calibri" charset="0"/>
              </a:rPr>
              <a:t> of just 55,000 but every day, around 60,000 tourists visit the city. More than 22 million tourists come to Venice from all around the world every year, which is good for businesses such as hotels, restaurants and cafés. But the enormous numbers of tourists also cause </a:t>
            </a:r>
            <a:r>
              <a:rPr lang="en-US" sz="2600" dirty="0">
                <a:solidFill>
                  <a:srgbClr val="FFC000"/>
                </a:solidFill>
                <a:latin typeface="Calibri" charset="0"/>
                <a:ea typeface="Calibri" charset="0"/>
                <a:cs typeface="Calibri" charset="0"/>
              </a:rPr>
              <a:t>pollution</a:t>
            </a:r>
            <a:r>
              <a:rPr lang="en-US" sz="2600" dirty="0">
                <a:latin typeface="Calibri" charset="0"/>
                <a:ea typeface="Calibri" charset="0"/>
                <a:cs typeface="Calibri" charset="0"/>
              </a:rPr>
              <a:t> and the famous parts of the city, such as the main square, are always very </a:t>
            </a:r>
            <a:r>
              <a:rPr lang="en-US" sz="2600" dirty="0">
                <a:solidFill>
                  <a:schemeClr val="bg1"/>
                </a:solidFill>
                <a:latin typeface="Calibri" charset="0"/>
                <a:ea typeface="Calibri" charset="0"/>
                <a:cs typeface="Calibri" charset="0"/>
              </a:rPr>
              <a:t>crowded</a:t>
            </a:r>
            <a:r>
              <a:rPr lang="en-US" sz="2600" dirty="0">
                <a:latin typeface="Calibri" charset="0"/>
                <a:ea typeface="Calibri" charset="0"/>
                <a:cs typeface="Calibri" charset="0"/>
              </a:rPr>
              <a:t>, especially in August, which is the busiest month of the year.</a:t>
            </a:r>
          </a:p>
        </p:txBody>
      </p:sp>
    </p:spTree>
    <p:extLst>
      <p:ext uri="{BB962C8B-B14F-4D97-AF65-F5344CB8AC3E}">
        <p14:creationId xmlns:p14="http://schemas.microsoft.com/office/powerpoint/2010/main" val="73351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5056436" y="644861"/>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62223"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56788" y="1990368"/>
            <a:ext cx="5283921"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Tourism </a:t>
            </a:r>
            <a:endParaRPr lang="ka-GE"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ტურიზმი</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5" name="Picture 24">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6876288" y="556123"/>
            <a:ext cx="4559808" cy="1101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876288" y="423369"/>
            <a:ext cx="4559808"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301338"/>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81176"/>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81176"/>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670539" y="2133600"/>
            <a:ext cx="10887240" cy="4104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latin typeface="Calibri" charset="0"/>
                <a:ea typeface="Calibri" charset="0"/>
                <a:cs typeface="Calibri" charset="0"/>
              </a:rPr>
              <a:t>The enormous cruise ships that visit Venice are also a problem. Every year, over 1.5 million visitors arrive in Venice by </a:t>
            </a:r>
            <a:r>
              <a:rPr lang="en-US" sz="2600" dirty="0">
                <a:solidFill>
                  <a:schemeClr val="bg1"/>
                </a:solidFill>
                <a:latin typeface="Calibri" charset="0"/>
                <a:ea typeface="Calibri" charset="0"/>
                <a:cs typeface="Calibri" charset="0"/>
              </a:rPr>
              <a:t>cruise</a:t>
            </a:r>
            <a:r>
              <a:rPr lang="en-US" sz="2600" dirty="0">
                <a:latin typeface="Calibri" charset="0"/>
                <a:ea typeface="Calibri" charset="0"/>
                <a:cs typeface="Calibri" charset="0"/>
              </a:rPr>
              <a:t> ship. But according to local people, these visitors are not the biggest problem. Most tourists come to Venice from other Italian cities and holiday resorts, especially when it rains and they can not stay on the beach. A further problem is that these visitors bring their own food with them and don’t spend any money in Venice.</a:t>
            </a:r>
          </a:p>
        </p:txBody>
      </p:sp>
    </p:spTree>
    <p:extLst>
      <p:ext uri="{BB962C8B-B14F-4D97-AF65-F5344CB8AC3E}">
        <p14:creationId xmlns:p14="http://schemas.microsoft.com/office/powerpoint/2010/main" val="143399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100106587"/>
              </p:ext>
            </p:extLst>
          </p:nvPr>
        </p:nvGraphicFramePr>
        <p:xfrm>
          <a:off x="673399" y="2602909"/>
          <a:ext cx="8064429" cy="1164306"/>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 length of the canals in Venice is below 40 </a:t>
                      </a:r>
                      <a:r>
                        <a:rPr lang="en-US" sz="2800" b="0" i="0" dirty="0" err="1">
                          <a:solidFill>
                            <a:schemeClr val="bg1"/>
                          </a:solidFill>
                          <a:latin typeface="Calibri" panose="020F0502020204030204" pitchFamily="34" charset="0"/>
                          <a:cs typeface="Calibri" panose="020F0502020204030204" pitchFamily="34" charset="0"/>
                        </a:rPr>
                        <a:t>kilometres</a:t>
                      </a:r>
                      <a:r>
                        <a:rPr lang="en-US" sz="2800" b="0" i="0" dirty="0">
                          <a:solidFill>
                            <a:schemeClr val="bg1"/>
                          </a:solidFill>
                          <a:latin typeface="Calibri" panose="020F0502020204030204" pitchFamily="34" charset="0"/>
                          <a:cs typeface="Calibri" panose="020F0502020204030204" pitchFamily="34" charset="0"/>
                        </a:rPr>
                        <a:t>.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664054218"/>
              </p:ext>
            </p:extLst>
          </p:nvPr>
        </p:nvGraphicFramePr>
        <p:xfrm>
          <a:off x="710822" y="4333261"/>
          <a:ext cx="10093911" cy="997339"/>
        </p:xfrm>
        <a:graphic>
          <a:graphicData uri="http://schemas.openxmlformats.org/drawingml/2006/table">
            <a:tbl>
              <a:tblPr firstRow="1" bandRow="1">
                <a:tableStyleId>{B46CFEF4-99AF-46A8-A051-738FFB79779B}</a:tableStyleId>
              </a:tblPr>
              <a:tblGrid>
                <a:gridCol w="10093911">
                  <a:extLst>
                    <a:ext uri="{9D8B030D-6E8A-4147-A177-3AD203B41FA5}">
                      <a16:colId xmlns:a16="http://schemas.microsoft.com/office/drawing/2014/main" val="2862978725"/>
                    </a:ext>
                  </a:extLst>
                </a:gridCol>
              </a:tblGrid>
              <a:tr h="997339">
                <a:tc>
                  <a:txBody>
                    <a:bodyPr/>
                    <a:lstStyle/>
                    <a:p>
                      <a:r>
                        <a:rPr lang="en-US" sz="2800" i="1" dirty="0">
                          <a:solidFill>
                            <a:schemeClr val="bg1"/>
                          </a:solidFill>
                          <a:latin typeface="Calibri" charset="0"/>
                          <a:ea typeface="Calibri" charset="0"/>
                          <a:cs typeface="Calibri" charset="0"/>
                        </a:rPr>
                        <a:t>The islands are connected by 182 canals, with a total length of more than 46 </a:t>
                      </a:r>
                      <a:r>
                        <a:rPr lang="en-US" sz="2800" i="1" dirty="0" err="1">
                          <a:solidFill>
                            <a:schemeClr val="bg1"/>
                          </a:solidFill>
                          <a:latin typeface="Calibri" charset="0"/>
                          <a:ea typeface="Calibri" charset="0"/>
                          <a:cs typeface="Calibri" charset="0"/>
                        </a:rPr>
                        <a:t>kilometres</a:t>
                      </a:r>
                      <a:r>
                        <a:rPr lang="en-US" sz="2800" i="1" dirty="0">
                          <a:solidFill>
                            <a:schemeClr val="bg1"/>
                          </a:solidFill>
                          <a:latin typeface="Calibri" charset="0"/>
                          <a:ea typeface="Calibri" charset="0"/>
                          <a:cs typeface="Calibri" charset="0"/>
                        </a:rPr>
                        <a:t>.</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455242" y="2566372"/>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297852733"/>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There are over 1000</a:t>
                      </a:r>
                      <a:r>
                        <a:rPr lang="en-US" sz="2800" b="0" i="0" baseline="0" dirty="0">
                          <a:solidFill>
                            <a:schemeClr val="bg1"/>
                          </a:solidFill>
                          <a:latin typeface="Calibri" panose="020F0502020204030204" pitchFamily="34" charset="0"/>
                          <a:cs typeface="Calibri" panose="020F0502020204030204" pitchFamily="34" charset="0"/>
                        </a:rPr>
                        <a:t> bridges across the canals.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549902625"/>
              </p:ext>
            </p:extLst>
          </p:nvPr>
        </p:nvGraphicFramePr>
        <p:xfrm>
          <a:off x="577303" y="4427689"/>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800" i="1" dirty="0">
                          <a:solidFill>
                            <a:schemeClr val="bg1"/>
                          </a:solidFill>
                          <a:latin typeface="Calibri" charset="0"/>
                          <a:ea typeface="Calibri" charset="0"/>
                          <a:cs typeface="Calibri" charset="0"/>
                        </a:rPr>
                        <a:t>More than 400 bridges cross the canals. </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640721" y="2560166"/>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160345356"/>
              </p:ext>
            </p:extLst>
          </p:nvPr>
        </p:nvGraphicFramePr>
        <p:xfrm>
          <a:off x="652786" y="275493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Visitors arriving by cruise ship are not the biggest problem.</a:t>
                      </a:r>
                      <a:r>
                        <a:rPr lang="en-US" sz="2800" b="0" i="0" baseline="0" dirty="0">
                          <a:solidFill>
                            <a:schemeClr val="bg1"/>
                          </a:solidFill>
                          <a:latin typeface="Calibri" panose="020F0502020204030204" pitchFamily="34" charset="0"/>
                          <a:cs typeface="Calibri" panose="020F0502020204030204" pitchFamily="34" charset="0"/>
                        </a:rPr>
                        <a:t>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781365550"/>
              </p:ext>
            </p:extLst>
          </p:nvPr>
        </p:nvGraphicFramePr>
        <p:xfrm>
          <a:off x="581582" y="4301031"/>
          <a:ext cx="10395497" cy="1193682"/>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1193682">
                <a:tc>
                  <a:txBody>
                    <a:bodyPr/>
                    <a:lstStyle/>
                    <a:p>
                      <a:r>
                        <a:rPr lang="en-US" sz="2800" i="1" dirty="0">
                          <a:solidFill>
                            <a:schemeClr val="bg1"/>
                          </a:solidFill>
                          <a:latin typeface="Calibri" charset="0"/>
                          <a:ea typeface="Calibri" charset="0"/>
                          <a:cs typeface="Calibri" charset="0"/>
                        </a:rPr>
                        <a:t>Most tourists come to Venice from other Italian cities and holiday resorts, especially when it rains and they cannot stay on the beach.</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407470" y="2423305"/>
            <a:ext cx="1565329"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latin typeface="Calibri" charset="0"/>
                <a:ea typeface="Calibri" charset="0"/>
                <a:cs typeface="Calibri" charset="0"/>
              </a:rPr>
              <a:t>Grammar</a:t>
            </a:r>
          </a:p>
          <a:p>
            <a:pPr algn="ctr"/>
            <a:r>
              <a:rPr lang="ka-GE" sz="3600" dirty="0">
                <a:latin typeface="Calibri" charset="0"/>
                <a:ea typeface="Calibri" charset="0"/>
                <a:cs typeface="Calibri" charset="0"/>
              </a:rPr>
              <a:t>გრამატიკა</a:t>
            </a:r>
            <a:endParaRPr lang="en-US" sz="36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charset="0"/>
                <a:ea typeface="Calibri" charset="0"/>
                <a:cs typeface="Calibri" charset="0"/>
              </a:rPr>
              <a:t>More than 22 million tourists come </a:t>
            </a:r>
            <a:r>
              <a:rPr lang="en-US" sz="3600" dirty="0">
                <a:solidFill>
                  <a:srgbClr val="FFC000"/>
                </a:solidFill>
                <a:latin typeface="Calibri" charset="0"/>
                <a:ea typeface="Calibri" charset="0"/>
                <a:cs typeface="Calibri" charset="0"/>
              </a:rPr>
              <a:t>to</a:t>
            </a:r>
            <a:r>
              <a:rPr lang="en-US" sz="3600" dirty="0">
                <a:latin typeface="Calibri" charset="0"/>
                <a:ea typeface="Calibri" charset="0"/>
                <a:cs typeface="Calibri" charset="0"/>
              </a:rPr>
              <a:t> Venice </a:t>
            </a:r>
            <a:r>
              <a:rPr lang="en-US" sz="3600" dirty="0">
                <a:solidFill>
                  <a:srgbClr val="FFC000"/>
                </a:solidFill>
                <a:latin typeface="Calibri" charset="0"/>
                <a:ea typeface="Calibri" charset="0"/>
                <a:cs typeface="Calibri" charset="0"/>
              </a:rPr>
              <a:t>from</a:t>
            </a:r>
            <a:r>
              <a:rPr lang="en-US" sz="3600" dirty="0">
                <a:latin typeface="Calibri" charset="0"/>
                <a:ea typeface="Calibri" charset="0"/>
                <a:cs typeface="Calibri" charset="0"/>
              </a:rPr>
              <a:t> all around the world every year.</a:t>
            </a:r>
            <a:endParaRPr lang="en-US" sz="3500" dirty="0">
              <a:solidFill>
                <a:schemeClr val="bg1"/>
              </a:solidFill>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451337" y="2338214"/>
            <a:ext cx="5984825" cy="3697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dirty="0">
              <a:solidFill>
                <a:schemeClr val="bg1"/>
              </a:solidFill>
              <a:latin typeface="Calibri" charset="0"/>
              <a:ea typeface="Calibri" charset="0"/>
              <a:cs typeface="Calibri" charset="0"/>
            </a:endParaRPr>
          </a:p>
          <a:p>
            <a:r>
              <a:rPr lang="en-US" sz="2800" dirty="0">
                <a:solidFill>
                  <a:schemeClr val="bg1"/>
                </a:solidFill>
                <a:latin typeface="Calibri" charset="0"/>
                <a:ea typeface="Calibri" charset="0"/>
                <a:cs typeface="Calibri" charset="0"/>
              </a:rPr>
              <a:t>Prepositions of movement or direction are used to show movement from one place to another. These prepositions are often used with verbs of motion and are found after the verb.</a:t>
            </a:r>
          </a:p>
          <a:p>
            <a:endParaRPr lang="en-US" sz="2800" dirty="0">
              <a:solidFill>
                <a:schemeClr val="bg1"/>
              </a:solidFill>
              <a:latin typeface="Calibri" charset="0"/>
              <a:ea typeface="Calibri" charset="0"/>
              <a:cs typeface="Calibri" charset="0"/>
            </a:endParaRPr>
          </a:p>
          <a:p>
            <a:r>
              <a:rPr lang="en-US" sz="2400" i="1" dirty="0">
                <a:solidFill>
                  <a:srgbClr val="FFC000"/>
                </a:solidFill>
                <a:latin typeface="Calibri" charset="0"/>
                <a:ea typeface="Calibri" charset="0"/>
                <a:cs typeface="Calibri" charset="0"/>
              </a:rPr>
              <a:t>She went away from me. </a:t>
            </a:r>
          </a:p>
          <a:p>
            <a:endParaRPr lang="en-US" sz="2800" i="1" dirty="0">
              <a:solidFill>
                <a:schemeClr val="bg1"/>
              </a:solidFill>
              <a:latin typeface="Calibri" charset="0"/>
              <a:ea typeface="Calibri" charset="0"/>
              <a:cs typeface="Calibri" charset="0"/>
            </a:endParaRPr>
          </a:p>
          <a:p>
            <a:endParaRPr lang="en-US" sz="2800" i="1" dirty="0">
              <a:solidFill>
                <a:schemeClr val="bg1"/>
              </a:solidFill>
              <a:latin typeface="Calibri" charset="0"/>
              <a:ea typeface="Calibri" charset="0"/>
              <a:cs typeface="Calibri" charset="0"/>
            </a:endParaRPr>
          </a:p>
          <a:p>
            <a:endParaRPr lang="en-US" sz="2500" i="1" dirty="0">
              <a:solidFill>
                <a:schemeClr val="bg1"/>
              </a:solidFill>
              <a:latin typeface="Calibri" charset="0"/>
              <a:ea typeface="Calibri" charset="0"/>
              <a:cs typeface="Calibri" charset="0"/>
            </a:endParaRPr>
          </a:p>
        </p:txBody>
      </p:sp>
      <p:pic>
        <p:nvPicPr>
          <p:cNvPr id="4" name="Picture 3"/>
          <p:cNvPicPr>
            <a:picLocks noChangeAspect="1"/>
          </p:cNvPicPr>
          <p:nvPr/>
        </p:nvPicPr>
        <p:blipFill>
          <a:blip r:embed="rId3"/>
          <a:stretch>
            <a:fillRect/>
          </a:stretch>
        </p:blipFill>
        <p:spPr>
          <a:xfrm>
            <a:off x="8223201" y="2164794"/>
            <a:ext cx="2951691" cy="4112047"/>
          </a:xfrm>
          <a:prstGeom prst="rect">
            <a:avLst/>
          </a:prstGeom>
        </p:spPr>
      </p:pic>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5"/>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714890" y="377769"/>
            <a:ext cx="3968312"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latin typeface="Calibri" charset="0"/>
                <a:ea typeface="Calibri" charset="0"/>
                <a:cs typeface="Calibri" charset="0"/>
              </a:rPr>
              <a:t>Grammar</a:t>
            </a:r>
          </a:p>
          <a:p>
            <a:pPr algn="ctr"/>
            <a:r>
              <a:rPr lang="ka-GE" sz="3600" dirty="0">
                <a:latin typeface="Calibri" charset="0"/>
                <a:ea typeface="Calibri" charset="0"/>
                <a:cs typeface="Calibri" charset="0"/>
              </a:rPr>
              <a:t>გრამატიკა</a:t>
            </a:r>
            <a:endParaRPr lang="en-US" sz="36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809675" y="2615717"/>
            <a:ext cx="10335153" cy="35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charset="0"/>
                <a:ea typeface="Calibri" charset="0"/>
                <a:cs typeface="Calibri" charset="0"/>
              </a:rPr>
              <a:t> </a:t>
            </a:r>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to</a:t>
            </a:r>
            <a:r>
              <a:rPr lang="en-US" sz="2800" dirty="0">
                <a:latin typeface="Calibri" charset="0"/>
                <a:ea typeface="Calibri" charset="0"/>
                <a:cs typeface="Calibri" charset="0"/>
              </a:rPr>
              <a:t> is used to indicate a destination or direction. </a:t>
            </a:r>
          </a:p>
          <a:p>
            <a:endParaRPr lang="en-US" sz="2800" i="1" dirty="0">
              <a:solidFill>
                <a:srgbClr val="FFC000"/>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Many people travel to Paris every year. </a:t>
            </a:r>
            <a:endParaRPr lang="en-US" sz="2800" i="1" dirty="0">
              <a:latin typeface="Calibri" charset="0"/>
              <a:ea typeface="Calibri" charset="0"/>
              <a:cs typeface="Calibri" charset="0"/>
            </a:endParaRPr>
          </a:p>
          <a:p>
            <a:endParaRPr lang="en-US" sz="2500" i="1"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latin typeface="Calibri" charset="0"/>
                <a:ea typeface="Calibri" charset="0"/>
                <a:cs typeface="Calibri" charset="0"/>
              </a:rPr>
              <a:t>Grammar</a:t>
            </a:r>
          </a:p>
          <a:p>
            <a:pPr algn="ctr"/>
            <a:r>
              <a:rPr lang="ka-GE" sz="3600" dirty="0">
                <a:latin typeface="Calibri" charset="0"/>
                <a:ea typeface="Calibri" charset="0"/>
                <a:cs typeface="Calibri" charset="0"/>
              </a:rPr>
              <a:t>გრამატიკა</a:t>
            </a:r>
            <a:endParaRPr lang="en-US" sz="3600" dirty="0">
              <a:latin typeface="Calibri" charset="0"/>
              <a:ea typeface="Calibri" charset="0"/>
              <a:cs typeface="Calibri" charset="0"/>
            </a:endParaRPr>
          </a:p>
        </p:txBody>
      </p:sp>
    </p:spTree>
    <p:extLst>
      <p:ext uri="{BB962C8B-B14F-4D97-AF65-F5344CB8AC3E}">
        <p14:creationId xmlns:p14="http://schemas.microsoft.com/office/powerpoint/2010/main" val="1825255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817097" y="2391156"/>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towards</a:t>
            </a:r>
            <a:r>
              <a:rPr lang="en-US" sz="2800" dirty="0">
                <a:latin typeface="Calibri" charset="0"/>
                <a:ea typeface="Calibri" charset="0"/>
                <a:cs typeface="Calibri" charset="0"/>
              </a:rPr>
              <a:t> is used to say that someone or something moves, </a:t>
            </a:r>
            <a:r>
              <a:rPr lang="en-US" sz="2800" dirty="0" smtClean="0">
                <a:latin typeface="Calibri" charset="0"/>
                <a:ea typeface="Calibri" charset="0"/>
                <a:cs typeface="Calibri" charset="0"/>
              </a:rPr>
              <a:t>looks or </a:t>
            </a:r>
            <a:r>
              <a:rPr lang="en-US" sz="2800" dirty="0">
                <a:latin typeface="Calibri" charset="0"/>
                <a:ea typeface="Calibri" charset="0"/>
                <a:cs typeface="Calibri" charset="0"/>
              </a:rPr>
              <a:t>faces,… in the direction of someone or something.</a:t>
            </a:r>
            <a:endParaRPr lang="en-US" sz="2800" i="1" dirty="0">
              <a:latin typeface="Calibri" charset="0"/>
              <a:ea typeface="Calibri" charset="0"/>
              <a:cs typeface="Calibri" charset="0"/>
            </a:endParaRPr>
          </a:p>
          <a:p>
            <a:endParaRPr lang="en-US" sz="2800" i="1" dirty="0">
              <a:latin typeface="Calibri" charset="0"/>
              <a:ea typeface="Calibri" charset="0"/>
              <a:cs typeface="Calibri" charset="0"/>
            </a:endParaRPr>
          </a:p>
          <a:p>
            <a:r>
              <a:rPr lang="en-US" sz="2800" i="1" dirty="0">
                <a:solidFill>
                  <a:schemeClr val="accent4"/>
                </a:solidFill>
                <a:latin typeface="Calibri" charset="0"/>
                <a:ea typeface="Calibri" charset="0"/>
                <a:cs typeface="Calibri" charset="0"/>
              </a:rPr>
              <a:t>A man was walking towards the London eye. </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480750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92713" y="2441448"/>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through</a:t>
            </a:r>
            <a:r>
              <a:rPr lang="en-US" sz="2800" dirty="0">
                <a:latin typeface="Calibri" charset="0"/>
                <a:ea typeface="Calibri" charset="0"/>
                <a:cs typeface="Calibri" charset="0"/>
              </a:rPr>
              <a:t> is used when we talk about movement from one side to another but “in something”, such as long grass or a forest.</a:t>
            </a:r>
          </a:p>
          <a:p>
            <a:endParaRPr lang="en-US" sz="2800" dirty="0">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My friend walked slowly through the crowds. </a:t>
            </a:r>
          </a:p>
          <a:p>
            <a:endParaRPr lang="en-US" sz="2500"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1932648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829289" y="2391156"/>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into</a:t>
            </a:r>
            <a:r>
              <a:rPr lang="en-US" sz="2800" dirty="0">
                <a:latin typeface="Calibri" charset="0"/>
                <a:ea typeface="Calibri" charset="0"/>
                <a:cs typeface="Calibri" charset="0"/>
              </a:rPr>
              <a:t> is used to talk about the movement that enters a space, usually with a verb that expresses movement.</a:t>
            </a:r>
          </a:p>
          <a:p>
            <a:endParaRPr lang="en-US" sz="28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Don’t put my shoes into the suitcase. </a:t>
            </a:r>
            <a:endParaRPr lang="en-US" sz="2800"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100728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Rectangle 1"/>
          <p:cNvSpPr/>
          <p:nvPr/>
        </p:nvSpPr>
        <p:spPr>
          <a:xfrm>
            <a:off x="7772400" y="556123"/>
            <a:ext cx="3133898" cy="1089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322640" y="658869"/>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anose="020F0502020204030204" pitchFamily="34" charset="0"/>
                <a:cs typeface="Calibri" panose="020F0502020204030204" pitchFamily="34" charset="0"/>
              </a:rPr>
              <a:t>Introduction</a:t>
            </a:r>
            <a:br>
              <a:rPr lang="en-US" sz="3600" dirty="0">
                <a:solidFill>
                  <a:schemeClr val="bg1"/>
                </a:solidFill>
                <a:latin typeface="Calibri" panose="020F0502020204030204" pitchFamily="34" charset="0"/>
                <a:cs typeface="Calibri" panose="020F0502020204030204" pitchFamily="34" charset="0"/>
              </a:rPr>
            </a:br>
            <a:r>
              <a:rPr lang="ka-GE" sz="3600" dirty="0">
                <a:solidFill>
                  <a:schemeClr val="bg1"/>
                </a:solidFill>
                <a:latin typeface="Calibri Regular" charset="0"/>
                <a:cs typeface="Calibri" panose="020F0502020204030204" pitchFamily="34" charset="0"/>
              </a:rPr>
              <a:t>შესავალი</a:t>
            </a:r>
            <a:endParaRPr sz="3600"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286480" y="2292651"/>
            <a:ext cx="5992523" cy="12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is your </a:t>
            </a:r>
            <a:r>
              <a:rPr lang="en-US" sz="3200" dirty="0" err="1">
                <a:solidFill>
                  <a:schemeClr val="bg1"/>
                </a:solidFill>
                <a:latin typeface="Calibri" panose="020F0502020204030204" pitchFamily="34" charset="0"/>
                <a:ea typeface="Times New Roman"/>
                <a:cs typeface="Calibri" panose="020F0502020204030204" pitchFamily="34" charset="0"/>
                <a:sym typeface="Times New Roman"/>
              </a:rPr>
              <a:t>favourite</a:t>
            </a: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 tourist destination? Why?</a:t>
            </a:r>
          </a:p>
        </p:txBody>
      </p:sp>
      <p:pic>
        <p:nvPicPr>
          <p:cNvPr id="3" name="Picture 2">
            <a:extLst>
              <a:ext uri="{FF2B5EF4-FFF2-40B4-BE49-F238E27FC236}">
                <a16:creationId xmlns:a16="http://schemas.microsoft.com/office/drawing/2014/main" id="{295788E0-7697-6D4F-B132-F0C37041BB81}"/>
              </a:ext>
            </a:extLst>
          </p:cNvPr>
          <p:cNvPicPr>
            <a:picLocks noChangeAspect="1"/>
          </p:cNvPicPr>
          <p:nvPr/>
        </p:nvPicPr>
        <p:blipFill>
          <a:blip r:embed="rId3"/>
          <a:stretch>
            <a:fillRect/>
          </a:stretch>
        </p:blipFill>
        <p:spPr>
          <a:xfrm>
            <a:off x="7260568" y="1944843"/>
            <a:ext cx="4254544" cy="4254544"/>
          </a:xfrm>
          <a:prstGeom prst="rect">
            <a:avLst/>
          </a:prstGeom>
        </p:spPr>
      </p:pic>
      <p:sp>
        <p:nvSpPr>
          <p:cNvPr id="6" name="TextBox 5">
            <a:extLst>
              <a:ext uri="{FF2B5EF4-FFF2-40B4-BE49-F238E27FC236}">
                <a16:creationId xmlns:a16="http://schemas.microsoft.com/office/drawing/2014/main" id="{2761470F-F0D4-41E1-878C-578680A9750F}"/>
              </a:ext>
            </a:extLst>
          </p:cNvPr>
          <p:cNvSpPr txBox="1"/>
          <p:nvPr/>
        </p:nvSpPr>
        <p:spPr>
          <a:xfrm>
            <a:off x="286479" y="4112445"/>
            <a:ext cx="5992523" cy="1077218"/>
          </a:xfrm>
          <a:prstGeom prst="rect">
            <a:avLst/>
          </a:prstGeom>
          <a:solidFill>
            <a:schemeClr val="accent1"/>
          </a:solidFill>
          <a:ln>
            <a:solidFill>
              <a:schemeClr val="bg2">
                <a:lumMod val="75000"/>
              </a:schemeClr>
            </a:solidFill>
          </a:ln>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What is the most visited country in the world?</a:t>
            </a: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5"/>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0" y="2342388"/>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over</a:t>
            </a:r>
            <a:r>
              <a:rPr lang="en-US" sz="2800" dirty="0">
                <a:latin typeface="Calibri" charset="0"/>
                <a:ea typeface="Calibri" charset="0"/>
                <a:cs typeface="Calibri" charset="0"/>
              </a:rPr>
              <a:t> refers to movement at a higher level than something else. It also can be used when talking about movement across a surface.</a:t>
            </a:r>
            <a:endParaRPr lang="en-US" sz="2800" dirty="0">
              <a:solidFill>
                <a:schemeClr val="bg1"/>
              </a:solidFill>
              <a:latin typeface="Calibri" charset="0"/>
              <a:ea typeface="Calibri" charset="0"/>
              <a:cs typeface="Calibri" charset="0"/>
            </a:endParaRPr>
          </a:p>
          <a:p>
            <a:endParaRPr lang="en-US" sz="2800" dirty="0">
              <a:solidFill>
                <a:schemeClr val="bg1"/>
              </a:solidFill>
              <a:latin typeface="Calibri" charset="0"/>
              <a:ea typeface="Calibri" charset="0"/>
              <a:cs typeface="Calibri" charset="0"/>
            </a:endParaRPr>
          </a:p>
          <a:p>
            <a:endParaRPr lang="en-US" sz="28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He jumped over the wall. </a:t>
            </a:r>
            <a:endParaRPr lang="en-US" sz="2800"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1202656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51209"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across</a:t>
            </a:r>
            <a:r>
              <a:rPr lang="en-US" sz="2800" dirty="0">
                <a:latin typeface="Calibri" charset="0"/>
                <a:ea typeface="Calibri" charset="0"/>
                <a:cs typeface="Calibri" charset="0"/>
              </a:rPr>
              <a:t> is used when talking about movement from one side of something to the other which has sides or limits such as a city, road or river. It is also used when something touches or stretches from one side to another.</a:t>
            </a:r>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The museum is across the street. </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202756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along</a:t>
            </a:r>
            <a:r>
              <a:rPr lang="en-US" sz="2800" dirty="0">
                <a:latin typeface="Calibri" charset="0"/>
                <a:ea typeface="Calibri" charset="0"/>
                <a:cs typeface="Calibri" charset="0"/>
              </a:rPr>
              <a:t> is used to show movement of something in a line that follows the side of something long.</a:t>
            </a:r>
          </a:p>
          <a:p>
            <a:endParaRPr lang="en-US" sz="2800" dirty="0">
              <a:solidFill>
                <a:schemeClr val="bg1"/>
              </a:solidFill>
              <a:latin typeface="Calibri" charset="0"/>
              <a:ea typeface="Calibri" charset="0"/>
              <a:cs typeface="Calibri" charset="0"/>
            </a:endParaRPr>
          </a:p>
          <a:p>
            <a:endParaRPr lang="en-US" sz="28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We went for walking along the beach.</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1121825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from</a:t>
            </a:r>
            <a:r>
              <a:rPr lang="en-US" sz="2800" dirty="0">
                <a:latin typeface="Calibri" charset="0"/>
                <a:ea typeface="Calibri" charset="0"/>
                <a:cs typeface="Calibri" charset="0"/>
              </a:rPr>
              <a:t> is used to show the place where someone or something starts.</a:t>
            </a:r>
          </a:p>
          <a:p>
            <a:endParaRPr lang="en-US" sz="2800" dirty="0">
              <a:solidFill>
                <a:schemeClr val="bg1"/>
              </a:solidFill>
              <a:latin typeface="Calibri" charset="0"/>
              <a:ea typeface="Calibri" charset="0"/>
              <a:cs typeface="Calibri" charset="0"/>
            </a:endParaRPr>
          </a:p>
          <a:p>
            <a:endParaRPr lang="en-US" sz="28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What time does the train from Belgium arrive?</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1975135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a:t>
            </a:r>
            <a:r>
              <a:rPr lang="en-US" sz="2800" b="1" dirty="0">
                <a:latin typeface="Calibri" charset="0"/>
                <a:ea typeface="Calibri" charset="0"/>
                <a:cs typeface="Calibri" charset="0"/>
              </a:rPr>
              <a:t> </a:t>
            </a:r>
            <a:r>
              <a:rPr lang="en-US" sz="2800" b="1" i="1" dirty="0">
                <a:solidFill>
                  <a:srgbClr val="FFC000"/>
                </a:solidFill>
                <a:latin typeface="Calibri" charset="0"/>
                <a:ea typeface="Calibri" charset="0"/>
                <a:cs typeface="Calibri" charset="0"/>
              </a:rPr>
              <a:t>around</a:t>
            </a:r>
            <a:r>
              <a:rPr lang="en-US" sz="2800" dirty="0">
                <a:latin typeface="Calibri" charset="0"/>
                <a:ea typeface="Calibri" charset="0"/>
                <a:cs typeface="Calibri" charset="0"/>
              </a:rPr>
              <a:t> refers to the movement in circles or in the vicinity of something.</a:t>
            </a:r>
          </a:p>
          <a:p>
            <a:endParaRPr lang="en-US" sz="28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Her hair whipped around her face in the wind.</a:t>
            </a:r>
          </a:p>
          <a:p>
            <a:endParaRPr lang="en-US" sz="2500" dirty="0">
              <a:solidFill>
                <a:schemeClr val="bg1"/>
              </a:solidFill>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129990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up</a:t>
            </a:r>
            <a:r>
              <a:rPr lang="en-US" sz="2800" dirty="0">
                <a:latin typeface="Calibri" charset="0"/>
                <a:ea typeface="Calibri" charset="0"/>
                <a:cs typeface="Calibri" charset="0"/>
              </a:rPr>
              <a:t> refers to a higher position or movement to a higher position.</a:t>
            </a:r>
          </a:p>
          <a:p>
            <a:endParaRPr lang="en-US" sz="28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I saw clouds up in the sky. </a:t>
            </a:r>
          </a:p>
          <a:p>
            <a:endParaRPr lang="en-US" sz="2500" dirty="0">
              <a:solidFill>
                <a:schemeClr val="bg1"/>
              </a:solidFill>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1390333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The preposition </a:t>
            </a:r>
            <a:r>
              <a:rPr lang="en-US" sz="2800" b="1" i="1" dirty="0">
                <a:solidFill>
                  <a:srgbClr val="FFC000"/>
                </a:solidFill>
                <a:latin typeface="Calibri" charset="0"/>
                <a:ea typeface="Calibri" charset="0"/>
                <a:cs typeface="Calibri" charset="0"/>
              </a:rPr>
              <a:t>down</a:t>
            </a:r>
            <a:r>
              <a:rPr lang="en-US" sz="2800" dirty="0">
                <a:latin typeface="Calibri" charset="0"/>
                <a:ea typeface="Calibri" charset="0"/>
                <a:cs typeface="Calibri" charset="0"/>
              </a:rPr>
              <a:t> indicates the movement to a lower position.</a:t>
            </a:r>
          </a:p>
          <a:p>
            <a:endParaRPr lang="en-US" sz="2800" dirty="0">
              <a:solidFill>
                <a:schemeClr val="bg1"/>
              </a:solidFill>
              <a:latin typeface="Calibri" charset="0"/>
              <a:ea typeface="Calibri" charset="0"/>
              <a:cs typeface="Calibri" charset="0"/>
            </a:endParaRPr>
          </a:p>
          <a:p>
            <a:r>
              <a:rPr lang="en-US" sz="2800" i="1" dirty="0">
                <a:solidFill>
                  <a:srgbClr val="FFC000"/>
                </a:solidFill>
                <a:latin typeface="Calibri" charset="0"/>
                <a:ea typeface="Calibri" charset="0"/>
                <a:cs typeface="Calibri" charset="0"/>
              </a:rPr>
              <a:t>The shopping mall is located down the street. </a:t>
            </a:r>
          </a:p>
          <a:p>
            <a:endParaRPr lang="en-US" sz="2500" dirty="0">
              <a:solidFill>
                <a:schemeClr val="bg1"/>
              </a:solidFill>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48820"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charset="0"/>
                <a:ea typeface="Calibri" charset="0"/>
                <a:cs typeface="Calibri" charset="0"/>
              </a:rPr>
              <a:t>Grammar</a:t>
            </a:r>
          </a:p>
          <a:p>
            <a:pPr algn="ctr"/>
            <a:r>
              <a:rPr lang="ka-GE" sz="3200" dirty="0">
                <a:latin typeface="Calibri" charset="0"/>
                <a:ea typeface="Calibri" charset="0"/>
                <a:cs typeface="Calibri" charset="0"/>
              </a:rPr>
              <a:t>გრამატიკა</a:t>
            </a:r>
            <a:endParaRPr lang="en-US" sz="3200" dirty="0">
              <a:latin typeface="Calibri" charset="0"/>
              <a:ea typeface="Calibri" charset="0"/>
              <a:cs typeface="Calibri" charset="0"/>
            </a:endParaRPr>
          </a:p>
        </p:txBody>
      </p:sp>
    </p:spTree>
    <p:extLst>
      <p:ext uri="{BB962C8B-B14F-4D97-AF65-F5344CB8AC3E}">
        <p14:creationId xmlns:p14="http://schemas.microsoft.com/office/powerpoint/2010/main" val="866657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883125" y="2330660"/>
            <a:ext cx="10493745" cy="364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bg1"/>
              </a:solidFill>
              <a:latin typeface="Calibri" panose="020F0502020204030204" pitchFamily="34" charset="0"/>
              <a:cs typeface="Calibri" panose="020F0502020204030204" pitchFamily="34" charset="0"/>
            </a:endParaRPr>
          </a:p>
          <a:p>
            <a:r>
              <a:rPr lang="en-US" sz="3500" dirty="0">
                <a:solidFill>
                  <a:schemeClr val="bg1"/>
                </a:solidFill>
                <a:latin typeface="Calibri" panose="020F0502020204030204" pitchFamily="34" charset="0"/>
                <a:cs typeface="Calibri" panose="020F0502020204030204" pitchFamily="34" charset="0"/>
              </a:rPr>
              <a:t>I flew </a:t>
            </a:r>
            <a:r>
              <a:rPr lang="mr-IN" sz="3500" dirty="0">
                <a:solidFill>
                  <a:schemeClr val="bg1"/>
                </a:solidFill>
                <a:latin typeface="Calibri" panose="020F0502020204030204" pitchFamily="34" charset="0"/>
                <a:cs typeface="Calibri" panose="020F0502020204030204" pitchFamily="34" charset="0"/>
              </a:rPr>
              <a:t>………</a:t>
            </a:r>
            <a:r>
              <a:rPr lang="en-US" sz="3500" dirty="0">
                <a:solidFill>
                  <a:schemeClr val="bg1"/>
                </a:solidFill>
                <a:latin typeface="Calibri" panose="020F0502020204030204" pitchFamily="34" charset="0"/>
                <a:cs typeface="Calibri" panose="020F0502020204030204" pitchFamily="34" charset="0"/>
              </a:rPr>
              <a:t> San Francisco </a:t>
            </a:r>
            <a:r>
              <a:rPr lang="mr-IN" sz="3500" dirty="0">
                <a:solidFill>
                  <a:schemeClr val="bg1"/>
                </a:solidFill>
                <a:latin typeface="Calibri" panose="020F0502020204030204" pitchFamily="34" charset="0"/>
                <a:cs typeface="Calibri" panose="020F0502020204030204" pitchFamily="34" charset="0"/>
              </a:rPr>
              <a:t>……</a:t>
            </a:r>
            <a:r>
              <a:rPr lang="en-US" sz="3500" dirty="0">
                <a:solidFill>
                  <a:schemeClr val="bg1"/>
                </a:solidFill>
                <a:latin typeface="Calibri" panose="020F0502020204030204" pitchFamily="34" charset="0"/>
                <a:cs typeface="Calibri" panose="020F0502020204030204" pitchFamily="34" charset="0"/>
              </a:rPr>
              <a:t>. Berlin. </a:t>
            </a:r>
          </a:p>
          <a:p>
            <a:endParaRPr lang="en-US" sz="3500" dirty="0">
              <a:solidFill>
                <a:schemeClr val="bg1"/>
              </a:solidFill>
              <a:latin typeface="Calibri" panose="020F0502020204030204" pitchFamily="34" charset="0"/>
              <a:cs typeface="Calibri" panose="020F0502020204030204" pitchFamily="34" charset="0"/>
            </a:endParaRPr>
          </a:p>
          <a:p>
            <a:r>
              <a:rPr lang="en-US" sz="3500" dirty="0">
                <a:solidFill>
                  <a:schemeClr val="bg1"/>
                </a:solidFill>
                <a:latin typeface="Calibri" panose="020F0502020204030204" pitchFamily="34" charset="0"/>
                <a:cs typeface="Calibri" panose="020F0502020204030204" pitchFamily="34" charset="0"/>
              </a:rPr>
              <a:t>I flew </a:t>
            </a:r>
            <a:r>
              <a:rPr lang="en-US" sz="3500" dirty="0">
                <a:solidFill>
                  <a:srgbClr val="FFC000"/>
                </a:solidFill>
                <a:latin typeface="Calibri" panose="020F0502020204030204" pitchFamily="34" charset="0"/>
                <a:cs typeface="Calibri" panose="020F0502020204030204" pitchFamily="34" charset="0"/>
              </a:rPr>
              <a:t>from</a:t>
            </a:r>
            <a:r>
              <a:rPr lang="en-US" sz="3500" dirty="0">
                <a:solidFill>
                  <a:schemeClr val="bg1"/>
                </a:solidFill>
                <a:latin typeface="Calibri" panose="020F0502020204030204" pitchFamily="34" charset="0"/>
                <a:cs typeface="Calibri" panose="020F0502020204030204" pitchFamily="34" charset="0"/>
              </a:rPr>
              <a:t> San Francisco </a:t>
            </a:r>
            <a:r>
              <a:rPr lang="en-US" sz="3500" dirty="0">
                <a:solidFill>
                  <a:srgbClr val="FFC000"/>
                </a:solidFill>
                <a:latin typeface="Calibri" panose="020F0502020204030204" pitchFamily="34" charset="0"/>
                <a:cs typeface="Calibri" panose="020F0502020204030204" pitchFamily="34" charset="0"/>
              </a:rPr>
              <a:t>to</a:t>
            </a:r>
            <a:r>
              <a:rPr lang="en-US" sz="3500" dirty="0">
                <a:solidFill>
                  <a:schemeClr val="bg1"/>
                </a:solidFill>
                <a:latin typeface="Calibri" panose="020F0502020204030204" pitchFamily="34" charset="0"/>
                <a:cs typeface="Calibri" panose="020F0502020204030204" pitchFamily="34" charset="0"/>
              </a:rPr>
              <a:t> Berlin. </a:t>
            </a:r>
          </a:p>
          <a:p>
            <a:endParaRPr lang="en-US" sz="3500" dirty="0">
              <a:solidFill>
                <a:schemeClr val="bg1"/>
              </a:solidFill>
              <a:latin typeface="Calibri" panose="020F0502020204030204" pitchFamily="34" charset="0"/>
              <a:cs typeface="Calibri" panose="020F0502020204030204" pitchFamily="34" charset="0"/>
            </a:endParaRPr>
          </a:p>
          <a:p>
            <a:endParaRPr lang="en-US" sz="35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7303008" y="455141"/>
            <a:ext cx="4434321" cy="122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additive="base">
                                        <p:cTn id="1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36401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i="1" dirty="0">
              <a:solidFill>
                <a:schemeClr val="accent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3A0B8F0-ED81-4886-BAD3-624878320317}"/>
              </a:ext>
            </a:extLst>
          </p:cNvPr>
          <p:cNvSpPr txBox="1"/>
          <p:nvPr/>
        </p:nvSpPr>
        <p:spPr>
          <a:xfrm>
            <a:off x="883125" y="3107184"/>
            <a:ext cx="9622950" cy="2062103"/>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Walk </a:t>
            </a:r>
            <a:r>
              <a:rPr lang="mr-IN" sz="3200" dirty="0">
                <a:solidFill>
                  <a:schemeClr val="bg1"/>
                </a:solidFill>
                <a:latin typeface="Calibri" panose="020F0502020204030204" pitchFamily="34" charset="0"/>
                <a:cs typeface="Calibri" panose="020F0502020204030204" pitchFamily="34" charset="0"/>
              </a:rPr>
              <a:t>……</a:t>
            </a:r>
            <a:r>
              <a:rPr lang="en-US" sz="3200" dirty="0">
                <a:solidFill>
                  <a:schemeClr val="bg1"/>
                </a:solidFill>
                <a:latin typeface="Calibri" panose="020F0502020204030204" pitchFamily="34" charset="0"/>
                <a:cs typeface="Calibri" panose="020F0502020204030204" pitchFamily="34" charset="0"/>
              </a:rPr>
              <a:t>. this street to reach the attractions. </a:t>
            </a:r>
          </a:p>
          <a:p>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Walk </a:t>
            </a:r>
            <a:r>
              <a:rPr lang="en-US" sz="3200" dirty="0">
                <a:solidFill>
                  <a:srgbClr val="FFC000"/>
                </a:solidFill>
                <a:latin typeface="Calibri" panose="020F0502020204030204" pitchFamily="34" charset="0"/>
                <a:cs typeface="Calibri" panose="020F0502020204030204" pitchFamily="34" charset="0"/>
              </a:rPr>
              <a:t>through</a:t>
            </a:r>
            <a:r>
              <a:rPr lang="en-US" sz="3200" dirty="0">
                <a:solidFill>
                  <a:schemeClr val="bg1"/>
                </a:solidFill>
                <a:latin typeface="Calibri" panose="020F0502020204030204" pitchFamily="34" charset="0"/>
                <a:cs typeface="Calibri" panose="020F0502020204030204" pitchFamily="34" charset="0"/>
              </a:rPr>
              <a:t> this street to reach the attractions.</a:t>
            </a:r>
            <a:r>
              <a:rPr lang="en-US" sz="3200" dirty="0">
                <a:solidFill>
                  <a:srgbClr val="FFC000"/>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p:txBody>
      </p:sp>
      <p:pic>
        <p:nvPicPr>
          <p:cNvPr id="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303008" y="455141"/>
            <a:ext cx="4434321" cy="122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490148" y="2684267"/>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A998593-0AF6-46CA-B7D5-177946EB5FA5}"/>
              </a:ext>
            </a:extLst>
          </p:cNvPr>
          <p:cNvSpPr txBox="1"/>
          <p:nvPr/>
        </p:nvSpPr>
        <p:spPr>
          <a:xfrm>
            <a:off x="817222" y="3058466"/>
            <a:ext cx="9911167" cy="2062103"/>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He threw the ball </a:t>
            </a:r>
            <a:r>
              <a:rPr lang="mr-IN" sz="3200" dirty="0">
                <a:solidFill>
                  <a:schemeClr val="bg1"/>
                </a:solidFill>
                <a:latin typeface="Calibri" panose="020F0502020204030204" pitchFamily="34" charset="0"/>
                <a:cs typeface="Calibri" panose="020F0502020204030204" pitchFamily="34" charset="0"/>
              </a:rPr>
              <a:t>……</a:t>
            </a:r>
            <a:r>
              <a:rPr lang="en-US" sz="3200" dirty="0">
                <a:solidFill>
                  <a:schemeClr val="bg1"/>
                </a:solidFill>
                <a:latin typeface="Calibri" panose="020F0502020204030204" pitchFamily="34" charset="0"/>
                <a:cs typeface="Calibri" panose="020F0502020204030204" pitchFamily="34" charset="0"/>
              </a:rPr>
              <a:t>. the wall. </a:t>
            </a:r>
          </a:p>
          <a:p>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He threw the ball </a:t>
            </a:r>
            <a:r>
              <a:rPr lang="en-US" sz="3200" dirty="0">
                <a:solidFill>
                  <a:srgbClr val="FFC000"/>
                </a:solidFill>
                <a:latin typeface="Calibri" panose="020F0502020204030204" pitchFamily="34" charset="0"/>
                <a:cs typeface="Calibri" panose="020F0502020204030204" pitchFamily="34" charset="0"/>
              </a:rPr>
              <a:t>over</a:t>
            </a:r>
            <a:r>
              <a:rPr lang="en-US" sz="3200" dirty="0">
                <a:solidFill>
                  <a:schemeClr val="bg1"/>
                </a:solidFill>
                <a:latin typeface="Calibri" panose="020F0502020204030204" pitchFamily="34" charset="0"/>
                <a:cs typeface="Calibri" panose="020F0502020204030204" pitchFamily="34" charset="0"/>
              </a:rPr>
              <a:t> the wall. </a:t>
            </a:r>
          </a:p>
        </p:txBody>
      </p:sp>
      <p:pic>
        <p:nvPicPr>
          <p:cNvPr id="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9" name="Rectangle 8">
            <a:extLst>
              <a:ext uri="{FF2B5EF4-FFF2-40B4-BE49-F238E27FC236}">
                <a16:creationId xmlns:a16="http://schemas.microsoft.com/office/drawing/2014/main" id="{6042AC8F-C617-8540-A5BD-0D218871DB0D}"/>
              </a:ext>
            </a:extLst>
          </p:cNvPr>
          <p:cNvSpPr/>
          <p:nvPr/>
        </p:nvSpPr>
        <p:spPr>
          <a:xfrm>
            <a:off x="7303008" y="455141"/>
            <a:ext cx="4434321" cy="122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additive="base">
                                        <p:cTn id="1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9" name="Google Shape;180;g8d3272b2c0_0_186"/>
          <p:cNvSpPr/>
          <p:nvPr/>
        </p:nvSpPr>
        <p:spPr>
          <a:xfrm>
            <a:off x="8543742" y="1611405"/>
            <a:ext cx="2861874" cy="158513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36" name="Google Shape;168;g8d3272b2c0_0_186"/>
          <p:cNvSpPr/>
          <p:nvPr/>
        </p:nvSpPr>
        <p:spPr>
          <a:xfrm>
            <a:off x="6837328" y="5102400"/>
            <a:ext cx="2492755" cy="168880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grpSp>
        <p:nvGrpSpPr>
          <p:cNvPr id="147" name="Google Shape;147;g8d3272b2c0_0_186"/>
          <p:cNvGrpSpPr/>
          <p:nvPr/>
        </p:nvGrpSpPr>
        <p:grpSpPr>
          <a:xfrm>
            <a:off x="1293540" y="999243"/>
            <a:ext cx="9850416" cy="5775850"/>
            <a:chOff x="-398324" y="-362901"/>
            <a:chExt cx="9558546" cy="5825126"/>
          </a:xfrm>
        </p:grpSpPr>
        <p:sp>
          <p:nvSpPr>
            <p:cNvPr id="148" name="Google Shape;148;g8d3272b2c0_0_186"/>
            <p:cNvSpPr/>
            <p:nvPr/>
          </p:nvSpPr>
          <p:spPr>
            <a:xfrm>
              <a:off x="3742736" y="2042466"/>
              <a:ext cx="1817284"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b="1"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b="1" dirty="0">
                <a:latin typeface="Calibri" panose="020F0502020204030204" pitchFamily="34" charset="0"/>
                <a:cs typeface="Calibri" panose="020F0502020204030204" pitchFamily="34"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3141728" y="-362901"/>
              <a:ext cx="2837694" cy="182024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3" name="Google Shape;153;g8d3272b2c0_0_186"/>
            <p:cNvSpPr txBox="1"/>
            <p:nvPr/>
          </p:nvSpPr>
          <p:spPr>
            <a:xfrm>
              <a:off x="3203428" y="160771"/>
              <a:ext cx="2579423" cy="7729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attraction </a:t>
              </a:r>
            </a:p>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(n.)</a:t>
              </a:r>
            </a:p>
            <a:p>
              <a:pPr lvl="0" algn="ctr"/>
              <a:r>
                <a:rPr lang="ka-GE" sz="2000" b="1" dirty="0">
                  <a:solidFill>
                    <a:srgbClr val="FFFFFF"/>
                  </a:solidFill>
                  <a:latin typeface="Calibri" panose="020F0502020204030204" pitchFamily="34" charset="0"/>
                  <a:ea typeface="Calibri"/>
                  <a:cs typeface="Calibri" panose="020F0502020204030204" pitchFamily="34" charset="0"/>
                  <a:sym typeface="Calibri"/>
                </a:rPr>
                <a:t>მიმზიდველი ადგილი</a:t>
              </a: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7" name="Google Shape;157;g8d3272b2c0_0_186"/>
            <p:cNvSpPr txBox="1"/>
            <p:nvPr/>
          </p:nvSpPr>
          <p:spPr>
            <a:xfrm>
              <a:off x="6900095" y="877345"/>
              <a:ext cx="2260127" cy="639202"/>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custom </a:t>
              </a: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(n.)</a:t>
              </a: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algn="ctr">
                <a:buClr>
                  <a:schemeClr val="dk1"/>
                </a:buClr>
                <a:buSzPts val="1100"/>
              </a:pPr>
              <a:r>
                <a:rPr lang="ka-GE" sz="2000" b="1" dirty="0">
                  <a:solidFill>
                    <a:srgbClr val="FFFFFF"/>
                  </a:solidFill>
                  <a:latin typeface="Calibri" panose="020F0502020204030204" pitchFamily="34" charset="0"/>
                  <a:ea typeface="Calibri"/>
                  <a:cs typeface="Calibri" panose="020F0502020204030204" pitchFamily="34" charset="0"/>
                  <a:sym typeface="Calibri"/>
                </a:rPr>
                <a:t>ჩვევა, წეს-ჩვეულება</a:t>
              </a:r>
            </a:p>
            <a:p>
              <a:pPr marL="0" lvl="0" indent="0" algn="ctr" rtl="0">
                <a:spcBef>
                  <a:spcPts val="0"/>
                </a:spcBef>
                <a:spcAft>
                  <a:spcPts val="0"/>
                </a:spcAft>
                <a:buClr>
                  <a:schemeClr val="dk1"/>
                </a:buClr>
                <a:buSzPts val="1100"/>
                <a:buFont typeface="Arial"/>
                <a:buNone/>
              </a:pP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1821509" y="3759008"/>
              <a:ext cx="2418894" cy="170321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1675814" y="4399247"/>
              <a:ext cx="2710283" cy="97083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ancient</a:t>
              </a:r>
              <a:r>
                <a:rPr lang="ka-GE" sz="2200" b="1" dirty="0">
                  <a:solidFill>
                    <a:srgbClr val="FFFFFF"/>
                  </a:solidFill>
                  <a:latin typeface="Calibri" panose="020F0502020204030204" pitchFamily="34" charset="0"/>
                  <a:ea typeface="Calibri"/>
                  <a:cs typeface="Calibri" panose="020F0502020204030204" pitchFamily="34" charset="0"/>
                  <a:sym typeface="Calibri"/>
                </a:rPr>
                <a:t> </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200" b="1" dirty="0" smtClean="0">
                  <a:solidFill>
                    <a:srgbClr val="FFFFFF"/>
                  </a:solidFill>
                  <a:latin typeface="Calibri" panose="020F0502020204030204" pitchFamily="34" charset="0"/>
                  <a:ea typeface="Calibri"/>
                  <a:cs typeface="Calibri" panose="020F0502020204030204" pitchFamily="34" charset="0"/>
                  <a:sym typeface="Calibri"/>
                </a:rPr>
                <a:t>(adj.)</a:t>
              </a: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lvl="0" algn="ctr"/>
              <a:r>
                <a:rPr lang="ka-GE" sz="2000" b="1" dirty="0">
                  <a:solidFill>
                    <a:srgbClr val="FFFFFF"/>
                  </a:solidFill>
                  <a:latin typeface="Calibri" panose="020F0502020204030204" pitchFamily="34" charset="0"/>
                  <a:ea typeface="Calibri"/>
                  <a:cs typeface="Calibri" panose="020F0502020204030204" pitchFamily="34" charset="0"/>
                  <a:sym typeface="Calibri"/>
                </a:rPr>
                <a:t>ანტიკური, </a:t>
              </a:r>
              <a:endParaRPr lang="ka-GE" sz="2000" b="1" dirty="0" smtClean="0">
                <a:solidFill>
                  <a:srgbClr val="FFFFFF"/>
                </a:solidFill>
                <a:latin typeface="Calibri" panose="020F0502020204030204" pitchFamily="34" charset="0"/>
                <a:ea typeface="Calibri"/>
                <a:cs typeface="Calibri" panose="020F0502020204030204" pitchFamily="34" charset="0"/>
                <a:sym typeface="Calibri"/>
              </a:endParaRPr>
            </a:p>
            <a:p>
              <a:pPr lvl="0" algn="ctr"/>
              <a:r>
                <a:rPr lang="ka-GE" sz="2000" b="1" dirty="0" smtClean="0">
                  <a:solidFill>
                    <a:srgbClr val="FFFFFF"/>
                  </a:solidFill>
                  <a:latin typeface="Calibri" panose="020F0502020204030204" pitchFamily="34" charset="0"/>
                  <a:ea typeface="Calibri"/>
                  <a:cs typeface="Calibri" panose="020F0502020204030204" pitchFamily="34" charset="0"/>
                  <a:sym typeface="Calibri"/>
                </a:rPr>
                <a:t>უძველესი</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2" name="Google Shape;172;g8d3272b2c0_0_186"/>
            <p:cNvSpPr/>
            <p:nvPr/>
          </p:nvSpPr>
          <p:spPr>
            <a:xfrm>
              <a:off x="-335982" y="2328112"/>
              <a:ext cx="2213668" cy="188921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3" name="Google Shape;173;g8d3272b2c0_0_186"/>
            <p:cNvSpPr txBox="1"/>
            <p:nvPr/>
          </p:nvSpPr>
          <p:spPr>
            <a:xfrm>
              <a:off x="-398324" y="2854965"/>
              <a:ext cx="2338352" cy="127501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irresistible </a:t>
              </a:r>
            </a:p>
            <a:p>
              <a:pPr marL="0" marR="0" lvl="0" indent="0" algn="ctr" rtl="0">
                <a:lnSpc>
                  <a:spcPct val="90000"/>
                </a:lnSpc>
                <a:spcBef>
                  <a:spcPts val="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(adj.)</a:t>
              </a: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2200" b="1" dirty="0">
                  <a:solidFill>
                    <a:srgbClr val="FFFFFF"/>
                  </a:solidFill>
                  <a:latin typeface="Calibri" panose="020F0502020204030204" pitchFamily="34" charset="0"/>
                  <a:ea typeface="Calibri"/>
                  <a:cs typeface="Calibri" panose="020F0502020204030204" pitchFamily="34" charset="0"/>
                  <a:sym typeface="Calibri"/>
                </a:rPr>
                <a:t>უაღრესად მიმზიდველი </a:t>
              </a:r>
            </a:p>
            <a:p>
              <a:pPr marL="0" marR="0" lvl="0" indent="0" algn="ctr" rtl="0">
                <a:lnSpc>
                  <a:spcPct val="90000"/>
                </a:lnSpc>
                <a:spcBef>
                  <a:spcPts val="0"/>
                </a:spcBef>
                <a:spcAft>
                  <a:spcPts val="0"/>
                </a:spcAft>
                <a:buNone/>
              </a:pP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7" name="Google Shape;177;g8d3272b2c0_0_186"/>
            <p:cNvSpPr txBox="1"/>
            <p:nvPr/>
          </p:nvSpPr>
          <p:spPr>
            <a:xfrm>
              <a:off x="4770817" y="4331076"/>
              <a:ext cx="2755142" cy="59985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resort </a:t>
              </a:r>
            </a:p>
            <a:p>
              <a:pPr marL="0" marR="0" lvl="0" indent="0" algn="ctr" rtl="0">
                <a:lnSpc>
                  <a:spcPct val="90000"/>
                </a:lnSpc>
                <a:spcBef>
                  <a:spcPts val="630"/>
                </a:spcBef>
                <a:spcAft>
                  <a:spcPts val="0"/>
                </a:spcAft>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(n.</a:t>
              </a:r>
              <a:r>
                <a:rPr lang="ka-GE" sz="2200" b="1" dirty="0">
                  <a:solidFill>
                    <a:srgbClr val="FFFFFF"/>
                  </a:solidFill>
                  <a:latin typeface="Calibri" panose="020F0502020204030204" pitchFamily="34" charset="0"/>
                  <a:ea typeface="Calibri"/>
                  <a:cs typeface="Calibri" panose="020F0502020204030204" pitchFamily="34" charset="0"/>
                  <a:sym typeface="Calibri"/>
                </a:rPr>
                <a:t>)</a:t>
              </a:r>
            </a:p>
            <a:p>
              <a:pPr marL="0" marR="0" lvl="0" indent="0" algn="ctr" rtl="0">
                <a:lnSpc>
                  <a:spcPct val="90000"/>
                </a:lnSpc>
                <a:spcBef>
                  <a:spcPts val="630"/>
                </a:spcBef>
                <a:spcAft>
                  <a:spcPts val="0"/>
                </a:spcAft>
                <a:buNone/>
              </a:pPr>
              <a:r>
                <a:rPr lang="ka-GE" sz="2200" b="1" dirty="0">
                  <a:solidFill>
                    <a:srgbClr val="FFFFFF"/>
                  </a:solidFill>
                  <a:latin typeface="Calibri" panose="020F0502020204030204" pitchFamily="34" charset="0"/>
                  <a:ea typeface="Calibri"/>
                  <a:cs typeface="Calibri" panose="020F0502020204030204" pitchFamily="34" charset="0"/>
                  <a:sym typeface="Calibri"/>
                </a:rPr>
                <a:t>კურორტი</a:t>
              </a:r>
            </a:p>
            <a:p>
              <a:pPr marL="0" marR="0" lvl="0" indent="0" algn="ctr" rtl="0">
                <a:lnSpc>
                  <a:spcPct val="90000"/>
                </a:lnSpc>
                <a:spcBef>
                  <a:spcPts val="630"/>
                </a:spcBef>
                <a:spcAft>
                  <a:spcPts val="0"/>
                </a:spcAft>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80" name="Google Shape;180;g8d3272b2c0_0_186"/>
            <p:cNvSpPr/>
            <p:nvPr/>
          </p:nvSpPr>
          <p:spPr>
            <a:xfrm>
              <a:off x="-76897" y="291697"/>
              <a:ext cx="2777076" cy="159865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81" name="Google Shape;181;g8d3272b2c0_0_186"/>
            <p:cNvSpPr txBox="1"/>
            <p:nvPr/>
          </p:nvSpPr>
          <p:spPr>
            <a:xfrm>
              <a:off x="114690" y="870904"/>
              <a:ext cx="2393902" cy="81919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accommodation </a:t>
              </a: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panose="020F0502020204030204" pitchFamily="34" charset="0"/>
                  <a:ea typeface="Calibri"/>
                  <a:cs typeface="Calibri" panose="020F0502020204030204" pitchFamily="34" charset="0"/>
                  <a:sym typeface="Calibri"/>
                </a:rPr>
                <a:t>(n.)</a:t>
              </a:r>
              <a:endParaRPr lang="ka-GE" sz="22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panose="020F0502020204030204" pitchFamily="34" charset="0"/>
                  <a:ea typeface="Calibri"/>
                  <a:cs typeface="Calibri" panose="020F0502020204030204" pitchFamily="34" charset="0"/>
                  <a:sym typeface="Calibri"/>
                </a:rPr>
                <a:t>საცხოვრებელი ადგილი </a:t>
              </a:r>
              <a:endParaRPr lang="en-US" sz="22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grpSp>
      <p:pic>
        <p:nvPicPr>
          <p:cNvPr id="33"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350725" y="361901"/>
            <a:ext cx="2164081" cy="968991"/>
          </a:xfrm>
          <a:prstGeom prst="rect">
            <a:avLst/>
          </a:prstGeom>
          <a:noFill/>
          <a:ln>
            <a:noFill/>
          </a:ln>
        </p:spPr>
      </p:pic>
      <p:pic>
        <p:nvPicPr>
          <p:cNvPr id="34" name="Picture 33">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514807" y="361901"/>
            <a:ext cx="2376972" cy="968991"/>
          </a:xfrm>
          <a:prstGeom prst="rect">
            <a:avLst/>
          </a:prstGeom>
        </p:spPr>
      </p:pic>
      <p:sp>
        <p:nvSpPr>
          <p:cNvPr id="38" name="Google Shape;172;g8d3272b2c0_0_186"/>
          <p:cNvSpPr/>
          <p:nvPr/>
        </p:nvSpPr>
        <p:spPr>
          <a:xfrm>
            <a:off x="9330083" y="3690579"/>
            <a:ext cx="2415638" cy="190981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sz="2200" b="1" dirty="0">
                <a:solidFill>
                  <a:schemeClr val="bg1"/>
                </a:solidFill>
                <a:latin typeface="Calibri" panose="020F0502020204030204" pitchFamily="34" charset="0"/>
                <a:cs typeface="Calibri" panose="020F0502020204030204" pitchFamily="34" charset="0"/>
              </a:rPr>
              <a:t>majestic</a:t>
            </a:r>
          </a:p>
          <a:p>
            <a:pPr algn="ctr"/>
            <a:r>
              <a:rPr lang="en-US" sz="2200" b="1" dirty="0">
                <a:solidFill>
                  <a:schemeClr val="bg1"/>
                </a:solidFill>
                <a:latin typeface="Calibri" panose="020F0502020204030204" pitchFamily="34" charset="0"/>
                <a:cs typeface="Calibri" panose="020F0502020204030204" pitchFamily="34" charset="0"/>
              </a:rPr>
              <a:t>(adj.)</a:t>
            </a:r>
            <a:endParaRPr lang="ka-GE" sz="2200" b="1" dirty="0">
              <a:solidFill>
                <a:schemeClr val="bg1"/>
              </a:solidFill>
              <a:latin typeface="Calibri" panose="020F0502020204030204" pitchFamily="34" charset="0"/>
              <a:cs typeface="Calibri" panose="020F0502020204030204" pitchFamily="34" charset="0"/>
            </a:endParaRPr>
          </a:p>
          <a:p>
            <a:pPr algn="ctr"/>
            <a:r>
              <a:rPr lang="ka-GE" sz="2200" b="1" dirty="0">
                <a:solidFill>
                  <a:schemeClr val="bg1"/>
                </a:solidFill>
                <a:latin typeface="Calibri" panose="020F0502020204030204" pitchFamily="34" charset="0"/>
                <a:cs typeface="Calibri" panose="020F0502020204030204" pitchFamily="34" charset="0"/>
              </a:rPr>
              <a:t>დიდებული</a:t>
            </a:r>
            <a:endParaRPr lang="en-US" sz="2200" b="1" dirty="0">
              <a:solidFill>
                <a:schemeClr val="bg1"/>
              </a:solidFill>
              <a:latin typeface="Calibri" panose="020F0502020204030204" pitchFamily="34" charset="0"/>
              <a:cs typeface="Calibri" panose="020F0502020204030204" pitchFamily="34" charset="0"/>
            </a:endParaRPr>
          </a:p>
        </p:txBody>
      </p:sp>
      <p:cxnSp>
        <p:nvCxnSpPr>
          <p:cNvPr id="9" name="Straight Connector 8"/>
          <p:cNvCxnSpPr>
            <a:stCxn id="148" idx="0"/>
          </p:cNvCxnSpPr>
          <p:nvPr/>
        </p:nvCxnSpPr>
        <p:spPr>
          <a:xfrm flipH="1" flipV="1">
            <a:off x="6489605" y="2628741"/>
            <a:ext cx="7830" cy="755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268822" y="2902514"/>
            <a:ext cx="1545994" cy="806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48" idx="6"/>
          </p:cNvCxnSpPr>
          <p:nvPr/>
        </p:nvCxnSpPr>
        <p:spPr>
          <a:xfrm>
            <a:off x="7433822" y="4179825"/>
            <a:ext cx="2025969" cy="29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48" idx="1"/>
          </p:cNvCxnSpPr>
          <p:nvPr/>
        </p:nvCxnSpPr>
        <p:spPr>
          <a:xfrm flipH="1" flipV="1">
            <a:off x="4289219" y="2804091"/>
            <a:ext cx="1546090" cy="813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8" idx="2"/>
          </p:cNvCxnSpPr>
          <p:nvPr/>
        </p:nvCxnSpPr>
        <p:spPr>
          <a:xfrm flipH="1">
            <a:off x="3581156" y="4179825"/>
            <a:ext cx="1979891" cy="29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61047" y="4841824"/>
            <a:ext cx="512864" cy="388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34784" y="4841824"/>
            <a:ext cx="399038" cy="53484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Rectangle 2"/>
          <p:cNvSpPr/>
          <p:nvPr/>
        </p:nvSpPr>
        <p:spPr>
          <a:xfrm>
            <a:off x="7107936" y="556124"/>
            <a:ext cx="460237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115874"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err="1">
                <a:solidFill>
                  <a:schemeClr val="bg1"/>
                </a:solidFill>
                <a:latin typeface="Calibri" panose="020F0502020204030204" pitchFamily="34" charset="0"/>
                <a:cs typeface="Calibri" panose="020F0502020204030204" pitchFamily="34" charset="0"/>
              </a:rPr>
              <a:t>გაკვეთილის</a:t>
            </a: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a:t>
              </a:r>
              <a:r>
                <a:rPr lang="ka-GE"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about Venice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391711"/>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en-US" sz="2400" dirty="0">
                  <a:solidFill>
                    <a:schemeClr val="lt1"/>
                  </a:solidFill>
                  <a:latin typeface="Calibri" panose="020F0502020204030204" pitchFamily="34" charset="0"/>
                  <a:ea typeface="Calibri"/>
                  <a:cs typeface="Calibri" panose="020F0502020204030204" pitchFamily="34" charset="0"/>
                  <a:sym typeface="Calibri"/>
                </a:rPr>
                <a:t>prepositions of movement</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586541" y="2341932"/>
            <a:ext cx="4690334" cy="2751600"/>
          </a:xfrm>
          <a:prstGeom prst="rect">
            <a:avLst/>
          </a:prstGeom>
          <a:noFill/>
          <a:ln>
            <a:noFill/>
          </a:ln>
        </p:spPr>
        <p:txBody>
          <a:bodyPr spcFirstLastPara="1" wrap="square" lIns="91425" tIns="91425" rIns="91425" bIns="91425" anchor="ctr" anchorCtr="0">
            <a:noAutofit/>
          </a:bodyPr>
          <a:lstStyle/>
          <a:p>
            <a:pPr lvl="0" algn="ctr"/>
            <a:r>
              <a:rPr lang="en-US" sz="4000" b="1" dirty="0">
                <a:solidFill>
                  <a:schemeClr val="bg1"/>
                </a:solidFill>
                <a:latin typeface="Calibri" panose="020F0502020204030204" pitchFamily="34" charset="0"/>
                <a:ea typeface="Calibri"/>
                <a:cs typeface="Calibri" panose="020F0502020204030204" pitchFamily="34" charset="0"/>
                <a:sym typeface="Calibri"/>
              </a:rPr>
              <a:t>Tourism </a:t>
            </a:r>
          </a:p>
          <a:p>
            <a:pPr lvl="0" algn="ctr"/>
            <a:r>
              <a:rPr lang="ka-GE" sz="4000" b="1" dirty="0">
                <a:solidFill>
                  <a:schemeClr val="bg1"/>
                </a:solidFill>
                <a:latin typeface="Calibri" panose="020F0502020204030204" pitchFamily="34" charset="0"/>
                <a:ea typeface="Calibri"/>
                <a:cs typeface="Calibri" panose="020F0502020204030204" pitchFamily="34" charset="0"/>
                <a:sym typeface="Calibri"/>
              </a:rPr>
              <a:t>ტურიზმი</a:t>
            </a:r>
            <a:endParaRPr sz="40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813626" y="2744614"/>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813626" y="2993996"/>
            <a:ext cx="10000678"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t>
            </a:r>
            <a:r>
              <a:rPr lang="en-US" b="1" dirty="0" smtClean="0">
                <a:solidFill>
                  <a:schemeClr val="bg1"/>
                </a:solidFill>
                <a:latin typeface="Calibri" charset="0"/>
                <a:ea typeface="Calibri" charset="0"/>
                <a:cs typeface="Calibri" charset="0"/>
              </a:rPr>
              <a:t>about one of the most popular tourist destinations. </a:t>
            </a:r>
            <a:endParaRPr lang="en-US" b="1"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6907308" y="556125"/>
            <a:ext cx="4150670" cy="968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524256" y="1743456"/>
            <a:ext cx="10692385" cy="49511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London is very diverse and rich in culture, attractions and night life. If you are interested in Shakespeare and British literature, Shakespeare's Globe Theatre is for you.  You can see different plays there and enjoy the ancient environment. If you like museums, London offers several attractions free of charge, for example, you can enjoy British Museum, Tate Modern, Natural History Museum, Science Museum and many more. You can find British traditional food, as well as cuisines from all around the world in London. Michelin-starred restaurants, gastropubs, traditional British restaurants and different cafes for the afternoon tea are all located in the center of the city. London Eye offers you the best view of the city. If you like shopping, you need to walk towards Oxford Street, you will find lots of different shops there. Hyde Park, Richmond Park and Royal Botanical Gardens offer calm ambience and time to relax and enjoy your stay in London. </a:t>
            </a:r>
          </a:p>
        </p:txBody>
      </p:sp>
      <p:pic>
        <p:nvPicPr>
          <p:cNvPr id="5"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0" name="Google Shape;190;g8d3272b2c0_0_231"/>
          <p:cNvSpPr/>
          <p:nvPr/>
        </p:nvSpPr>
        <p:spPr>
          <a:xfrm>
            <a:off x="3639049" y="4376118"/>
            <a:ext cx="5136240" cy="76459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anose="020F0502020204030204" pitchFamily="34" charset="0"/>
                <a:ea typeface="Calibri"/>
                <a:cs typeface="Calibri" panose="020F0502020204030204" pitchFamily="34" charset="0"/>
                <a:sym typeface="Calibri"/>
              </a:rPr>
              <a:t>საცხოვრებელი ადგილი </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6652"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hotel provides </a:t>
            </a:r>
            <a:r>
              <a:rPr lang="en-US" sz="2400" i="1" strike="noStrike" cap="none" dirty="0">
                <a:solidFill>
                  <a:srgbClr val="FFC000"/>
                </a:solidFill>
                <a:latin typeface="Calibri" panose="020F0502020204030204" pitchFamily="34" charset="0"/>
                <a:ea typeface="Calibri"/>
                <a:cs typeface="Calibri" panose="020F0502020204030204" pitchFamily="34" charset="0"/>
                <a:sym typeface="Calibri"/>
              </a:rPr>
              <a:t>accommodation</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for 100 people. </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Google Shape;189;g8d3272b2c0_0_231"/>
          <p:cNvSpPr/>
          <p:nvPr/>
        </p:nvSpPr>
        <p:spPr>
          <a:xfrm>
            <a:off x="4385664" y="1677614"/>
            <a:ext cx="3722016"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accommodation </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attraction </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39049" y="4376118"/>
            <a:ext cx="5138636" cy="70794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მიმზიდველი ადგილი</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241506"/>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town’s most popular </a:t>
            </a:r>
            <a:r>
              <a:rPr lang="en-US" sz="2400" i="1" u="none" strike="noStrike" cap="none" dirty="0">
                <a:solidFill>
                  <a:srgbClr val="FFC000"/>
                </a:solidFill>
                <a:latin typeface="Calibri" panose="020F0502020204030204" pitchFamily="34" charset="0"/>
                <a:ea typeface="Calibri"/>
                <a:cs typeface="Calibri" panose="020F0502020204030204" pitchFamily="34" charset="0"/>
                <a:sym typeface="Calibri"/>
              </a:rPr>
              <a:t>attraction</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is </a:t>
            </a:r>
            <a:r>
              <a:rPr lang="en-US" sz="2400" i="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Disneyland.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9063969"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custom </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r>
              <a:rPr lang="ka-GE" sz="2800" b="1" dirty="0">
                <a:solidFill>
                  <a:schemeClr val="bg1"/>
                </a:solidFill>
                <a:latin typeface="Calibri" panose="020F0502020204030204" pitchFamily="34" charset="0"/>
                <a:cs typeface="Calibri" panose="020F0502020204030204" pitchFamily="34" charset="0"/>
              </a:rPr>
              <a:t>.</a:t>
            </a:r>
            <a:r>
              <a:rPr lang="en-US" sz="2800" b="1" dirty="0">
                <a:solidFill>
                  <a:schemeClr val="bg1"/>
                </a:solidFill>
                <a:latin typeface="Calibri" panose="020F0502020204030204" pitchFamily="34" charset="0"/>
                <a:cs typeface="Calibri" panose="020F0502020204030204" pitchFamily="34" charset="0"/>
              </a:rPr>
              <a:t>)</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376118"/>
            <a:ext cx="5138637" cy="81767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anose="020F0502020204030204" pitchFamily="34" charset="0"/>
                <a:ea typeface="Calibri"/>
                <a:cs typeface="Calibri" panose="020F0502020204030204" pitchFamily="34" charset="0"/>
                <a:sym typeface="Calibri"/>
              </a:rPr>
              <a:t>ჩვევა, </a:t>
            </a:r>
            <a:r>
              <a:rPr lang="ka-GE" sz="24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წეს-ჩვეულება</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chemeClr val="bg1"/>
                </a:solidFill>
                <a:latin typeface="Calibri" panose="020F0502020204030204" pitchFamily="34" charset="0"/>
                <a:ea typeface="Calibri"/>
                <a:cs typeface="Calibri" panose="020F0502020204030204" pitchFamily="34" charset="0"/>
                <a:sym typeface="Calibri"/>
              </a:rPr>
              <a:t>Local </a:t>
            </a:r>
            <a:r>
              <a:rPr lang="en-US" sz="2400" i="1" dirty="0">
                <a:solidFill>
                  <a:srgbClr val="FFC000"/>
                </a:solidFill>
                <a:latin typeface="Calibri" panose="020F0502020204030204" pitchFamily="34" charset="0"/>
                <a:ea typeface="Calibri"/>
                <a:cs typeface="Calibri" panose="020F0502020204030204" pitchFamily="34" charset="0"/>
                <a:sym typeface="Calibri"/>
              </a:rPr>
              <a:t>customs</a:t>
            </a:r>
            <a:r>
              <a:rPr lang="en-US" sz="2400" i="1" dirty="0">
                <a:solidFill>
                  <a:schemeClr val="bg1"/>
                </a:solidFill>
                <a:latin typeface="Calibri" panose="020F0502020204030204" pitchFamily="34" charset="0"/>
                <a:ea typeface="Calibri"/>
                <a:cs typeface="Calibri" panose="020F0502020204030204" pitchFamily="34" charset="0"/>
                <a:sym typeface="Calibri"/>
              </a:rPr>
              <a:t> are always interesting. </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831213" y="190921"/>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majestic</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424886"/>
            <a:ext cx="5090002" cy="7810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დიდებული</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These mountains are </a:t>
            </a:r>
            <a:r>
              <a:rPr lang="en-US" sz="2400" i="1" u="none" strike="noStrike" cap="none" dirty="0">
                <a:solidFill>
                  <a:srgbClr val="FFC000"/>
                </a:solidFill>
                <a:latin typeface="Calibri" panose="020F0502020204030204" pitchFamily="34" charset="0"/>
                <a:ea typeface="Calibri"/>
                <a:cs typeface="Calibri" panose="020F0502020204030204" pitchFamily="34" charset="0"/>
                <a:sym typeface="Calibri"/>
              </a:rPr>
              <a:t>majestic</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I have never seen anything so beautiful before.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680415"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Vocabulary</a:t>
            </a:r>
          </a:p>
          <a:p>
            <a:pPr algn="ctr"/>
            <a:r>
              <a:rPr lang="ka-GE" sz="3200" dirty="0">
                <a:latin typeface="Calibri" pitchFamily="34" charset="0"/>
                <a:cs typeface="Calibri" pitchFamily="34" charset="0"/>
              </a:rPr>
              <a:t>ლექსიკა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5059</TotalTime>
  <Words>1321</Words>
  <Application>Microsoft Office PowerPoint</Application>
  <PresentationFormat>Widescreen</PresentationFormat>
  <Paragraphs>349</Paragraphs>
  <Slides>52</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Regular</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340</cp:revision>
  <dcterms:created xsi:type="dcterms:W3CDTF">2020-04-09T12:21:27Z</dcterms:created>
  <dcterms:modified xsi:type="dcterms:W3CDTF">2020-11-09T13:07:41Z</dcterms:modified>
</cp:coreProperties>
</file>