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19" r:id="rId3"/>
    <p:sldId id="302" r:id="rId4"/>
    <p:sldId id="284" r:id="rId5"/>
    <p:sldId id="327" r:id="rId6"/>
    <p:sldId id="303" r:id="rId7"/>
    <p:sldId id="304" r:id="rId8"/>
    <p:sldId id="305" r:id="rId9"/>
    <p:sldId id="306" r:id="rId10"/>
    <p:sldId id="322" r:id="rId11"/>
    <p:sldId id="307" r:id="rId12"/>
    <p:sldId id="328" r:id="rId13"/>
    <p:sldId id="309" r:id="rId14"/>
    <p:sldId id="313" r:id="rId15"/>
    <p:sldId id="311" r:id="rId16"/>
    <p:sldId id="323" r:id="rId17"/>
    <p:sldId id="315" r:id="rId18"/>
    <p:sldId id="312" r:id="rId19"/>
    <p:sldId id="314" r:id="rId20"/>
    <p:sldId id="316" r:id="rId21"/>
    <p:sldId id="329" r:id="rId22"/>
    <p:sldId id="317" r:id="rId23"/>
    <p:sldId id="330" r:id="rId24"/>
    <p:sldId id="3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BCEAC1"/>
    <a:srgbClr val="B6FBAB"/>
    <a:srgbClr val="AAF4FC"/>
    <a:srgbClr val="F95D07"/>
    <a:srgbClr val="00FF00"/>
    <a:srgbClr val="700202"/>
    <a:srgbClr val="BA06AD"/>
    <a:srgbClr val="EC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3126"/>
  </p:normalViewPr>
  <p:slideViewPr>
    <p:cSldViewPr snapToGrid="0">
      <p:cViewPr varScale="1">
        <p:scale>
          <a:sx n="107" d="100"/>
          <a:sy n="107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03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7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65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3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67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87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0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3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3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5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11/2/2020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oogle Shape;90;p1">
            <a:extLst>
              <a:ext uri="{FF2B5EF4-FFF2-40B4-BE49-F238E27FC236}">
                <a16:creationId xmlns:a16="http://schemas.microsoft.com/office/drawing/2014/main" id="{CC9D0879-67F2-4E4F-BB31-500A70CB9EB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023142" y="95501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1;p1">
            <a:extLst>
              <a:ext uri="{FF2B5EF4-FFF2-40B4-BE49-F238E27FC236}">
                <a16:creationId xmlns:a16="http://schemas.microsoft.com/office/drawing/2014/main" id="{5CBA49DE-01B5-DB41-9500-1B7C699D5F13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187223" y="955013"/>
            <a:ext cx="2064655" cy="118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AAD4C-664A-3D47-8869-890C4782A1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1878" y="955013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656" y="675249"/>
            <a:ext cx="7891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There </a:t>
            </a:r>
            <a:r>
              <a:rPr lang="en-US" sz="5400" b="1" dirty="0" smtClean="0">
                <a:solidFill>
                  <a:srgbClr val="C00000"/>
                </a:solidFill>
              </a:rPr>
              <a:t>is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rgbClr val="FFC000"/>
                </a:solidFill>
              </a:rPr>
              <a:t>There </a:t>
            </a:r>
            <a:r>
              <a:rPr lang="en-US" sz="5400" b="1" dirty="0" smtClean="0">
                <a:solidFill>
                  <a:srgbClr val="FFC000"/>
                </a:solidFill>
              </a:rPr>
              <a:t>are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rgbClr val="C00000"/>
                </a:solidFill>
              </a:rPr>
              <a:t>There is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There  are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643789" y="4893900"/>
            <a:ext cx="4502898" cy="12379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It’s a piece of cake</a:t>
            </a:r>
            <a:r>
              <a:rPr lang="en-US" sz="6600" b="1" dirty="0" smtClean="0">
                <a:solidFill>
                  <a:schemeClr val="tx1"/>
                </a:solidFill>
              </a:rPr>
              <a:t/>
            </a:r>
            <a:br>
              <a:rPr lang="en-US" sz="6600" b="1" dirty="0" smtClean="0">
                <a:solidFill>
                  <a:schemeClr val="tx1"/>
                </a:solidFill>
              </a:rPr>
            </a:br>
            <a:r>
              <a:rPr lang="ka-GE" sz="3200" b="1" dirty="0" smtClean="0">
                <a:solidFill>
                  <a:schemeClr val="tx1"/>
                </a:solidFill>
              </a:rPr>
              <a:t>ეს მარტივია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4" y="1844006"/>
            <a:ext cx="5349617" cy="28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53600"/>
            <a:ext cx="10582834" cy="241240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There is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0066"/>
                </a:solidFill>
              </a:rPr>
              <a:t>How many </a:t>
            </a:r>
            <a:r>
              <a:rPr lang="en-US" sz="2400" b="1" dirty="0" smtClean="0">
                <a:solidFill>
                  <a:schemeClr val="bg1"/>
                </a:solidFill>
              </a:rPr>
              <a:t>cakes </a:t>
            </a:r>
            <a:r>
              <a:rPr lang="en-US" sz="2400" b="1" dirty="0" smtClean="0">
                <a:solidFill>
                  <a:srgbClr val="0000FF"/>
                </a:solidFill>
              </a:rPr>
              <a:t>are there</a:t>
            </a:r>
            <a:r>
              <a:rPr lang="en-US" sz="2400" b="1" dirty="0" smtClean="0">
                <a:solidFill>
                  <a:schemeClr val="bg1"/>
                </a:solidFill>
              </a:rPr>
              <a:t>?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</a:rPr>
              <a:t>There are                        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0066"/>
                </a:solidFill>
              </a:rPr>
              <a:t>How many </a:t>
            </a:r>
            <a:r>
              <a:rPr lang="en-US" sz="2400" b="1" dirty="0" smtClean="0">
                <a:solidFill>
                  <a:schemeClr val="bg1"/>
                </a:solidFill>
              </a:rPr>
              <a:t>sweets </a:t>
            </a:r>
            <a:r>
              <a:rPr lang="en-US" sz="2400" b="1" dirty="0" smtClean="0">
                <a:solidFill>
                  <a:srgbClr val="0000FF"/>
                </a:solidFill>
              </a:rPr>
              <a:t>are there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00FF00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  ______________                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How many apples _____________?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0066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 _______________                  .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 _________________lollipops ______________?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98" y="2330823"/>
            <a:ext cx="1255153" cy="900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18" y="982515"/>
            <a:ext cx="1199553" cy="971790"/>
          </a:xfrm>
          <a:prstGeom prst="rect">
            <a:avLst/>
          </a:prstGeom>
        </p:spPr>
      </p:pic>
      <p:pic>
        <p:nvPicPr>
          <p:cNvPr id="11" name="Picture 2" descr="a3750f235cf6f6216685ad92530568a9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46" y="3607615"/>
            <a:ext cx="771610" cy="8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646822" y="5037779"/>
            <a:ext cx="292672" cy="412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939494" y="5023798"/>
            <a:ext cx="292672" cy="412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351117" y="5059910"/>
            <a:ext cx="292672" cy="4128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596099" y="5328851"/>
            <a:ext cx="292672" cy="412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898613" y="5328851"/>
            <a:ext cx="292672" cy="412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3298506" y="5328851"/>
            <a:ext cx="292672" cy="4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5379" y="5361964"/>
            <a:ext cx="3378038" cy="9402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rainbow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ცისარტყელა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00" y="1736138"/>
            <a:ext cx="6854906" cy="33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69" y="1165412"/>
            <a:ext cx="3828300" cy="5360894"/>
          </a:xfrm>
          <a:prstGeom prst="rect">
            <a:avLst/>
          </a:prstGeom>
        </p:spPr>
      </p:pic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2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3" y="1699731"/>
            <a:ext cx="4273791" cy="40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k Balloon Retail Pack (6) - Mr 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5" y="1394011"/>
            <a:ext cx="4020671" cy="40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85" y="1174514"/>
            <a:ext cx="5468123" cy="49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98" y="354714"/>
            <a:ext cx="5158404" cy="61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89" y="1417802"/>
            <a:ext cx="4670817" cy="43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3967088" y="5134707"/>
            <a:ext cx="3826414" cy="13019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sweets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a-GE" sz="3600" b="1" dirty="0" smtClean="0">
                <a:solidFill>
                  <a:schemeClr val="tx1"/>
                </a:solidFill>
              </a:rPr>
              <a:t> </a:t>
            </a:r>
            <a:r>
              <a:rPr lang="ka-GE" sz="2800" b="1" dirty="0" smtClean="0">
                <a:solidFill>
                  <a:schemeClr val="tx1"/>
                </a:solidFill>
              </a:rPr>
              <a:t>კანფეტები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11639" y="112542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100" y="112543"/>
            <a:ext cx="2174040" cy="886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8" y="1338440"/>
            <a:ext cx="5151550" cy="36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7" name="Picture 2" descr="Blue Balloon Clip Art at Clker.com - vector clip art onlin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7" y="1279898"/>
            <a:ext cx="3657601" cy="49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757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5379" y="5361964"/>
            <a:ext cx="3378038" cy="9402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rainbow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ka-GE" sz="2800" b="1" dirty="0" smtClean="0">
                <a:solidFill>
                  <a:schemeClr val="tx1"/>
                </a:solidFill>
              </a:rPr>
              <a:t>ცისარტყელა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4" y="1771996"/>
            <a:ext cx="6854906" cy="33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6660776" y="155508"/>
            <a:ext cx="5281613" cy="135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Homework N1</a:t>
            </a:r>
          </a:p>
          <a:p>
            <a:pPr algn="ctr"/>
            <a:r>
              <a:rPr lang="ka-GE" sz="4000" b="1" dirty="0" smtClean="0"/>
              <a:t>საშინაო დავალება</a:t>
            </a:r>
            <a:r>
              <a:rPr lang="en-US" sz="4000" b="1" dirty="0" smtClean="0"/>
              <a:t> N1</a:t>
            </a:r>
            <a:endParaRPr lang="en-US" sz="40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469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2423" y="126612"/>
            <a:ext cx="2376972" cy="9284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047" y="1559859"/>
            <a:ext cx="9793942" cy="599449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Name the picture and put the correct number of each thing in the picture. </a:t>
            </a:r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on’t forget to use   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</a:rPr>
              <a:t>s/-es  </a:t>
            </a:r>
            <a:r>
              <a:rPr lang="en-US" sz="2800" b="1" dirty="0" smtClean="0">
                <a:solidFill>
                  <a:schemeClr val="bg1"/>
                </a:solidFill>
              </a:rPr>
              <a:t>if it is plural.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/>
            </a:r>
            <a:br>
              <a:rPr lang="ka-GE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ka-GE" sz="2800" b="1" dirty="0" smtClean="0">
                <a:solidFill>
                  <a:schemeClr val="bg1"/>
                </a:solidFill>
              </a:rPr>
              <a:t>დაწერეთ სურათის შესაბამისი სიტყვა და რიცხვი. გამოიყენეთ </a:t>
            </a:r>
            <a:r>
              <a:rPr lang="ka-GE" sz="2800" b="1" dirty="0" smtClean="0">
                <a:solidFill>
                  <a:srgbClr val="0070C0"/>
                </a:solidFill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</a:rPr>
              <a:t>s/es</a:t>
            </a:r>
            <a:r>
              <a:rPr lang="ka-GE" sz="2800" b="1" dirty="0" smtClean="0">
                <a:solidFill>
                  <a:srgbClr val="0070C0"/>
                </a:solidFill>
              </a:rPr>
              <a:t>-</a:t>
            </a:r>
            <a:r>
              <a:rPr lang="ka-GE" sz="2800" b="1" dirty="0" smtClean="0">
                <a:solidFill>
                  <a:schemeClr val="bg1"/>
                </a:solidFill>
              </a:rPr>
              <a:t> მრავლობით რიცხვში.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74203" y="243727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1933" y="215596"/>
            <a:ext cx="2376972" cy="9284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235" y="1191479"/>
            <a:ext cx="10515600" cy="346065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one apple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3600" u="sng" dirty="0" smtClean="0">
                <a:solidFill>
                  <a:schemeClr val="bg1"/>
                </a:solidFill>
              </a:rPr>
              <a:t>three apples</a:t>
            </a:r>
            <a:r>
              <a:rPr lang="en-US" sz="2800" u="sng" dirty="0" smtClean="0">
                <a:solidFill>
                  <a:schemeClr val="bg1"/>
                </a:solidFill>
              </a:rPr>
              <a:t/>
            </a:r>
            <a:br>
              <a:rPr lang="en-US" sz="2800" u="sng" dirty="0" smtClean="0">
                <a:solidFill>
                  <a:schemeClr val="bg1"/>
                </a:solidFill>
              </a:rPr>
            </a:br>
            <a:endParaRPr lang="en-US" sz="2800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a3750f235cf6f6216685ad92530568a9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94" y="1697733"/>
            <a:ext cx="578094" cy="6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a3750f235cf6f6216685ad92530568a9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52" y="1699485"/>
            <a:ext cx="605032" cy="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3750f235cf6f6216685ad92530568a9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08" y="1706453"/>
            <a:ext cx="570868" cy="6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3750f235cf6f6216685ad92530568a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07" y="1709815"/>
            <a:ext cx="598328" cy="7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0" y="4782487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59" y="4786618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58" y="4834178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99" y="4811938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76" y="4781457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Pink Balloon Retail Pack (6) - Mr Cards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82" y="4779114"/>
            <a:ext cx="909643" cy="9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74" y="1736715"/>
            <a:ext cx="1129557" cy="7506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15" y="1807010"/>
            <a:ext cx="1129557" cy="7506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296" y="1778170"/>
            <a:ext cx="1129557" cy="750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6792104" y="3046599"/>
            <a:ext cx="791261" cy="10282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10192943" y="3500458"/>
            <a:ext cx="626429" cy="8140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9462648" y="2773123"/>
            <a:ext cx="626429" cy="814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8878599" y="3550113"/>
            <a:ext cx="626429" cy="814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10141010" y="2738711"/>
            <a:ext cx="626429" cy="814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9530995" y="3513039"/>
            <a:ext cx="626429" cy="814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0" t="16403"/>
          <a:stretch/>
        </p:blipFill>
        <p:spPr>
          <a:xfrm>
            <a:off x="8792480" y="2831394"/>
            <a:ext cx="626429" cy="814064"/>
          </a:xfrm>
          <a:prstGeom prst="rect">
            <a:avLst/>
          </a:prstGeom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457337" y="1881839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391346" y="3583226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2.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6101289" y="1923294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4.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1542" y="5042465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108477" y="3532184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108477" y="4967187"/>
            <a:ext cx="586271" cy="46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6.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56801" y="4532872"/>
            <a:ext cx="10203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139904" y="4511673"/>
            <a:ext cx="1726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30885" y="5967225"/>
            <a:ext cx="10203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945463" y="5967225"/>
            <a:ext cx="1726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677561" y="2833211"/>
            <a:ext cx="10203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826798" y="2773123"/>
            <a:ext cx="1726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80025" y="4691260"/>
            <a:ext cx="10203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982444" y="4670061"/>
            <a:ext cx="1726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26103" y="5967225"/>
            <a:ext cx="10203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004166" y="5967225"/>
            <a:ext cx="1726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62" y="3407807"/>
            <a:ext cx="883728" cy="71901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54" y="3274426"/>
            <a:ext cx="608193" cy="49483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29" y="3311398"/>
            <a:ext cx="620985" cy="50524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15" y="3311399"/>
            <a:ext cx="608193" cy="49483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11" y="3239812"/>
            <a:ext cx="608193" cy="4948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65" y="3855568"/>
            <a:ext cx="683043" cy="47666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38" y="3874366"/>
            <a:ext cx="608193" cy="4948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58" y="3922137"/>
            <a:ext cx="608193" cy="494833"/>
          </a:xfrm>
          <a:prstGeom prst="rect">
            <a:avLst/>
          </a:prstGeom>
        </p:spPr>
      </p:pic>
      <p:pic>
        <p:nvPicPr>
          <p:cNvPr id="57" name="Picture 3" descr="4532f92e4e002bb591ede7ce7ff95e15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06" y="4919682"/>
            <a:ext cx="759581" cy="7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4532f92e4e002bb591ede7ce7ff95e15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06" y="4875795"/>
            <a:ext cx="702865" cy="69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4532f92e4e002bb591ede7ce7ff95e15"/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82" y="4915653"/>
            <a:ext cx="667571" cy="66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4532f92e4e002bb591ede7ce7ff95e15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94" y="4955513"/>
            <a:ext cx="613310" cy="6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4532f92e4e002bb591ede7ce7ff95e15"/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72" y="4970972"/>
            <a:ext cx="640006" cy="63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6660776" y="155508"/>
            <a:ext cx="5281613" cy="135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Homework N1</a:t>
            </a:r>
          </a:p>
          <a:p>
            <a:pPr algn="ctr"/>
            <a:r>
              <a:rPr lang="ka-GE" sz="4000" b="1" dirty="0" smtClean="0"/>
              <a:t>საშინაო დავალება</a:t>
            </a:r>
            <a:r>
              <a:rPr lang="en-US" sz="4000" b="1" dirty="0" smtClean="0"/>
              <a:t> N1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105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A300A4-ADD0-0D49-88FA-3271BBB3CA8A}"/>
              </a:ext>
            </a:extLst>
          </p:cNvPr>
          <p:cNvSpPr/>
          <p:nvPr/>
        </p:nvSpPr>
        <p:spPr>
          <a:xfrm>
            <a:off x="6633882" y="155508"/>
            <a:ext cx="5308507" cy="135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Homework N2</a:t>
            </a:r>
          </a:p>
          <a:p>
            <a:pPr algn="ctr"/>
            <a:r>
              <a:rPr lang="ka-GE" sz="4000" b="1" dirty="0" smtClean="0"/>
              <a:t>საშინაო დავალება</a:t>
            </a:r>
            <a:r>
              <a:rPr lang="en-US" sz="4000" b="1" dirty="0" smtClean="0"/>
              <a:t> N2</a:t>
            </a:r>
            <a:endParaRPr lang="en-US" sz="4000" b="1" dirty="0"/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14693" y="154743"/>
            <a:ext cx="2164081" cy="92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2423" y="126612"/>
            <a:ext cx="2376972" cy="9284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4047" y="1210236"/>
            <a:ext cx="11187953" cy="620068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Colour</a:t>
            </a:r>
            <a:r>
              <a:rPr lang="en-US" sz="3200" b="1" dirty="0" smtClean="0">
                <a:solidFill>
                  <a:schemeClr val="bg1"/>
                </a:solidFill>
              </a:rPr>
              <a:t> the rainbow.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ka-GE" sz="3200" b="1" dirty="0" smtClean="0">
                <a:solidFill>
                  <a:schemeClr val="bg1"/>
                </a:solidFill>
              </a:rPr>
              <a:t>გააფერადეთ ცისარტყელა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oloring book ~ Coloring Book Rainbow Pages Freeble Fis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242" y="2313032"/>
            <a:ext cx="5034912" cy="27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3062" y="4485443"/>
            <a:ext cx="4792809" cy="1467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cupcakes 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ka-GE" sz="1800" b="1" dirty="0">
                <a:solidFill>
                  <a:schemeClr val="tx1"/>
                </a:solidFill>
              </a:rPr>
              <a:t> </a:t>
            </a:r>
            <a:r>
              <a:rPr lang="ka-GE" sz="4000" b="1" dirty="0" smtClean="0">
                <a:solidFill>
                  <a:schemeClr val="tx1"/>
                </a:solidFill>
              </a:rPr>
              <a:t>კე</a:t>
            </a:r>
            <a:r>
              <a:rPr lang="ka-GE" sz="4000" b="1" dirty="0">
                <a:solidFill>
                  <a:schemeClr val="tx1"/>
                </a:solidFill>
              </a:rPr>
              <a:t>ქ</a:t>
            </a:r>
            <a:r>
              <a:rPr lang="ka-GE" sz="4000" b="1" dirty="0" smtClean="0">
                <a:solidFill>
                  <a:schemeClr val="tx1"/>
                </a:solidFill>
              </a:rPr>
              <a:t>სები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9603" y="9847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401" y="112542"/>
            <a:ext cx="2376972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1" y="1517142"/>
            <a:ext cx="6174140" cy="2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1422966" cy="311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0" b="1" i="1" dirty="0" smtClean="0">
                <a:solidFill>
                  <a:schemeClr val="bg1"/>
                </a:solidFill>
                <a:latin typeface="+mn-lt"/>
              </a:rPr>
              <a:t>Food</a:t>
            </a:r>
            <a:r>
              <a:rPr lang="en-US" b="1" i="1" dirty="0" smtClean="0">
                <a:solidFill>
                  <a:srgbClr val="ECEAE1"/>
                </a:solidFill>
              </a:rPr>
              <a:t/>
            </a:r>
            <a:br>
              <a:rPr lang="en-US" b="1" i="1" dirty="0" smtClean="0">
                <a:solidFill>
                  <a:srgbClr val="ECEAE1"/>
                </a:solidFill>
              </a:rPr>
            </a:br>
            <a:r>
              <a:rPr lang="ka-GE" sz="6000" b="1" i="1" dirty="0" smtClean="0">
                <a:solidFill>
                  <a:schemeClr val="bg1"/>
                </a:solidFill>
                <a:latin typeface="+mn-lt"/>
              </a:rPr>
              <a:t>საჭმელი</a:t>
            </a:r>
            <a:endParaRPr lang="en-US" sz="6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47E2C-4A6B-2040-9846-3F81158F5DB3}"/>
              </a:ext>
            </a:extLst>
          </p:cNvPr>
          <p:cNvSpPr/>
          <p:nvPr/>
        </p:nvSpPr>
        <p:spPr>
          <a:xfrm>
            <a:off x="3549866" y="4925473"/>
            <a:ext cx="4456253" cy="1354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4600136"/>
            <a:ext cx="11633983" cy="1547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Young Learners</a:t>
            </a: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დაწყებითი კლასები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3670" y="19694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401" y="196948"/>
            <a:ext cx="2376972" cy="96899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7076049" y="71745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80" y="4554679"/>
            <a:ext cx="2362205" cy="1569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35" y="884324"/>
            <a:ext cx="3208141" cy="2301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5224"/>
          <a:stretch/>
        </p:blipFill>
        <p:spPr>
          <a:xfrm>
            <a:off x="667116" y="1371600"/>
            <a:ext cx="1526223" cy="2034988"/>
          </a:xfrm>
          <a:prstGeom prst="rect">
            <a:avLst/>
          </a:prstGeom>
        </p:spPr>
      </p:pic>
      <p:pic>
        <p:nvPicPr>
          <p:cNvPr id="19" name="Picture 2" descr="a3750f235cf6f6216685ad92530568a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12" y="4566503"/>
            <a:ext cx="1448341" cy="15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93062" y="4485443"/>
            <a:ext cx="4792809" cy="14671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cupcakes 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ka-GE" sz="1800" b="1" dirty="0">
                <a:solidFill>
                  <a:schemeClr val="tx1"/>
                </a:solidFill>
              </a:rPr>
              <a:t> </a:t>
            </a:r>
            <a:r>
              <a:rPr lang="ka-GE" sz="4000" b="1" dirty="0">
                <a:solidFill>
                  <a:schemeClr val="tx1"/>
                </a:solidFill>
              </a:rPr>
              <a:t>კეკსები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9603" y="9847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1401" y="112542"/>
            <a:ext cx="2376972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01" y="1517142"/>
            <a:ext cx="6174140" cy="24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330594" y="4265634"/>
            <a:ext cx="4867422" cy="1476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tx1"/>
                </a:solidFill>
              </a:rPr>
              <a:t>s</a:t>
            </a:r>
            <a:r>
              <a:rPr lang="en-US" sz="6000" b="1" dirty="0" smtClean="0">
                <a:solidFill>
                  <a:schemeClr val="tx1"/>
                </a:solidFill>
              </a:rPr>
              <a:t>andwiches </a:t>
            </a:r>
          </a:p>
          <a:p>
            <a:pPr algn="ctr"/>
            <a:r>
              <a:rPr lang="ka-GE" sz="3600" b="1" dirty="0" smtClean="0">
                <a:solidFill>
                  <a:schemeClr val="tx1"/>
                </a:solidFill>
              </a:rPr>
              <a:t>სენდვიჩები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9603" y="9847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333" y="126611"/>
            <a:ext cx="2376972" cy="956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44" y="2258656"/>
            <a:ext cx="2362205" cy="1569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03" y="2258656"/>
            <a:ext cx="2362205" cy="156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62" y="2258656"/>
            <a:ext cx="2362205" cy="156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07101" y="2236764"/>
            <a:ext cx="2433711" cy="21242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es</a:t>
            </a:r>
            <a:endParaRPr lang="en-US" sz="96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89649" y="3671668"/>
            <a:ext cx="773723" cy="3235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7" idx="5"/>
          </p:cNvCxnSpPr>
          <p:nvPr/>
        </p:nvCxnSpPr>
        <p:spPr>
          <a:xfrm>
            <a:off x="1718680" y="2136374"/>
            <a:ext cx="785369" cy="50835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349242" y="1556492"/>
            <a:ext cx="998806" cy="970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ch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99404" y="590921"/>
            <a:ext cx="1023631" cy="88819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ss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6146" y="1295848"/>
            <a:ext cx="998806" cy="98473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FF00"/>
                </a:solidFill>
              </a:rPr>
              <a:t>s</a:t>
            </a:r>
            <a:endParaRPr lang="en-US" sz="4800" b="1" dirty="0">
              <a:solidFill>
                <a:srgbClr val="00FF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50906" y="3739247"/>
            <a:ext cx="972111" cy="10130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700202"/>
                </a:solidFill>
              </a:rPr>
              <a:t>o</a:t>
            </a:r>
            <a:endParaRPr lang="en-US" sz="4800" b="1" dirty="0">
              <a:solidFill>
                <a:srgbClr val="70020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728281" y="5023460"/>
            <a:ext cx="1012874" cy="9706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BA06AD"/>
                </a:solidFill>
              </a:rPr>
              <a:t>x</a:t>
            </a:r>
            <a:endParaRPr lang="en-US" sz="4800" b="1" dirty="0">
              <a:solidFill>
                <a:srgbClr val="BA06AD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94130" y="4351108"/>
            <a:ext cx="1133968" cy="10078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95D07"/>
                </a:solidFill>
              </a:rPr>
              <a:t>sh</a:t>
            </a:r>
            <a:endParaRPr lang="en-US" sz="4800" b="1" dirty="0">
              <a:solidFill>
                <a:srgbClr val="F95D07"/>
              </a:solidFill>
            </a:endParaRPr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6372665" y="815925"/>
            <a:ext cx="4981133" cy="57396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us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dress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bench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brush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fox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potato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64" name="AutoShape 2" descr="C:\Users\Mariam.Mamulashvili\Desktop\beautiful-dress-flat-icon-set-260nw-102385278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" name="Straight Arrow Connector 41"/>
          <p:cNvCxnSpPr>
            <a:stCxn id="36" idx="4"/>
          </p:cNvCxnSpPr>
          <p:nvPr/>
        </p:nvCxnSpPr>
        <p:spPr>
          <a:xfrm flipH="1">
            <a:off x="3685735" y="1479117"/>
            <a:ext cx="25485" cy="71544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3"/>
          </p:cNvCxnSpPr>
          <p:nvPr/>
        </p:nvCxnSpPr>
        <p:spPr>
          <a:xfrm flipH="1">
            <a:off x="4712677" y="2385011"/>
            <a:ext cx="782837" cy="4144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600135" y="3896751"/>
            <a:ext cx="645993" cy="63008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305057" y="4375052"/>
            <a:ext cx="57121" cy="6765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35" y="3428625"/>
            <a:ext cx="1731121" cy="1091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2" b="15200"/>
          <a:stretch/>
        </p:blipFill>
        <p:spPr>
          <a:xfrm>
            <a:off x="8427109" y="4490274"/>
            <a:ext cx="2052495" cy="1149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89" y="5486002"/>
            <a:ext cx="1737216" cy="969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36" y="1071292"/>
            <a:ext cx="1626228" cy="14820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80" y="1071293"/>
            <a:ext cx="1608025" cy="1465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17" y="1071293"/>
            <a:ext cx="1608025" cy="1465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" t="6121" r="997" b="4556"/>
          <a:stretch/>
        </p:blipFill>
        <p:spPr>
          <a:xfrm>
            <a:off x="8545109" y="19011"/>
            <a:ext cx="1816496" cy="10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56" y="2200966"/>
            <a:ext cx="1422979" cy="14551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93" y="2174123"/>
            <a:ext cx="1369881" cy="14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225" y="365125"/>
            <a:ext cx="2993797" cy="64928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There  is</a:t>
            </a:r>
            <a:r>
              <a:rPr lang="en-US" sz="5400" b="1" dirty="0" smtClean="0">
                <a:solidFill>
                  <a:srgbClr val="00FF00"/>
                </a:solidFill>
              </a:rPr>
              <a:t/>
            </a:r>
            <a:br>
              <a:rPr lang="en-US" sz="5400" b="1" dirty="0" smtClean="0">
                <a:solidFill>
                  <a:srgbClr val="00FF00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C000"/>
                </a:solidFill>
              </a:rPr>
              <a:t>There are</a:t>
            </a:r>
            <a:endParaRPr lang="en-US" sz="5400" b="1" dirty="0">
              <a:solidFill>
                <a:srgbClr val="FFC000"/>
              </a:solidFill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5536" y="1125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333" y="112543"/>
            <a:ext cx="2376972" cy="928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209" y="1350569"/>
            <a:ext cx="2259357" cy="1620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35" y="1443221"/>
            <a:ext cx="1692212" cy="1348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80" y="2791531"/>
            <a:ext cx="1926177" cy="1560447"/>
          </a:xfrm>
          <a:prstGeom prst="rect">
            <a:avLst/>
          </a:prstGeom>
        </p:spPr>
      </p:pic>
      <p:pic>
        <p:nvPicPr>
          <p:cNvPr id="14" name="Picture 2" descr="a3750f235cf6f6216685ad92530568a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54" y="4218066"/>
            <a:ext cx="1258523" cy="135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9894259" y="4294293"/>
            <a:ext cx="574967" cy="8110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10732522" y="4294293"/>
            <a:ext cx="574967" cy="811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9014472" y="4294292"/>
            <a:ext cx="574967" cy="8110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9759186" y="4894928"/>
            <a:ext cx="574967" cy="811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10597449" y="4894928"/>
            <a:ext cx="574967" cy="811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r="36448" b="30528"/>
          <a:stretch/>
        </p:blipFill>
        <p:spPr>
          <a:xfrm>
            <a:off x="8879399" y="4894927"/>
            <a:ext cx="574967" cy="8110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54" y="2876725"/>
            <a:ext cx="1434141" cy="12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3505" y="14067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03" y="140679"/>
            <a:ext cx="2376972" cy="928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117</Words>
  <Application>Microsoft Office PowerPoint</Application>
  <PresentationFormat>Widescreen</PresentationFormat>
  <Paragraphs>57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cupcakes   კექსები </vt:lpstr>
      <vt:lpstr>PowerPoint Presentation</vt:lpstr>
      <vt:lpstr>cupcakes   კეკსები </vt:lpstr>
      <vt:lpstr>PowerPoint Presentation</vt:lpstr>
      <vt:lpstr>buses  dresses  benches  brushes  foxes  potatoes </vt:lpstr>
      <vt:lpstr>There  is     There are</vt:lpstr>
      <vt:lpstr>PowerPoint Presentation</vt:lpstr>
      <vt:lpstr>PowerPoint Presentation</vt:lpstr>
      <vt:lpstr>PowerPoint Presentation</vt:lpstr>
      <vt:lpstr>1  There is                .   How many cakes are there?   2  There are                        .  How many sweets are there?  3  ______________                .  How many apples _____________?   4 _______________                  .   _________________lollipops ______________?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 picture and put the correct number of each thing in the picture. Don’t forget to use   -s/-es  if it is plural.     დაწერეთ სურათის შესაბამისი სიტყვა და რიცხვი. გამოიყენეთ -s/es- მრავლობით რიცხვში.   </vt:lpstr>
      <vt:lpstr>one apple    three apples </vt:lpstr>
      <vt:lpstr>Colour the rainbow.  გააფერადეთ ცისარტყელა.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275</cp:revision>
  <dcterms:created xsi:type="dcterms:W3CDTF">2020-04-09T12:21:27Z</dcterms:created>
  <dcterms:modified xsi:type="dcterms:W3CDTF">2020-11-02T11:18:41Z</dcterms:modified>
</cp:coreProperties>
</file>