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371" r:id="rId8"/>
    <p:sldId id="372" r:id="rId9"/>
    <p:sldId id="373" r:id="rId10"/>
    <p:sldId id="374" r:id="rId11"/>
    <p:sldId id="347" r:id="rId12"/>
    <p:sldId id="411" r:id="rId13"/>
    <p:sldId id="412" r:id="rId14"/>
    <p:sldId id="413" r:id="rId15"/>
    <p:sldId id="414" r:id="rId16"/>
    <p:sldId id="357" r:id="rId17"/>
    <p:sldId id="358" r:id="rId18"/>
    <p:sldId id="360" r:id="rId19"/>
    <p:sldId id="362" r:id="rId20"/>
    <p:sldId id="393" r:id="rId21"/>
    <p:sldId id="404" r:id="rId22"/>
    <p:sldId id="387" r:id="rId23"/>
    <p:sldId id="388" r:id="rId24"/>
    <p:sldId id="353" r:id="rId25"/>
    <p:sldId id="403" r:id="rId26"/>
    <p:sldId id="415" r:id="rId27"/>
    <p:sldId id="354" r:id="rId28"/>
    <p:sldId id="363" r:id="rId29"/>
    <p:sldId id="364" r:id="rId30"/>
    <p:sldId id="365" r:id="rId31"/>
    <p:sldId id="296" r:id="rId32"/>
    <p:sldId id="325" r:id="rId33"/>
    <p:sldId id="405" r:id="rId34"/>
    <p:sldId id="406" r:id="rId35"/>
    <p:sldId id="302" r:id="rId36"/>
    <p:sldId id="330" r:id="rId37"/>
    <p:sldId id="331"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4" autoAdjust="0"/>
    <p:restoredTop sz="95201" autoAdjust="0"/>
  </p:normalViewPr>
  <p:slideViewPr>
    <p:cSldViewPr snapToGrid="0">
      <p:cViewPr varScale="1">
        <p:scale>
          <a:sx n="70" d="100"/>
          <a:sy n="70" d="100"/>
        </p:scale>
        <p:origin x="-852" y="-9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6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FF6C2-2D44-4B1B-9AF4-83879110C8C1}" type="datetimeFigureOut">
              <a:rPr lang="en-US" smtClean="0"/>
              <a:t>4/7/2021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A1B98-63A6-461C-B5B1-511E288A414C}" type="slidenum">
              <a:rPr lang="en-US" smtClean="0"/>
              <a:t>‹#›</a:t>
            </a:fld>
            <a:endParaRPr lang="en-US"/>
          </a:p>
        </p:txBody>
      </p:sp>
    </p:spTree>
    <p:extLst>
      <p:ext uri="{BB962C8B-B14F-4D97-AF65-F5344CB8AC3E}">
        <p14:creationId xmlns:p14="http://schemas.microsoft.com/office/powerpoint/2010/main" val="1605635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66211" y="1930533"/>
            <a:ext cx="3431400"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f</a:t>
            </a:r>
            <a:r>
              <a:rPr lang="en-US" sz="2800" b="1" dirty="0" smtClean="0">
                <a:solidFill>
                  <a:schemeClr val="bg1"/>
                </a:solidFill>
                <a:latin typeface="Calibri" panose="020F0502020204030204" pitchFamily="34" charset="0"/>
                <a:cs typeface="Calibri" panose="020F0502020204030204" pitchFamily="34" charset="0"/>
              </a:rPr>
              <a:t>oundation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 </a:t>
            </a:r>
          </a:p>
        </p:txBody>
      </p:sp>
      <p:sp>
        <p:nvSpPr>
          <p:cNvPr id="190" name="Google Shape;190;g8d3272b2c0_0_231"/>
          <p:cNvSpPr/>
          <p:nvPr/>
        </p:nvSpPr>
        <p:spPr>
          <a:xfrm>
            <a:off x="3590411" y="46484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საძირკველი</a:t>
            </a:r>
            <a:endParaRPr lang="ka-GE" sz="2400" b="1" dirty="0">
              <a:solidFill>
                <a:schemeClr val="bg1"/>
              </a:solidFill>
              <a:latin typeface="Calibri" panose="020F0502020204030204" pitchFamily="34" charset="0"/>
              <a:cs typeface="Calibri" panose="020F0502020204030204" pitchFamily="34" charset="0"/>
            </a:endParaRP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foundations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will have to be reinforced to prevent the house from sinking further into the ground.</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642555" y="265736"/>
            <a:ext cx="3313541" cy="138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2" name="Picture 1">
            <a:extLst>
              <a:ext uri="{FF2B5EF4-FFF2-40B4-BE49-F238E27FC236}">
                <a16:creationId xmlns="" xmlns:a16="http://schemas.microsoft.com/office/drawing/2014/main" id="{19F62A61-ACA8-418A-8071-A00DDAE2D097}"/>
              </a:ext>
            </a:extLst>
          </p:cNvPr>
          <p:cNvPicPr>
            <a:picLocks noChangeAspect="1"/>
          </p:cNvPicPr>
          <p:nvPr/>
        </p:nvPicPr>
        <p:blipFill>
          <a:blip r:embed="rId5"/>
          <a:stretch>
            <a:fillRect/>
          </a:stretch>
        </p:blipFill>
        <p:spPr>
          <a:xfrm>
            <a:off x="8562043" y="2432408"/>
            <a:ext cx="3304663" cy="1874121"/>
          </a:xfrm>
          <a:prstGeom prst="rect">
            <a:avLst/>
          </a:prstGeom>
        </p:spPr>
      </p:pic>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129082"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structure, consisting of a curved top on two supports, that holds the weight of something above </a:t>
            </a:r>
            <a:r>
              <a:rPr lang="en-US" sz="2400" b="1" dirty="0" smtClean="0">
                <a:latin typeface="Calibri" panose="020F0502020204030204" pitchFamily="34" charset="0"/>
                <a:cs typeface="Calibri" panose="020F0502020204030204" pitchFamily="34" charset="0"/>
              </a:rPr>
              <a:t>it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2928618" y="1984037"/>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pillar</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5233700" y="1981518"/>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spire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7517483" y="1981518"/>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arch</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9562613" y="1969409"/>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foundation</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C3F1E415-546D-2C48-A6C3-AC6D34F9BA7B}"/>
              </a:ext>
            </a:extLst>
          </p:cNvPr>
          <p:cNvSpPr/>
          <p:nvPr/>
        </p:nvSpPr>
        <p:spPr>
          <a:xfrm>
            <a:off x="502878" y="1984037"/>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facade</a:t>
            </a:r>
          </a:p>
        </p:txBody>
      </p:sp>
      <p:sp>
        <p:nvSpPr>
          <p:cNvPr id="21" name="Rectangle 20">
            <a:extLst>
              <a:ext uri="{FF2B5EF4-FFF2-40B4-BE49-F238E27FC236}">
                <a16:creationId xmlns="" xmlns:a16="http://schemas.microsoft.com/office/drawing/2014/main" id="{748FA8E3-2CE3-3647-992D-018F0126A7B0}"/>
              </a:ext>
            </a:extLst>
          </p:cNvPr>
          <p:cNvSpPr/>
          <p:nvPr/>
        </p:nvSpPr>
        <p:spPr>
          <a:xfrm>
            <a:off x="8849032" y="265735"/>
            <a:ext cx="310706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3.7037E-7 L 0.17786 0.53819 " pathEditMode="relative" rAng="0" ptsTypes="AA">
                                      <p:cBhvr>
                                        <p:cTn id="6" dur="2000" fill="hold"/>
                                        <p:tgtEl>
                                          <p:spTgt spid="19"/>
                                        </p:tgtEl>
                                        <p:attrNameLst>
                                          <p:attrName>ppt_x</p:attrName>
                                          <p:attrName>ppt_y</p:attrName>
                                        </p:attrNameLst>
                                      </p:cBhvr>
                                      <p:rCtr x="8893" y="2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244073" y="365661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tall, pointed structure on top of a building, especially on top of a church </a:t>
            </a:r>
            <a:r>
              <a:rPr lang="en-US" sz="2400" b="1" dirty="0" smtClean="0">
                <a:latin typeface="Calibri" panose="020F0502020204030204" pitchFamily="34" charset="0"/>
                <a:cs typeface="Calibri" panose="020F0502020204030204" pitchFamily="34" charset="0"/>
              </a:rPr>
              <a:t>tower</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 xmlns:a16="http://schemas.microsoft.com/office/drawing/2014/main" id="{C3F1E415-546D-2C48-A6C3-AC6D34F9BA7B}"/>
              </a:ext>
            </a:extLst>
          </p:cNvPr>
          <p:cNvSpPr/>
          <p:nvPr/>
        </p:nvSpPr>
        <p:spPr>
          <a:xfrm>
            <a:off x="1711398" y="2057629"/>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facade</a:t>
            </a:r>
          </a:p>
        </p:txBody>
      </p:sp>
      <p:sp>
        <p:nvSpPr>
          <p:cNvPr id="18" name="Rectangle 17">
            <a:extLst>
              <a:ext uri="{FF2B5EF4-FFF2-40B4-BE49-F238E27FC236}">
                <a16:creationId xmlns="" xmlns:a16="http://schemas.microsoft.com/office/drawing/2014/main" id="{9F627E5A-4AF2-2946-8B8E-7F5BF220557A}"/>
              </a:ext>
            </a:extLst>
          </p:cNvPr>
          <p:cNvSpPr/>
          <p:nvPr/>
        </p:nvSpPr>
        <p:spPr>
          <a:xfrm>
            <a:off x="4121627" y="2083465"/>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pillar</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6458588" y="2083465"/>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spire</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8560664" y="2083465"/>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foundation</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8863782" y="265735"/>
            <a:ext cx="309231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81481E-6 L 0.21354 0.5155 " pathEditMode="relative" rAng="0" ptsTypes="AA">
                                      <p:cBhvr>
                                        <p:cTn id="6" dur="2000" fill="hold"/>
                                        <p:tgtEl>
                                          <p:spTgt spid="19"/>
                                        </p:tgtEl>
                                        <p:attrNameLst>
                                          <p:attrName>ppt_x</p:attrName>
                                          <p:attrName>ppt_y</p:attrName>
                                        </p:attrNameLst>
                                      </p:cBhvr>
                                      <p:rCtr x="10677" y="2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structures below the surface of the ground that support a </a:t>
            </a:r>
            <a:r>
              <a:rPr lang="en-US" sz="2400" b="1" dirty="0" smtClean="0">
                <a:latin typeface="Calibri" panose="020F0502020204030204" pitchFamily="34" charset="0"/>
                <a:cs typeface="Calibri" panose="020F0502020204030204" pitchFamily="34" charset="0"/>
              </a:rPr>
              <a:t>building</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1986116" y="2093565"/>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facade</a:t>
            </a:r>
          </a:p>
        </p:txBody>
      </p:sp>
      <p:sp>
        <p:nvSpPr>
          <p:cNvPr id="19" name="Rectangle 18">
            <a:extLst>
              <a:ext uri="{FF2B5EF4-FFF2-40B4-BE49-F238E27FC236}">
                <a16:creationId xmlns="" xmlns:a16="http://schemas.microsoft.com/office/drawing/2014/main" id="{9B367E4F-EA24-D143-A51F-FA5040CB2782}"/>
              </a:ext>
            </a:extLst>
          </p:cNvPr>
          <p:cNvSpPr/>
          <p:nvPr/>
        </p:nvSpPr>
        <p:spPr>
          <a:xfrm>
            <a:off x="5057788" y="2078773"/>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pillar</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7997914" y="2072719"/>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foundation</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8908026" y="265735"/>
            <a:ext cx="3048070" cy="1489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7.40741E-7 L 0.13242 0.51875 " pathEditMode="relative" rAng="0" ptsTypes="AA">
                                      <p:cBhvr>
                                        <p:cTn id="6" dur="2000" fill="hold"/>
                                        <p:tgtEl>
                                          <p:spTgt spid="20"/>
                                        </p:tgtEl>
                                        <p:attrNameLst>
                                          <p:attrName>ppt_x</p:attrName>
                                          <p:attrName>ppt_y</p:attrName>
                                        </p:attrNameLst>
                                      </p:cBhvr>
                                      <p:rCtr x="6615" y="2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strong column made of stone, metal, or wood that supports part of a </a:t>
            </a:r>
            <a:r>
              <a:rPr lang="en-US" sz="2400" b="1" dirty="0" smtClean="0">
                <a:latin typeface="Calibri" panose="020F0502020204030204" pitchFamily="34" charset="0"/>
                <a:cs typeface="Calibri" panose="020F0502020204030204" pitchFamily="34" charset="0"/>
              </a:rPr>
              <a:t>building</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 xmlns:a16="http://schemas.microsoft.com/office/drawing/2014/main" id="{9F627E5A-4AF2-2946-8B8E-7F5BF220557A}"/>
              </a:ext>
            </a:extLst>
          </p:cNvPr>
          <p:cNvSpPr/>
          <p:nvPr/>
        </p:nvSpPr>
        <p:spPr>
          <a:xfrm>
            <a:off x="3291567" y="2016295"/>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facade</a:t>
            </a:r>
          </a:p>
        </p:txBody>
      </p:sp>
      <p:sp>
        <p:nvSpPr>
          <p:cNvPr id="20" name="Rectangle 19">
            <a:extLst>
              <a:ext uri="{FF2B5EF4-FFF2-40B4-BE49-F238E27FC236}">
                <a16:creationId xmlns="" xmlns:a16="http://schemas.microsoft.com/office/drawing/2014/main" id="{D86E702E-104A-D647-B1CD-0A5C18F4C340}"/>
              </a:ext>
            </a:extLst>
          </p:cNvPr>
          <p:cNvSpPr/>
          <p:nvPr/>
        </p:nvSpPr>
        <p:spPr>
          <a:xfrm>
            <a:off x="5922129" y="2083027"/>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pillar</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 xmlns:a16="http://schemas.microsoft.com/office/drawing/2014/main" id="{748FA8E3-2CE3-3647-992D-018F0126A7B0}"/>
              </a:ext>
            </a:extLst>
          </p:cNvPr>
          <p:cNvSpPr/>
          <p:nvPr/>
        </p:nvSpPr>
        <p:spPr>
          <a:xfrm>
            <a:off x="8937524" y="265735"/>
            <a:ext cx="3018572"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11111E-6 L 0.28893 0.51065 " pathEditMode="relative" rAng="0" ptsTypes="AA">
                                      <p:cBhvr>
                                        <p:cTn id="6" dur="2000" fill="hold"/>
                                        <p:tgtEl>
                                          <p:spTgt spid="20"/>
                                        </p:tgtEl>
                                        <p:attrNameLst>
                                          <p:attrName>ppt_x</p:attrName>
                                          <p:attrName>ppt_y</p:attrName>
                                        </p:attrNameLst>
                                      </p:cBhvr>
                                      <p:rCtr x="14440"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front of a building, especially a large or attractive </a:t>
            </a:r>
            <a:r>
              <a:rPr lang="en-US" sz="2400" b="1" dirty="0" smtClean="0">
                <a:latin typeface="Calibri" panose="020F0502020204030204" pitchFamily="34" charset="0"/>
                <a:cs typeface="Calibri" panose="020F0502020204030204" pitchFamily="34" charset="0"/>
              </a:rPr>
              <a:t>building</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 xmlns:a16="http://schemas.microsoft.com/office/drawing/2014/main" id="{D86E702E-104A-D647-B1CD-0A5C18F4C340}"/>
              </a:ext>
            </a:extLst>
          </p:cNvPr>
          <p:cNvSpPr/>
          <p:nvPr/>
        </p:nvSpPr>
        <p:spPr>
          <a:xfrm>
            <a:off x="5057788" y="2045198"/>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facade</a:t>
            </a:r>
          </a:p>
        </p:txBody>
      </p:sp>
      <p:pic>
        <p:nvPicPr>
          <p:cNvPr id="12"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 xmlns:a16="http://schemas.microsoft.com/office/drawing/2014/main" id="{748FA8E3-2CE3-3647-992D-018F0126A7B0}"/>
              </a:ext>
            </a:extLst>
          </p:cNvPr>
          <p:cNvSpPr/>
          <p:nvPr/>
        </p:nvSpPr>
        <p:spPr>
          <a:xfrm>
            <a:off x="9040762" y="265735"/>
            <a:ext cx="291533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862 0.07268 L -0.10404 0.54329 " pathEditMode="relative" rAng="0" ptsTypes="AA">
                                      <p:cBhvr>
                                        <p:cTn id="6" dur="2000" fill="hold"/>
                                        <p:tgtEl>
                                          <p:spTgt spid="20"/>
                                        </p:tgtEl>
                                        <p:attrNameLst>
                                          <p:attrName>ppt_x</p:attrName>
                                          <p:attrName>ppt_y</p:attrName>
                                        </p:attrNameLst>
                                      </p:cBhvr>
                                      <p:rCtr x="-11133" y="23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781257" y="2437451"/>
            <a:ext cx="5669701" cy="4420549"/>
            <a:chOff x="-574996" y="270255"/>
            <a:chExt cx="6940547" cy="5790528"/>
          </a:xfrm>
        </p:grpSpPr>
        <p:sp>
          <p:nvSpPr>
            <p:cNvPr id="148" name="Google Shape;148;g8d3272b2c0_0_186"/>
            <p:cNvSpPr/>
            <p:nvPr/>
          </p:nvSpPr>
          <p:spPr>
            <a:xfrm>
              <a:off x="2975052" y="1611576"/>
              <a:ext cx="2916804" cy="188228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112700" y="1880365"/>
              <a:ext cx="2430112" cy="118596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smtClean="0">
                  <a:solidFill>
                    <a:srgbClr val="FFFFFF"/>
                  </a:solidFill>
                  <a:latin typeface="Calibri" charset="0"/>
                  <a:ea typeface="Calibri" charset="0"/>
                  <a:cs typeface="Calibri" charset="0"/>
                  <a:sym typeface="Calibri"/>
                </a:rPr>
                <a:t> 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74996" y="270255"/>
              <a:ext cx="3174574" cy="208646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31477" y="1387095"/>
              <a:ext cx="2087538" cy="284175"/>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frame</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(n.)</a:t>
              </a: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a:solidFill>
                    <a:srgbClr val="FFFFFF"/>
                  </a:solidFill>
                  <a:latin typeface="Calibri" charset="0"/>
                  <a:ea typeface="Calibri" charset="0"/>
                  <a:cs typeface="Calibri" charset="0"/>
                  <a:sym typeface="Calibri"/>
                </a:rPr>
                <a:t>კარკასი</a:t>
              </a:r>
            </a:p>
            <a:p>
              <a:pPr marL="0" lvl="0" indent="0" algn="ctr" rtl="0">
                <a:spcBef>
                  <a:spcPts val="0"/>
                </a:spcBef>
                <a:spcAft>
                  <a:spcPts val="0"/>
                </a:spcAft>
                <a:buClr>
                  <a:schemeClr val="dk1"/>
                </a:buClr>
                <a:buSzPts val="1100"/>
                <a:buFont typeface="Arial"/>
                <a:buNone/>
              </a:pP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172768" y="3397095"/>
              <a:ext cx="3410357" cy="229558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3028622" y="4969917"/>
              <a:ext cx="3050746" cy="10908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endParaRPr lang="ka-GE" sz="2400" b="1" dirty="0">
                <a:solidFill>
                  <a:srgbClr val="FFFFFF"/>
                </a:solidFill>
                <a:latin typeface="Calibri" charset="0"/>
                <a:ea typeface="Calibri" charset="0"/>
                <a:cs typeface="Calibri" charset="0"/>
                <a:sym typeface="Calibri"/>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3" name="Google Shape;173;g8d3272b2c0_0_186"/>
            <p:cNvSpPr txBox="1"/>
            <p:nvPr/>
          </p:nvSpPr>
          <p:spPr>
            <a:xfrm>
              <a:off x="536237" y="3270539"/>
              <a:ext cx="2617858" cy="69548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smtClean="0">
                  <a:solidFill>
                    <a:srgbClr val="FFFFFF"/>
                  </a:solidFill>
                  <a:latin typeface="Calibri" charset="0"/>
                  <a:ea typeface="Calibri" charset="0"/>
                  <a:cs typeface="Calibri" charset="0"/>
                  <a:sym typeface="Calibri"/>
                </a:rPr>
                <a:t>p</a:t>
              </a:r>
              <a:r>
                <a:rPr lang="en-US" sz="2400" b="1" u="none" strike="noStrike" cap="none" dirty="0" smtClean="0">
                  <a:solidFill>
                    <a:srgbClr val="FFFFFF"/>
                  </a:solidFill>
                  <a:latin typeface="Calibri" charset="0"/>
                  <a:ea typeface="Calibri" charset="0"/>
                  <a:cs typeface="Calibri" charset="0"/>
                  <a:sym typeface="Calibri"/>
                </a:rPr>
                <a:t>arasol</a:t>
              </a:r>
              <a:endParaRPr lang="ka-GE"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 (n.)</a:t>
              </a:r>
              <a:endParaRPr lang="ka-GE"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000" b="1" dirty="0" smtClean="0">
                  <a:solidFill>
                    <a:srgbClr val="FFFFFF"/>
                  </a:solidFill>
                  <a:latin typeface="Calibri" charset="0"/>
                  <a:ea typeface="Calibri" charset="0"/>
                  <a:cs typeface="Calibri" charset="0"/>
                  <a:sym typeface="Calibri"/>
                </a:rPr>
                <a:t>   </a:t>
              </a:r>
              <a:r>
                <a:rPr lang="ka-GE" sz="2000" b="1" dirty="0" smtClean="0">
                  <a:solidFill>
                    <a:srgbClr val="FFFFFF"/>
                  </a:solidFill>
                  <a:latin typeface="Calibri" charset="0"/>
                  <a:ea typeface="Calibri" charset="0"/>
                  <a:cs typeface="Calibri" charset="0"/>
                  <a:sym typeface="Calibri"/>
                </a:rPr>
                <a:t>მზისგან </a:t>
              </a:r>
              <a:r>
                <a:rPr lang="ka-GE" sz="2000" b="1" dirty="0">
                  <a:solidFill>
                    <a:srgbClr val="FFFFFF"/>
                  </a:solidFill>
                  <a:latin typeface="Calibri" charset="0"/>
                  <a:ea typeface="Calibri" charset="0"/>
                  <a:cs typeface="Calibri" charset="0"/>
                  <a:sym typeface="Calibri"/>
                </a:rPr>
                <a:t>დამცავი ქოლგა</a:t>
              </a:r>
              <a:endParaRPr sz="2000" b="1" u="none" strike="noStrike" cap="none" dirty="0">
                <a:solidFill>
                  <a:srgbClr val="FFFFFF"/>
                </a:solidFill>
                <a:latin typeface="Calibri" charset="0"/>
                <a:ea typeface="Calibri" charset="0"/>
                <a:cs typeface="Calibri" charset="0"/>
                <a:sym typeface="Calibri"/>
              </a:endParaRPr>
            </a:p>
          </p:txBody>
        </p:sp>
        <p:sp>
          <p:nvSpPr>
            <p:cNvPr id="175" name="Google Shape;175;g8d3272b2c0_0_186"/>
            <p:cNvSpPr txBox="1"/>
            <p:nvPr/>
          </p:nvSpPr>
          <p:spPr>
            <a:xfrm rot="162391">
              <a:off x="3524891" y="2884430"/>
              <a:ext cx="82592" cy="825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 xmlns:a16="http://schemas.microsoft.com/office/drawing/2014/main" id="{17DFDB4C-9792-4BAD-979A-3FB865F95A53}"/>
              </a:ext>
            </a:extLst>
          </p:cNvPr>
          <p:cNvSpPr/>
          <p:nvPr/>
        </p:nvSpPr>
        <p:spPr>
          <a:xfrm>
            <a:off x="6733304" y="5119641"/>
            <a:ext cx="2558064" cy="1519085"/>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e</a:t>
            </a:r>
            <a:r>
              <a:rPr lang="en-US" sz="2400" b="1" dirty="0" smtClean="0">
                <a:latin typeface="Calibri" panose="020F0502020204030204" pitchFamily="34" charset="0"/>
                <a:cs typeface="Calibri" panose="020F0502020204030204" pitchFamily="34" charset="0"/>
              </a:rPr>
              <a:t>yesore</a:t>
            </a: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(n.)</a:t>
            </a:r>
          </a:p>
          <a:p>
            <a:pPr algn="ctr"/>
            <a:r>
              <a:rPr lang="ka-GE" sz="2400" b="1" dirty="0">
                <a:latin typeface="Calibri" panose="020F0502020204030204" pitchFamily="34" charset="0"/>
                <a:cs typeface="Calibri" panose="020F0502020204030204" pitchFamily="34" charset="0"/>
              </a:rPr>
              <a:t>სიმახინჯე</a:t>
            </a:r>
            <a:endParaRPr lang="en-US" sz="2400" b="1"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4466770" y="1225658"/>
            <a:ext cx="3008671" cy="179930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1" name="Google Shape;173;g8d3272b2c0_0_186"/>
          <p:cNvSpPr txBox="1"/>
          <p:nvPr/>
        </p:nvSpPr>
        <p:spPr>
          <a:xfrm>
            <a:off x="4893028" y="1542506"/>
            <a:ext cx="2241756" cy="85540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c</a:t>
            </a:r>
            <a:r>
              <a:rPr lang="en-US" sz="2400" b="1" u="none" strike="noStrike" cap="none" dirty="0" smtClean="0">
                <a:solidFill>
                  <a:srgbClr val="FFFFFF"/>
                </a:solidFill>
                <a:latin typeface="Calibri" charset="0"/>
                <a:ea typeface="Calibri" charset="0"/>
                <a:cs typeface="Calibri" charset="0"/>
                <a:sym typeface="Calibri"/>
              </a:rPr>
              <a:t>onstruction </a:t>
            </a:r>
            <a:r>
              <a:rPr lang="en-US" sz="2400" b="1" u="none" strike="noStrike" cap="none" dirty="0">
                <a:solidFill>
                  <a:srgbClr val="FFFFFF"/>
                </a:solidFill>
                <a:latin typeface="Calibri" charset="0"/>
                <a:ea typeface="Calibri" charset="0"/>
                <a:cs typeface="Calibri" charset="0"/>
                <a:sym typeface="Calibri"/>
              </a:rPr>
              <a:t>site (n.)</a:t>
            </a:r>
          </a:p>
          <a:p>
            <a:pPr marL="0" marR="0" lvl="0" indent="0" algn="ctr" rtl="0">
              <a:lnSpc>
                <a:spcPct val="90000"/>
              </a:lnSpc>
              <a:spcBef>
                <a:spcPts val="0"/>
              </a:spcBef>
              <a:spcAft>
                <a:spcPts val="0"/>
              </a:spcAft>
              <a:buNone/>
            </a:pPr>
            <a:r>
              <a:rPr lang="ka-GE" sz="1800" b="1" u="none" strike="noStrike" cap="none" dirty="0">
                <a:solidFill>
                  <a:srgbClr val="FFFFFF"/>
                </a:solidFill>
                <a:latin typeface="Calibri" charset="0"/>
                <a:ea typeface="Calibri" charset="0"/>
                <a:cs typeface="Calibri" charset="0"/>
                <a:sym typeface="Calibri"/>
              </a:rPr>
              <a:t>სამშენებლო მეოდანი</a:t>
            </a:r>
            <a:endParaRPr sz="1800" b="1" u="none" strike="noStrike" cap="none" dirty="0">
              <a:solidFill>
                <a:srgbClr val="FFFFFF"/>
              </a:solidFill>
              <a:latin typeface="Calibri" charset="0"/>
              <a:ea typeface="Calibri" charset="0"/>
              <a:cs typeface="Calibri" charset="0"/>
              <a:sym typeface="Calibri"/>
            </a:endParaRPr>
          </a:p>
        </p:txBody>
      </p:sp>
      <p:sp>
        <p:nvSpPr>
          <p:cNvPr id="33" name="Google Shape;156;g8d3272b2c0_0_186"/>
          <p:cNvSpPr/>
          <p:nvPr/>
        </p:nvSpPr>
        <p:spPr>
          <a:xfrm>
            <a:off x="7662649" y="2682143"/>
            <a:ext cx="2680921" cy="159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7958405" y="3147958"/>
            <a:ext cx="2261542" cy="485268"/>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s</a:t>
            </a:r>
            <a:r>
              <a:rPr lang="en-US" sz="2400" b="1" dirty="0" smtClean="0">
                <a:solidFill>
                  <a:srgbClr val="FFFFFF"/>
                </a:solidFill>
                <a:latin typeface="Calibri" charset="0"/>
                <a:ea typeface="Calibri" charset="0"/>
                <a:cs typeface="Calibri" charset="0"/>
                <a:sym typeface="Calibri"/>
              </a:rPr>
              <a:t>teel</a:t>
            </a:r>
            <a:endParaRPr lang="en-US"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lbri"/>
                <a:ea typeface="Calibri" charset="0"/>
                <a:cs typeface="Calibri" charset="0"/>
                <a:sym typeface="Calibri"/>
              </a:rPr>
              <a:t>(</a:t>
            </a:r>
            <a:r>
              <a:rPr lang="en-US" sz="2400" b="1" dirty="0" smtClean="0">
                <a:solidFill>
                  <a:srgbClr val="FFFFFF"/>
                </a:solidFill>
                <a:latin typeface="Calilbri"/>
                <a:ea typeface="Calibri" charset="0"/>
                <a:cs typeface="Calibri" charset="0"/>
                <a:sym typeface="Calibri"/>
              </a:rPr>
              <a:t>n.)</a:t>
            </a:r>
            <a:endParaRPr lang="ka-GE" sz="2400" b="1" dirty="0">
              <a:solidFill>
                <a:srgbClr val="FFFFFF"/>
              </a:solidFill>
              <a:latin typeface="Calilbri"/>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ფოლადი</a:t>
            </a:r>
            <a:endParaRPr sz="2000" b="1" dirty="0">
              <a:solidFill>
                <a:srgbClr val="FFFFFF"/>
              </a:solidFill>
              <a:latin typeface="Calibri" charset="0"/>
              <a:ea typeface="Calibri" charset="0"/>
              <a:cs typeface="Calibri" charset="0"/>
              <a:sym typeface="Calibri"/>
            </a:endParaRPr>
          </a:p>
        </p:txBody>
      </p:sp>
      <p:pic>
        <p:nvPicPr>
          <p:cNvPr id="3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0" name="Picture 3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4" name="Straight Connector 3"/>
          <p:cNvCxnSpPr/>
          <p:nvPr/>
        </p:nvCxnSpPr>
        <p:spPr>
          <a:xfrm flipV="1">
            <a:off x="6533536" y="3583858"/>
            <a:ext cx="1887793" cy="589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899355" y="2964426"/>
            <a:ext cx="14748" cy="663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a:stCxn id="148" idx="3"/>
          </p:cNvCxnSpPr>
          <p:nvPr/>
        </p:nvCxnSpPr>
        <p:spPr>
          <a:xfrm flipH="1">
            <a:off x="4466770" y="4687944"/>
            <a:ext cx="563447" cy="570897"/>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 xmlns:a16="http://schemas.microsoft.com/office/drawing/2014/main" id="{748FA8E3-2CE3-3647-992D-018F0126A7B0}"/>
              </a:ext>
            </a:extLst>
          </p:cNvPr>
          <p:cNvSpPr/>
          <p:nvPr/>
        </p:nvSpPr>
        <p:spPr>
          <a:xfrm>
            <a:off x="8731045" y="265736"/>
            <a:ext cx="3225051" cy="143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cxnSp>
        <p:nvCxnSpPr>
          <p:cNvPr id="46" name="Straight Connector 45"/>
          <p:cNvCxnSpPr/>
          <p:nvPr/>
        </p:nvCxnSpPr>
        <p:spPr>
          <a:xfrm flipH="1" flipV="1">
            <a:off x="3930555" y="3694254"/>
            <a:ext cx="794481" cy="455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48" idx="5"/>
          </p:cNvCxnSpPr>
          <p:nvPr/>
        </p:nvCxnSpPr>
        <p:spPr>
          <a:xfrm flipH="1" flipV="1">
            <a:off x="6715057" y="4687944"/>
            <a:ext cx="701626" cy="570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242452" y="1897743"/>
            <a:ext cx="4282533" cy="26973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c</a:t>
            </a:r>
            <a:r>
              <a:rPr lang="en-US" sz="2800" b="1" dirty="0" smtClean="0">
                <a:solidFill>
                  <a:schemeClr val="bg1"/>
                </a:solidFill>
                <a:latin typeface="Calibri" pitchFamily="34" charset="0"/>
              </a:rPr>
              <a:t>onstruction </a:t>
            </a:r>
            <a:r>
              <a:rPr lang="en-US" sz="2800" b="1" dirty="0">
                <a:solidFill>
                  <a:schemeClr val="bg1"/>
                </a:solidFill>
                <a:latin typeface="Calibri" pitchFamily="34" charset="0"/>
              </a:rPr>
              <a:t>site (n.)</a:t>
            </a:r>
          </a:p>
        </p:txBody>
      </p:sp>
      <p:sp>
        <p:nvSpPr>
          <p:cNvPr id="190" name="Google Shape;190;g8d3272b2c0_0_231"/>
          <p:cNvSpPr/>
          <p:nvPr/>
        </p:nvSpPr>
        <p:spPr>
          <a:xfrm>
            <a:off x="4097999" y="4660816"/>
            <a:ext cx="4571438"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en-US" sz="2400" b="1" dirty="0" smtClean="0">
              <a:solidFill>
                <a:schemeClr val="bg1"/>
              </a:solidFill>
              <a:latin typeface="Calibri" pitchFamily="34" charset="0"/>
            </a:endParaRPr>
          </a:p>
          <a:p>
            <a:pPr algn="ctr">
              <a:lnSpc>
                <a:spcPct val="90000"/>
              </a:lnSpc>
              <a:spcBef>
                <a:spcPts val="630"/>
              </a:spcBef>
            </a:pPr>
            <a:r>
              <a:rPr lang="ka-GE" sz="2400" b="1" dirty="0" smtClean="0">
                <a:solidFill>
                  <a:schemeClr val="bg1"/>
                </a:solidFill>
                <a:latin typeface="Calibri" pitchFamily="34" charset="0"/>
              </a:rPr>
              <a:t>სამშენებლო მო</a:t>
            </a:r>
            <a:r>
              <a:rPr lang="ka-GE" sz="2400" b="1" dirty="0">
                <a:solidFill>
                  <a:schemeClr val="bg1"/>
                </a:solidFill>
                <a:latin typeface="Calibri" pitchFamily="34" charset="0"/>
              </a:rPr>
              <a:t>ე</a:t>
            </a:r>
            <a:r>
              <a:rPr lang="ka-GE" sz="2400" b="1" dirty="0" smtClean="0">
                <a:solidFill>
                  <a:schemeClr val="bg1"/>
                </a:solidFill>
                <a:latin typeface="Calibri" pitchFamily="34" charset="0"/>
              </a:rPr>
              <a:t>დანი</a:t>
            </a:r>
            <a:endParaRPr lang="ka-GE" sz="2400" b="1" dirty="0">
              <a:solidFill>
                <a:schemeClr val="bg1"/>
              </a:solidFill>
              <a:latin typeface="Calibri" pitchFamily="34" charset="0"/>
            </a:endParaRP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524568" y="347976"/>
            <a:ext cx="2990624"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4097999" y="5603131"/>
            <a:ext cx="4571438" cy="11438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He was offered the job of foreman on an industrial </a:t>
            </a:r>
            <a:r>
              <a:rPr lang="en-US" sz="2600" i="1" strike="noStrike" cap="none" dirty="0">
                <a:solidFill>
                  <a:srgbClr val="FF0000"/>
                </a:solidFill>
                <a:latin typeface="Calibri" charset="0"/>
                <a:ea typeface="Calibri" charset="0"/>
                <a:cs typeface="Calibri" charset="0"/>
                <a:sym typeface="Calibri"/>
              </a:rPr>
              <a:t>construction site</a:t>
            </a:r>
            <a:r>
              <a:rPr lang="en-US" sz="2600" i="1" strike="noStrike" cap="none" dirty="0">
                <a:solidFill>
                  <a:schemeClr val="bg1"/>
                </a:solidFill>
                <a:latin typeface="Calibri" charset="0"/>
                <a:ea typeface="Calibri" charset="0"/>
                <a:cs typeface="Calibri" charset="0"/>
                <a:sym typeface="Calibri"/>
              </a:rPr>
              <a:t>.</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9274" y="1897743"/>
            <a:ext cx="3714911" cy="26970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f</a:t>
            </a:r>
            <a:r>
              <a:rPr lang="en-US" sz="2800" b="1" dirty="0" smtClean="0">
                <a:solidFill>
                  <a:schemeClr val="bg1"/>
                </a:solidFill>
                <a:latin typeface="Calibri" pitchFamily="34" charset="0"/>
              </a:rPr>
              <a:t>rame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291495" y="4727643"/>
            <a:ext cx="4170470"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b="1" u="none" strike="noStrike" cap="none" dirty="0" err="1">
                <a:solidFill>
                  <a:srgbClr val="FFFFFF"/>
                </a:solidFill>
                <a:latin typeface="Calibri" pitchFamily="34" charset="0"/>
                <a:ea typeface="Calibri"/>
                <a:cs typeface="Calibri" pitchFamily="34" charset="0"/>
                <a:sym typeface="Calibri"/>
              </a:rPr>
              <a:t>კარკასი</a:t>
            </a: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 xmlns:a16="http://schemas.microsoft.com/office/drawing/2014/main" id="{D1B5DCDD-794B-2846-8198-90595578A702}"/>
              </a:ext>
            </a:extLst>
          </p:cNvPr>
          <p:cNvSpPr/>
          <p:nvPr/>
        </p:nvSpPr>
        <p:spPr>
          <a:xfrm>
            <a:off x="4291495" y="5603132"/>
            <a:ext cx="4170471" cy="9630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The houses have wood </a:t>
            </a:r>
            <a:r>
              <a:rPr lang="en-US" sz="2400" i="1" strike="noStrike" cap="none" dirty="0">
                <a:solidFill>
                  <a:srgbClr val="FF0000"/>
                </a:solidFill>
                <a:latin typeface="Calibri" charset="0"/>
                <a:ea typeface="Calibri" charset="0"/>
                <a:cs typeface="Calibri" charset="0"/>
                <a:sym typeface="Calibri"/>
              </a:rPr>
              <a:t>frames</a:t>
            </a:r>
            <a:r>
              <a:rPr lang="en-US" sz="2400" i="1" strike="noStrike" cap="none" dirty="0">
                <a:solidFill>
                  <a:schemeClr val="bg1"/>
                </a:solidFill>
                <a:latin typeface="Calibri" charset="0"/>
                <a:ea typeface="Calibri" charset="0"/>
                <a:cs typeface="Calibri" charset="0"/>
                <a:sym typeface="Calibri"/>
              </a:rPr>
              <a:t> built on concrete slabs.</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 xmlns:a16="http://schemas.microsoft.com/office/drawing/2014/main" id="{748FA8E3-2CE3-3647-992D-018F0126A7B0}"/>
              </a:ext>
            </a:extLst>
          </p:cNvPr>
          <p:cNvSpPr/>
          <p:nvPr/>
        </p:nvSpPr>
        <p:spPr>
          <a:xfrm>
            <a:off x="8657304" y="347976"/>
            <a:ext cx="2857888" cy="145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11632" y="2226836"/>
            <a:ext cx="3738067"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a:t>
            </a:r>
            <a:r>
              <a:rPr lang="en-US" sz="2800" b="1" dirty="0" smtClean="0">
                <a:solidFill>
                  <a:schemeClr val="bg1"/>
                </a:solidFill>
                <a:latin typeface="Calibri" pitchFamily="34" charset="0"/>
              </a:rPr>
              <a:t>teel</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052971" y="4815191"/>
            <a:ext cx="4655388"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b="1" u="none" strike="noStrike" cap="none" dirty="0" err="1">
                <a:solidFill>
                  <a:srgbClr val="FFFFFF"/>
                </a:solidFill>
                <a:latin typeface="Calibri" pitchFamily="34" charset="0"/>
                <a:ea typeface="Calibri"/>
                <a:cs typeface="Calibri" pitchFamily="34" charset="0"/>
                <a:sym typeface="Calibri"/>
              </a:rPr>
              <a:t>ფოლადი</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052972" y="5680953"/>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gates were locked with a </a:t>
            </a:r>
            <a:r>
              <a:rPr lang="en-US" sz="2400" i="1" dirty="0" smtClean="0">
                <a:solidFill>
                  <a:schemeClr val="bg1"/>
                </a:solidFill>
                <a:latin typeface="Calibri" charset="0"/>
                <a:ea typeface="Calibri" charset="0"/>
                <a:cs typeface="Calibri" charset="0"/>
              </a:rPr>
              <a:t> </a:t>
            </a:r>
            <a:r>
              <a:rPr lang="en-US" sz="2400" i="1" dirty="0">
                <a:solidFill>
                  <a:schemeClr val="bg1"/>
                </a:solidFill>
                <a:latin typeface="Calibri" charset="0"/>
                <a:ea typeface="Calibri" charset="0"/>
                <a:cs typeface="Calibri" charset="0"/>
              </a:rPr>
              <a:t>heavy </a:t>
            </a:r>
            <a:r>
              <a:rPr lang="en-US" sz="2400" i="1" dirty="0">
                <a:solidFill>
                  <a:srgbClr val="FF0000"/>
                </a:solidFill>
                <a:latin typeface="Calibri" charset="0"/>
                <a:ea typeface="Calibri" charset="0"/>
                <a:cs typeface="Calibri" charset="0"/>
              </a:rPr>
              <a:t>steel </a:t>
            </a:r>
            <a:r>
              <a:rPr lang="en-US" sz="2400" i="1" dirty="0">
                <a:solidFill>
                  <a:schemeClr val="bg1"/>
                </a:solidFill>
                <a:latin typeface="Calibri" charset="0"/>
                <a:ea typeface="Calibri" charset="0"/>
                <a:cs typeface="Calibri" charset="0"/>
              </a:rPr>
              <a:t>chain.</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745794" y="347977"/>
            <a:ext cx="2769397" cy="1407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Engineering|</a:t>
            </a:r>
            <a:r>
              <a:rPr lang="ka-GE" sz="6600" dirty="0" smtClean="0">
                <a:solidFill>
                  <a:schemeClr val="bg1"/>
                </a:solidFill>
                <a:latin typeface="Calibri" panose="020F0502020204030204" pitchFamily="34" charset="0"/>
                <a:ea typeface="Calibri"/>
                <a:cs typeface="Calibri" panose="020F0502020204030204" pitchFamily="34" charset="0"/>
                <a:sym typeface="Calibri"/>
              </a:rPr>
              <a:t>ინჟინერია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 xmlns:a16="http://schemas.microsoft.com/office/drawing/2014/main" id="{0E16A4AA-71E9-B34C-AAC8-D84F71CB1A1A}"/>
              </a:ext>
            </a:extLst>
          </p:cNvPr>
          <p:cNvSpPr/>
          <p:nvPr/>
        </p:nvSpPr>
        <p:spPr>
          <a:xfrm>
            <a:off x="1991032" y="4159045"/>
            <a:ext cx="8204127" cy="82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2"/>
          <p:cNvSpPr txBox="1"/>
          <p:nvPr/>
        </p:nvSpPr>
        <p:spPr>
          <a:xfrm>
            <a:off x="0" y="3523109"/>
            <a:ext cx="12192000" cy="134914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smtClean="0">
                <a:solidFill>
                  <a:schemeClr val="bg1"/>
                </a:solidFill>
                <a:latin typeface="Calibri" panose="020F0502020204030204" pitchFamily="34" charset="0"/>
                <a:ea typeface="Calibri"/>
                <a:cs typeface="Calibri" panose="020F0502020204030204" pitchFamily="34" charset="0"/>
                <a:sym typeface="Calibri"/>
              </a:rPr>
              <a:t>English </a:t>
            </a:r>
            <a:r>
              <a:rPr lang="en-US" sz="3600" dirty="0">
                <a:solidFill>
                  <a:schemeClr val="bg1"/>
                </a:solidFill>
                <a:latin typeface="Calibri" panose="020F0502020204030204" pitchFamily="34" charset="0"/>
                <a:ea typeface="Calibri"/>
                <a:cs typeface="Calibri" panose="020F0502020204030204" pitchFamily="34" charset="0"/>
                <a:sym typeface="Calibri"/>
              </a:rPr>
              <a:t>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8983" y="2091447"/>
            <a:ext cx="3838275" cy="24513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e</a:t>
            </a:r>
            <a:r>
              <a:rPr lang="en-US" sz="2800" b="1" dirty="0" smtClean="0">
                <a:solidFill>
                  <a:schemeClr val="bg1"/>
                </a:solidFill>
                <a:latin typeface="Calibri" pitchFamily="34" charset="0"/>
              </a:rPr>
              <a:t>yesore</a:t>
            </a:r>
            <a:endParaRPr lang="en-US" sz="2800" b="1" dirty="0">
              <a:solidFill>
                <a:schemeClr val="bg1"/>
              </a:solidFill>
              <a:latin typeface="Calibri" pitchFamily="34" charset="0"/>
            </a:endParaRPr>
          </a:p>
          <a:p>
            <a:pPr lvl="0" algn="ctr"/>
            <a:r>
              <a:rPr lang="en-US" sz="2800" b="1" dirty="0" smtClean="0">
                <a:solidFill>
                  <a:schemeClr val="bg1"/>
                </a:solidFill>
                <a:latin typeface="Calibri" pitchFamily="34" charset="0"/>
              </a:rPr>
              <a:t>(</a:t>
            </a:r>
            <a:r>
              <a:rPr lang="en-US" sz="2800" b="1" dirty="0">
                <a:solidFill>
                  <a:schemeClr val="bg1"/>
                </a:solidFill>
                <a:latin typeface="Calibri" pitchFamily="34" charset="0"/>
              </a:rPr>
              <a:t>n</a:t>
            </a:r>
            <a:r>
              <a:rPr lang="en-US" sz="2800" b="1" dirty="0" smtClean="0">
                <a:solidFill>
                  <a:schemeClr val="bg1"/>
                </a:solidFill>
                <a:latin typeface="Calibri" pitchFamily="34" charset="0"/>
              </a:rPr>
              <a:t>.)</a:t>
            </a:r>
            <a:endParaRPr lang="ka-GE" sz="2800" b="1" dirty="0">
              <a:solidFill>
                <a:schemeClr val="bg1"/>
              </a:solidFill>
              <a:latin typeface="Calibri" pitchFamily="34" charset="0"/>
            </a:endParaRPr>
          </a:p>
        </p:txBody>
      </p:sp>
      <p:sp>
        <p:nvSpPr>
          <p:cNvPr id="190" name="Google Shape;190;g8d3272b2c0_0_231"/>
          <p:cNvSpPr/>
          <p:nvPr/>
        </p:nvSpPr>
        <p:spPr>
          <a:xfrm>
            <a:off x="4480397" y="4669274"/>
            <a:ext cx="4095448" cy="7976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dirty="0">
                <a:solidFill>
                  <a:srgbClr val="FFFFFF"/>
                </a:solidFill>
                <a:latin typeface="Calibri" pitchFamily="34" charset="0"/>
                <a:ea typeface="Calibri"/>
                <a:cs typeface="Calibri" pitchFamily="34" charset="0"/>
                <a:sym typeface="Calibri"/>
              </a:rPr>
              <a:t>სიმახინჯე</a:t>
            </a: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480397" y="5601472"/>
            <a:ext cx="4095448" cy="88687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They think the new library building is an </a:t>
            </a:r>
            <a:r>
              <a:rPr lang="en-US" sz="2400" i="1" dirty="0">
                <a:solidFill>
                  <a:srgbClr val="FF0000"/>
                </a:solidFill>
                <a:latin typeface="Calibri" charset="0"/>
                <a:ea typeface="Calibri" charset="0"/>
                <a:cs typeface="Calibri" charset="0"/>
              </a:rPr>
              <a:t>eyesore.</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598310" y="347977"/>
            <a:ext cx="2916882" cy="1392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08984" y="1634297"/>
            <a:ext cx="3838275" cy="24442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p</a:t>
            </a:r>
            <a:r>
              <a:rPr lang="en-US" sz="2800" b="1" dirty="0" smtClean="0">
                <a:solidFill>
                  <a:schemeClr val="bg1"/>
                </a:solidFill>
                <a:latin typeface="Calibri" pitchFamily="34" charset="0"/>
              </a:rPr>
              <a:t>arasol</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(n.)</a:t>
            </a:r>
            <a:endParaRPr lang="ka-GE" sz="2800" b="1" dirty="0">
              <a:solidFill>
                <a:schemeClr val="bg1"/>
              </a:solidFill>
              <a:latin typeface="Calibri" pitchFamily="34" charset="0"/>
            </a:endParaRPr>
          </a:p>
        </p:txBody>
      </p:sp>
      <p:sp>
        <p:nvSpPr>
          <p:cNvPr id="190" name="Google Shape;190;g8d3272b2c0_0_231"/>
          <p:cNvSpPr/>
          <p:nvPr/>
        </p:nvSpPr>
        <p:spPr>
          <a:xfrm>
            <a:off x="4386804" y="4194995"/>
            <a:ext cx="4282635" cy="9809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a:solidFill>
                  <a:srgbClr val="FFFFFF"/>
                </a:solidFill>
                <a:latin typeface="Calibri" pitchFamily="34" charset="0"/>
                <a:ea typeface="Calibri"/>
                <a:cs typeface="Calibri" pitchFamily="34" charset="0"/>
                <a:sym typeface="Calibri"/>
              </a:rPr>
              <a:t>მზისგან დამცავი ქოლგა</a:t>
            </a:r>
            <a:endParaRPr lang="ka-GE"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woman’s </a:t>
            </a:r>
            <a:r>
              <a:rPr lang="en-US" sz="2400" i="1" dirty="0">
                <a:solidFill>
                  <a:srgbClr val="FF0000"/>
                </a:solidFill>
                <a:latin typeface="Calibri" charset="0"/>
                <a:ea typeface="Calibri" charset="0"/>
                <a:cs typeface="Calibri" charset="0"/>
              </a:rPr>
              <a:t>parasol</a:t>
            </a:r>
            <a:r>
              <a:rPr lang="en-US" sz="2400" i="1" dirty="0">
                <a:solidFill>
                  <a:schemeClr val="bg1"/>
                </a:solidFill>
                <a:latin typeface="Calibri" charset="0"/>
                <a:ea typeface="Calibri" charset="0"/>
                <a:cs typeface="Calibri" charset="0"/>
              </a:rPr>
              <a:t> turned out to be very useful in the afternoon heat.</a:t>
            </a: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 xmlns:a16="http://schemas.microsoft.com/office/drawing/2014/main" id="{748FA8E3-2CE3-3647-992D-018F0126A7B0}"/>
              </a:ext>
            </a:extLst>
          </p:cNvPr>
          <p:cNvSpPr/>
          <p:nvPr/>
        </p:nvSpPr>
        <p:spPr>
          <a:xfrm>
            <a:off x="8642556" y="347976"/>
            <a:ext cx="2872636" cy="1436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 xmlns:a16="http://schemas.microsoft.com/office/drawing/2014/main" id="{748FA8E3-2CE3-3647-992D-018F0126A7B0}"/>
              </a:ext>
            </a:extLst>
          </p:cNvPr>
          <p:cNvSpPr/>
          <p:nvPr/>
        </p:nvSpPr>
        <p:spPr>
          <a:xfrm>
            <a:off x="3421626" y="2757948"/>
            <a:ext cx="6253316" cy="1976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B328E047-1F90-4CB1-8264-047021299E60}"/>
              </a:ext>
            </a:extLst>
          </p:cNvPr>
          <p:cNvSpPr txBox="1"/>
          <p:nvPr/>
        </p:nvSpPr>
        <p:spPr>
          <a:xfrm>
            <a:off x="3967316" y="3111910"/>
            <a:ext cx="5308000"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cs typeface="Calibri" pitchFamily="34" charset="0"/>
              </a:rPr>
              <a:t>Reading Comprehension</a:t>
            </a:r>
          </a:p>
          <a:p>
            <a:pPr algn="ctr"/>
            <a:r>
              <a:rPr lang="ka-GE" sz="2400" b="1" dirty="0">
                <a:latin typeface="Calibri" pitchFamily="34" charset="0"/>
                <a:cs typeface="Calibri" pitchFamily="34" charset="0"/>
              </a:rPr>
              <a:t>წაკითხულის გააზრება</a:t>
            </a:r>
            <a:endParaRPr lang="en-US" sz="2400" b="1"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4D3495C0-4BC6-404C-B29E-A740D2E741AA}"/>
              </a:ext>
            </a:extLst>
          </p:cNvPr>
          <p:cNvSpPr/>
          <p:nvPr/>
        </p:nvSpPr>
        <p:spPr>
          <a:xfrm>
            <a:off x="357457" y="3379558"/>
            <a:ext cx="6072461" cy="1555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chemeClr val="bg1"/>
                </a:solidFill>
                <a:latin typeface="Calibri" panose="020F0502020204030204" pitchFamily="34" charset="0"/>
                <a:cs typeface="Calibri" panose="020F0502020204030204" pitchFamily="34" charset="0"/>
              </a:rPr>
              <a:t>What is your opinion about the building?</a:t>
            </a:r>
            <a:endParaRPr lang="en-US" sz="3200" dirty="0">
              <a:solidFill>
                <a:schemeClr val="bg1"/>
              </a:solidFill>
              <a:latin typeface="Calibri" panose="020F0502020204030204" pitchFamily="34" charset="0"/>
              <a:cs typeface="Calibri" panose="020F0502020204030204" pitchFamily="34" charset="0"/>
            </a:endParaRPr>
          </a:p>
        </p:txBody>
      </p:sp>
      <p:pic>
        <p:nvPicPr>
          <p:cNvPr id="1026" name="Picture 2" descr="C:\Users\User\Desktop\img_32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039" y="2288124"/>
            <a:ext cx="4984464" cy="373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While beginning construction on a new parking garage in 2003, workers in Seville, Spain were suddenly faced with </a:t>
            </a:r>
            <a:r>
              <a:rPr lang="en-US" sz="2400" dirty="0" smtClean="0">
                <a:latin typeface="Calibri" charset="0"/>
                <a:ea typeface="Calibri" charset="0"/>
                <a:cs typeface="Calibri" charset="0"/>
              </a:rPr>
              <a:t>a </a:t>
            </a:r>
            <a:r>
              <a:rPr lang="en-US" sz="2400" dirty="0">
                <a:latin typeface="Calibri" charset="0"/>
                <a:ea typeface="Calibri" charset="0"/>
                <a:cs typeface="Calibri" charset="0"/>
              </a:rPr>
              <a:t>dilemma. The garage’s construction site </a:t>
            </a:r>
            <a:r>
              <a:rPr lang="en-US" sz="2400" dirty="0" smtClean="0">
                <a:latin typeface="Calibri" charset="0"/>
                <a:ea typeface="Calibri" charset="0"/>
                <a:cs typeface="Calibri" charset="0"/>
              </a:rPr>
              <a:t>was </a:t>
            </a:r>
            <a:r>
              <a:rPr lang="en-US" sz="2400" dirty="0">
                <a:latin typeface="Calibri" charset="0"/>
                <a:ea typeface="Calibri" charset="0"/>
                <a:cs typeface="Calibri" charset="0"/>
              </a:rPr>
              <a:t>right on top of a large area of ancient Roman ruins. Seville city officials knew that preserving these priceless treasures from ancient history was far more important to their city than adding a few parking spaces. The mayor stopped construction immediately, and the city devised a new plan for the space.</a:t>
            </a:r>
          </a:p>
          <a:p>
            <a:pPr algn="just"/>
            <a:r>
              <a:rPr lang="en-US" sz="2400" dirty="0">
                <a:latin typeface="Calibri" charset="0"/>
                <a:ea typeface="Calibri" charset="0"/>
                <a:cs typeface="Calibri" charset="0"/>
              </a:rPr>
              <a:t>After many long meetings, officials finally reached a decision. They would convert the space into a museum where visitors from near and far could view the artifacts. But they didn’t want just another building. They felt that the </a:t>
            </a:r>
            <a:r>
              <a:rPr lang="en-US" sz="2400" dirty="0" err="1">
                <a:latin typeface="Calibri" charset="0"/>
                <a:ea typeface="Calibri" charset="0"/>
                <a:cs typeface="Calibri" charset="0"/>
              </a:rPr>
              <a:t>centre</a:t>
            </a:r>
            <a:r>
              <a:rPr lang="en-US" sz="2400" dirty="0">
                <a:latin typeface="Calibri" charset="0"/>
                <a:ea typeface="Calibri" charset="0"/>
                <a:cs typeface="Calibri" charset="0"/>
              </a:rPr>
              <a:t> of Seville needed an inviting community </a:t>
            </a:r>
            <a:r>
              <a:rPr lang="en-US" sz="2400" dirty="0" err="1">
                <a:latin typeface="Calibri" charset="0"/>
                <a:ea typeface="Calibri" charset="0"/>
                <a:cs typeface="Calibri" charset="0"/>
              </a:rPr>
              <a:t>centre</a:t>
            </a:r>
            <a:r>
              <a:rPr lang="en-US" sz="2400" dirty="0">
                <a:latin typeface="Calibri" charset="0"/>
                <a:ea typeface="Calibri" charset="0"/>
                <a:cs typeface="Calibri" charset="0"/>
              </a:rPr>
              <a:t>, where people </a:t>
            </a:r>
            <a:r>
              <a:rPr lang="en-US" sz="2400" dirty="0" smtClean="0">
                <a:latin typeface="Calibri" charset="0"/>
                <a:ea typeface="Calibri" charset="0"/>
                <a:cs typeface="Calibri" charset="0"/>
              </a:rPr>
              <a:t>would </a:t>
            </a:r>
            <a:r>
              <a:rPr lang="en-US" sz="2400" dirty="0">
                <a:latin typeface="Calibri" charset="0"/>
                <a:ea typeface="Calibri" charset="0"/>
                <a:cs typeface="Calibri" charset="0"/>
              </a:rPr>
              <a:t>meet friends, sit outdoors and read a book, shop, eat in restaurants, and just enjoy themselves. </a:t>
            </a:r>
          </a:p>
        </p:txBody>
      </p:sp>
      <p:sp>
        <p:nvSpPr>
          <p:cNvPr id="6" name="Rectangle 5">
            <a:extLst>
              <a:ext uri="{FF2B5EF4-FFF2-40B4-BE49-F238E27FC236}">
                <a16:creationId xmlns=""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691234" y="2491766"/>
            <a:ext cx="10453582" cy="3202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To select the design, the city held a competition for architects around the world. The aim was to create a unique structure that would protect the ruins while also creating a lively, open public space. After reviewing hundreds of applications from around the world, the judges settled on a design by Jurgen Mayer, who is a German architect. Mayer called his design the Metropol Parasol. </a:t>
            </a:r>
          </a:p>
        </p:txBody>
      </p:sp>
      <p:sp>
        <p:nvSpPr>
          <p:cNvPr id="6" name="Rectangle 5">
            <a:extLst>
              <a:ext uri="{FF2B5EF4-FFF2-40B4-BE49-F238E27FC236}">
                <a16:creationId xmlns=""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731721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546378" y="1921397"/>
            <a:ext cx="11011401" cy="471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Building the parasol was no easy feat. Protecting the Roman ruins was a priority. As a result, workers were not allowed to dig large areas of the ground. Instead, the parasol was designed to “float” above the ground. In fact, in an area covering </a:t>
            </a:r>
            <a:r>
              <a:rPr lang="en-US" sz="2400" dirty="0" smtClean="0">
                <a:latin typeface="Calibri" panose="020F0502020204030204" pitchFamily="34" charset="0"/>
                <a:cs typeface="Calibri" panose="020F0502020204030204" pitchFamily="34" charset="0"/>
              </a:rPr>
              <a:t>        18 </a:t>
            </a:r>
            <a:r>
              <a:rPr lang="en-US" sz="2400" dirty="0">
                <a:latin typeface="Calibri" panose="020F0502020204030204" pitchFamily="34" charset="0"/>
                <a:cs typeface="Calibri" panose="020F0502020204030204" pitchFamily="34" charset="0"/>
              </a:rPr>
              <a:t>000 square meters, the four-</a:t>
            </a:r>
            <a:r>
              <a:rPr lang="en-US" sz="2400" dirty="0" err="1">
                <a:latin typeface="Calibri" panose="020F0502020204030204" pitchFamily="34" charset="0"/>
                <a:cs typeface="Calibri" panose="020F0502020204030204" pitchFamily="34" charset="0"/>
              </a:rPr>
              <a:t>storey</a:t>
            </a:r>
            <a:r>
              <a:rPr lang="en-US" sz="2400" dirty="0">
                <a:latin typeface="Calibri" panose="020F0502020204030204" pitchFamily="34" charset="0"/>
                <a:cs typeface="Calibri" panose="020F0502020204030204" pitchFamily="34" charset="0"/>
              </a:rPr>
              <a:t>, 29-meter-high structure only touches the ground in six places! With this unusual design, safety had to be considered very carefully. The wooden exterior was put in place over a super strong frame of concrete, steel, ad granite. Building took seven years and cost 90 million euros to complete. Today the parasol complex houses an underground archaeological museum, a farmer’s market, and many cafes and restaurants. On the upper level, visitors can enjoy views of Seville from the panorama deck.</a:t>
            </a:r>
          </a:p>
        </p:txBody>
      </p:sp>
      <p:sp>
        <p:nvSpPr>
          <p:cNvPr id="6" name="Rectangle 5">
            <a:extLst>
              <a:ext uri="{FF2B5EF4-FFF2-40B4-BE49-F238E27FC236}">
                <a16:creationId xmlns=""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24124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 xmlns:a16="http://schemas.microsoft.com/office/drawing/2014/main" id="{897F9B12-969A-408D-9A80-DB3D56BB645E}"/>
              </a:ext>
            </a:extLst>
          </p:cNvPr>
          <p:cNvSpPr/>
          <p:nvPr/>
        </p:nvSpPr>
        <p:spPr>
          <a:xfrm>
            <a:off x="953785" y="2419337"/>
            <a:ext cx="10363048" cy="33115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latin typeface="Calibri" panose="020F0502020204030204" pitchFamily="34" charset="0"/>
                <a:cs typeface="Calibri" panose="020F0502020204030204" pitchFamily="34" charset="0"/>
              </a:rPr>
              <a:t>So, how will the Metropol Parasol influence future city planning and architectural design? As with any elements of design, the Parasol is attracting differing opinions. Some say the structure is an iconic landmark and a work of art. Opponents call it an overpriced eyesore and say the odd mushroom shape doesn’t fit with the rest of the city. Are the critics overreacting? Will these kinds of manufactured landscapes be the way of the future? We’ll have to wait and see.</a:t>
            </a:r>
            <a:endParaRPr lang="en-US" sz="2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489648896"/>
              </p:ext>
            </p:extLst>
          </p:nvPr>
        </p:nvGraphicFramePr>
        <p:xfrm>
          <a:off x="699280" y="2766049"/>
          <a:ext cx="7159913" cy="1164306"/>
        </p:xfrm>
        <a:graphic>
          <a:graphicData uri="http://schemas.openxmlformats.org/drawingml/2006/table">
            <a:tbl>
              <a:tblPr>
                <a:noFill/>
                <a:tableStyleId>{B46CFEF4-99AF-46A8-A051-738FFB79779B}</a:tableStyleId>
              </a:tblPr>
              <a:tblGrid>
                <a:gridCol w="7159913">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The construction site was originally planned as a gas station.</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060006492"/>
              </p:ext>
            </p:extLst>
          </p:nvPr>
        </p:nvGraphicFramePr>
        <p:xfrm>
          <a:off x="615447" y="4359491"/>
          <a:ext cx="10284662" cy="944880"/>
        </p:xfrm>
        <a:graphic>
          <a:graphicData uri="http://schemas.openxmlformats.org/drawingml/2006/table">
            <a:tbl>
              <a:tblPr firstRow="1" bandRow="1">
                <a:tableStyleId>{B46CFEF4-99AF-46A8-A051-738FFB79779B}</a:tableStyleId>
              </a:tblPr>
              <a:tblGrid>
                <a:gridCol w="10284662">
                  <a:extLst>
                    <a:ext uri="{9D8B030D-6E8A-4147-A177-3AD203B41FA5}">
                      <a16:colId xmlns="" xmlns:a16="http://schemas.microsoft.com/office/drawing/2014/main" val="2862978725"/>
                    </a:ext>
                  </a:extLst>
                </a:gridCol>
              </a:tblGrid>
              <a:tr h="466904">
                <a:tc>
                  <a:txBody>
                    <a:bodyPr/>
                    <a:lstStyle/>
                    <a:p>
                      <a:pPr algn="just"/>
                      <a:r>
                        <a:rPr lang="en-US" sz="2800" i="1" dirty="0">
                          <a:solidFill>
                            <a:schemeClr val="bg1"/>
                          </a:solidFill>
                          <a:latin typeface="Calibri" charset="0"/>
                          <a:ea typeface="Calibri" charset="0"/>
                          <a:cs typeface="Calibri" charset="0"/>
                        </a:rPr>
                        <a:t>While beginning construction on a new parking garage in 2003, workers in Seville, Spain were suddenly faced with  a dilemma.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8523335" y="2522281"/>
            <a:ext cx="1755303"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442452" y="4173794"/>
            <a:ext cx="10825316" cy="1578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457200" y="2521974"/>
            <a:ext cx="10781071" cy="1415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07707403"/>
              </p:ext>
            </p:extLst>
          </p:nvPr>
        </p:nvGraphicFramePr>
        <p:xfrm>
          <a:off x="699281" y="2805863"/>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The buildings are raised off the ground to protect the ruins below.</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405540486"/>
              </p:ext>
            </p:extLst>
          </p:nvPr>
        </p:nvGraphicFramePr>
        <p:xfrm>
          <a:off x="781665" y="4284518"/>
          <a:ext cx="10399126" cy="1371600"/>
        </p:xfrm>
        <a:graphic>
          <a:graphicData uri="http://schemas.openxmlformats.org/drawingml/2006/table">
            <a:tbl>
              <a:tblPr firstRow="1" bandRow="1">
                <a:tableStyleId>{B46CFEF4-99AF-46A8-A051-738FFB79779B}</a:tableStyleId>
              </a:tblPr>
              <a:tblGrid>
                <a:gridCol w="10399126">
                  <a:extLst>
                    <a:ext uri="{9D8B030D-6E8A-4147-A177-3AD203B41FA5}">
                      <a16:colId xmlns="" xmlns:a16="http://schemas.microsoft.com/office/drawing/2014/main" val="2862978725"/>
                    </a:ext>
                  </a:extLst>
                </a:gridCol>
              </a:tblGrid>
              <a:tr h="980656">
                <a:tc>
                  <a:txBody>
                    <a:bodyPr/>
                    <a:lstStyle/>
                    <a:p>
                      <a:pPr algn="just"/>
                      <a:r>
                        <a:rPr lang="en-US" sz="2800" i="1" dirty="0">
                          <a:solidFill>
                            <a:schemeClr val="bg1"/>
                          </a:solidFill>
                          <a:latin typeface="Calibri" charset="0"/>
                          <a:ea typeface="Calibri" charset="0"/>
                          <a:cs typeface="Calibri" charset="0"/>
                        </a:rPr>
                        <a:t>Protecting the Roman ruins was a priority. As a result, workers were not allowed to dig large areas of the ground. Instead, the parasol was designed to “float” above the ground.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321553" y="2578052"/>
            <a:ext cx="1633973" cy="1219493"/>
          </a:xfrm>
        </p:spPr>
        <p:txBody>
          <a:bodyPr>
            <a:normAutofit/>
          </a:bodyPr>
          <a:lstStyle/>
          <a:p>
            <a:r>
              <a:rPr lang="en-US" b="1" dirty="0">
                <a:solidFill>
                  <a:srgbClr val="FFC000"/>
                </a:solidFill>
              </a:rPr>
              <a:t>True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Comprehension-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14199" y="2183099"/>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Engineering</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ინჟინერია</a:t>
            </a:r>
          </a:p>
        </p:txBody>
      </p:sp>
      <p:pic>
        <p:nvPicPr>
          <p:cNvPr id="26"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17923" y="556123"/>
            <a:ext cx="460118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21066" y="38849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561863984"/>
              </p:ext>
            </p:extLst>
          </p:nvPr>
        </p:nvGraphicFramePr>
        <p:xfrm>
          <a:off x="706053" y="2602909"/>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The structure was designed to be a museum, a shopping </a:t>
                      </a:r>
                      <a:r>
                        <a:rPr lang="en-US" sz="2800" b="0" i="0" dirty="0" err="1">
                          <a:solidFill>
                            <a:schemeClr val="bg1"/>
                          </a:solidFill>
                          <a:latin typeface="Calibri" panose="020F0502020204030204" pitchFamily="34" charset="0"/>
                          <a:cs typeface="Calibri" panose="020F0502020204030204" pitchFamily="34" charset="0"/>
                        </a:rPr>
                        <a:t>centre</a:t>
                      </a:r>
                      <a:r>
                        <a:rPr lang="en-US" sz="2800" b="0" i="0" dirty="0">
                          <a:solidFill>
                            <a:schemeClr val="bg1"/>
                          </a:solidFill>
                          <a:latin typeface="Calibri" panose="020F0502020204030204" pitchFamily="34" charset="0"/>
                          <a:cs typeface="Calibri" panose="020F0502020204030204" pitchFamily="34" charset="0"/>
                        </a:rPr>
                        <a:t>, and a meeting place.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graphicFrame>
        <p:nvGraphicFramePr>
          <p:cNvPr id="4" name="Table 3">
            <a:extLst>
              <a:ext uri="{FF2B5EF4-FFF2-40B4-BE49-F238E27FC236}">
                <a16:creationId xmlns=""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66498652"/>
              </p:ext>
            </p:extLst>
          </p:nvPr>
        </p:nvGraphicFramePr>
        <p:xfrm>
          <a:off x="577303" y="4208243"/>
          <a:ext cx="10395497" cy="1522848"/>
        </p:xfrm>
        <a:graphic>
          <a:graphicData uri="http://schemas.openxmlformats.org/drawingml/2006/table">
            <a:tbl>
              <a:tblPr firstRow="1" bandRow="1">
                <a:tableStyleId>{B46CFEF4-99AF-46A8-A051-738FFB79779B}</a:tableStyleId>
              </a:tblPr>
              <a:tblGrid>
                <a:gridCol w="10395497">
                  <a:extLst>
                    <a:ext uri="{9D8B030D-6E8A-4147-A177-3AD203B41FA5}">
                      <a16:colId xmlns="" xmlns:a16="http://schemas.microsoft.com/office/drawing/2014/main" val="2862978725"/>
                    </a:ext>
                  </a:extLst>
                </a:gridCol>
              </a:tblGrid>
              <a:tr h="1522848">
                <a:tc>
                  <a:txBody>
                    <a:bodyPr/>
                    <a:lstStyle/>
                    <a:p>
                      <a:pPr algn="just"/>
                      <a:r>
                        <a:rPr lang="en-US" sz="2800" i="1" dirty="0">
                          <a:solidFill>
                            <a:schemeClr val="bg1"/>
                          </a:solidFill>
                          <a:latin typeface="Calibri" charset="0"/>
                          <a:ea typeface="Calibri" charset="0"/>
                          <a:cs typeface="Calibri" charset="0"/>
                        </a:rPr>
                        <a:t>They felt that the </a:t>
                      </a:r>
                      <a:r>
                        <a:rPr lang="en-US" sz="2800" i="1" dirty="0" err="1">
                          <a:solidFill>
                            <a:schemeClr val="bg1"/>
                          </a:solidFill>
                          <a:latin typeface="Calibri" charset="0"/>
                          <a:ea typeface="Calibri" charset="0"/>
                          <a:cs typeface="Calibri" charset="0"/>
                        </a:rPr>
                        <a:t>centre</a:t>
                      </a:r>
                      <a:r>
                        <a:rPr lang="en-US" sz="2800" i="1" dirty="0">
                          <a:solidFill>
                            <a:schemeClr val="bg1"/>
                          </a:solidFill>
                          <a:latin typeface="Calibri" charset="0"/>
                          <a:ea typeface="Calibri" charset="0"/>
                          <a:cs typeface="Calibri" charset="0"/>
                        </a:rPr>
                        <a:t> of Seville needed an inviting community </a:t>
                      </a:r>
                      <a:r>
                        <a:rPr lang="en-US" sz="2800" i="1" dirty="0" err="1">
                          <a:solidFill>
                            <a:schemeClr val="bg1"/>
                          </a:solidFill>
                          <a:latin typeface="Calibri" charset="0"/>
                          <a:ea typeface="Calibri" charset="0"/>
                          <a:cs typeface="Calibri" charset="0"/>
                        </a:rPr>
                        <a:t>centre</a:t>
                      </a:r>
                      <a:r>
                        <a:rPr lang="en-US" sz="2800" i="1" dirty="0">
                          <a:solidFill>
                            <a:schemeClr val="bg1"/>
                          </a:solidFill>
                          <a:latin typeface="Calibri" charset="0"/>
                          <a:ea typeface="Calibri" charset="0"/>
                          <a:cs typeface="Calibri" charset="0"/>
                        </a:rPr>
                        <a:t>, where people could meet friends, sit outdoors and read a book, shop, eat in restaurants, and just enjoy themselves.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434563234"/>
                  </a:ext>
                </a:extLst>
              </a:tr>
            </a:tbl>
          </a:graphicData>
        </a:graphic>
      </p:graphicFrame>
      <p:sp>
        <p:nvSpPr>
          <p:cNvPr id="9" name="Title 8">
            <a:extLst>
              <a:ext uri="{FF2B5EF4-FFF2-40B4-BE49-F238E27FC236}">
                <a16:creationId xmlns="" xmlns:a16="http://schemas.microsoft.com/office/drawing/2014/main" id="{CA01B1FE-2E92-0B43-B977-A140F9C168E2}"/>
              </a:ext>
            </a:extLst>
          </p:cNvPr>
          <p:cNvSpPr>
            <a:spLocks noGrp="1"/>
          </p:cNvSpPr>
          <p:nvPr>
            <p:ph type="title"/>
          </p:nvPr>
        </p:nvSpPr>
        <p:spPr>
          <a:xfrm>
            <a:off x="9504747" y="2566372"/>
            <a:ext cx="1565329"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 xmlns:a16="http://schemas.microsoft.com/office/drawing/2014/main" id="{AD0E387F-F56A-0545-BA44-601E3311587C}"/>
              </a:ext>
            </a:extLst>
          </p:cNvPr>
          <p:cNvSpPr/>
          <p:nvPr/>
        </p:nvSpPr>
        <p:spPr>
          <a:xfrm>
            <a:off x="1504335" y="2197510"/>
            <a:ext cx="8937523" cy="3923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Relative </a:t>
            </a:r>
            <a:r>
              <a:rPr lang="en-US" sz="3200" b="1" dirty="0" smtClean="0">
                <a:solidFill>
                  <a:schemeClr val="bg1"/>
                </a:solidFill>
                <a:latin typeface="Calibri" panose="020F0502020204030204" pitchFamily="34" charset="0"/>
                <a:cs typeface="Calibri" panose="020F0502020204030204" pitchFamily="34" charset="0"/>
              </a:rPr>
              <a:t>Clauses </a:t>
            </a:r>
          </a:p>
          <a:p>
            <a:pPr algn="ctr"/>
            <a:endParaRPr lang="en-US" sz="3200" b="1"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They</a:t>
            </a:r>
            <a:r>
              <a:rPr lang="en-US" sz="2800" b="1"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give us extra information about something/someone or identify which particular </a:t>
            </a:r>
            <a:r>
              <a:rPr lang="en-US" sz="2800" dirty="0" smtClean="0">
                <a:solidFill>
                  <a:schemeClr val="bg1"/>
                </a:solidFill>
                <a:latin typeface="Calibri" panose="020F0502020204030204" pitchFamily="34" charset="0"/>
                <a:cs typeface="Calibri" panose="020F0502020204030204" pitchFamily="34" charset="0"/>
              </a:rPr>
              <a:t> thing</a:t>
            </a:r>
            <a:r>
              <a:rPr lang="en-US" sz="2800" dirty="0">
                <a:solidFill>
                  <a:schemeClr val="bg1"/>
                </a:solidFill>
                <a:latin typeface="Calibri" panose="020F0502020204030204" pitchFamily="34" charset="0"/>
                <a:cs typeface="Calibri" panose="020F0502020204030204" pitchFamily="34" charset="0"/>
              </a:rPr>
              <a:t>/ person we are talking about. They are often introduced by the following </a:t>
            </a:r>
            <a:r>
              <a:rPr lang="en-US" sz="2800" dirty="0" smtClean="0">
                <a:solidFill>
                  <a:schemeClr val="bg1"/>
                </a:solidFill>
                <a:latin typeface="Calibri" panose="020F0502020204030204" pitchFamily="34" charset="0"/>
                <a:cs typeface="Calibri" panose="020F0502020204030204" pitchFamily="34" charset="0"/>
              </a:rPr>
              <a:t>words:</a:t>
            </a:r>
            <a:endParaRPr lang="en-US" sz="28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663678" y="2035277"/>
            <a:ext cx="10515600" cy="4630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Calibri" charset="0"/>
                <a:ea typeface="Calibri" charset="0"/>
                <a:cs typeface="Calibri" charset="0"/>
              </a:rPr>
              <a:t> </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graphicFrame>
        <p:nvGraphicFramePr>
          <p:cNvPr id="4" name="Table 4">
            <a:extLst>
              <a:ext uri="{FF2B5EF4-FFF2-40B4-BE49-F238E27FC236}">
                <a16:creationId xmlns="" xmlns:a16="http://schemas.microsoft.com/office/drawing/2014/main" id="{3EA93B27-6D00-4226-BDBD-44DA04043786}"/>
              </a:ext>
            </a:extLst>
          </p:cNvPr>
          <p:cNvGraphicFramePr>
            <a:graphicFrameLocks noGrp="1"/>
          </p:cNvGraphicFramePr>
          <p:nvPr>
            <p:extLst>
              <p:ext uri="{D42A27DB-BD31-4B8C-83A1-F6EECF244321}">
                <p14:modId xmlns:p14="http://schemas.microsoft.com/office/powerpoint/2010/main" val="1598305603"/>
              </p:ext>
            </p:extLst>
          </p:nvPr>
        </p:nvGraphicFramePr>
        <p:xfrm>
          <a:off x="781665" y="2271250"/>
          <a:ext cx="10132140" cy="4144298"/>
        </p:xfrm>
        <a:graphic>
          <a:graphicData uri="http://schemas.openxmlformats.org/drawingml/2006/table">
            <a:tbl>
              <a:tblPr firstRow="1" bandRow="1">
                <a:tableStyleId>{B46CFEF4-99AF-46A8-A051-738FFB79779B}</a:tableStyleId>
              </a:tblPr>
              <a:tblGrid>
                <a:gridCol w="5066070">
                  <a:extLst>
                    <a:ext uri="{9D8B030D-6E8A-4147-A177-3AD203B41FA5}">
                      <a16:colId xmlns="" xmlns:a16="http://schemas.microsoft.com/office/drawing/2014/main" val="2577872627"/>
                    </a:ext>
                  </a:extLst>
                </a:gridCol>
                <a:gridCol w="5066070">
                  <a:extLst>
                    <a:ext uri="{9D8B030D-6E8A-4147-A177-3AD203B41FA5}">
                      <a16:colId xmlns="" xmlns:a16="http://schemas.microsoft.com/office/drawing/2014/main" val="981041546"/>
                    </a:ext>
                  </a:extLst>
                </a:gridCol>
              </a:tblGrid>
              <a:tr h="549461">
                <a:tc>
                  <a:txBody>
                    <a:bodyPr/>
                    <a:lstStyle/>
                    <a:p>
                      <a:r>
                        <a:rPr lang="en-US" sz="1800" b="1" dirty="0" smtClean="0">
                          <a:solidFill>
                            <a:schemeClr val="bg1"/>
                          </a:solidFill>
                          <a:latin typeface="Calibri" pitchFamily="34" charset="0"/>
                        </a:rPr>
                        <a:t>which (for things and animals)</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Did you see the film </a:t>
                      </a:r>
                      <a:r>
                        <a:rPr lang="en-US" sz="1800" i="1" dirty="0">
                          <a:solidFill>
                            <a:srgbClr val="FF0000"/>
                          </a:solidFill>
                          <a:latin typeface="Calibri" pitchFamily="34" charset="0"/>
                        </a:rPr>
                        <a:t>which</a:t>
                      </a:r>
                      <a:r>
                        <a:rPr lang="en-US" sz="1800" i="1" dirty="0">
                          <a:solidFill>
                            <a:schemeClr val="bg1"/>
                          </a:solidFill>
                          <a:latin typeface="Calibri" pitchFamily="34" charset="0"/>
                        </a:rPr>
                        <a:t> was on TV last night?</a:t>
                      </a:r>
                    </a:p>
                  </a:txBody>
                  <a:tcPr/>
                </a:tc>
                <a:extLst>
                  <a:ext uri="{0D108BD9-81ED-4DB2-BD59-A6C34878D82A}">
                    <a16:rowId xmlns="" xmlns:a16="http://schemas.microsoft.com/office/drawing/2014/main" val="774845272"/>
                  </a:ext>
                </a:extLst>
              </a:tr>
              <a:tr h="648818">
                <a:tc>
                  <a:txBody>
                    <a:bodyPr/>
                    <a:lstStyle/>
                    <a:p>
                      <a:r>
                        <a:rPr lang="en-US" sz="1800" b="1" dirty="0" smtClean="0">
                          <a:solidFill>
                            <a:schemeClr val="bg1"/>
                          </a:solidFill>
                          <a:latin typeface="Calibri" pitchFamily="34" charset="0"/>
                        </a:rPr>
                        <a:t>who (for people)</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Tom Davis, </a:t>
                      </a:r>
                      <a:r>
                        <a:rPr lang="en-US" sz="1800" i="1" dirty="0">
                          <a:solidFill>
                            <a:srgbClr val="FF0000"/>
                          </a:solidFill>
                          <a:latin typeface="Calibri" pitchFamily="34" charset="0"/>
                        </a:rPr>
                        <a:t>who</a:t>
                      </a:r>
                      <a:r>
                        <a:rPr lang="en-US" sz="1800" i="1" dirty="0">
                          <a:solidFill>
                            <a:schemeClr val="bg1"/>
                          </a:solidFill>
                          <a:latin typeface="Calibri" pitchFamily="34" charset="0"/>
                        </a:rPr>
                        <a:t> is appearing in concert in Reading this week, is  with me in the studio.</a:t>
                      </a:r>
                    </a:p>
                  </a:txBody>
                  <a:tcPr/>
                </a:tc>
                <a:extLst>
                  <a:ext uri="{0D108BD9-81ED-4DB2-BD59-A6C34878D82A}">
                    <a16:rowId xmlns="" xmlns:a16="http://schemas.microsoft.com/office/drawing/2014/main" val="4194558667"/>
                  </a:ext>
                </a:extLst>
              </a:tr>
              <a:tr h="549461">
                <a:tc>
                  <a:txBody>
                    <a:bodyPr/>
                    <a:lstStyle/>
                    <a:p>
                      <a:r>
                        <a:rPr lang="en-US" sz="1800" b="1" dirty="0" smtClean="0">
                          <a:solidFill>
                            <a:schemeClr val="bg1"/>
                          </a:solidFill>
                          <a:latin typeface="Calibri" pitchFamily="34" charset="0"/>
                        </a:rPr>
                        <a:t>when (for time)</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Do you remember the day </a:t>
                      </a:r>
                      <a:r>
                        <a:rPr lang="en-US" sz="1800" i="1" dirty="0">
                          <a:solidFill>
                            <a:srgbClr val="FF0000"/>
                          </a:solidFill>
                          <a:latin typeface="Calibri" pitchFamily="34" charset="0"/>
                        </a:rPr>
                        <a:t>when</a:t>
                      </a:r>
                      <a:r>
                        <a:rPr lang="en-US" sz="1800" i="1" dirty="0">
                          <a:solidFill>
                            <a:schemeClr val="bg1"/>
                          </a:solidFill>
                          <a:latin typeface="Calibri" pitchFamily="34" charset="0"/>
                        </a:rPr>
                        <a:t> we met?</a:t>
                      </a:r>
                    </a:p>
                  </a:txBody>
                  <a:tcPr/>
                </a:tc>
                <a:extLst>
                  <a:ext uri="{0D108BD9-81ED-4DB2-BD59-A6C34878D82A}">
                    <a16:rowId xmlns="" xmlns:a16="http://schemas.microsoft.com/office/drawing/2014/main" val="2729296121"/>
                  </a:ext>
                </a:extLst>
              </a:tr>
              <a:tr h="549461">
                <a:tc>
                  <a:txBody>
                    <a:bodyPr/>
                    <a:lstStyle/>
                    <a:p>
                      <a:r>
                        <a:rPr lang="en-US" sz="1800" b="1" dirty="0" smtClean="0">
                          <a:solidFill>
                            <a:schemeClr val="bg1"/>
                          </a:solidFill>
                          <a:latin typeface="Calibri" pitchFamily="34" charset="0"/>
                        </a:rPr>
                        <a:t>where (for places)</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This is the place </a:t>
                      </a:r>
                      <a:r>
                        <a:rPr lang="en-US" sz="1800" i="1" dirty="0">
                          <a:solidFill>
                            <a:srgbClr val="FF0000"/>
                          </a:solidFill>
                          <a:latin typeface="Calibri" pitchFamily="34" charset="0"/>
                        </a:rPr>
                        <a:t>where </a:t>
                      </a:r>
                      <a:r>
                        <a:rPr lang="en-US" sz="1800" i="1" dirty="0">
                          <a:solidFill>
                            <a:schemeClr val="bg1"/>
                          </a:solidFill>
                          <a:latin typeface="Calibri" pitchFamily="34" charset="0"/>
                        </a:rPr>
                        <a:t>they filmed Citizen Kane. </a:t>
                      </a:r>
                    </a:p>
                  </a:txBody>
                  <a:tcPr/>
                </a:tc>
                <a:extLst>
                  <a:ext uri="{0D108BD9-81ED-4DB2-BD59-A6C34878D82A}">
                    <a16:rowId xmlns="" xmlns:a16="http://schemas.microsoft.com/office/drawing/2014/main" val="1386672056"/>
                  </a:ext>
                </a:extLst>
              </a:tr>
              <a:tr h="549461">
                <a:tc>
                  <a:txBody>
                    <a:bodyPr/>
                    <a:lstStyle/>
                    <a:p>
                      <a:r>
                        <a:rPr lang="en-US" sz="1800" b="1" dirty="0" smtClean="0">
                          <a:solidFill>
                            <a:schemeClr val="bg1"/>
                          </a:solidFill>
                          <a:latin typeface="Calibri" pitchFamily="34" charset="0"/>
                        </a:rPr>
                        <a:t>why (for reasons)</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That’s the reason </a:t>
                      </a:r>
                      <a:r>
                        <a:rPr lang="en-US" sz="1800" i="1" dirty="0">
                          <a:solidFill>
                            <a:srgbClr val="FF0000"/>
                          </a:solidFill>
                          <a:latin typeface="Calibri" pitchFamily="34" charset="0"/>
                        </a:rPr>
                        <a:t>why</a:t>
                      </a:r>
                      <a:r>
                        <a:rPr lang="en-US" sz="1800" i="1" dirty="0">
                          <a:solidFill>
                            <a:schemeClr val="bg1"/>
                          </a:solidFill>
                          <a:latin typeface="Calibri" pitchFamily="34" charset="0"/>
                        </a:rPr>
                        <a:t> he’s so popular.</a:t>
                      </a:r>
                    </a:p>
                  </a:txBody>
                  <a:tcPr/>
                </a:tc>
                <a:extLst>
                  <a:ext uri="{0D108BD9-81ED-4DB2-BD59-A6C34878D82A}">
                    <a16:rowId xmlns="" xmlns:a16="http://schemas.microsoft.com/office/drawing/2014/main" val="4039220633"/>
                  </a:ext>
                </a:extLst>
              </a:tr>
              <a:tr h="648818">
                <a:tc>
                  <a:txBody>
                    <a:bodyPr/>
                    <a:lstStyle/>
                    <a:p>
                      <a:r>
                        <a:rPr lang="en-US" sz="1800" b="1" dirty="0" smtClean="0">
                          <a:solidFill>
                            <a:schemeClr val="bg1"/>
                          </a:solidFill>
                          <a:latin typeface="Calibri" pitchFamily="34" charset="0"/>
                        </a:rPr>
                        <a:t>whom (for people as the object of the relative clause)</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Is that the man </a:t>
                      </a:r>
                      <a:r>
                        <a:rPr lang="en-US" sz="1800" i="1" dirty="0">
                          <a:solidFill>
                            <a:srgbClr val="FF0000"/>
                          </a:solidFill>
                          <a:latin typeface="Calibri" pitchFamily="34" charset="0"/>
                        </a:rPr>
                        <a:t>whom</a:t>
                      </a:r>
                      <a:r>
                        <a:rPr lang="en-US" sz="1800" i="1" dirty="0">
                          <a:solidFill>
                            <a:schemeClr val="bg1"/>
                          </a:solidFill>
                          <a:latin typeface="Calibri" pitchFamily="34" charset="0"/>
                        </a:rPr>
                        <a:t> we saw at the cinema </a:t>
                      </a:r>
                      <a:r>
                        <a:rPr lang="en-US" sz="1800" i="1" dirty="0" smtClean="0">
                          <a:solidFill>
                            <a:schemeClr val="bg1"/>
                          </a:solidFill>
                          <a:latin typeface="Calibri" pitchFamily="34" charset="0"/>
                        </a:rPr>
                        <a:t>yesterday?</a:t>
                      </a:r>
                      <a:endParaRPr lang="en-US" sz="1800" i="1" dirty="0">
                        <a:solidFill>
                          <a:schemeClr val="bg1"/>
                        </a:solidFill>
                        <a:latin typeface="Calibri" pitchFamily="34" charset="0"/>
                      </a:endParaRPr>
                    </a:p>
                  </a:txBody>
                  <a:tcPr/>
                </a:tc>
                <a:extLst>
                  <a:ext uri="{0D108BD9-81ED-4DB2-BD59-A6C34878D82A}">
                    <a16:rowId xmlns="" xmlns:a16="http://schemas.microsoft.com/office/drawing/2014/main" val="406808818"/>
                  </a:ext>
                </a:extLst>
              </a:tr>
              <a:tr h="648818">
                <a:tc>
                  <a:txBody>
                    <a:bodyPr/>
                    <a:lstStyle/>
                    <a:p>
                      <a:r>
                        <a:rPr lang="en-US" sz="1800" b="1" dirty="0" smtClean="0">
                          <a:solidFill>
                            <a:schemeClr val="bg1"/>
                          </a:solidFill>
                          <a:latin typeface="Calibri" pitchFamily="34" charset="0"/>
                        </a:rPr>
                        <a:t>whose (for possession)</a:t>
                      </a:r>
                      <a:endParaRPr lang="en-US" sz="1800" b="1" dirty="0">
                        <a:solidFill>
                          <a:schemeClr val="bg1"/>
                        </a:solidFill>
                        <a:latin typeface="Calibri" pitchFamily="34" charset="0"/>
                      </a:endParaRPr>
                    </a:p>
                  </a:txBody>
                  <a:tcPr/>
                </a:tc>
                <a:tc>
                  <a:txBody>
                    <a:bodyPr/>
                    <a:lstStyle/>
                    <a:p>
                      <a:r>
                        <a:rPr lang="en-US" sz="1800" i="1" dirty="0">
                          <a:solidFill>
                            <a:schemeClr val="bg1"/>
                          </a:solidFill>
                          <a:latin typeface="Calibri" pitchFamily="34" charset="0"/>
                        </a:rPr>
                        <a:t>My next guest on the show is John, </a:t>
                      </a:r>
                      <a:r>
                        <a:rPr lang="en-US" sz="1800" i="1" dirty="0">
                          <a:solidFill>
                            <a:srgbClr val="FF0000"/>
                          </a:solidFill>
                          <a:latin typeface="Calibri" pitchFamily="34" charset="0"/>
                        </a:rPr>
                        <a:t>whose</a:t>
                      </a:r>
                      <a:r>
                        <a:rPr lang="en-US" sz="1800" i="1" dirty="0">
                          <a:solidFill>
                            <a:schemeClr val="bg1"/>
                          </a:solidFill>
                          <a:latin typeface="Calibri" pitchFamily="34" charset="0"/>
                        </a:rPr>
                        <a:t> career goes back to the early seventies.</a:t>
                      </a:r>
                    </a:p>
                  </a:txBody>
                  <a:tcPr/>
                </a:tc>
                <a:extLst>
                  <a:ext uri="{0D108BD9-81ED-4DB2-BD59-A6C34878D82A}">
                    <a16:rowId xmlns="" xmlns:a16="http://schemas.microsoft.com/office/drawing/2014/main" val="1140774544"/>
                  </a:ext>
                </a:extLst>
              </a:tr>
            </a:tbl>
          </a:graphicData>
        </a:graphic>
      </p:graphicFrame>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870156" y="2123768"/>
            <a:ext cx="9990306" cy="3934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4" name="Rectangle: Rounded Corners 3">
            <a:extLst>
              <a:ext uri="{FF2B5EF4-FFF2-40B4-BE49-F238E27FC236}">
                <a16:creationId xmlns="" xmlns:a16="http://schemas.microsoft.com/office/drawing/2014/main" id="{E1A533E4-89F4-4F75-80F9-894FD6C14EF5}"/>
              </a:ext>
            </a:extLst>
          </p:cNvPr>
          <p:cNvSpPr/>
          <p:nvPr/>
        </p:nvSpPr>
        <p:spPr>
          <a:xfrm>
            <a:off x="1651820" y="2492477"/>
            <a:ext cx="3674782" cy="801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itchFamily="34" charset="0"/>
              </a:rPr>
              <a:t>Defining Relative Clauses</a:t>
            </a:r>
          </a:p>
        </p:txBody>
      </p:sp>
      <p:sp>
        <p:nvSpPr>
          <p:cNvPr id="5" name="Rectangle: Rounded Corners 4">
            <a:extLst>
              <a:ext uri="{FF2B5EF4-FFF2-40B4-BE49-F238E27FC236}">
                <a16:creationId xmlns="" xmlns:a16="http://schemas.microsoft.com/office/drawing/2014/main" id="{E1C7B1F9-CA67-43C6-AE18-33BF3B52F36B}"/>
              </a:ext>
            </a:extLst>
          </p:cNvPr>
          <p:cNvSpPr/>
          <p:nvPr/>
        </p:nvSpPr>
        <p:spPr>
          <a:xfrm>
            <a:off x="1595259" y="3701845"/>
            <a:ext cx="8477889" cy="1533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Defining relative clauses tell us which one of a group of things/people we are talking about. The sentence doesn’t usually make complete sense without the relative clause. </a:t>
            </a:r>
          </a:p>
        </p:txBody>
      </p:sp>
    </p:spTree>
    <p:extLst>
      <p:ext uri="{BB962C8B-B14F-4D97-AF65-F5344CB8AC3E}">
        <p14:creationId xmlns:p14="http://schemas.microsoft.com/office/powerpoint/2010/main" val="505418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 xmlns:a16="http://schemas.microsoft.com/office/drawing/2014/main" id="{EBCEA2AB-4EC0-894F-9C48-DF6E44FE0776}"/>
              </a:ext>
            </a:extLst>
          </p:cNvPr>
          <p:cNvSpPr/>
          <p:nvPr/>
        </p:nvSpPr>
        <p:spPr>
          <a:xfrm>
            <a:off x="619433" y="1327354"/>
            <a:ext cx="10869562" cy="5530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pPr marL="457200" indent="-457200">
              <a:buFont typeface="Arial" pitchFamily="34" charset="0"/>
              <a:buChar char="•"/>
            </a:pPr>
            <a:r>
              <a:rPr lang="en-US" sz="2800" dirty="0">
                <a:solidFill>
                  <a:schemeClr val="bg1"/>
                </a:solidFill>
                <a:latin typeface="Calibri" charset="0"/>
                <a:ea typeface="Calibri" charset="0"/>
                <a:cs typeface="Calibri" charset="0"/>
              </a:rPr>
              <a:t>Defining relative clauses are not separated from the rest of the sentence by commas.</a:t>
            </a:r>
          </a:p>
          <a:p>
            <a:r>
              <a:rPr lang="en-US" sz="2800" i="1" dirty="0">
                <a:solidFill>
                  <a:schemeClr val="bg1"/>
                </a:solidFill>
                <a:latin typeface="Calibri" charset="0"/>
                <a:ea typeface="Calibri" charset="0"/>
                <a:cs typeface="Calibri" charset="0"/>
              </a:rPr>
              <a:t>      </a:t>
            </a:r>
            <a:r>
              <a:rPr lang="en-US" sz="2800" i="1" dirty="0">
                <a:solidFill>
                  <a:srgbClr val="FF0000"/>
                </a:solidFill>
                <a:latin typeface="Calibri" charset="0"/>
                <a:ea typeface="Calibri" charset="0"/>
                <a:cs typeface="Calibri" charset="0"/>
              </a:rPr>
              <a:t>This is the DVD which I told you about the other day.</a:t>
            </a: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We can also use that to introduce the relative clause.</a:t>
            </a:r>
          </a:p>
          <a:p>
            <a:r>
              <a:rPr lang="en-US" sz="2800" i="1" dirty="0">
                <a:solidFill>
                  <a:schemeClr val="bg1"/>
                </a:solidFill>
                <a:latin typeface="Calibri" charset="0"/>
                <a:ea typeface="Calibri" charset="0"/>
                <a:cs typeface="Calibri" charset="0"/>
              </a:rPr>
              <a:t>      </a:t>
            </a:r>
            <a:r>
              <a:rPr lang="en-US" sz="2800" i="1" dirty="0">
                <a:solidFill>
                  <a:srgbClr val="FF0000"/>
                </a:solidFill>
                <a:latin typeface="Calibri" charset="0"/>
                <a:ea typeface="Calibri" charset="0"/>
                <a:cs typeface="Calibri" charset="0"/>
              </a:rPr>
              <a:t>This is the DVD that I told you about the other day.</a:t>
            </a: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We can often leave out the word which introduced the relative clause when it is the object of the clause.</a:t>
            </a:r>
          </a:p>
          <a:p>
            <a:r>
              <a:rPr lang="en-US" sz="2800" i="1" dirty="0">
                <a:solidFill>
                  <a:schemeClr val="bg1"/>
                </a:solidFill>
                <a:latin typeface="Calibri" charset="0"/>
                <a:ea typeface="Calibri" charset="0"/>
                <a:cs typeface="Calibri" charset="0"/>
              </a:rPr>
              <a:t>      </a:t>
            </a:r>
            <a:r>
              <a:rPr lang="en-US" sz="2800" i="1" dirty="0">
                <a:solidFill>
                  <a:srgbClr val="FF0000"/>
                </a:solidFill>
                <a:latin typeface="Calibri" charset="0"/>
                <a:ea typeface="Calibri" charset="0"/>
                <a:cs typeface="Calibri" charset="0"/>
              </a:rPr>
              <a:t>This is the DVD I told you about the other day.</a:t>
            </a:r>
          </a:p>
          <a:p>
            <a:pPr marL="457200" indent="-457200">
              <a:buFont typeface="Arial" panose="020B0604020202020204" pitchFamily="34" charset="0"/>
              <a:buChar char="•"/>
            </a:pPr>
            <a:r>
              <a:rPr lang="en-US" sz="2800" dirty="0">
                <a:solidFill>
                  <a:schemeClr val="bg1"/>
                </a:solidFill>
                <a:latin typeface="Calibri" charset="0"/>
                <a:ea typeface="Calibri" charset="0"/>
                <a:cs typeface="Calibri" charset="0"/>
              </a:rPr>
              <a:t>Notice that we do not need a preposition when we use where or when.</a:t>
            </a:r>
          </a:p>
          <a:p>
            <a:r>
              <a:rPr lang="en-US" sz="2800" i="1" dirty="0">
                <a:solidFill>
                  <a:schemeClr val="bg1"/>
                </a:solidFill>
                <a:latin typeface="Calibri" charset="0"/>
                <a:ea typeface="Calibri" charset="0"/>
                <a:cs typeface="Calibri" charset="0"/>
              </a:rPr>
              <a:t>     </a:t>
            </a:r>
            <a:r>
              <a:rPr lang="en-US" sz="2800" i="1" dirty="0">
                <a:solidFill>
                  <a:srgbClr val="FF0000"/>
                </a:solidFill>
                <a:latin typeface="Calibri" charset="0"/>
                <a:ea typeface="Calibri" charset="0"/>
                <a:cs typeface="Calibri" charset="0"/>
              </a:rPr>
              <a:t>The theatre where I first acted is somewhere around here.</a:t>
            </a:r>
          </a:p>
          <a:p>
            <a:r>
              <a:rPr lang="en-US" sz="2800" i="1" dirty="0">
                <a:solidFill>
                  <a:srgbClr val="FF0000"/>
                </a:solidFill>
                <a:latin typeface="Calibri" charset="0"/>
                <a:ea typeface="Calibri" charset="0"/>
                <a:cs typeface="Calibri" charset="0"/>
              </a:rPr>
              <a:t>     </a:t>
            </a:r>
            <a:r>
              <a:rPr lang="en-US" sz="2800" i="1" strike="sngStrike" dirty="0">
                <a:solidFill>
                  <a:srgbClr val="FF0000"/>
                </a:solidFill>
                <a:latin typeface="Calibri" charset="0"/>
                <a:ea typeface="Calibri" charset="0"/>
                <a:cs typeface="Calibri" charset="0"/>
              </a:rPr>
              <a:t>The theatre where I first acted in is somewhere here.</a:t>
            </a:r>
          </a:p>
          <a:p>
            <a:endParaRPr lang="en-US" sz="2800" i="1" dirty="0">
              <a:solidFill>
                <a:srgbClr val="FF0000"/>
              </a:solidFill>
              <a:latin typeface="Calibri" charset="0"/>
              <a:ea typeface="Calibri" charset="0"/>
              <a:cs typeface="Calibri" charset="0"/>
            </a:endParaRPr>
          </a:p>
          <a:p>
            <a:endParaRPr lang="en-US" sz="2800" i="1" dirty="0">
              <a:solidFill>
                <a:schemeClr val="bg1"/>
              </a:solidFill>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1" y="290762"/>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290762"/>
            <a:ext cx="2376972" cy="968991"/>
          </a:xfrm>
          <a:prstGeom prst="rect">
            <a:avLst/>
          </a:prstGeom>
        </p:spPr>
      </p:pic>
      <p:sp>
        <p:nvSpPr>
          <p:cNvPr id="6" name="Rectangle 5">
            <a:extLst>
              <a:ext uri="{FF2B5EF4-FFF2-40B4-BE49-F238E27FC236}">
                <a16:creationId xmlns="" xmlns:a16="http://schemas.microsoft.com/office/drawing/2014/main" id="{6042AC8F-C617-8540-A5BD-0D218871DB0D}"/>
              </a:ext>
            </a:extLst>
          </p:cNvPr>
          <p:cNvSpPr/>
          <p:nvPr/>
        </p:nvSpPr>
        <p:spPr>
          <a:xfrm>
            <a:off x="7176369" y="265471"/>
            <a:ext cx="4350328"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398456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33778" y="260522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Here’s a photo of the hotel where we stayed in when we were in Beijing. </a:t>
            </a:r>
            <a:endParaRPr lang="en-US" sz="2800" i="1" dirty="0" smtClean="0">
              <a:solidFill>
                <a:schemeClr val="bg1"/>
              </a:solidFill>
              <a:latin typeface="Calibri" panose="020F0502020204030204" pitchFamily="34" charset="0"/>
              <a:cs typeface="Calibri" panose="020F0502020204030204" pitchFamily="34" charset="0"/>
            </a:endParaRP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Here’s a photo of the hotel where we stayed when we were in Beijing.</a:t>
            </a:r>
          </a:p>
        </p:txBody>
      </p:sp>
      <p:sp>
        <p:nvSpPr>
          <p:cNvPr id="6" name="Rectangle 5">
            <a:extLst>
              <a:ext uri="{FF2B5EF4-FFF2-40B4-BE49-F238E27FC236}">
                <a16:creationId xmlns="" xmlns:a16="http://schemas.microsoft.com/office/drawing/2014/main" id="{6042AC8F-C617-8540-A5BD-0D218871DB0D}"/>
              </a:ext>
            </a:extLst>
          </p:cNvPr>
          <p:cNvSpPr/>
          <p:nvPr/>
        </p:nvSpPr>
        <p:spPr>
          <a:xfrm>
            <a:off x="7093975" y="449938"/>
            <a:ext cx="4384664" cy="112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b="1" dirty="0">
              <a:latin typeface="Calibri" charset="0"/>
              <a:ea typeface="Calibri" charset="0"/>
              <a:cs typeface="Calibri"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533779" y="2409332"/>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He is a person for who very few people feel much sympathy.</a:t>
            </a:r>
          </a:p>
          <a:p>
            <a:endParaRPr lang="en-US" sz="2800" i="1" dirty="0">
              <a:solidFill>
                <a:schemeClr val="bg1"/>
              </a:solidFill>
              <a:latin typeface="Calibri" panose="020F0502020204030204" pitchFamily="34" charset="0"/>
              <a:cs typeface="Calibri" panose="020F0502020204030204" pitchFamily="34" charset="0"/>
            </a:endParaRPr>
          </a:p>
          <a:p>
            <a:r>
              <a:rPr lang="en-US" sz="2800" i="1" dirty="0">
                <a:solidFill>
                  <a:schemeClr val="bg1"/>
                </a:solidFill>
                <a:latin typeface="Calibri" panose="020F0502020204030204" pitchFamily="34" charset="0"/>
                <a:cs typeface="Calibri" panose="020F0502020204030204" pitchFamily="34" charset="0"/>
              </a:rPr>
              <a:t>He is a person for whom </a:t>
            </a:r>
            <a:r>
              <a:rPr lang="en-US" sz="2800" i="1" dirty="0" smtClean="0">
                <a:solidFill>
                  <a:schemeClr val="bg1"/>
                </a:solidFill>
                <a:latin typeface="Calibri" panose="020F0502020204030204" pitchFamily="34" charset="0"/>
                <a:cs typeface="Calibri" panose="020F0502020204030204" pitchFamily="34" charset="0"/>
              </a:rPr>
              <a:t>very </a:t>
            </a:r>
            <a:r>
              <a:rPr lang="en-US" sz="2800" i="1" dirty="0">
                <a:solidFill>
                  <a:schemeClr val="bg1"/>
                </a:solidFill>
                <a:latin typeface="Calibri" panose="020F0502020204030204" pitchFamily="34" charset="0"/>
                <a:cs typeface="Calibri" panose="020F0502020204030204" pitchFamily="34" charset="0"/>
              </a:rPr>
              <a:t>few people feel much sympathy.</a:t>
            </a: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 xmlns:a16="http://schemas.microsoft.com/office/drawing/2014/main" id="{C633668A-C180-4A05-AB4F-6AAFDE5258A4}"/>
              </a:ext>
            </a:extLst>
          </p:cNvPr>
          <p:cNvSpPr/>
          <p:nvPr/>
        </p:nvSpPr>
        <p:spPr>
          <a:xfrm>
            <a:off x="619434" y="2654709"/>
            <a:ext cx="10220631" cy="293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 xmlns:a16="http://schemas.microsoft.com/office/drawing/2014/main" id="{5A998593-0AF6-46CA-B7D5-177946EB5FA5}"/>
              </a:ext>
            </a:extLst>
          </p:cNvPr>
          <p:cNvSpPr txBox="1"/>
          <p:nvPr/>
        </p:nvSpPr>
        <p:spPr>
          <a:xfrm>
            <a:off x="697751" y="3058607"/>
            <a:ext cx="9911167" cy="3539430"/>
          </a:xfrm>
          <a:prstGeom prst="rect">
            <a:avLst/>
          </a:prstGeom>
          <a:noFill/>
        </p:spPr>
        <p:txBody>
          <a:bodyPr wrap="square" rtlCol="0">
            <a:spAutoFit/>
          </a:bodyPr>
          <a:lstStyle/>
          <a:p>
            <a:pPr algn="just"/>
            <a:r>
              <a:rPr lang="en-US" sz="2800" i="1" dirty="0" smtClean="0">
                <a:solidFill>
                  <a:schemeClr val="bg1"/>
                </a:solidFill>
                <a:latin typeface="Calibri" panose="020F0502020204030204" pitchFamily="34" charset="0"/>
                <a:cs typeface="Calibri" panose="020F0502020204030204" pitchFamily="34" charset="0"/>
              </a:rPr>
              <a:t>This </a:t>
            </a:r>
            <a:r>
              <a:rPr lang="en-US" sz="2800" i="1" dirty="0">
                <a:solidFill>
                  <a:schemeClr val="bg1"/>
                </a:solidFill>
                <a:latin typeface="Calibri" panose="020F0502020204030204" pitchFamily="34" charset="0"/>
                <a:cs typeface="Calibri" panose="020F0502020204030204" pitchFamily="34" charset="0"/>
              </a:rPr>
              <a:t>is the first occasion on which the leaders of these two countries have met. </a:t>
            </a:r>
            <a:endParaRPr lang="en-US" sz="2800" i="1" dirty="0" smtClean="0">
              <a:solidFill>
                <a:schemeClr val="bg1"/>
              </a:solidFill>
              <a:latin typeface="Calibri" panose="020F0502020204030204" pitchFamily="34" charset="0"/>
              <a:cs typeface="Calibri" panose="020F0502020204030204" pitchFamily="34" charset="0"/>
            </a:endParaRPr>
          </a:p>
          <a:p>
            <a:pPr algn="just"/>
            <a:endParaRPr lang="en-US" sz="2800" i="1" dirty="0" smtClean="0">
              <a:solidFill>
                <a:schemeClr val="bg1"/>
              </a:solidFill>
              <a:latin typeface="Calibri" panose="020F0502020204030204" pitchFamily="34" charset="0"/>
              <a:cs typeface="Calibri" panose="020F0502020204030204" pitchFamily="34" charset="0"/>
            </a:endParaRPr>
          </a:p>
          <a:p>
            <a:pPr algn="just"/>
            <a:r>
              <a:rPr lang="en-US" sz="2800" i="1" dirty="0" smtClean="0">
                <a:solidFill>
                  <a:schemeClr val="bg1"/>
                </a:solidFill>
                <a:latin typeface="Calibri" panose="020F0502020204030204" pitchFamily="34" charset="0"/>
                <a:cs typeface="Calibri" panose="020F0502020204030204" pitchFamily="34" charset="0"/>
              </a:rPr>
              <a:t>This is the first occasion where the leaders of these two countries have met.</a:t>
            </a:r>
          </a:p>
          <a:p>
            <a:endParaRPr lang="en-US" sz="2800" i="1" dirty="0" smtClean="0">
              <a:solidFill>
                <a:schemeClr val="bg1"/>
              </a:solidFill>
              <a:latin typeface="Calibri" panose="020F0502020204030204" pitchFamily="34" charset="0"/>
              <a:cs typeface="Calibri" panose="020F0502020204030204" pitchFamily="34" charset="0"/>
            </a:endParaRPr>
          </a:p>
          <a:p>
            <a:endParaRPr lang="en-US" sz="2800" i="1" dirty="0" smtClean="0">
              <a:solidFill>
                <a:schemeClr val="bg1"/>
              </a:solidFill>
              <a:latin typeface="Calibri" panose="020F0502020204030204" pitchFamily="34" charset="0"/>
              <a:cs typeface="Calibri" panose="020F0502020204030204" pitchFamily="34" charset="0"/>
            </a:endParaRPr>
          </a:p>
          <a:p>
            <a:endParaRPr lang="en-US" sz="2800" i="1" dirty="0">
              <a:solidFill>
                <a:schemeClr val="bg1"/>
              </a:solidFill>
              <a:latin typeface="Calibri" panose="020F0502020204030204" pitchFamily="34" charset="0"/>
              <a:cs typeface="Calibri" panose="020F0502020204030204" pitchFamily="34" charset="0"/>
            </a:endParaRPr>
          </a:p>
        </p:txBody>
      </p:sp>
      <p:pic>
        <p:nvPicPr>
          <p:cNvPr id="9"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Defining </a:t>
              </a:r>
              <a:r>
                <a:rPr lang="en-US" sz="2400" dirty="0">
                  <a:solidFill>
                    <a:schemeClr val="lt1"/>
                  </a:solidFill>
                  <a:latin typeface="Calibri" panose="020F0502020204030204" pitchFamily="34" charset="0"/>
                  <a:ea typeface="Calibri"/>
                  <a:cs typeface="Calibri" panose="020F0502020204030204" pitchFamily="34" charset="0"/>
                  <a:sym typeface="Calibri"/>
                </a:rPr>
                <a:t>R</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elative </a:t>
              </a:r>
              <a:r>
                <a:rPr lang="en-US" sz="2400" dirty="0">
                  <a:solidFill>
                    <a:schemeClr val="lt1"/>
                  </a:solidFill>
                  <a:latin typeface="Calibri" panose="020F0502020204030204" pitchFamily="34" charset="0"/>
                  <a:ea typeface="Calibri"/>
                  <a:cs typeface="Calibri" panose="020F0502020204030204" pitchFamily="34" charset="0"/>
                  <a:sym typeface="Calibri"/>
                </a:rPr>
                <a:t>C</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lauses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754762" y="3274142"/>
            <a:ext cx="4668332" cy="1762671"/>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Engineering</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ინჟინერია</a:t>
            </a:r>
          </a:p>
          <a:p>
            <a:pPr lvl="0" algn="ct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227650" y="556123"/>
            <a:ext cx="442608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507802" y="489746"/>
            <a:ext cx="5865779"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err="1">
                <a:solidFill>
                  <a:schemeClr val="bg1"/>
                </a:solidFill>
                <a:latin typeface="Calibri" panose="020F0502020204030204" pitchFamily="34" charset="0"/>
                <a:cs typeface="Calibri" panose="020F0502020204030204" pitchFamily="34" charset="0"/>
              </a:rPr>
              <a:t>გაკვეთილის</a:t>
            </a:r>
            <a:r>
              <a:rPr lang="en-US" sz="3400" dirty="0">
                <a:solidFill>
                  <a:schemeClr val="bg1"/>
                </a:solidFill>
                <a:latin typeface="Calibri" panose="020F0502020204030204" pitchFamily="34" charset="0"/>
                <a:cs typeface="Calibri" panose="020F0502020204030204" pitchFamily="34" charset="0"/>
              </a:rPr>
              <a:t>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 xmlns:a16="http://schemas.microsoft.com/office/drawing/2014/main" id="{C633668A-C180-4A05-AB4F-6AAFDE5258A4}"/>
              </a:ext>
            </a:extLst>
          </p:cNvPr>
          <p:cNvSpPr/>
          <p:nvPr/>
        </p:nvSpPr>
        <p:spPr>
          <a:xfrm>
            <a:off x="692262" y="2716845"/>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 xmlns:a16="http://schemas.microsoft.com/office/drawing/2014/main" id="{20BD67DF-B55F-3B41-8E9D-D3A0EFBDB28E}"/>
              </a:ext>
            </a:extLst>
          </p:cNvPr>
          <p:cNvSpPr txBox="1">
            <a:spLocks/>
          </p:cNvSpPr>
          <p:nvPr/>
        </p:nvSpPr>
        <p:spPr>
          <a:xfrm>
            <a:off x="692262" y="2920753"/>
            <a:ext cx="10684338" cy="152889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b="1" dirty="0">
                <a:solidFill>
                  <a:schemeClr val="bg1"/>
                </a:solidFill>
                <a:latin typeface="Calibri" charset="0"/>
                <a:ea typeface="Calibri" charset="0"/>
                <a:cs typeface="Calibri" charset="0"/>
              </a:rPr>
              <a:t>Write a paragraph describing the most fascinating building in your </a:t>
            </a:r>
            <a:r>
              <a:rPr lang="en-US" b="1">
                <a:solidFill>
                  <a:schemeClr val="bg1"/>
                </a:solidFill>
                <a:latin typeface="Calibri" charset="0"/>
                <a:ea typeface="Calibri" charset="0"/>
                <a:cs typeface="Calibri" charset="0"/>
              </a:rPr>
              <a:t>town.</a:t>
            </a:r>
            <a:endParaRPr lang="en-US" b="1" dirty="0">
              <a:solidFill>
                <a:schemeClr val="bg1"/>
              </a:solidFill>
              <a:latin typeface="Calibri" charset="0"/>
              <a:ea typeface="Calibri" charset="0"/>
              <a:cs typeface="Calibri" charset="0"/>
            </a:endParaRPr>
          </a:p>
        </p:txBody>
      </p:sp>
      <p:sp>
        <p:nvSpPr>
          <p:cNvPr id="7" name="Rectangle 6">
            <a:extLst>
              <a:ext uri="{FF2B5EF4-FFF2-40B4-BE49-F238E27FC236}">
                <a16:creationId xmlns=""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108723" y="457200"/>
            <a:ext cx="4194816" cy="1224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144495" y="658869"/>
            <a:ext cx="413040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 xmlns:a16="http://schemas.microsoft.com/office/drawing/2014/main" id="{6AD9A7B7-2E7A-4C45-8448-1D4A0B159BF3}"/>
              </a:ext>
            </a:extLst>
          </p:cNvPr>
          <p:cNvSpPr/>
          <p:nvPr/>
        </p:nvSpPr>
        <p:spPr>
          <a:xfrm>
            <a:off x="2905433" y="4365522"/>
            <a:ext cx="6171770" cy="1353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Calibri" panose="020F0502020204030204" pitchFamily="34" charset="0"/>
                <a:cs typeface="Calibri" panose="020F0502020204030204" pitchFamily="34" charset="0"/>
              </a:rPr>
              <a:t>What kind of building is it?</a:t>
            </a:r>
            <a:endParaRPr lang="en-US" sz="32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2920180" y="2698954"/>
            <a:ext cx="6164826" cy="1460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itchFamily="34" charset="0"/>
              </a:rPr>
              <a:t>Which is the most amazing building in your home city?</a:t>
            </a:r>
            <a:endParaRPr lang="en-US" sz="32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 xmlns:a16="http://schemas.microsoft.com/office/drawing/2014/main" id="{A496D01A-79D0-4890-9C5F-709630ED59D2}"/>
              </a:ext>
            </a:extLst>
          </p:cNvPr>
          <p:cNvSpPr/>
          <p:nvPr/>
        </p:nvSpPr>
        <p:spPr>
          <a:xfrm>
            <a:off x="974036" y="2114867"/>
            <a:ext cx="10616989" cy="44253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The CN Tower is a telecommunications tower in Toronto, Ontario, Canada. It is 553.33 metres tall and </a:t>
            </a:r>
            <a:r>
              <a:rPr lang="en-US" sz="2400" dirty="0" smtClean="0">
                <a:latin typeface="Calibri" charset="0"/>
                <a:ea typeface="Calibri" charset="0"/>
                <a:cs typeface="Calibri" charset="0"/>
              </a:rPr>
              <a:t>it is </a:t>
            </a:r>
            <a:r>
              <a:rPr lang="en-US" sz="2400" dirty="0">
                <a:latin typeface="Calibri" charset="0"/>
                <a:ea typeface="Calibri" charset="0"/>
                <a:cs typeface="Calibri" charset="0"/>
              </a:rPr>
              <a:t>the tallest free-standing structure (meaning it cannot have wires to keep it standing) in Canada, North America, and the Western Hemisphere. It is not the tallest building as there are no floors for people to work or live in. That title goes to One World Trade Center in New York City, New York, United States, which is a bit shorter at 541 metres tall. It is not the tallest structure of any kind in the Americas either, as the KVLY-TV mast in North Dakota, also in the United States, is taller at 629 metres, but that needs wires to keep it upright. Today, the CN Tower is an important icon of Toronto and has more than two million tourists and visitors every year.</a:t>
            </a:r>
          </a:p>
        </p:txBody>
      </p:sp>
      <p:pic>
        <p:nvPicPr>
          <p:cNvPr id="8" name="Google Shape;90;p1">
            <a:extLst>
              <a:ext uri="{FF2B5EF4-FFF2-40B4-BE49-F238E27FC236}">
                <a16:creationId xmlns=""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7506928" y="2684206"/>
            <a:ext cx="2905432" cy="166002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a:solidFill>
                  <a:schemeClr val="bg1"/>
                </a:solidFill>
                <a:latin typeface="Calibri" charset="0"/>
                <a:ea typeface="Calibri" charset="0"/>
                <a:cs typeface="Calibri" charset="0"/>
              </a:rPr>
              <a:t>a</a:t>
            </a:r>
            <a:r>
              <a:rPr lang="en-US" sz="2400" b="1" dirty="0" smtClean="0">
                <a:solidFill>
                  <a:schemeClr val="bg1"/>
                </a:solidFill>
                <a:latin typeface="Calibri" charset="0"/>
                <a:ea typeface="Calibri" charset="0"/>
                <a:cs typeface="Calibri" charset="0"/>
              </a:rPr>
              <a:t>rch</a:t>
            </a:r>
            <a:endParaRPr lang="en-US" sz="2400" b="1" dirty="0">
              <a:solidFill>
                <a:schemeClr val="bg1"/>
              </a:solidFill>
              <a:latin typeface="Calibri" charset="0"/>
              <a:ea typeface="Calibri" charset="0"/>
              <a:cs typeface="Calibri" charset="0"/>
            </a:endParaRPr>
          </a:p>
          <a:p>
            <a:pPr lvl="0" algn="ct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lvl="0" algn="ctr"/>
            <a:r>
              <a:rPr lang="ka-GE" sz="2400" b="1" dirty="0">
                <a:solidFill>
                  <a:schemeClr val="bg1"/>
                </a:solidFill>
                <a:latin typeface="Calibri" charset="0"/>
                <a:ea typeface="Calibri" charset="0"/>
                <a:cs typeface="Calibri" charset="0"/>
              </a:rPr>
              <a:t>თაღი</a:t>
            </a:r>
          </a:p>
        </p:txBody>
      </p:sp>
      <p:sp>
        <p:nvSpPr>
          <p:cNvPr id="28" name="Google Shape;168;g8d3272b2c0_0_186"/>
          <p:cNvSpPr/>
          <p:nvPr/>
        </p:nvSpPr>
        <p:spPr>
          <a:xfrm>
            <a:off x="870154" y="2418735"/>
            <a:ext cx="3008671" cy="179930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smtClean="0">
                <a:solidFill>
                  <a:schemeClr val="bg1"/>
                </a:solidFill>
                <a:latin typeface="Calibri" charset="0"/>
                <a:ea typeface="Calibri" charset="0"/>
                <a:cs typeface="Calibri" charset="0"/>
              </a:rPr>
              <a:t>facade</a:t>
            </a:r>
            <a:endParaRPr lang="en-US" sz="2400" b="1" dirty="0">
              <a:solidFill>
                <a:schemeClr val="bg1"/>
              </a:solidFill>
              <a:latin typeface="Calibri" charset="0"/>
              <a:ea typeface="Calibri" charset="0"/>
              <a:cs typeface="Calibri" charset="0"/>
            </a:endParaRPr>
          </a:p>
          <a:p>
            <a:pPr lvl="0" algn="ctr"/>
            <a:r>
              <a:rPr lang="en-US" sz="2400" b="1" dirty="0">
                <a:solidFill>
                  <a:schemeClr val="bg1"/>
                </a:solidFill>
                <a:latin typeface="Calibri" charset="0"/>
                <a:ea typeface="Calibri" charset="0"/>
                <a:cs typeface="Calibri" charset="0"/>
              </a:rPr>
              <a:t>(n.)</a:t>
            </a:r>
            <a:endParaRPr lang="ka-GE" sz="2400" b="1" dirty="0">
              <a:solidFill>
                <a:schemeClr val="bg1"/>
              </a:solidFill>
              <a:latin typeface="Calibri" charset="0"/>
              <a:ea typeface="Calibri" charset="0"/>
              <a:cs typeface="Calibri" charset="0"/>
            </a:endParaRPr>
          </a:p>
          <a:p>
            <a:pPr lvl="0" algn="ctr"/>
            <a:r>
              <a:rPr lang="ka-GE" sz="2400" b="1" dirty="0">
                <a:solidFill>
                  <a:schemeClr val="bg1"/>
                </a:solidFill>
                <a:latin typeface="Calibri" charset="0"/>
                <a:ea typeface="Calibri" charset="0"/>
                <a:cs typeface="Calibri" charset="0"/>
              </a:rPr>
              <a:t>ფასადი</a:t>
            </a:r>
            <a:endParaRPr lang="en-US" sz="24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3495369" y="1578077"/>
            <a:ext cx="5987844" cy="5088193"/>
            <a:chOff x="3037428" y="-271604"/>
            <a:chExt cx="4979359" cy="6098554"/>
          </a:xfrm>
        </p:grpSpPr>
        <p:sp>
          <p:nvSpPr>
            <p:cNvPr id="148" name="Google Shape;148;g8d3272b2c0_0_186"/>
            <p:cNvSpPr/>
            <p:nvPr/>
          </p:nvSpPr>
          <p:spPr>
            <a:xfrm>
              <a:off x="3762896" y="1885042"/>
              <a:ext cx="1962143" cy="202196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662912" y="-271604"/>
              <a:ext cx="2575532" cy="182017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736499" y="46583"/>
              <a:ext cx="2292536" cy="94397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ka-GE" sz="2200" b="1" dirty="0" smtClean="0">
                  <a:solidFill>
                    <a:srgbClr val="FFFFFF"/>
                  </a:solidFill>
                  <a:latin typeface="Calibri" charset="0"/>
                  <a:ea typeface="Calibri" charset="0"/>
                  <a:cs typeface="Calibri" charset="0"/>
                  <a:sym typeface="Calibri"/>
                </a:rPr>
                <a:t>    </a:t>
              </a:r>
              <a:r>
                <a:rPr lang="en-US" sz="2200" b="1" dirty="0" smtClean="0">
                  <a:solidFill>
                    <a:srgbClr val="FFFFFF"/>
                  </a:solidFill>
                  <a:latin typeface="Calibri" charset="0"/>
                  <a:ea typeface="Calibri" charset="0"/>
                  <a:cs typeface="Calibri" charset="0"/>
                  <a:sym typeface="Calibri"/>
                </a:rPr>
                <a:t>pillar</a:t>
              </a:r>
              <a:endParaRPr lang="en-US" sz="22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200" b="1" dirty="0" smtClean="0">
                  <a:solidFill>
                    <a:srgbClr val="FFFFFF"/>
                  </a:solidFill>
                  <a:latin typeface="Calibri" charset="0"/>
                  <a:ea typeface="Calibri" charset="0"/>
                  <a:cs typeface="Calibri" charset="0"/>
                  <a:sym typeface="Calibri"/>
                </a:rPr>
                <a:t>   (</a:t>
              </a:r>
              <a:r>
                <a:rPr lang="en-US" sz="2200" b="1" dirty="0">
                  <a:solidFill>
                    <a:srgbClr val="FFFFFF"/>
                  </a:solidFill>
                  <a:latin typeface="Calibri" charset="0"/>
                  <a:ea typeface="Calibri" charset="0"/>
                  <a:cs typeface="Calibri" charset="0"/>
                  <a:sym typeface="Calibri"/>
                </a:rPr>
                <a:t>n.)</a:t>
              </a:r>
            </a:p>
            <a:p>
              <a:pPr marL="0" marR="0" lvl="0" indent="0" algn="ctr" rtl="0">
                <a:lnSpc>
                  <a:spcPct val="90000"/>
                </a:lnSpc>
                <a:spcBef>
                  <a:spcPts val="630"/>
                </a:spcBef>
                <a:spcAft>
                  <a:spcPts val="0"/>
                </a:spcAft>
                <a:buClr>
                  <a:srgbClr val="000000"/>
                </a:buClr>
                <a:buFont typeface="Arial"/>
                <a:buNone/>
              </a:pPr>
              <a:r>
                <a:rPr lang="en-US" sz="2200" b="1" dirty="0" smtClean="0">
                  <a:solidFill>
                    <a:srgbClr val="FFFFFF"/>
                  </a:solidFill>
                  <a:latin typeface="Calibri" charset="0"/>
                  <a:ea typeface="Calibri" charset="0"/>
                  <a:cs typeface="Calibri" charset="0"/>
                  <a:sym typeface="Calibri"/>
                </a:rPr>
                <a:t>   </a:t>
              </a:r>
              <a:r>
                <a:rPr lang="ka-GE" sz="2200" b="1" dirty="0" smtClean="0">
                  <a:solidFill>
                    <a:srgbClr val="FFFFFF"/>
                  </a:solidFill>
                  <a:latin typeface="Calibri" charset="0"/>
                  <a:ea typeface="Calibri" charset="0"/>
                  <a:cs typeface="Calibri" charset="0"/>
                  <a:sym typeface="Calibri"/>
                </a:rPr>
                <a:t>სვეტი</a:t>
              </a:r>
              <a:r>
                <a:rPr lang="ka-GE" sz="2200" b="1" dirty="0">
                  <a:solidFill>
                    <a:srgbClr val="FFFFFF"/>
                  </a:solidFill>
                  <a:latin typeface="Calibri" charset="0"/>
                  <a:ea typeface="Calibri" charset="0"/>
                  <a:cs typeface="Calibri" charset="0"/>
                  <a:sym typeface="Calibri"/>
                </a:rPr>
                <a:t>, კოლონა</a:t>
              </a:r>
              <a:endParaRPr sz="22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514843" y="3564298"/>
              <a:ext cx="2501944" cy="226265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chemeClr val="bg1"/>
                  </a:solidFill>
                  <a:latin typeface="Calibri" charset="0"/>
                  <a:ea typeface="Calibri" charset="0"/>
                  <a:cs typeface="Calibri" charset="0"/>
                </a:rPr>
                <a:t>            </a:t>
              </a:r>
              <a:endParaRPr lang="ka-GE" sz="2400" b="1"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ka-GE" sz="2400" b="1" dirty="0" smtClean="0">
                  <a:solidFill>
                    <a:schemeClr val="bg1"/>
                  </a:solidFill>
                  <a:latin typeface="Calibri" charset="0"/>
                  <a:ea typeface="Calibri" charset="0"/>
                  <a:cs typeface="Calibri" charset="0"/>
                </a:rPr>
                <a:t> </a:t>
              </a:r>
              <a:r>
                <a:rPr lang="en-US" sz="2400" b="1" dirty="0" smtClean="0">
                  <a:solidFill>
                    <a:schemeClr val="bg1"/>
                  </a:solidFill>
                  <a:latin typeface="Calibri" charset="0"/>
                  <a:ea typeface="Calibri" charset="0"/>
                  <a:cs typeface="Calibri" charset="0"/>
                </a:rPr>
                <a:t> spire</a:t>
              </a:r>
              <a:endParaRPr lang="ka-GE" sz="2400" b="1" dirty="0" smtClean="0">
                <a:solidFill>
                  <a:schemeClr val="bg1"/>
                </a:solidFill>
                <a:latin typeface="Calibri" charset="0"/>
                <a:ea typeface="Calibri" charset="0"/>
                <a:cs typeface="Calibri" charset="0"/>
              </a:endParaRPr>
            </a:p>
            <a:p>
              <a:pPr marL="0" lvl="0" indent="0" algn="ctr" rtl="0">
                <a:spcBef>
                  <a:spcPts val="0"/>
                </a:spcBef>
                <a:spcAft>
                  <a:spcPts val="0"/>
                </a:spcAft>
                <a:buNone/>
              </a:pPr>
              <a:r>
                <a:rPr lang="en-US" sz="2400" b="1" dirty="0" smtClean="0">
                  <a:solidFill>
                    <a:schemeClr val="bg1"/>
                  </a:solidFill>
                  <a:latin typeface="Calibri" charset="0"/>
                  <a:ea typeface="Calibri" charset="0"/>
                  <a:cs typeface="Calibri" charset="0"/>
                </a:rPr>
                <a:t>  (n.)</a:t>
              </a:r>
            </a:p>
            <a:p>
              <a:pPr marL="0" lvl="0" indent="0" algn="ctr" rtl="0">
                <a:spcBef>
                  <a:spcPts val="0"/>
                </a:spcBef>
                <a:spcAft>
                  <a:spcPts val="0"/>
                </a:spcAft>
                <a:buNone/>
              </a:pPr>
              <a:r>
                <a:rPr lang="ka-GE" sz="2400" dirty="0" smtClean="0">
                  <a:solidFill>
                    <a:schemeClr val="bg1"/>
                  </a:solidFill>
                  <a:latin typeface="Calibri" charset="0"/>
                  <a:ea typeface="Calibri" charset="0"/>
                  <a:cs typeface="Calibri" charset="0"/>
                </a:rPr>
                <a:t>   შპილი,     წვეტი</a:t>
              </a:r>
            </a:p>
            <a:p>
              <a:pPr marL="0" lvl="0" indent="0" algn="l" rtl="0">
                <a:spcBef>
                  <a:spcPts val="0"/>
                </a:spcBef>
                <a:spcAft>
                  <a:spcPts val="0"/>
                </a:spcAft>
                <a:buNone/>
              </a:pPr>
              <a:endParaRPr sz="2400"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cxnSp>
        <p:nvCxnSpPr>
          <p:cNvPr id="3" name="Straight Connector 2">
            <a:extLst>
              <a:ext uri="{FF2B5EF4-FFF2-40B4-BE49-F238E27FC236}">
                <a16:creationId xmlns="" xmlns:a16="http://schemas.microsoft.com/office/drawing/2014/main" id="{9CE2E9F6-ECFC-4E79-9334-E45B6F63DD91}"/>
              </a:ext>
            </a:extLst>
          </p:cNvPr>
          <p:cNvCxnSpPr>
            <a:cxnSpLocks/>
            <a:stCxn id="148" idx="0"/>
            <a:endCxn id="148" idx="0"/>
          </p:cNvCxnSpPr>
          <p:nvPr/>
        </p:nvCxnSpPr>
        <p:spPr>
          <a:xfrm>
            <a:off x="5547539" y="337742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1368520" y="4778477"/>
            <a:ext cx="3200400" cy="175505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400" b="1" dirty="0">
                <a:solidFill>
                  <a:schemeClr val="bg1"/>
                </a:solidFill>
                <a:latin typeface="Calibri" charset="0"/>
                <a:ea typeface="Calibri" charset="0"/>
                <a:cs typeface="Calibri" charset="0"/>
              </a:rPr>
              <a:t>f</a:t>
            </a:r>
            <a:r>
              <a:rPr lang="en-US" sz="2400" b="1" dirty="0" smtClean="0">
                <a:solidFill>
                  <a:schemeClr val="bg1"/>
                </a:solidFill>
                <a:latin typeface="Calibri" charset="0"/>
                <a:ea typeface="Calibri" charset="0"/>
                <a:cs typeface="Calibri" charset="0"/>
              </a:rPr>
              <a:t>oundation</a:t>
            </a:r>
            <a:endParaRPr lang="en-US" sz="2400" b="1" dirty="0">
              <a:solidFill>
                <a:schemeClr val="bg1"/>
              </a:solidFill>
              <a:latin typeface="Calibri" charset="0"/>
              <a:ea typeface="Calibri" charset="0"/>
              <a:cs typeface="Calibri" charset="0"/>
            </a:endParaRPr>
          </a:p>
          <a:p>
            <a:pPr lvl="0" algn="ctr"/>
            <a:r>
              <a:rPr lang="en-US" sz="2400" b="1" dirty="0">
                <a:solidFill>
                  <a:schemeClr val="bg1"/>
                </a:solidFill>
                <a:latin typeface="Calibri" charset="0"/>
                <a:ea typeface="Calibri" charset="0"/>
                <a:cs typeface="Calibri" charset="0"/>
              </a:rPr>
              <a:t>(n.) </a:t>
            </a:r>
          </a:p>
          <a:p>
            <a:pPr lvl="0" algn="ctr"/>
            <a:r>
              <a:rPr lang="ka-GE" sz="2400" b="1" dirty="0">
                <a:solidFill>
                  <a:schemeClr val="bg1"/>
                </a:solidFill>
                <a:latin typeface="Calibri" charset="0"/>
                <a:ea typeface="Calibri" charset="0"/>
                <a:cs typeface="Calibri" charset="0"/>
              </a:rPr>
              <a:t>საძირკველი</a:t>
            </a:r>
          </a:p>
        </p:txBody>
      </p:sp>
      <p:pic>
        <p:nvPicPr>
          <p:cNvPr id="42"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p:nvPr/>
        </p:nvCxnSpPr>
        <p:spPr>
          <a:xfrm flipV="1">
            <a:off x="5737123" y="3038170"/>
            <a:ext cx="1" cy="560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18787" y="3670500"/>
            <a:ext cx="1527619" cy="34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46090" y="3657600"/>
            <a:ext cx="1135626" cy="501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7318" y="4616245"/>
            <a:ext cx="1297856" cy="707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63777" y="4846855"/>
            <a:ext cx="874442" cy="418319"/>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 xmlns:a16="http://schemas.microsoft.com/office/drawing/2014/main" id="{748FA8E3-2CE3-3647-992D-018F0126A7B0}"/>
              </a:ext>
            </a:extLst>
          </p:cNvPr>
          <p:cNvSpPr/>
          <p:nvPr/>
        </p:nvSpPr>
        <p:spPr>
          <a:xfrm>
            <a:off x="8657303" y="383457"/>
            <a:ext cx="2915336" cy="1297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1639" y="1964988"/>
            <a:ext cx="3431400"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facade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648021" y="4376118"/>
            <a:ext cx="5138637"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ფასადი</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 xmlns:a16="http://schemas.microsoft.com/office/drawing/2014/main" id="{748FA8E3-2CE3-3647-992D-018F0126A7B0}"/>
              </a:ext>
            </a:extLst>
          </p:cNvPr>
          <p:cNvSpPr/>
          <p:nvPr/>
        </p:nvSpPr>
        <p:spPr>
          <a:xfrm>
            <a:off x="8701548" y="501445"/>
            <a:ext cx="3062820" cy="1297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a:t>
            </a:r>
            <a:r>
              <a:rPr lang="en-US" sz="2400" i="1" strike="noStrike" cap="none" dirty="0" smtClean="0">
                <a:solidFill>
                  <a:srgbClr val="FF0000"/>
                </a:solidFill>
                <a:latin typeface="Calibri" panose="020F0502020204030204" pitchFamily="34" charset="0"/>
                <a:ea typeface="Calibri"/>
                <a:cs typeface="Calibri" panose="020F0502020204030204" pitchFamily="34" charset="0"/>
                <a:sym typeface="Calibri"/>
              </a:rPr>
              <a:t>facade</a:t>
            </a:r>
            <a:r>
              <a:rPr lang="en-US" sz="2400" i="1" strike="noStrike" cap="none" dirty="0" smtClean="0">
                <a:solidFill>
                  <a:srgbClr val="FFFFFF"/>
                </a:solidFill>
                <a:latin typeface="Calibri" panose="020F0502020204030204" pitchFamily="34" charset="0"/>
                <a:ea typeface="Calibri"/>
                <a:cs typeface="Calibri" panose="020F0502020204030204" pitchFamily="34" charset="0"/>
                <a:sym typeface="Calibri"/>
              </a:rPr>
              <a: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is made of limestone.</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2" name="Picture 1">
            <a:extLst>
              <a:ext uri="{FF2B5EF4-FFF2-40B4-BE49-F238E27FC236}">
                <a16:creationId xmlns="" xmlns:a16="http://schemas.microsoft.com/office/drawing/2014/main" id="{43199918-0F00-4B66-990B-2CB44E38A3D0}"/>
              </a:ext>
            </a:extLst>
          </p:cNvPr>
          <p:cNvPicPr>
            <a:picLocks noChangeAspect="1"/>
          </p:cNvPicPr>
          <p:nvPr/>
        </p:nvPicPr>
        <p:blipFill>
          <a:blip r:embed="rId5"/>
          <a:stretch>
            <a:fillRect/>
          </a:stretch>
        </p:blipFill>
        <p:spPr>
          <a:xfrm>
            <a:off x="9359431" y="2777846"/>
            <a:ext cx="2264937" cy="302380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9045" y="1793098"/>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p</a:t>
            </a:r>
            <a:r>
              <a:rPr lang="en-US" sz="2800" b="1" dirty="0" smtClean="0">
                <a:solidFill>
                  <a:schemeClr val="bg1"/>
                </a:solidFill>
                <a:latin typeface="Calibri" panose="020F0502020204030204" pitchFamily="34" charset="0"/>
                <a:cs typeface="Calibri" panose="020F0502020204030204" pitchFamily="34" charset="0"/>
              </a:rPr>
              <a:t>illar</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715427" y="4464996"/>
            <a:ext cx="5138637"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სვეტი</a:t>
            </a:r>
            <a:r>
              <a:rPr lang="ka-GE" sz="2400" b="1" dirty="0">
                <a:solidFill>
                  <a:schemeClr val="bg1"/>
                </a:solidFill>
                <a:latin typeface="Calibri" panose="020F0502020204030204" pitchFamily="34" charset="0"/>
                <a:cs typeface="Calibri" panose="020F0502020204030204" pitchFamily="34" charset="0"/>
              </a:rPr>
              <a:t>, კოლონა</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 row of reinforced concrete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pillars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supports the bridge.</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996516" y="265735"/>
            <a:ext cx="2959579"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2" name="Picture 1">
            <a:extLst>
              <a:ext uri="{FF2B5EF4-FFF2-40B4-BE49-F238E27FC236}">
                <a16:creationId xmlns="" xmlns:a16="http://schemas.microsoft.com/office/drawing/2014/main" id="{8085E4AE-E687-4987-9612-13B97D6B2C06}"/>
              </a:ext>
            </a:extLst>
          </p:cNvPr>
          <p:cNvPicPr>
            <a:picLocks noChangeAspect="1"/>
          </p:cNvPicPr>
          <p:nvPr/>
        </p:nvPicPr>
        <p:blipFill>
          <a:blip r:embed="rId5"/>
          <a:stretch>
            <a:fillRect/>
          </a:stretch>
        </p:blipFill>
        <p:spPr>
          <a:xfrm>
            <a:off x="9269150" y="2827195"/>
            <a:ext cx="2414310" cy="2414310"/>
          </a:xfrm>
          <a:prstGeom prst="rect">
            <a:avLst/>
          </a:prstGeom>
        </p:spPr>
      </p:pic>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1"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a:t>
            </a:r>
            <a:r>
              <a:rPr lang="en-US" sz="2800" b="1" dirty="0" smtClean="0">
                <a:solidFill>
                  <a:schemeClr val="bg1"/>
                </a:solidFill>
                <a:latin typeface="Calibri" panose="020F0502020204030204" pitchFamily="34" charset="0"/>
                <a:cs typeface="Calibri" panose="020F0502020204030204" pitchFamily="34" charset="0"/>
              </a:rPr>
              <a:t>rch</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3590413" y="4492850"/>
            <a:ext cx="5138637"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თაღი</a:t>
            </a:r>
            <a:endParaRPr lang="ka-GE"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In many churches the side aisles are separated from the central aisle by a row of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arches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790039" y="265736"/>
            <a:ext cx="3166057" cy="144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2" name="Picture 1">
            <a:extLst>
              <a:ext uri="{FF2B5EF4-FFF2-40B4-BE49-F238E27FC236}">
                <a16:creationId xmlns="" xmlns:a16="http://schemas.microsoft.com/office/drawing/2014/main" id="{C41CAEAD-764C-4072-B3D7-EFB090432678}"/>
              </a:ext>
            </a:extLst>
          </p:cNvPr>
          <p:cNvPicPr>
            <a:picLocks noChangeAspect="1"/>
          </p:cNvPicPr>
          <p:nvPr/>
        </p:nvPicPr>
        <p:blipFill>
          <a:blip r:embed="rId5"/>
          <a:stretch>
            <a:fillRect/>
          </a:stretch>
        </p:blipFill>
        <p:spPr>
          <a:xfrm>
            <a:off x="8892850" y="2637227"/>
            <a:ext cx="3063246" cy="2038451"/>
          </a:xfrm>
          <a:prstGeom prst="rect">
            <a:avLst/>
          </a:prstGeom>
        </p:spPr>
      </p:pic>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815501"/>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800" b="1" dirty="0" smtClean="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spire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endParaRPr lang="ka-GE"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542817"/>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1100"/>
            </a:pPr>
            <a:r>
              <a:rPr lang="ka-GE" sz="2400" b="1" dirty="0">
                <a:solidFill>
                  <a:schemeClr val="bg1"/>
                </a:solidFill>
                <a:latin typeface="Calibri" panose="020F0502020204030204" pitchFamily="34" charset="0"/>
                <a:cs typeface="Calibri" panose="020F0502020204030204" pitchFamily="34" charset="0"/>
              </a:rPr>
              <a:t>შპილი, წვეტი</a:t>
            </a: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town, with its numerous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spires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is very </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picturesque.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 xmlns:a16="http://schemas.microsoft.com/office/drawing/2014/main" id="{748FA8E3-2CE3-3647-992D-018F0126A7B0}"/>
              </a:ext>
            </a:extLst>
          </p:cNvPr>
          <p:cNvSpPr/>
          <p:nvPr/>
        </p:nvSpPr>
        <p:spPr>
          <a:xfrm>
            <a:off x="8893277" y="265736"/>
            <a:ext cx="3062819" cy="143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2" name="Picture 1">
            <a:extLst>
              <a:ext uri="{FF2B5EF4-FFF2-40B4-BE49-F238E27FC236}">
                <a16:creationId xmlns="" xmlns:a16="http://schemas.microsoft.com/office/drawing/2014/main" id="{D25AFC7D-F0D8-4298-A30D-78A0C8AB9E60}"/>
              </a:ext>
            </a:extLst>
          </p:cNvPr>
          <p:cNvPicPr>
            <a:picLocks noChangeAspect="1"/>
          </p:cNvPicPr>
          <p:nvPr/>
        </p:nvPicPr>
        <p:blipFill>
          <a:blip r:embed="rId5"/>
          <a:stretch>
            <a:fillRect/>
          </a:stretch>
        </p:blipFill>
        <p:spPr>
          <a:xfrm>
            <a:off x="8961437" y="2541545"/>
            <a:ext cx="2660293" cy="2197165"/>
          </a:xfrm>
          <a:prstGeom prst="rect">
            <a:avLst/>
          </a:prstGeom>
        </p:spPr>
      </p:pic>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4417</TotalTime>
  <Words>1743</Words>
  <Application>Microsoft Office PowerPoint</Application>
  <PresentationFormat>Custom</PresentationFormat>
  <Paragraphs>285</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True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384</cp:revision>
  <dcterms:created xsi:type="dcterms:W3CDTF">2020-04-09T12:21:27Z</dcterms:created>
  <dcterms:modified xsi:type="dcterms:W3CDTF">2021-04-07T09:59:26Z</dcterms:modified>
</cp:coreProperties>
</file>