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371" r:id="rId7"/>
    <p:sldId id="372" r:id="rId8"/>
    <p:sldId id="373" r:id="rId9"/>
    <p:sldId id="374" r:id="rId10"/>
    <p:sldId id="261" r:id="rId11"/>
    <p:sldId id="347" r:id="rId12"/>
    <p:sldId id="411" r:id="rId13"/>
    <p:sldId id="412" r:id="rId14"/>
    <p:sldId id="413" r:id="rId15"/>
    <p:sldId id="419" r:id="rId16"/>
    <p:sldId id="418" r:id="rId17"/>
    <p:sldId id="359" r:id="rId18"/>
    <p:sldId id="360" r:id="rId19"/>
    <p:sldId id="362" r:id="rId20"/>
    <p:sldId id="393" r:id="rId21"/>
    <p:sldId id="404" r:id="rId22"/>
    <p:sldId id="358" r:id="rId23"/>
    <p:sldId id="387" r:id="rId24"/>
    <p:sldId id="388" r:id="rId25"/>
    <p:sldId id="353" r:id="rId26"/>
    <p:sldId id="403" r:id="rId27"/>
    <p:sldId id="354" r:id="rId28"/>
    <p:sldId id="363" r:id="rId29"/>
    <p:sldId id="364" r:id="rId30"/>
    <p:sldId id="365" r:id="rId31"/>
    <p:sldId id="366" r:id="rId32"/>
    <p:sldId id="296" r:id="rId33"/>
    <p:sldId id="325" r:id="rId34"/>
    <p:sldId id="405" r:id="rId35"/>
    <p:sldId id="406" r:id="rId36"/>
    <p:sldId id="415" r:id="rId37"/>
    <p:sldId id="416" r:id="rId38"/>
    <p:sldId id="417" r:id="rId39"/>
    <p:sldId id="302" r:id="rId40"/>
    <p:sldId id="330" r:id="rId41"/>
    <p:sldId id="331" r:id="rId42"/>
    <p:sldId id="395" r:id="rId43"/>
    <p:sldId id="392" r:id="rId44"/>
    <p:sldId id="304" r:id="rId45"/>
    <p:sldId id="333"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5865"/>
  </p:normalViewPr>
  <p:slideViewPr>
    <p:cSldViewPr snapToGrid="0">
      <p:cViewPr varScale="1">
        <p:scale>
          <a:sx n="112" d="100"/>
          <a:sy n="112" d="100"/>
        </p:scale>
        <p:origin x="46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1858856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930458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1272552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1794219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2670872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386837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3776772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45</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97486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56074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10696" y="2056990"/>
            <a:ext cx="3431400" cy="231518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o</a:t>
            </a:r>
            <a:r>
              <a:rPr lang="en-US" sz="2800" b="1" dirty="0" smtClean="0">
                <a:solidFill>
                  <a:schemeClr val="bg1"/>
                </a:solidFill>
                <a:latin typeface="Calibri" panose="020F0502020204030204" pitchFamily="34" charset="0"/>
                <a:cs typeface="Calibri" panose="020F0502020204030204" pitchFamily="34" charset="0"/>
              </a:rPr>
              <a:t>ffence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648021" y="4434841"/>
            <a:ext cx="5138637" cy="6628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anose="020F0502020204030204" pitchFamily="34" charset="0"/>
              <a:cs typeface="Calibri" panose="020F0502020204030204" pitchFamily="34" charset="0"/>
            </a:endParaRPr>
          </a:p>
          <a:p>
            <a:pPr algn="ctr"/>
            <a:r>
              <a:rPr lang="ka-GE" sz="2400" b="1" dirty="0" smtClean="0">
                <a:solidFill>
                  <a:schemeClr val="bg1"/>
                </a:solidFill>
                <a:latin typeface="Calibri" panose="020F0502020204030204" pitchFamily="34" charset="0"/>
                <a:cs typeface="Calibri" panose="020F0502020204030204" pitchFamily="34" charset="0"/>
              </a:rPr>
              <a:t>სამართალდარღვევა</a:t>
            </a:r>
            <a:r>
              <a:rPr lang="ka-GE" sz="2400" b="1" dirty="0">
                <a:solidFill>
                  <a:schemeClr val="bg1"/>
                </a:solidFill>
                <a:latin typeface="Calibri" panose="020F0502020204030204" pitchFamily="34" charset="0"/>
                <a:cs typeface="Calibri" panose="020F0502020204030204" pitchFamily="34" charset="0"/>
              </a:rPr>
              <a:t>, დანაშაული</a:t>
            </a:r>
          </a:p>
          <a:p>
            <a:pPr marL="0" marR="0" lvl="0" indent="0" algn="ctr" rtl="0">
              <a:spcBef>
                <a:spcPts val="0"/>
              </a:spcBef>
              <a:spcAft>
                <a:spcPts val="0"/>
              </a:spcAft>
              <a:buNone/>
            </a:pPr>
            <a:endParaRPr lang="ka-GE"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055346"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Driving without a license is an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offence</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949379" y="371547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To take a person away illegally by force, usually in order to demand money in exchange for releasing </a:t>
            </a:r>
            <a:r>
              <a:rPr lang="en-US" sz="2400" b="1" dirty="0" smtClean="0">
                <a:latin typeface="Calibri" panose="020F0502020204030204" pitchFamily="34" charset="0"/>
                <a:cs typeface="Calibri" panose="020F0502020204030204" pitchFamily="34" charset="0"/>
              </a:rPr>
              <a:t>them</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100978" y="2241815"/>
            <a:ext cx="1629124" cy="786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fraud</a:t>
            </a:r>
          </a:p>
        </p:txBody>
      </p:sp>
      <p:sp>
        <p:nvSpPr>
          <p:cNvPr id="18" name="Rectangle 17">
            <a:extLst>
              <a:ext uri="{FF2B5EF4-FFF2-40B4-BE49-F238E27FC236}">
                <a16:creationId xmlns:a16="http://schemas.microsoft.com/office/drawing/2014/main" id="{9F627E5A-4AF2-2946-8B8E-7F5BF220557A}"/>
              </a:ext>
            </a:extLst>
          </p:cNvPr>
          <p:cNvSpPr/>
          <p:nvPr/>
        </p:nvSpPr>
        <p:spPr>
          <a:xfrm>
            <a:off x="5142775" y="2241815"/>
            <a:ext cx="1728683" cy="78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bribery</a:t>
            </a:r>
          </a:p>
        </p:txBody>
      </p:sp>
      <p:sp>
        <p:nvSpPr>
          <p:cNvPr id="19" name="Rectangle 18">
            <a:extLst>
              <a:ext uri="{FF2B5EF4-FFF2-40B4-BE49-F238E27FC236}">
                <a16:creationId xmlns:a16="http://schemas.microsoft.com/office/drawing/2014/main" id="{9B367E4F-EA24-D143-A51F-FA5040CB2782}"/>
              </a:ext>
            </a:extLst>
          </p:cNvPr>
          <p:cNvSpPr/>
          <p:nvPr/>
        </p:nvSpPr>
        <p:spPr>
          <a:xfrm>
            <a:off x="7365371" y="2227188"/>
            <a:ext cx="1629124" cy="78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kidnap</a:t>
            </a:r>
          </a:p>
        </p:txBody>
      </p:sp>
      <p:sp>
        <p:nvSpPr>
          <p:cNvPr id="20" name="Rectangle 19">
            <a:extLst>
              <a:ext uri="{FF2B5EF4-FFF2-40B4-BE49-F238E27FC236}">
                <a16:creationId xmlns:a16="http://schemas.microsoft.com/office/drawing/2014/main" id="{D86E702E-104A-D647-B1CD-0A5C18F4C340}"/>
              </a:ext>
            </a:extLst>
          </p:cNvPr>
          <p:cNvSpPr/>
          <p:nvPr/>
        </p:nvSpPr>
        <p:spPr>
          <a:xfrm>
            <a:off x="9371540" y="2227188"/>
            <a:ext cx="1995166" cy="78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mugging</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784901" y="2241815"/>
            <a:ext cx="1915552" cy="786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offence</a:t>
            </a:r>
          </a:p>
        </p:txBody>
      </p:sp>
      <p:sp>
        <p:nvSpPr>
          <p:cNvPr id="21" name="Rectangle 20">
            <a:extLst>
              <a:ext uri="{FF2B5EF4-FFF2-40B4-BE49-F238E27FC236}">
                <a16:creationId xmlns:a16="http://schemas.microsoft.com/office/drawing/2014/main" id="{748FA8E3-2CE3-3647-992D-018F0126A7B0}"/>
              </a:ext>
            </a:extLst>
          </p:cNvPr>
          <p:cNvSpPr/>
          <p:nvPr/>
        </p:nvSpPr>
        <p:spPr>
          <a:xfrm>
            <a:off x="9183532"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4.44444E-6 L -0.22096 0.54769 " pathEditMode="relative" rAng="0" ptsTypes="AA">
                                      <p:cBhvr>
                                        <p:cTn id="6" dur="2000" fill="hold"/>
                                        <p:tgtEl>
                                          <p:spTgt spid="19"/>
                                        </p:tgtEl>
                                        <p:attrNameLst>
                                          <p:attrName>ppt_x</p:attrName>
                                          <p:attrName>ppt_y</p:attrName>
                                        </p:attrNameLst>
                                      </p:cBhvr>
                                      <p:rCtr x="-11055" y="2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244073" y="3690168"/>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An attempt to make someone do something for you by giving the person money, presents, or something else that they </a:t>
            </a:r>
            <a:r>
              <a:rPr lang="en-US" sz="2400" b="1" dirty="0" smtClean="0">
                <a:latin typeface="Calibri" panose="020F0502020204030204" pitchFamily="34" charset="0"/>
                <a:cs typeface="Calibri" panose="020F0502020204030204" pitchFamily="34" charset="0"/>
              </a:rPr>
              <a:t>want</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1438575" y="2317260"/>
            <a:ext cx="2023973" cy="782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fraud</a:t>
            </a:r>
          </a:p>
        </p:txBody>
      </p:sp>
      <p:sp>
        <p:nvSpPr>
          <p:cNvPr id="18" name="Rectangle 17">
            <a:extLst>
              <a:ext uri="{FF2B5EF4-FFF2-40B4-BE49-F238E27FC236}">
                <a16:creationId xmlns:a16="http://schemas.microsoft.com/office/drawing/2014/main" id="{9F627E5A-4AF2-2946-8B8E-7F5BF220557A}"/>
              </a:ext>
            </a:extLst>
          </p:cNvPr>
          <p:cNvSpPr/>
          <p:nvPr/>
        </p:nvSpPr>
        <p:spPr>
          <a:xfrm>
            <a:off x="4084536" y="2317260"/>
            <a:ext cx="1606487" cy="782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bribery</a:t>
            </a:r>
          </a:p>
        </p:txBody>
      </p:sp>
      <p:sp>
        <p:nvSpPr>
          <p:cNvPr id="19" name="Rectangle 18">
            <a:extLst>
              <a:ext uri="{FF2B5EF4-FFF2-40B4-BE49-F238E27FC236}">
                <a16:creationId xmlns:a16="http://schemas.microsoft.com/office/drawing/2014/main" id="{9B367E4F-EA24-D143-A51F-FA5040CB2782}"/>
              </a:ext>
            </a:extLst>
          </p:cNvPr>
          <p:cNvSpPr/>
          <p:nvPr/>
        </p:nvSpPr>
        <p:spPr>
          <a:xfrm>
            <a:off x="6315976" y="2317260"/>
            <a:ext cx="1728682" cy="782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mugging</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8560663" y="2317260"/>
            <a:ext cx="2103153" cy="782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offence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9260444"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228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3.7037E-7 L 0.36133 0.48171 " pathEditMode="relative" rAng="0" ptsTypes="AA">
                                      <p:cBhvr>
                                        <p:cTn id="6" dur="2000" fill="hold"/>
                                        <p:tgtEl>
                                          <p:spTgt spid="18"/>
                                        </p:tgtEl>
                                        <p:attrNameLst>
                                          <p:attrName>ppt_x</p:attrName>
                                          <p:attrName>ppt_y</p:attrName>
                                        </p:attrNameLst>
                                      </p:cBhvr>
                                      <p:rCtr x="18060" y="2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72273" y="371547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alibri" panose="020F0502020204030204" pitchFamily="34" charset="0"/>
                <a:cs typeface="Calibri" panose="020F0502020204030204" pitchFamily="34" charset="0"/>
              </a:rPr>
              <a:t>                                        An illegal act; a </a:t>
            </a:r>
            <a:r>
              <a:rPr lang="en-US" sz="2400" b="1" dirty="0" smtClean="0">
                <a:latin typeface="Calibri" panose="020F0502020204030204" pitchFamily="34" charset="0"/>
                <a:cs typeface="Calibri" panose="020F0502020204030204" pitchFamily="34" charset="0"/>
              </a:rPr>
              <a:t>crime</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2204063" y="2422931"/>
            <a:ext cx="1960518" cy="702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fraud</a:t>
            </a:r>
          </a:p>
        </p:txBody>
      </p:sp>
      <p:sp>
        <p:nvSpPr>
          <p:cNvPr id="19" name="Rectangle 18">
            <a:extLst>
              <a:ext uri="{FF2B5EF4-FFF2-40B4-BE49-F238E27FC236}">
                <a16:creationId xmlns:a16="http://schemas.microsoft.com/office/drawing/2014/main" id="{9B367E4F-EA24-D143-A51F-FA5040CB2782}"/>
              </a:ext>
            </a:extLst>
          </p:cNvPr>
          <p:cNvSpPr/>
          <p:nvPr/>
        </p:nvSpPr>
        <p:spPr>
          <a:xfrm>
            <a:off x="5057788" y="2405885"/>
            <a:ext cx="1728682" cy="704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mugging</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7659439" y="2422932"/>
            <a:ext cx="1960518" cy="719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offence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9166441"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6234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2.96296E-6 L 0.06003 0.47569 " pathEditMode="relative" rAng="0" ptsTypes="AA">
                                      <p:cBhvr>
                                        <p:cTn id="6" dur="2000" fill="hold"/>
                                        <p:tgtEl>
                                          <p:spTgt spid="20"/>
                                        </p:tgtEl>
                                        <p:attrNameLst>
                                          <p:attrName>ppt_x</p:attrName>
                                          <p:attrName>ppt_y</p:attrName>
                                        </p:attrNameLst>
                                      </p:cBhvr>
                                      <p:rCtr x="2995" y="23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02622" y="3618196"/>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crime of getting money by deceiving </a:t>
            </a:r>
            <a:r>
              <a:rPr lang="en-US" sz="2400" b="1" dirty="0" smtClean="0">
                <a:latin typeface="Calibri" panose="020F0502020204030204" pitchFamily="34" charset="0"/>
                <a:cs typeface="Calibri" panose="020F0502020204030204" pitchFamily="34" charset="0"/>
              </a:rPr>
              <a:t>people</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3402579" y="2218784"/>
            <a:ext cx="1960518" cy="76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a:t>
            </a:r>
            <a:r>
              <a:rPr lang="en-US" sz="2000" b="1" dirty="0" smtClean="0">
                <a:latin typeface="Calibri" panose="020F0502020204030204" pitchFamily="34" charset="0"/>
                <a:cs typeface="Calibri" panose="020F0502020204030204" pitchFamily="34" charset="0"/>
              </a:rPr>
              <a:t>raud </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5922129" y="2234030"/>
            <a:ext cx="2076652" cy="7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mugging</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9038254"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090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4.07407E-6 L 0.14674 0.54629 " pathEditMode="relative" rAng="0" ptsTypes="AA">
                                      <p:cBhvr>
                                        <p:cTn id="6" dur="2000" fill="hold"/>
                                        <p:tgtEl>
                                          <p:spTgt spid="18"/>
                                        </p:tgtEl>
                                        <p:attrNameLst>
                                          <p:attrName>ppt_x</p:attrName>
                                          <p:attrName>ppt_y</p:attrName>
                                        </p:attrNameLst>
                                      </p:cBhvr>
                                      <p:rCtr x="7331" y="27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02622" y="3618196"/>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The act of attacking someone stealing their money</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20" name="Rectangle 19">
            <a:extLst>
              <a:ext uri="{FF2B5EF4-FFF2-40B4-BE49-F238E27FC236}">
                <a16:creationId xmlns:a16="http://schemas.microsoft.com/office/drawing/2014/main" id="{D86E702E-104A-D647-B1CD-0A5C18F4C340}"/>
              </a:ext>
            </a:extLst>
          </p:cNvPr>
          <p:cNvSpPr/>
          <p:nvPr/>
        </p:nvSpPr>
        <p:spPr>
          <a:xfrm>
            <a:off x="4674168" y="2198419"/>
            <a:ext cx="2076652" cy="7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mugging</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9038254"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10122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48148E-6 L -0.00482 0.51204 " pathEditMode="relative" rAng="0" ptsTypes="AA">
                                      <p:cBhvr>
                                        <p:cTn id="6" dur="2000" fill="hold"/>
                                        <p:tgtEl>
                                          <p:spTgt spid="20"/>
                                        </p:tgtEl>
                                        <p:attrNameLst>
                                          <p:attrName>ppt_x</p:attrName>
                                          <p:attrName>ppt_y</p:attrName>
                                        </p:attrNameLst>
                                      </p:cBhvr>
                                      <p:rCtr x="-247" y="25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2167631" y="1570459"/>
            <a:ext cx="5952102" cy="4844880"/>
            <a:chOff x="589811" y="336521"/>
            <a:chExt cx="5775740" cy="5053852"/>
          </a:xfrm>
        </p:grpSpPr>
        <p:sp>
          <p:nvSpPr>
            <p:cNvPr id="148" name="Google Shape;148;g8d3272b2c0_0_186"/>
            <p:cNvSpPr/>
            <p:nvPr/>
          </p:nvSpPr>
          <p:spPr>
            <a:xfrm>
              <a:off x="4151241" y="1530772"/>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4327216" y="1765821"/>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charset="0"/>
                  <a:ea typeface="Calibri" charset="0"/>
                  <a:cs typeface="Calibri" charset="0"/>
                  <a:sym typeface="Calibri"/>
                </a:rPr>
                <a:t>Vocabulary</a:t>
              </a:r>
              <a:endParaRPr sz="22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charset="0"/>
                  <a:ea typeface="Calibri" charset="0"/>
                  <a:cs typeface="Calibri" charset="0"/>
                  <a:sym typeface="Calibri"/>
                </a:rPr>
                <a:t>ლექსიკა</a:t>
              </a:r>
              <a:endParaRPr sz="22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599712" y="336521"/>
              <a:ext cx="2522076" cy="158356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bg1"/>
                  </a:solidFill>
                  <a:latin typeface="Calibri" charset="0"/>
                  <a:ea typeface="Calibri" charset="0"/>
                  <a:cs typeface="Calibri" charset="0"/>
                </a:rPr>
                <a:t>to accept liability</a:t>
              </a:r>
            </a:p>
            <a:p>
              <a:pPr marL="0" lvl="0" indent="0" algn="ctr" rtl="0">
                <a:spcBef>
                  <a:spcPts val="0"/>
                </a:spcBef>
                <a:spcAft>
                  <a:spcPts val="0"/>
                </a:spcAft>
                <a:buNone/>
              </a:pPr>
              <a:r>
                <a:rPr lang="en-US" sz="2000" b="1" dirty="0" smtClean="0">
                  <a:solidFill>
                    <a:schemeClr val="bg1"/>
                  </a:solidFill>
                  <a:latin typeface="Calibri" charset="0"/>
                  <a:ea typeface="Calibri" charset="0"/>
                  <a:cs typeface="Calibri" charset="0"/>
                </a:rPr>
                <a:t>(phr.)</a:t>
              </a:r>
              <a:endParaRPr sz="2000" b="1" dirty="0">
                <a:solidFill>
                  <a:schemeClr val="bg1"/>
                </a:solidFill>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3919448" y="3826658"/>
              <a:ext cx="2418813" cy="156371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bg1"/>
                  </a:solidFill>
                  <a:latin typeface="Calibri" charset="0"/>
                  <a:ea typeface="Calibri" charset="0"/>
                  <a:cs typeface="Calibri" charset="0"/>
                </a:rPr>
                <a:t>d</a:t>
              </a:r>
              <a:r>
                <a:rPr lang="en-US" sz="2000" b="1" dirty="0" smtClean="0">
                  <a:solidFill>
                    <a:schemeClr val="bg1"/>
                  </a:solidFill>
                  <a:latin typeface="Calibri" charset="0"/>
                  <a:ea typeface="Calibri" charset="0"/>
                  <a:cs typeface="Calibri" charset="0"/>
                </a:rPr>
                <a:t>efendant</a:t>
              </a:r>
            </a:p>
            <a:p>
              <a:pPr marL="0" lvl="0" indent="0" algn="ctr" rtl="0">
                <a:spcBef>
                  <a:spcPts val="0"/>
                </a:spcBef>
                <a:spcAft>
                  <a:spcPts val="0"/>
                </a:spcAft>
                <a:buNone/>
              </a:pPr>
              <a:r>
                <a:rPr lang="en-US" sz="2000" b="1" dirty="0" smtClean="0">
                  <a:solidFill>
                    <a:schemeClr val="bg1"/>
                  </a:solidFill>
                  <a:latin typeface="Calibri" charset="0"/>
                  <a:ea typeface="Calibri" charset="0"/>
                  <a:cs typeface="Calibri" charset="0"/>
                </a:rPr>
                <a:t>(n.)</a:t>
              </a:r>
              <a:endParaRPr sz="2000" b="1" dirty="0">
                <a:solidFill>
                  <a:schemeClr val="bg1"/>
                </a:solidFill>
                <a:latin typeface="Calibri" charset="0"/>
                <a:ea typeface="Calibri" charset="0"/>
                <a:cs typeface="Calibri" charset="0"/>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89811" y="3135472"/>
              <a:ext cx="2488913" cy="153668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bg1"/>
                  </a:solidFill>
                  <a:latin typeface="Calibri" charset="0"/>
                  <a:ea typeface="Calibri" charset="0"/>
                  <a:cs typeface="Calibri" charset="0"/>
                </a:rPr>
                <a:t>to make a claim against </a:t>
              </a:r>
              <a:r>
                <a:rPr lang="en-US" sz="2000" b="1" dirty="0" err="1" smtClean="0">
                  <a:solidFill>
                    <a:schemeClr val="bg1"/>
                  </a:solidFill>
                  <a:latin typeface="Calibri" charset="0"/>
                  <a:ea typeface="Calibri" charset="0"/>
                  <a:cs typeface="Calibri" charset="0"/>
                </a:rPr>
                <a:t>sb</a:t>
              </a:r>
              <a:endParaRPr lang="en-US" sz="2000" b="1" dirty="0" smtClean="0">
                <a:solidFill>
                  <a:schemeClr val="bg1"/>
                </a:solidFill>
                <a:latin typeface="Calibri" charset="0"/>
                <a:ea typeface="Calibri" charset="0"/>
                <a:cs typeface="Calibri" charset="0"/>
              </a:endParaRPr>
            </a:p>
            <a:p>
              <a:pPr marL="0" lvl="0" indent="0" algn="ctr" rtl="0">
                <a:spcBef>
                  <a:spcPts val="0"/>
                </a:spcBef>
                <a:spcAft>
                  <a:spcPts val="0"/>
                </a:spcAft>
                <a:buNone/>
              </a:pPr>
              <a:r>
                <a:rPr lang="en-US" sz="2000" b="1" dirty="0" smtClean="0">
                  <a:solidFill>
                    <a:schemeClr val="bg1"/>
                  </a:solidFill>
                  <a:latin typeface="Calibri" charset="0"/>
                  <a:ea typeface="Calibri" charset="0"/>
                  <a:cs typeface="Calibri" charset="0"/>
                </a:rPr>
                <a:t>(phr.)</a:t>
              </a:r>
              <a:endParaRPr sz="2000" b="1" dirty="0">
                <a:solidFill>
                  <a:schemeClr val="bg1"/>
                </a:solidFill>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8565841" y="3998553"/>
            <a:ext cx="2564912" cy="1518882"/>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buSzPts val="1100"/>
            </a:pPr>
            <a:r>
              <a:rPr lang="en-US" sz="2000" b="1" dirty="0">
                <a:solidFill>
                  <a:srgbClr val="FFFFFF"/>
                </a:solidFill>
                <a:latin typeface="Calibri" charset="0"/>
                <a:ea typeface="Calibri" charset="0"/>
                <a:cs typeface="Calibri" charset="0"/>
                <a:sym typeface="Calibri"/>
              </a:rPr>
              <a:t> </a:t>
            </a:r>
            <a:r>
              <a:rPr lang="en-US" sz="2000" b="1" dirty="0" smtClean="0">
                <a:solidFill>
                  <a:srgbClr val="FFFFFF"/>
                </a:solidFill>
                <a:latin typeface="Calibri" charset="0"/>
                <a:ea typeface="Calibri" charset="0"/>
                <a:cs typeface="Calibri" charset="0"/>
                <a:sym typeface="Calibri"/>
              </a:rPr>
              <a:t>to sue</a:t>
            </a:r>
            <a:endParaRPr lang="en-US" sz="2000" b="1" dirty="0">
              <a:solidFill>
                <a:srgbClr val="FFFFFF"/>
              </a:solidFill>
              <a:latin typeface="Calibri" charset="0"/>
              <a:ea typeface="Calibri" charset="0"/>
              <a:cs typeface="Calibri" charset="0"/>
              <a:sym typeface="Calibri"/>
            </a:endParaRPr>
          </a:p>
          <a:p>
            <a:pPr lvl="0" algn="ctr">
              <a:buClr>
                <a:schemeClr val="dk1"/>
              </a:buClr>
              <a:buSzPts val="1100"/>
            </a:pPr>
            <a:r>
              <a:rPr lang="en-US" sz="2000" b="1" dirty="0">
                <a:solidFill>
                  <a:srgbClr val="FFFFFF"/>
                </a:solidFill>
                <a:latin typeface="Calibri" charset="0"/>
                <a:ea typeface="Calibri" charset="0"/>
                <a:cs typeface="Calibri" charset="0"/>
                <a:sym typeface="Calibri"/>
              </a:rPr>
              <a:t>(v</a:t>
            </a:r>
            <a:r>
              <a:rPr lang="en-US" sz="2000" b="1" dirty="0" smtClean="0">
                <a:solidFill>
                  <a:srgbClr val="FFFFFF"/>
                </a:solidFill>
                <a:latin typeface="Calibri" charset="0"/>
                <a:ea typeface="Calibri" charset="0"/>
                <a:cs typeface="Calibri" charset="0"/>
                <a:sym typeface="Calibri"/>
              </a:rPr>
              <a:t>.)</a:t>
            </a:r>
            <a:endParaRPr lang="en-US" sz="2000" b="1" dirty="0">
              <a:solidFill>
                <a:srgbClr val="FFFFFF"/>
              </a:solidFill>
              <a:latin typeface="Calibri" charset="0"/>
              <a:ea typeface="Calibri" charset="0"/>
              <a:cs typeface="Calibri" charset="0"/>
              <a:sym typeface="Calibri"/>
            </a:endParaRPr>
          </a:p>
        </p:txBody>
      </p:sp>
      <p:sp>
        <p:nvSpPr>
          <p:cNvPr id="30" name="Google Shape;172;g8d3272b2c0_0_186"/>
          <p:cNvSpPr/>
          <p:nvPr/>
        </p:nvSpPr>
        <p:spPr>
          <a:xfrm>
            <a:off x="8601962" y="1500437"/>
            <a:ext cx="2492671" cy="149905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buClr>
                <a:schemeClr val="dk1"/>
              </a:buClr>
              <a:buSzPts val="1100"/>
            </a:pPr>
            <a:r>
              <a:rPr lang="en-US" sz="2000" b="1" dirty="0">
                <a:solidFill>
                  <a:srgbClr val="FFFFFF"/>
                </a:solidFill>
                <a:latin typeface="Calibri" charset="0"/>
                <a:ea typeface="Calibri" charset="0"/>
                <a:cs typeface="Calibri" charset="0"/>
                <a:sym typeface="Calibri"/>
              </a:rPr>
              <a:t>breach of contract</a:t>
            </a:r>
          </a:p>
          <a:p>
            <a:pPr lvl="0" algn="ctr">
              <a:buClr>
                <a:schemeClr val="dk1"/>
              </a:buClr>
              <a:buSzPts val="1100"/>
            </a:pPr>
            <a:r>
              <a:rPr lang="en-US" sz="2000" b="1" dirty="0">
                <a:solidFill>
                  <a:srgbClr val="FFFFFF"/>
                </a:solidFill>
                <a:latin typeface="Calibri" charset="0"/>
                <a:ea typeface="Calibri" charset="0"/>
                <a:cs typeface="Calibri" charset="0"/>
                <a:sym typeface="Calibri"/>
              </a:rPr>
              <a:t>(n</a:t>
            </a:r>
            <a:r>
              <a:rPr lang="en-US" sz="2000" b="1" dirty="0" smtClean="0">
                <a:solidFill>
                  <a:srgbClr val="FFFFFF"/>
                </a:solidFill>
                <a:latin typeface="Calibri" charset="0"/>
                <a:ea typeface="Calibri" charset="0"/>
                <a:cs typeface="Calibri" charset="0"/>
                <a:sym typeface="Calibri"/>
              </a:rPr>
              <a:t>. phr</a:t>
            </a:r>
            <a:r>
              <a:rPr lang="en-US" sz="2000" b="1" dirty="0">
                <a:solidFill>
                  <a:srgbClr val="FFFFFF"/>
                </a:solidFill>
                <a:latin typeface="Calibri" charset="0"/>
                <a:ea typeface="Calibri" charset="0"/>
                <a:cs typeface="Calibri" charset="0"/>
                <a:sym typeface="Calibri"/>
              </a:rPr>
              <a:t>.</a:t>
            </a:r>
            <a:r>
              <a:rPr lang="en-US" sz="2000" b="1" dirty="0" smtClean="0">
                <a:solidFill>
                  <a:srgbClr val="FFFFFF"/>
                </a:solidFill>
                <a:latin typeface="Calibri" charset="0"/>
                <a:ea typeface="Calibri" charset="0"/>
                <a:cs typeface="Calibri" charset="0"/>
                <a:sym typeface="Calibri"/>
              </a:rPr>
              <a:t>)</a:t>
            </a:r>
            <a:endParaRPr lang="en-US" sz="2000" b="1" dirty="0">
              <a:solidFill>
                <a:srgbClr val="FFFFFF"/>
              </a:solidFill>
              <a:latin typeface="Calibri" charset="0"/>
              <a:ea typeface="Calibri" charset="0"/>
              <a:cs typeface="Calibri" charset="0"/>
              <a:sym typeface="Calibri"/>
            </a:endParaRPr>
          </a:p>
        </p:txBody>
      </p:sp>
      <p:sp>
        <p:nvSpPr>
          <p:cNvPr id="33" name="Google Shape;156;g8d3272b2c0_0_186"/>
          <p:cNvSpPr/>
          <p:nvPr/>
        </p:nvSpPr>
        <p:spPr>
          <a:xfrm>
            <a:off x="5426963" y="292704"/>
            <a:ext cx="2565815" cy="148002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r>
              <a:rPr lang="en-US" sz="2000" b="1" dirty="0" smtClean="0">
                <a:solidFill>
                  <a:srgbClr val="FFFFFF"/>
                </a:solidFill>
                <a:latin typeface="Calibri" charset="0"/>
                <a:ea typeface="Calibri" charset="0"/>
                <a:cs typeface="Calibri" charset="0"/>
                <a:sym typeface="Calibri"/>
              </a:rPr>
              <a:t>to take </a:t>
            </a:r>
            <a:r>
              <a:rPr lang="en-US" sz="2000" b="1" dirty="0" err="1">
                <a:solidFill>
                  <a:srgbClr val="FFFFFF"/>
                </a:solidFill>
                <a:latin typeface="Calibri" charset="0"/>
                <a:ea typeface="Calibri" charset="0"/>
                <a:cs typeface="Calibri" charset="0"/>
                <a:sym typeface="Calibri"/>
              </a:rPr>
              <a:t>sb</a:t>
            </a:r>
            <a:r>
              <a:rPr lang="en-US" sz="2000" b="1" dirty="0">
                <a:solidFill>
                  <a:srgbClr val="FFFFFF"/>
                </a:solidFill>
                <a:latin typeface="Calibri" charset="0"/>
                <a:ea typeface="Calibri" charset="0"/>
                <a:cs typeface="Calibri" charset="0"/>
                <a:sym typeface="Calibri"/>
              </a:rPr>
              <a:t> to court</a:t>
            </a:r>
          </a:p>
          <a:p>
            <a:pPr lvl="0" algn="ctr">
              <a:lnSpc>
                <a:spcPct val="90000"/>
              </a:lnSpc>
              <a:spcBef>
                <a:spcPts val="630"/>
              </a:spcBef>
            </a:pPr>
            <a:r>
              <a:rPr lang="en-US" sz="2000" b="1" dirty="0">
                <a:solidFill>
                  <a:srgbClr val="FFFFFF"/>
                </a:solidFill>
                <a:latin typeface="Calibri" charset="0"/>
                <a:ea typeface="Calibri" charset="0"/>
                <a:cs typeface="Calibri" charset="0"/>
                <a:sym typeface="Calibri"/>
              </a:rPr>
              <a:t>(</a:t>
            </a:r>
            <a:r>
              <a:rPr lang="en-US" sz="2000" b="1" dirty="0" smtClean="0">
                <a:solidFill>
                  <a:srgbClr val="FFFFFF"/>
                </a:solidFill>
                <a:latin typeface="Calibri" charset="0"/>
                <a:ea typeface="Calibri" charset="0"/>
                <a:cs typeface="Calibri" charset="0"/>
                <a:sym typeface="Calibri"/>
              </a:rPr>
              <a:t>phr.)</a:t>
            </a:r>
            <a:endParaRPr lang="en-US" sz="2000" b="1" dirty="0">
              <a:solidFill>
                <a:srgbClr val="FFFFFF"/>
              </a:solidFill>
              <a:latin typeface="Calibri" charset="0"/>
              <a:ea typeface="Calibri" charset="0"/>
              <a:cs typeface="Calibri" charset="0"/>
              <a:sym typeface="Calibri"/>
            </a:endParaRPr>
          </a:p>
        </p:txBody>
      </p:sp>
      <p:cxnSp>
        <p:nvCxnSpPr>
          <p:cNvPr id="4" name="Straight Connector 3"/>
          <p:cNvCxnSpPr>
            <a:stCxn id="148" idx="0"/>
            <a:endCxn id="33" idx="4"/>
          </p:cNvCxnSpPr>
          <p:nvPr/>
        </p:nvCxnSpPr>
        <p:spPr>
          <a:xfrm flipH="1" flipV="1">
            <a:off x="6709871" y="1772733"/>
            <a:ext cx="42301" cy="942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a:endCxn id="30" idx="2"/>
          </p:cNvCxnSpPr>
          <p:nvPr/>
        </p:nvCxnSpPr>
        <p:spPr>
          <a:xfrm flipV="1">
            <a:off x="7551677" y="2249966"/>
            <a:ext cx="1050285" cy="877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7551677" y="3863164"/>
            <a:ext cx="1148186" cy="579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1094634" y="3682866"/>
            <a:ext cx="1097366" cy="585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endCxn id="156" idx="0"/>
          </p:cNvCxnSpPr>
          <p:nvPr/>
        </p:nvCxnSpPr>
        <p:spPr>
          <a:xfrm>
            <a:off x="6752804" y="3876640"/>
            <a:ext cx="92470" cy="1039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43C24C-8683-44AD-8E44-4A2A5E3226C3}"/>
              </a:ext>
            </a:extLst>
          </p:cNvPr>
          <p:cNvCxnSpPr>
            <a:cxnSpLocks/>
          </p:cNvCxnSpPr>
          <p:nvPr/>
        </p:nvCxnSpPr>
        <p:spPr>
          <a:xfrm flipH="1">
            <a:off x="4688164" y="3945995"/>
            <a:ext cx="1284370" cy="811999"/>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86E702E-104A-D647-B1CD-0A5C18F4C340}"/>
              </a:ext>
            </a:extLst>
          </p:cNvPr>
          <p:cNvSpPr/>
          <p:nvPr/>
        </p:nvSpPr>
        <p:spPr>
          <a:xfrm>
            <a:off x="8876193" y="2795694"/>
            <a:ext cx="1944208" cy="605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buSzPts val="1100"/>
            </a:pPr>
            <a:r>
              <a:rPr lang="ka-GE" sz="2000" dirty="0">
                <a:solidFill>
                  <a:srgbClr val="FFFFFF"/>
                </a:solidFill>
                <a:latin typeface="Calibri" charset="0"/>
                <a:ea typeface="Calibri" charset="0"/>
                <a:cs typeface="Calibri" charset="0"/>
                <a:sym typeface="Calibri"/>
              </a:rPr>
              <a:t>კონტრაქტის დარღვევა</a:t>
            </a:r>
          </a:p>
        </p:txBody>
      </p:sp>
      <p:sp>
        <p:nvSpPr>
          <p:cNvPr id="34" name="Rectangle 33">
            <a:extLst>
              <a:ext uri="{FF2B5EF4-FFF2-40B4-BE49-F238E27FC236}">
                <a16:creationId xmlns:a16="http://schemas.microsoft.com/office/drawing/2014/main" id="{D86E702E-104A-D647-B1CD-0A5C18F4C340}"/>
              </a:ext>
            </a:extLst>
          </p:cNvPr>
          <p:cNvSpPr/>
          <p:nvPr/>
        </p:nvSpPr>
        <p:spPr>
          <a:xfrm>
            <a:off x="8888520" y="5246089"/>
            <a:ext cx="2084280" cy="650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buSzPts val="1100"/>
            </a:pPr>
            <a:r>
              <a:rPr lang="ka-GE" sz="2000" dirty="0">
                <a:solidFill>
                  <a:srgbClr val="FFFFFF"/>
                </a:solidFill>
                <a:latin typeface="Calibri" charset="0"/>
                <a:ea typeface="Calibri" charset="0"/>
                <a:cs typeface="Calibri" charset="0"/>
                <a:sym typeface="Calibri"/>
              </a:rPr>
              <a:t>სასამართლოში საქმის აღძვრა</a:t>
            </a:r>
          </a:p>
        </p:txBody>
      </p:sp>
      <p:sp>
        <p:nvSpPr>
          <p:cNvPr id="36" name="Rectangle 35">
            <a:extLst>
              <a:ext uri="{FF2B5EF4-FFF2-40B4-BE49-F238E27FC236}">
                <a16:creationId xmlns:a16="http://schemas.microsoft.com/office/drawing/2014/main" id="{D86E702E-104A-D647-B1CD-0A5C18F4C340}"/>
              </a:ext>
            </a:extLst>
          </p:cNvPr>
          <p:cNvSpPr/>
          <p:nvPr/>
        </p:nvSpPr>
        <p:spPr>
          <a:xfrm>
            <a:off x="5721220" y="6098717"/>
            <a:ext cx="2370389" cy="626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a:latin typeface="Calibri" panose="020F0502020204030204" pitchFamily="34" charset="0"/>
                <a:cs typeface="Calibri" panose="020F0502020204030204" pitchFamily="34" charset="0"/>
              </a:rPr>
              <a:t>ბრალდებული, მოპასუხე</a:t>
            </a:r>
            <a:endParaRPr lang="en-US" sz="2000" dirty="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D86E702E-104A-D647-B1CD-0A5C18F4C340}"/>
              </a:ext>
            </a:extLst>
          </p:cNvPr>
          <p:cNvSpPr/>
          <p:nvPr/>
        </p:nvSpPr>
        <p:spPr>
          <a:xfrm>
            <a:off x="1820091" y="5518644"/>
            <a:ext cx="2978121" cy="734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630"/>
              </a:spcBef>
            </a:pPr>
            <a:r>
              <a:rPr lang="ka-GE" sz="2000" dirty="0">
                <a:solidFill>
                  <a:srgbClr val="FFFFFF"/>
                </a:solidFill>
                <a:latin typeface="Calibri" charset="0"/>
                <a:ea typeface="Calibri" charset="0"/>
                <a:cs typeface="Calibri" charset="0"/>
                <a:sym typeface="Calibri"/>
              </a:rPr>
              <a:t>ვინმეს წინააღმდეგ სარჩელის შეტანა</a:t>
            </a:r>
          </a:p>
        </p:txBody>
      </p:sp>
      <p:sp>
        <p:nvSpPr>
          <p:cNvPr id="38" name="Rectangle 37">
            <a:extLst>
              <a:ext uri="{FF2B5EF4-FFF2-40B4-BE49-F238E27FC236}">
                <a16:creationId xmlns:a16="http://schemas.microsoft.com/office/drawing/2014/main" id="{D86E702E-104A-D647-B1CD-0A5C18F4C340}"/>
              </a:ext>
            </a:extLst>
          </p:cNvPr>
          <p:cNvSpPr/>
          <p:nvPr/>
        </p:nvSpPr>
        <p:spPr>
          <a:xfrm>
            <a:off x="2254846" y="2867566"/>
            <a:ext cx="2433318" cy="81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ka-GE" sz="2000" b="1" dirty="0">
                <a:solidFill>
                  <a:srgbClr val="FFFFFF"/>
                </a:solidFill>
                <a:latin typeface="Calibri" charset="0"/>
                <a:ea typeface="Calibri" charset="0"/>
                <a:cs typeface="Calibri" charset="0"/>
                <a:sym typeface="Calibri"/>
              </a:rPr>
              <a:t>პასუხისმგელობის აღება</a:t>
            </a:r>
            <a:r>
              <a:rPr lang="en-US" sz="2000" b="1" dirty="0">
                <a:solidFill>
                  <a:srgbClr val="FFFFFF"/>
                </a:solidFill>
                <a:latin typeface="Calibri" charset="0"/>
                <a:ea typeface="Calibri" charset="0"/>
                <a:cs typeface="Calibri" charset="0"/>
                <a:sym typeface="Calibri"/>
              </a:rPr>
              <a:t>, </a:t>
            </a:r>
            <a:r>
              <a:rPr lang="ka-GE" sz="2000" b="1" dirty="0">
                <a:solidFill>
                  <a:srgbClr val="FFFFFF"/>
                </a:solidFill>
                <a:latin typeface="Calibri" charset="0"/>
                <a:ea typeface="Calibri" charset="0"/>
                <a:cs typeface="Calibri" charset="0"/>
                <a:sym typeface="Calibri"/>
              </a:rPr>
              <a:t> აღიარება</a:t>
            </a:r>
          </a:p>
        </p:txBody>
      </p:sp>
      <p:sp>
        <p:nvSpPr>
          <p:cNvPr id="41" name="Rectangle 40">
            <a:extLst>
              <a:ext uri="{FF2B5EF4-FFF2-40B4-BE49-F238E27FC236}">
                <a16:creationId xmlns:a16="http://schemas.microsoft.com/office/drawing/2014/main" id="{D86E702E-104A-D647-B1CD-0A5C18F4C340}"/>
              </a:ext>
            </a:extLst>
          </p:cNvPr>
          <p:cNvSpPr/>
          <p:nvPr/>
        </p:nvSpPr>
        <p:spPr>
          <a:xfrm>
            <a:off x="5723563" y="1525332"/>
            <a:ext cx="1944208" cy="621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630"/>
              </a:spcBef>
            </a:pPr>
            <a:r>
              <a:rPr lang="ka-GE" sz="2000" b="1" dirty="0">
                <a:solidFill>
                  <a:srgbClr val="FFFFFF"/>
                </a:solidFill>
                <a:latin typeface="Calibri" charset="0"/>
                <a:ea typeface="Calibri" charset="0"/>
                <a:cs typeface="Calibri" charset="0"/>
                <a:sym typeface="Calibri"/>
              </a:rPr>
              <a:t>ჩივილი</a:t>
            </a:r>
          </a:p>
        </p:txBody>
      </p:sp>
      <p:pic>
        <p:nvPicPr>
          <p:cNvPr id="51"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52" name="Picture 51">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58" name="Straight Connector 57">
            <a:extLst>
              <a:ext uri="{FF2B5EF4-FFF2-40B4-BE49-F238E27FC236}">
                <a16:creationId xmlns:a16="http://schemas.microsoft.com/office/drawing/2014/main" id="{E243C24C-8683-44AD-8E44-4A2A5E3226C3}"/>
              </a:ext>
            </a:extLst>
          </p:cNvPr>
          <p:cNvCxnSpPr>
            <a:cxnSpLocks/>
            <a:endCxn id="152" idx="6"/>
          </p:cNvCxnSpPr>
          <p:nvPr/>
        </p:nvCxnSpPr>
        <p:spPr>
          <a:xfrm flipH="1" flipV="1">
            <a:off x="4776922" y="2329502"/>
            <a:ext cx="1086695" cy="9445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396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04912" y="1897743"/>
            <a:ext cx="4107823" cy="264243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to take </a:t>
            </a:r>
            <a:r>
              <a:rPr lang="en-US" sz="2800" b="1" dirty="0">
                <a:solidFill>
                  <a:schemeClr val="bg1"/>
                </a:solidFill>
                <a:latin typeface="Calibri" pitchFamily="34" charset="0"/>
              </a:rPr>
              <a:t>sb to court</a:t>
            </a:r>
          </a:p>
          <a:p>
            <a:pPr lvl="0" algn="ctr"/>
            <a:r>
              <a:rPr lang="en-US" sz="2800" b="1" dirty="0">
                <a:solidFill>
                  <a:schemeClr val="bg1"/>
                </a:solidFill>
                <a:latin typeface="Calibri" pitchFamily="34" charset="0"/>
              </a:rPr>
              <a:t>(phr</a:t>
            </a:r>
            <a:r>
              <a:rPr lang="en-US" sz="2800" b="1" dirty="0" smtClean="0">
                <a:solidFill>
                  <a:schemeClr val="bg1"/>
                </a:solidFill>
                <a:latin typeface="Calibri" pitchFamily="34" charset="0"/>
              </a:rPr>
              <a:t>.)</a:t>
            </a:r>
            <a:endParaRPr lang="en-US" sz="2800" b="1" dirty="0">
              <a:solidFill>
                <a:schemeClr val="bg1"/>
              </a:solidFill>
              <a:latin typeface="Calibri" pitchFamily="34" charset="0"/>
            </a:endParaRPr>
          </a:p>
        </p:txBody>
      </p:sp>
      <p:sp>
        <p:nvSpPr>
          <p:cNvPr id="190" name="Google Shape;190;g8d3272b2c0_0_231"/>
          <p:cNvSpPr/>
          <p:nvPr/>
        </p:nvSpPr>
        <p:spPr>
          <a:xfrm>
            <a:off x="4345589" y="4694888"/>
            <a:ext cx="4067146"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en-US" sz="2400" b="1" dirty="0" err="1" smtClean="0">
                <a:solidFill>
                  <a:schemeClr val="bg1"/>
                </a:solidFill>
                <a:latin typeface="Calibri" pitchFamily="34" charset="0"/>
              </a:rPr>
              <a:t>ჩივილი</a:t>
            </a:r>
            <a:endParaRPr lang="en-US" sz="2400" b="1" dirty="0">
              <a:solidFill>
                <a:schemeClr val="bg1"/>
              </a:solidFill>
              <a:latin typeface="Calibri" pitchFamily="34" charset="0"/>
            </a:endParaRP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45588" y="5564221"/>
            <a:ext cx="4067146" cy="89921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Unless they resolve the matter, I intend to </a:t>
            </a:r>
            <a:r>
              <a:rPr lang="en-US" sz="2400" i="1" strike="noStrike" cap="none" dirty="0">
                <a:solidFill>
                  <a:srgbClr val="FF0000"/>
                </a:solidFill>
                <a:latin typeface="Calibri" charset="0"/>
                <a:ea typeface="Calibri" charset="0"/>
                <a:cs typeface="Calibri" charset="0"/>
                <a:sym typeface="Calibri"/>
              </a:rPr>
              <a:t>take them to court</a:t>
            </a:r>
            <a:r>
              <a:rPr lang="en-US" sz="2400" i="1" strike="noStrike" cap="none" dirty="0">
                <a:solidFill>
                  <a:schemeClr val="bg1"/>
                </a:solidFill>
                <a:latin typeface="Calibri" charset="0"/>
                <a:ea typeface="Calibri" charset="0"/>
                <a:cs typeface="Calibri" charset="0"/>
                <a:sym typeface="Calibri"/>
              </a:rPr>
              <a:t>.</a:t>
            </a:r>
            <a:endParaRPr sz="24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19274" y="1897743"/>
            <a:ext cx="3714911" cy="269708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 breach of contract</a:t>
            </a:r>
          </a:p>
          <a:p>
            <a:pPr lvl="0" algn="ctr"/>
            <a:r>
              <a:rPr lang="en-US" sz="2800" b="1" dirty="0">
                <a:solidFill>
                  <a:schemeClr val="bg1"/>
                </a:solidFill>
                <a:latin typeface="Calibri" pitchFamily="34" charset="0"/>
              </a:rPr>
              <a:t>(n</a:t>
            </a:r>
            <a:r>
              <a:rPr lang="en-US" sz="2800" b="1" dirty="0" smtClean="0">
                <a:solidFill>
                  <a:schemeClr val="bg1"/>
                </a:solidFill>
                <a:latin typeface="Calibri" pitchFamily="34" charset="0"/>
              </a:rPr>
              <a:t>. phr.)</a:t>
            </a:r>
            <a:endParaRPr lang="en-US" sz="2800" b="1" dirty="0">
              <a:solidFill>
                <a:schemeClr val="bg1"/>
              </a:solidFill>
              <a:latin typeface="Calibri" pitchFamily="34" charset="0"/>
            </a:endParaRPr>
          </a:p>
        </p:txBody>
      </p:sp>
      <p:sp>
        <p:nvSpPr>
          <p:cNvPr id="190" name="Google Shape;190;g8d3272b2c0_0_231"/>
          <p:cNvSpPr/>
          <p:nvPr/>
        </p:nvSpPr>
        <p:spPr>
          <a:xfrm>
            <a:off x="4152550" y="4703882"/>
            <a:ext cx="4320332" cy="6951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en-US" sz="2400" b="1" dirty="0" err="1" smtClean="0">
                <a:solidFill>
                  <a:schemeClr val="bg1"/>
                </a:solidFill>
                <a:latin typeface="Calibri" pitchFamily="34" charset="0"/>
              </a:rPr>
              <a:t>კონტრაქტის</a:t>
            </a:r>
            <a:r>
              <a:rPr lang="en-US" sz="2400" b="1" dirty="0" smtClean="0">
                <a:solidFill>
                  <a:schemeClr val="bg1"/>
                </a:solidFill>
                <a:latin typeface="Calibri" pitchFamily="34" charset="0"/>
              </a:rPr>
              <a:t> </a:t>
            </a:r>
            <a:r>
              <a:rPr lang="en-US" sz="2400" b="1" dirty="0" err="1">
                <a:solidFill>
                  <a:schemeClr val="bg1"/>
                </a:solidFill>
                <a:latin typeface="Calibri" pitchFamily="34" charset="0"/>
              </a:rPr>
              <a:t>დარღვევა</a:t>
            </a:r>
            <a:endParaRPr lang="sv-SE" sz="2400" b="1" dirty="0">
              <a:solidFill>
                <a:schemeClr val="bg1"/>
              </a:solidFill>
              <a:latin typeface="Calibri" pitchFamily="34" charset="0"/>
            </a:endParaRP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152550" y="5592932"/>
            <a:ext cx="4320332" cy="97323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I'm going to raise this as a </a:t>
            </a:r>
            <a:r>
              <a:rPr lang="en-US" sz="2400" i="1" strike="noStrike" cap="none" dirty="0">
                <a:solidFill>
                  <a:srgbClr val="FF0000"/>
                </a:solidFill>
                <a:latin typeface="Calibri" charset="0"/>
                <a:ea typeface="Calibri" charset="0"/>
                <a:cs typeface="Calibri" charset="0"/>
                <a:sym typeface="Calibri"/>
              </a:rPr>
              <a:t>breach of contract.</a:t>
            </a:r>
            <a:endParaRPr sz="2400" i="1" strike="noStrike" cap="none" dirty="0">
              <a:solidFill>
                <a:srgbClr val="FF0000"/>
              </a:solidFill>
              <a:latin typeface="Calibri" charset="0"/>
              <a:ea typeface="Calibri" charset="0"/>
              <a:cs typeface="Calibri" charset="0"/>
              <a:sym typeface="Calibri"/>
            </a:endParaRPr>
          </a:p>
        </p:txBody>
      </p:sp>
      <p:sp>
        <p:nvSpPr>
          <p:cNvPr id="12" name="Rectangle 11">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78548" y="2139286"/>
            <a:ext cx="3404234" cy="250080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 </a:t>
            </a:r>
            <a:r>
              <a:rPr lang="en-US" sz="2800" b="1" dirty="0" smtClean="0">
                <a:solidFill>
                  <a:schemeClr val="bg1"/>
                </a:solidFill>
                <a:latin typeface="Calibri" pitchFamily="34" charset="0"/>
              </a:rPr>
              <a:t>to sue</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(v.)</a:t>
            </a:r>
          </a:p>
        </p:txBody>
      </p:sp>
      <p:sp>
        <p:nvSpPr>
          <p:cNvPr id="190" name="Google Shape;190;g8d3272b2c0_0_231"/>
          <p:cNvSpPr/>
          <p:nvPr/>
        </p:nvSpPr>
        <p:spPr>
          <a:xfrm>
            <a:off x="4052971" y="4815191"/>
            <a:ext cx="4655388" cy="69066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2400" b="1" dirty="0" smtClean="0">
                <a:solidFill>
                  <a:schemeClr val="bg1"/>
                </a:solidFill>
                <a:latin typeface="Calibri" pitchFamily="34" charset="0"/>
              </a:rPr>
              <a:t>სასამართლოში </a:t>
            </a:r>
            <a:r>
              <a:rPr lang="ka-GE" sz="2400" b="1" dirty="0">
                <a:solidFill>
                  <a:schemeClr val="bg1"/>
                </a:solidFill>
                <a:latin typeface="Calibri" pitchFamily="34" charset="0"/>
              </a:rPr>
              <a:t>საქმის აღძვრა</a:t>
            </a: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052972" y="5680953"/>
            <a:ext cx="4655388" cy="88302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He was </a:t>
            </a:r>
            <a:r>
              <a:rPr lang="en-US" sz="2400" i="1" dirty="0">
                <a:solidFill>
                  <a:srgbClr val="FF0000"/>
                </a:solidFill>
                <a:latin typeface="Calibri" charset="0"/>
                <a:ea typeface="Calibri" charset="0"/>
                <a:cs typeface="Calibri" charset="0"/>
              </a:rPr>
              <a:t>sued</a:t>
            </a:r>
            <a:r>
              <a:rPr lang="en-US" sz="2400" i="1" dirty="0">
                <a:solidFill>
                  <a:schemeClr val="bg1"/>
                </a:solidFill>
                <a:latin typeface="Calibri" charset="0"/>
                <a:ea typeface="Calibri" charset="0"/>
                <a:cs typeface="Calibri" charset="0"/>
              </a:rPr>
              <a:t> for breach of contract.</a:t>
            </a:r>
            <a:endParaRPr lang="ka-GE" sz="24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151001" y="1961435"/>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5400" u="none" strike="noStrike" cap="none" dirty="0" smtClean="0">
                <a:solidFill>
                  <a:schemeClr val="bg1"/>
                </a:solidFill>
                <a:latin typeface="Calibri" panose="020F0502020204030204" pitchFamily="34" charset="0"/>
                <a:ea typeface="Calibri"/>
                <a:cs typeface="Calibri" panose="020F0502020204030204" pitchFamily="34" charset="0"/>
                <a:sym typeface="Calibri"/>
              </a:rPr>
              <a:t>Law ǀ</a:t>
            </a:r>
            <a:r>
              <a:rPr lang="ka-GE" sz="5400" u="none" strike="noStrike" cap="none" dirty="0" smtClean="0">
                <a:solidFill>
                  <a:schemeClr val="bg1"/>
                </a:solidFill>
                <a:latin typeface="Calibri" panose="020F0502020204030204" pitchFamily="34" charset="0"/>
                <a:ea typeface="Calibri"/>
                <a:cs typeface="Calibri" panose="020F0502020204030204" pitchFamily="34" charset="0"/>
                <a:sym typeface="Calibri"/>
              </a:rPr>
              <a:t> სამართალი</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87045" y="1970304"/>
            <a:ext cx="3482151" cy="245137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d</a:t>
            </a:r>
            <a:r>
              <a:rPr lang="en-US" sz="2800" b="1" dirty="0" smtClean="0">
                <a:solidFill>
                  <a:schemeClr val="bg1"/>
                </a:solidFill>
                <a:latin typeface="Calibri" pitchFamily="34" charset="0"/>
              </a:rPr>
              <a:t>efendant</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p>
        </p:txBody>
      </p:sp>
      <p:sp>
        <p:nvSpPr>
          <p:cNvPr id="190" name="Google Shape;190;g8d3272b2c0_0_231"/>
          <p:cNvSpPr/>
          <p:nvPr/>
        </p:nvSpPr>
        <p:spPr>
          <a:xfrm>
            <a:off x="4480397" y="4626244"/>
            <a:ext cx="4095448" cy="85943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2400" b="1" dirty="0" smtClean="0">
                <a:solidFill>
                  <a:schemeClr val="bg1"/>
                </a:solidFill>
                <a:latin typeface="Calibri" pitchFamily="34" charset="0"/>
              </a:rPr>
              <a:t>ბრალდებული</a:t>
            </a:r>
            <a:r>
              <a:rPr lang="ka-GE" sz="2400" b="1" dirty="0">
                <a:solidFill>
                  <a:schemeClr val="bg1"/>
                </a:solidFill>
                <a:latin typeface="Calibri" pitchFamily="34" charset="0"/>
              </a:rPr>
              <a:t>, მოპასუხე</a:t>
            </a: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480397" y="5690247"/>
            <a:ext cx="4095448" cy="106565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judge directed the </a:t>
            </a:r>
            <a:r>
              <a:rPr lang="en-US" sz="2400" i="1" dirty="0">
                <a:solidFill>
                  <a:srgbClr val="FF0000"/>
                </a:solidFill>
                <a:latin typeface="Calibri" charset="0"/>
                <a:ea typeface="Calibri" charset="0"/>
                <a:cs typeface="Calibri" charset="0"/>
              </a:rPr>
              <a:t>defendant</a:t>
            </a:r>
            <a:r>
              <a:rPr lang="en-US" sz="2400" i="1" dirty="0">
                <a:solidFill>
                  <a:schemeClr val="bg1"/>
                </a:solidFill>
                <a:latin typeface="Calibri" charset="0"/>
                <a:ea typeface="Calibri" charset="0"/>
                <a:cs typeface="Calibri" charset="0"/>
              </a:rPr>
              <a:t> to remain silent.</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2068082"/>
            <a:ext cx="3619725" cy="249552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to make </a:t>
            </a:r>
            <a:r>
              <a:rPr lang="en-US" sz="2800" b="1" dirty="0">
                <a:solidFill>
                  <a:schemeClr val="bg1"/>
                </a:solidFill>
                <a:latin typeface="Calibri" pitchFamily="34" charset="0"/>
              </a:rPr>
              <a:t>a claim against sb</a:t>
            </a:r>
          </a:p>
          <a:p>
            <a:pPr lvl="0" algn="ctr"/>
            <a:r>
              <a:rPr lang="en-US" sz="2800" b="1" dirty="0">
                <a:solidFill>
                  <a:schemeClr val="bg1"/>
                </a:solidFill>
                <a:latin typeface="Calibri" pitchFamily="34" charset="0"/>
              </a:rPr>
              <a:t>(phr. v.)</a:t>
            </a:r>
          </a:p>
        </p:txBody>
      </p:sp>
      <p:sp>
        <p:nvSpPr>
          <p:cNvPr id="190" name="Google Shape;190;g8d3272b2c0_0_231"/>
          <p:cNvSpPr/>
          <p:nvPr/>
        </p:nvSpPr>
        <p:spPr>
          <a:xfrm>
            <a:off x="4386805" y="4731391"/>
            <a:ext cx="4282635" cy="79361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2400" b="1" dirty="0" smtClean="0">
                <a:solidFill>
                  <a:schemeClr val="bg1"/>
                </a:solidFill>
                <a:latin typeface="Calibri" pitchFamily="34" charset="0"/>
              </a:rPr>
              <a:t>ვინმეს </a:t>
            </a:r>
            <a:r>
              <a:rPr lang="ka-GE" sz="2400" b="1" dirty="0">
                <a:solidFill>
                  <a:schemeClr val="bg1"/>
                </a:solidFill>
                <a:latin typeface="Calibri" pitchFamily="34" charset="0"/>
              </a:rPr>
              <a:t>წინააღმდეგ სარჩელის შეტანა</a:t>
            </a: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86805" y="5696125"/>
            <a:ext cx="4282634" cy="91979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Survivors of the fire later </a:t>
            </a:r>
            <a:r>
              <a:rPr lang="en-US" sz="2400" i="1" dirty="0">
                <a:solidFill>
                  <a:srgbClr val="FF0000"/>
                </a:solidFill>
                <a:latin typeface="Calibri" charset="0"/>
                <a:ea typeface="Calibri" charset="0"/>
                <a:cs typeface="Calibri" charset="0"/>
              </a:rPr>
              <a:t>made a claim against </a:t>
            </a:r>
            <a:r>
              <a:rPr lang="en-US" sz="2400" i="1" dirty="0">
                <a:solidFill>
                  <a:schemeClr val="bg1"/>
                </a:solidFill>
                <a:latin typeface="Calibri" charset="0"/>
                <a:ea typeface="Calibri" charset="0"/>
                <a:cs typeface="Calibri" charset="0"/>
              </a:rPr>
              <a:t>the company.</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2095024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39574" y="1744307"/>
            <a:ext cx="3824798" cy="269731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to accept </a:t>
            </a:r>
            <a:r>
              <a:rPr lang="en-US" sz="2800" b="1" dirty="0">
                <a:solidFill>
                  <a:schemeClr val="bg1"/>
                </a:solidFill>
                <a:latin typeface="Calibri" pitchFamily="34" charset="0"/>
              </a:rPr>
              <a:t>liability</a:t>
            </a:r>
          </a:p>
          <a:p>
            <a:pPr lvl="0" algn="ctr"/>
            <a:r>
              <a:rPr lang="en-US" sz="2800" b="1" dirty="0" smtClean="0">
                <a:solidFill>
                  <a:schemeClr val="bg1"/>
                </a:solidFill>
                <a:latin typeface="Calibri" pitchFamily="34" charset="0"/>
              </a:rPr>
              <a:t>(phr.)</a:t>
            </a:r>
            <a:endParaRPr lang="en-US" sz="2800" b="1" dirty="0">
              <a:solidFill>
                <a:schemeClr val="bg1"/>
              </a:solidFill>
              <a:latin typeface="Calibri" pitchFamily="34" charset="0"/>
            </a:endParaRPr>
          </a:p>
        </p:txBody>
      </p:sp>
      <p:sp>
        <p:nvSpPr>
          <p:cNvPr id="190" name="Google Shape;190;g8d3272b2c0_0_231"/>
          <p:cNvSpPr/>
          <p:nvPr/>
        </p:nvSpPr>
        <p:spPr>
          <a:xfrm>
            <a:off x="3844031" y="4660816"/>
            <a:ext cx="5015884" cy="84799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90000"/>
              </a:lnSpc>
              <a:spcBef>
                <a:spcPts val="630"/>
              </a:spcBef>
            </a:pPr>
            <a:endParaRPr lang="ka-GE" sz="2400" b="1" dirty="0">
              <a:solidFill>
                <a:schemeClr val="bg1"/>
              </a:solidFill>
              <a:latin typeface="Calibri" pitchFamily="34" charset="0"/>
            </a:endParaRPr>
          </a:p>
          <a:p>
            <a:pPr algn="ctr">
              <a:lnSpc>
                <a:spcPct val="90000"/>
              </a:lnSpc>
              <a:spcBef>
                <a:spcPts val="630"/>
              </a:spcBef>
            </a:pPr>
            <a:r>
              <a:rPr lang="ka-GE" sz="2400" b="1" dirty="0">
                <a:solidFill>
                  <a:schemeClr val="bg1"/>
                </a:solidFill>
                <a:latin typeface="Calibri" pitchFamily="34" charset="0"/>
              </a:rPr>
              <a:t>პასუხისმგელობის აღება,  აღიარება</a:t>
            </a:r>
          </a:p>
          <a:p>
            <a:pPr lvl="0" algn="ctr">
              <a:lnSpc>
                <a:spcPct val="90000"/>
              </a:lnSpc>
              <a:spcBef>
                <a:spcPts val="630"/>
              </a:spcBef>
            </a:pPr>
            <a:endParaRPr lang="ka-GE" sz="2400" b="1" dirty="0">
              <a:solidFill>
                <a:srgbClr val="FFFFFF"/>
              </a:solidFill>
              <a:latin typeface="Calibri" charset="0"/>
              <a:ea typeface="Calibri" charset="0"/>
              <a:cs typeface="Calibri"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3844031" y="5603131"/>
            <a:ext cx="5015884" cy="96903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 council does not </a:t>
            </a:r>
            <a:r>
              <a:rPr lang="en-US" sz="2600" i="1" strike="noStrike" cap="none" dirty="0">
                <a:solidFill>
                  <a:srgbClr val="FF0000"/>
                </a:solidFill>
                <a:latin typeface="Calibri" charset="0"/>
                <a:ea typeface="Calibri" charset="0"/>
                <a:cs typeface="Calibri" charset="0"/>
                <a:sym typeface="Calibri"/>
              </a:rPr>
              <a:t>accept liability </a:t>
            </a:r>
            <a:r>
              <a:rPr lang="en-US" sz="2600" i="1" strike="noStrike" cap="none" dirty="0">
                <a:solidFill>
                  <a:schemeClr val="bg1"/>
                </a:solidFill>
                <a:latin typeface="Calibri" charset="0"/>
                <a:ea typeface="Calibri" charset="0"/>
                <a:cs typeface="Calibri" charset="0"/>
                <a:sym typeface="Calibri"/>
              </a:rPr>
              <a:t>for what happened.</a:t>
            </a:r>
            <a:endParaRPr sz="26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930878" y="2883536"/>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3555027" y="3073643"/>
            <a:ext cx="572028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Comprehension</a:t>
            </a:r>
          </a:p>
          <a:p>
            <a:pPr algn="ctr"/>
            <a:r>
              <a:rPr lang="ka-GE" sz="35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97D84395-477B-5643-998F-5A55D6D879D4}"/>
              </a:ext>
            </a:extLst>
          </p:cNvPr>
          <p:cNvSpPr/>
          <p:nvPr/>
        </p:nvSpPr>
        <p:spPr>
          <a:xfrm>
            <a:off x="286480" y="2722086"/>
            <a:ext cx="5913904" cy="1997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charset="0"/>
                <a:ea typeface="Calibri" charset="0"/>
                <a:cs typeface="Calibri" charset="0"/>
              </a:rPr>
              <a:t>What  are the necessary procedures to file a legal claim against somebody? </a:t>
            </a:r>
          </a:p>
        </p:txBody>
      </p:sp>
      <p:pic>
        <p:nvPicPr>
          <p:cNvPr id="4" name="Picture 3">
            <a:extLst>
              <a:ext uri="{FF2B5EF4-FFF2-40B4-BE49-F238E27FC236}">
                <a16:creationId xmlns:a16="http://schemas.microsoft.com/office/drawing/2014/main" id="{741EA06E-6D39-4271-89B4-8278ABA48AF7}"/>
              </a:ext>
            </a:extLst>
          </p:cNvPr>
          <p:cNvPicPr>
            <a:picLocks noChangeAspect="1"/>
          </p:cNvPicPr>
          <p:nvPr/>
        </p:nvPicPr>
        <p:blipFill>
          <a:blip r:embed="rId5"/>
          <a:stretch>
            <a:fillRect/>
          </a:stretch>
        </p:blipFill>
        <p:spPr>
          <a:xfrm>
            <a:off x="7788451" y="2722086"/>
            <a:ext cx="3513219" cy="1893555"/>
          </a:xfrm>
          <a:prstGeom prst="rect">
            <a:avLst/>
          </a:prstGeom>
        </p:spPr>
      </p:pic>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286479" y="2034291"/>
            <a:ext cx="11011401" cy="4377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latin typeface="Calibri" charset="0"/>
                <a:ea typeface="Calibri" charset="0"/>
                <a:cs typeface="Calibri" charset="0"/>
              </a:rPr>
              <a:t>Douglas, age 49 - Statement</a:t>
            </a:r>
          </a:p>
          <a:p>
            <a:pPr algn="just"/>
            <a:r>
              <a:rPr lang="en-US" sz="2400" dirty="0">
                <a:latin typeface="Calibri" charset="0"/>
                <a:ea typeface="Calibri" charset="0"/>
                <a:cs typeface="Calibri" charset="0"/>
              </a:rPr>
              <a:t>I’m in the middle of a legal procedure at the moment. A few months ago, my employer asked me to start working nights. I refused, and he fired me. I spoke to a lawyer about it, and she told me that I could take the employer to court for unfair dismissal. She said that it’s a breach of contract because my work contract hadn’t mentioned any </a:t>
            </a:r>
            <a:r>
              <a:rPr lang="en-US" sz="2400" dirty="0" smtClean="0">
                <a:latin typeface="Calibri" charset="0"/>
                <a:ea typeface="Calibri" charset="0"/>
                <a:cs typeface="Calibri" charset="0"/>
              </a:rPr>
              <a:t>requirements </a:t>
            </a:r>
            <a:r>
              <a:rPr lang="en-US" sz="2400" dirty="0">
                <a:latin typeface="Calibri" charset="0"/>
                <a:ea typeface="Calibri" charset="0"/>
                <a:cs typeface="Calibri" charset="0"/>
              </a:rPr>
              <a:t>to work nights. So, next month, I have a court date to try to sue the employer. The legal fees are quite high, but there’s a strong chance I’ll win the case and get financial compensation. And it’ll feel good to let the employer know that he can’t treat workers like that.</a:t>
            </a: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632102" y="1888159"/>
            <a:ext cx="11011401" cy="454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latin typeface="Calibri" panose="020F0502020204030204" pitchFamily="34" charset="0"/>
                <a:cs typeface="Calibri" panose="020F0502020204030204" pitchFamily="34" charset="0"/>
              </a:rPr>
              <a:t>Gail, age 29 - Statement</a:t>
            </a:r>
          </a:p>
          <a:p>
            <a:pPr algn="just"/>
            <a:r>
              <a:rPr lang="en-US" sz="2400" dirty="0">
                <a:latin typeface="Calibri" panose="020F0502020204030204" pitchFamily="34" charset="0"/>
                <a:cs typeface="Calibri" panose="020F0502020204030204" pitchFamily="34" charset="0"/>
              </a:rPr>
              <a:t>I once had a problem with a landlord who refused to pay me back my deposit. Luckily, I was able to talk to the free legal advisor at my local city council. The first thing I had to do was to send a letter by registered post requesting the return of my deposit. The landlord didn’t respond, so I then needed to email the court with a claim form and my evidence (the rental contract, a bank statement, previous correspondence between the landlord and me). The court finally got back to me with a date for a hearing.</a:t>
            </a:r>
          </a:p>
          <a:p>
            <a:pPr algn="just"/>
            <a:r>
              <a:rPr lang="en-US" sz="2400" dirty="0">
                <a:latin typeface="Calibri" panose="020F0502020204030204" pitchFamily="34" charset="0"/>
                <a:cs typeface="Calibri" panose="020F0502020204030204" pitchFamily="34" charset="0"/>
              </a:rPr>
              <a:t>In court, the judge quickly reviewed the evidence. She made her ruling against the defendant, ordering him to pay me the full amount of the deposit within a month. It was a stressful process, but worth it in the end.</a:t>
            </a:r>
          </a:p>
        </p:txBody>
      </p:sp>
    </p:spTree>
    <p:extLst>
      <p:ext uri="{BB962C8B-B14F-4D97-AF65-F5344CB8AC3E}">
        <p14:creationId xmlns:p14="http://schemas.microsoft.com/office/powerpoint/2010/main" val="1731721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286480" y="1660124"/>
            <a:ext cx="11271300" cy="4978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latin typeface="Calibri" panose="020F0502020204030204" pitchFamily="34" charset="0"/>
                <a:cs typeface="Calibri" panose="020F0502020204030204" pitchFamily="34" charset="0"/>
              </a:rPr>
              <a:t>Bertha, age 38 - Statement</a:t>
            </a:r>
          </a:p>
          <a:p>
            <a:pPr algn="just"/>
            <a:r>
              <a:rPr lang="en-US" sz="2400" dirty="0">
                <a:latin typeface="Calibri" panose="020F0502020204030204" pitchFamily="34" charset="0"/>
                <a:cs typeface="Calibri" panose="020F0502020204030204" pitchFamily="34" charset="0"/>
              </a:rPr>
              <a:t>A few years ago, a flight I had booked got delayed. What a nightmare! I was on my way to my sister’s wedding, so I had to book an alternative flight to make sure I got there on time. The airline said that I wasn’t entitled to compensation because the delay had only been for three hours. I was furious and decided to make a claim against the airline for the cost of my original ticket. Luckily, I hadn’t deleted any of my flight tickets or credit-card receipts. I found out that I needed to contact the Aviation Authority to report the problem. They provided me with an official claim form to send to the airline, along with all my written records. And it worked! Within a few days, the airline agreed to accept liability and paid me back the price of the ticket.</a:t>
            </a: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011360133"/>
              </p:ext>
            </p:extLst>
          </p:nvPr>
        </p:nvGraphicFramePr>
        <p:xfrm>
          <a:off x="615447" y="2869034"/>
          <a:ext cx="8883659" cy="1523219"/>
        </p:xfrm>
        <a:graphic>
          <a:graphicData uri="http://schemas.openxmlformats.org/drawingml/2006/table">
            <a:tbl>
              <a:tblPr>
                <a:noFill/>
                <a:tableStyleId>{B46CFEF4-99AF-46A8-A051-738FFB79779B}</a:tableStyleId>
              </a:tblPr>
              <a:tblGrid>
                <a:gridCol w="8883659">
                  <a:extLst>
                    <a:ext uri="{9D8B030D-6E8A-4147-A177-3AD203B41FA5}">
                      <a16:colId xmlns:a16="http://schemas.microsoft.com/office/drawing/2014/main" val="20000"/>
                    </a:ext>
                  </a:extLst>
                </a:gridCol>
              </a:tblGrid>
              <a:tr h="1523219">
                <a:tc>
                  <a:txBody>
                    <a:bodyPr/>
                    <a:lstStyle/>
                    <a:p>
                      <a:pPr marL="0" lvl="0" indent="0" algn="l" rtl="0">
                        <a:lnSpc>
                          <a:spcPct val="115000"/>
                        </a:lnSpc>
                        <a:spcBef>
                          <a:spcPts val="0"/>
                        </a:spcBef>
                        <a:spcAft>
                          <a:spcPts val="0"/>
                        </a:spcAft>
                        <a:buNone/>
                      </a:pPr>
                      <a:r>
                        <a:rPr lang="en-US" sz="2800" b="0" i="0" dirty="0" smtClean="0">
                          <a:solidFill>
                            <a:schemeClr val="bg1"/>
                          </a:solidFill>
                          <a:latin typeface="Calibri" charset="0"/>
                          <a:ea typeface="Calibri" charset="0"/>
                          <a:cs typeface="Calibri" charset="0"/>
                        </a:rPr>
                        <a:t>Douglas’ </a:t>
                      </a:r>
                      <a:r>
                        <a:rPr lang="en-US" sz="2800" b="0" i="0" dirty="0">
                          <a:solidFill>
                            <a:schemeClr val="bg1"/>
                          </a:solidFill>
                          <a:latin typeface="Calibri" charset="0"/>
                          <a:ea typeface="Calibri" charset="0"/>
                          <a:cs typeface="Calibri" charset="0"/>
                        </a:rPr>
                        <a:t>employer  violated the contract.</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547531913"/>
              </p:ext>
            </p:extLst>
          </p:nvPr>
        </p:nvGraphicFramePr>
        <p:xfrm>
          <a:off x="596375" y="4370486"/>
          <a:ext cx="10357351" cy="1325563"/>
        </p:xfrm>
        <a:graphic>
          <a:graphicData uri="http://schemas.openxmlformats.org/drawingml/2006/table">
            <a:tbl>
              <a:tblPr firstRow="1" bandRow="1">
                <a:tableStyleId>{B46CFEF4-99AF-46A8-A051-738FFB79779B}</a:tableStyleId>
              </a:tblPr>
              <a:tblGrid>
                <a:gridCol w="10357351">
                  <a:extLst>
                    <a:ext uri="{9D8B030D-6E8A-4147-A177-3AD203B41FA5}">
                      <a16:colId xmlns:a16="http://schemas.microsoft.com/office/drawing/2014/main" val="2862978725"/>
                    </a:ext>
                  </a:extLst>
                </a:gridCol>
              </a:tblGrid>
              <a:tr h="1325563">
                <a:tc>
                  <a:txBody>
                    <a:bodyPr/>
                    <a:lstStyle/>
                    <a:p>
                      <a:pPr algn="just"/>
                      <a:r>
                        <a:rPr lang="en-US" sz="2400" i="1" dirty="0" smtClean="0">
                          <a:solidFill>
                            <a:schemeClr val="bg1"/>
                          </a:solidFill>
                          <a:latin typeface="Calibri" charset="0"/>
                          <a:ea typeface="Calibri" charset="0"/>
                          <a:cs typeface="Calibri" charset="0"/>
                        </a:rPr>
                        <a:t>She </a:t>
                      </a:r>
                      <a:r>
                        <a:rPr lang="en-US" sz="2400" i="1" dirty="0">
                          <a:solidFill>
                            <a:schemeClr val="bg1"/>
                          </a:solidFill>
                          <a:latin typeface="Calibri" charset="0"/>
                          <a:ea typeface="Calibri" charset="0"/>
                          <a:cs typeface="Calibri" charset="0"/>
                        </a:rPr>
                        <a:t>said that it’s a breach of contract because my </a:t>
                      </a:r>
                      <a:r>
                        <a:rPr lang="en-US" sz="2400" i="1" dirty="0" smtClean="0">
                          <a:solidFill>
                            <a:schemeClr val="bg1"/>
                          </a:solidFill>
                          <a:latin typeface="Calibri" charset="0"/>
                          <a:ea typeface="Calibri" charset="0"/>
                          <a:cs typeface="Calibri" charset="0"/>
                        </a:rPr>
                        <a:t>work</a:t>
                      </a:r>
                      <a:r>
                        <a:rPr lang="en-US" sz="2400" i="1" baseline="0" dirty="0" smtClean="0">
                          <a:solidFill>
                            <a:schemeClr val="bg1"/>
                          </a:solidFill>
                          <a:latin typeface="Calibri" charset="0"/>
                          <a:ea typeface="Calibri" charset="0"/>
                          <a:cs typeface="Calibri" charset="0"/>
                        </a:rPr>
                        <a:t> </a:t>
                      </a:r>
                      <a:r>
                        <a:rPr lang="en-US" sz="2400" i="1" dirty="0" smtClean="0">
                          <a:solidFill>
                            <a:schemeClr val="bg1"/>
                          </a:solidFill>
                          <a:latin typeface="Calibri" charset="0"/>
                          <a:ea typeface="Calibri" charset="0"/>
                          <a:cs typeface="Calibri" charset="0"/>
                        </a:rPr>
                        <a:t>contract </a:t>
                      </a:r>
                      <a:r>
                        <a:rPr lang="en-US" sz="2400" i="1" dirty="0">
                          <a:solidFill>
                            <a:schemeClr val="bg1"/>
                          </a:solidFill>
                          <a:latin typeface="Calibri" charset="0"/>
                          <a:ea typeface="Calibri" charset="0"/>
                          <a:cs typeface="Calibri" charset="0"/>
                        </a:rPr>
                        <a:t>hadn’t mentioned any requirement to work nights. </a:t>
                      </a:r>
                    </a:p>
                    <a:p>
                      <a:pPr algn="just"/>
                      <a:endParaRPr lang="en-US" sz="2800" i="1" dirty="0">
                        <a:solidFill>
                          <a:schemeClr val="bg1"/>
                        </a:solidFill>
                        <a:latin typeface="Calibri" charset="0"/>
                        <a:ea typeface="Calibri" charset="0"/>
                        <a:cs typeface="Calibri"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223899" y="2522281"/>
            <a:ext cx="1606857" cy="123737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917054733"/>
              </p:ext>
            </p:extLst>
          </p:nvPr>
        </p:nvGraphicFramePr>
        <p:xfrm>
          <a:off x="699281" y="2617366"/>
          <a:ext cx="9119968" cy="135280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1352805">
                <a:tc>
                  <a:txBody>
                    <a:bodyPr/>
                    <a:lstStyle/>
                    <a:p>
                      <a:pPr marL="0" lvl="0" indent="0" algn="l" rtl="0">
                        <a:lnSpc>
                          <a:spcPct val="115000"/>
                        </a:lnSpc>
                        <a:spcBef>
                          <a:spcPts val="0"/>
                        </a:spcBef>
                        <a:spcAft>
                          <a:spcPts val="0"/>
                        </a:spcAft>
                        <a:buNone/>
                      </a:pPr>
                      <a:r>
                        <a:rPr lang="en-US" sz="2800" b="0" i="0" dirty="0">
                          <a:solidFill>
                            <a:schemeClr val="bg1"/>
                          </a:solidFill>
                          <a:latin typeface="Calibri" charset="0"/>
                          <a:ea typeface="Calibri" charset="0"/>
                          <a:cs typeface="Calibri" charset="0"/>
                        </a:rPr>
                        <a:t>Gail was not successful at court. She could not get his deposit back.</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156851612"/>
              </p:ext>
            </p:extLst>
          </p:nvPr>
        </p:nvGraphicFramePr>
        <p:xfrm>
          <a:off x="560030" y="4225524"/>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973009">
                <a:tc>
                  <a:txBody>
                    <a:bodyPr/>
                    <a:lstStyle/>
                    <a:p>
                      <a:pPr algn="just"/>
                      <a:r>
                        <a:rPr lang="en-US" sz="2400" i="1" dirty="0">
                          <a:solidFill>
                            <a:schemeClr val="bg1"/>
                          </a:solidFill>
                          <a:latin typeface="Calibri" charset="0"/>
                          <a:ea typeface="Calibri" charset="0"/>
                          <a:cs typeface="Calibri" charset="0"/>
                        </a:rPr>
                        <a:t>In court, the judge quickly reviewed the evidence. She made her ruling against the defendant, ordering him to pay me the full amount of the deposit within a month.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596279" y="2669223"/>
            <a:ext cx="1376520" cy="1237379"/>
          </a:xfrm>
        </p:spPr>
        <p:txBody>
          <a:bodyPr>
            <a:normAutofit fontScale="90000"/>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953980" y="68580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Comprehension</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78664" y="3159069"/>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541107" y="2183099"/>
            <a:ext cx="6223462"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Law</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სამართლი</a:t>
            </a:r>
          </a:p>
        </p:txBody>
      </p:sp>
      <p:pic>
        <p:nvPicPr>
          <p:cNvPr id="26"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7" name="Picture 26">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p:cNvSpPr/>
          <p:nvPr/>
        </p:nvSpPr>
        <p:spPr>
          <a:xfrm>
            <a:off x="7217923" y="556123"/>
            <a:ext cx="4601183"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7217923" y="388499"/>
            <a:ext cx="4601184"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cs typeface="Calibri" pitchFamily="34" charset="0"/>
              </a:rPr>
              <a:t>The airline said that Bertha wasn’t entitled to compensation because she </a:t>
            </a:r>
            <a:r>
              <a:rPr lang="en-US" sz="2800" dirty="0" smtClean="0">
                <a:latin typeface="Calibri" pitchFamily="34" charset="0"/>
                <a:cs typeface="Calibri" pitchFamily="34" charset="0"/>
              </a:rPr>
              <a:t>was late </a:t>
            </a:r>
            <a:r>
              <a:rPr lang="en-US" sz="2800" dirty="0">
                <a:latin typeface="Calibri" pitchFamily="34" charset="0"/>
                <a:cs typeface="Calibri" pitchFamily="34" charset="0"/>
              </a:rPr>
              <a:t>for the flight.</a:t>
            </a:r>
          </a:p>
        </p:txBody>
      </p:sp>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150399438"/>
              </p:ext>
            </p:extLst>
          </p:nvPr>
        </p:nvGraphicFramePr>
        <p:xfrm>
          <a:off x="577303" y="4411306"/>
          <a:ext cx="10395497" cy="1487565"/>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1487565">
                <a:tc>
                  <a:txBody>
                    <a:bodyPr/>
                    <a:lstStyle/>
                    <a:p>
                      <a:pPr algn="just"/>
                      <a:r>
                        <a:rPr lang="en-US" sz="2400" i="1" dirty="0">
                          <a:solidFill>
                            <a:schemeClr val="bg1"/>
                          </a:solidFill>
                          <a:latin typeface="Calibri" charset="0"/>
                          <a:ea typeface="Calibri" charset="0"/>
                          <a:cs typeface="Calibri" charset="0"/>
                        </a:rPr>
                        <a:t>The airline said that I wasn’t entitled to compensation because the delay had only been for three hours.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438554" y="2859903"/>
            <a:ext cx="1660123" cy="1189277"/>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cs typeface="Calibri" pitchFamily="34" charset="0"/>
              </a:rPr>
              <a:t>The airline refused to admit  liability and didn’t pay back the </a:t>
            </a:r>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price </a:t>
            </a:r>
            <a:r>
              <a:rPr lang="en-US" sz="2800" dirty="0">
                <a:latin typeface="Calibri" pitchFamily="34" charset="0"/>
                <a:cs typeface="Calibri" pitchFamily="34" charset="0"/>
              </a:rPr>
              <a:t>of the ticket.</a:t>
            </a:r>
          </a:p>
        </p:txBody>
      </p:sp>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801254810"/>
              </p:ext>
            </p:extLst>
          </p:nvPr>
        </p:nvGraphicFramePr>
        <p:xfrm>
          <a:off x="577303" y="4294986"/>
          <a:ext cx="9972165" cy="1520914"/>
        </p:xfrm>
        <a:graphic>
          <a:graphicData uri="http://schemas.openxmlformats.org/drawingml/2006/table">
            <a:tbl>
              <a:tblPr firstRow="1" bandRow="1">
                <a:tableStyleId>{B46CFEF4-99AF-46A8-A051-738FFB79779B}</a:tableStyleId>
              </a:tblPr>
              <a:tblGrid>
                <a:gridCol w="9972165">
                  <a:extLst>
                    <a:ext uri="{9D8B030D-6E8A-4147-A177-3AD203B41FA5}">
                      <a16:colId xmlns:a16="http://schemas.microsoft.com/office/drawing/2014/main" val="2862978725"/>
                    </a:ext>
                  </a:extLst>
                </a:gridCol>
              </a:tblGrid>
              <a:tr h="1520914">
                <a:tc>
                  <a:txBody>
                    <a:bodyPr/>
                    <a:lstStyle/>
                    <a:p>
                      <a:pPr algn="just"/>
                      <a:r>
                        <a:rPr lang="en-US" sz="2400" i="1" dirty="0">
                          <a:solidFill>
                            <a:schemeClr val="bg1"/>
                          </a:solidFill>
                          <a:latin typeface="Calibri" panose="020F0502020204030204" pitchFamily="34" charset="0"/>
                          <a:cs typeface="Calibri" panose="020F0502020204030204" pitchFamily="34" charset="0"/>
                        </a:rPr>
                        <a:t>And it worked! Within a few days, the airline agreed to accept liability and paid me back the price of the ticket.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564808" y="2558005"/>
            <a:ext cx="1407991" cy="1289839"/>
          </a:xfrm>
        </p:spPr>
        <p:txBody>
          <a:bodyPr>
            <a:normAutofit fontScale="90000"/>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7486116" y="464777"/>
            <a:ext cx="351808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1604853" y="2717330"/>
            <a:ext cx="8803744" cy="227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anose="020F0502020204030204" pitchFamily="34" charset="0"/>
                <a:cs typeface="Calibri" panose="020F0502020204030204" pitchFamily="34" charset="0"/>
              </a:rPr>
              <a:t>Reported Speech</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7742490" y="464777"/>
            <a:ext cx="3261714"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3" name="Rectangle: Rounded Corners 2">
            <a:extLst>
              <a:ext uri="{FF2B5EF4-FFF2-40B4-BE49-F238E27FC236}">
                <a16:creationId xmlns:a16="http://schemas.microsoft.com/office/drawing/2014/main" id="{743E78FB-B59A-4333-B17C-AB954AB67A5C}"/>
              </a:ext>
            </a:extLst>
          </p:cNvPr>
          <p:cNvSpPr/>
          <p:nvPr/>
        </p:nvSpPr>
        <p:spPr>
          <a:xfrm>
            <a:off x="2627790" y="2592280"/>
            <a:ext cx="6063449" cy="3062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itchFamily="34" charset="0"/>
                <a:cs typeface="Calibri" pitchFamily="34" charset="0"/>
              </a:rPr>
              <a:t>Use</a:t>
            </a:r>
          </a:p>
          <a:p>
            <a:pPr algn="ctr"/>
            <a:endParaRPr lang="en-US" sz="2000" b="1" dirty="0" smtClean="0">
              <a:latin typeface="Calibri" pitchFamily="34" charset="0"/>
              <a:cs typeface="Calibri" pitchFamily="34" charset="0"/>
            </a:endParaRPr>
          </a:p>
          <a:p>
            <a:pPr marL="342900" indent="-342900" algn="just">
              <a:buClr>
                <a:schemeClr val="bg1"/>
              </a:buClr>
              <a:buFont typeface="Arial" panose="020B0604020202020204" pitchFamily="34" charset="0"/>
              <a:buChar char="•"/>
            </a:pPr>
            <a:r>
              <a:rPr lang="en-US" sz="2000" dirty="0">
                <a:latin typeface="Calibri" pitchFamily="34" charset="0"/>
                <a:cs typeface="Calibri" pitchFamily="34" charset="0"/>
              </a:rPr>
              <a:t>We use reported speech when we want to say what someone else said.</a:t>
            </a:r>
          </a:p>
          <a:p>
            <a:pPr algn="just"/>
            <a:r>
              <a:rPr lang="en-US" sz="2000" i="1" dirty="0" smtClean="0">
                <a:latin typeface="Calibri" pitchFamily="34" charset="0"/>
                <a:cs typeface="Calibri" pitchFamily="34" charset="0"/>
              </a:rPr>
              <a:t>     e.g</a:t>
            </a:r>
            <a:r>
              <a:rPr lang="en-US" sz="2000" i="1" dirty="0">
                <a:latin typeface="Calibri" pitchFamily="34" charset="0"/>
                <a:cs typeface="Calibri" pitchFamily="34" charset="0"/>
              </a:rPr>
              <a:t>. Jason said he was going to sue his employer.</a:t>
            </a:r>
          </a:p>
          <a:p>
            <a:pPr marL="342900" indent="-342900" algn="just">
              <a:buClr>
                <a:schemeClr val="bg1"/>
              </a:buClr>
              <a:buFont typeface="Arial" panose="020B0604020202020204" pitchFamily="34" charset="0"/>
              <a:buChar char="•"/>
            </a:pPr>
            <a:r>
              <a:rPr lang="en-US" sz="2000" dirty="0">
                <a:latin typeface="Calibri" pitchFamily="34" charset="0"/>
                <a:cs typeface="Calibri" pitchFamily="34" charset="0"/>
              </a:rPr>
              <a:t>If the reporting verb is in the past (e.g. said), we usually have to change the tense of what the person actually said.</a:t>
            </a:r>
          </a:p>
          <a:p>
            <a:pPr algn="ctr"/>
            <a:endParaRPr lang="en-US" dirty="0"/>
          </a:p>
        </p:txBody>
      </p:sp>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7349382" y="464777"/>
            <a:ext cx="3654821" cy="1218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11" name="TextBox 10">
            <a:extLst>
              <a:ext uri="{FF2B5EF4-FFF2-40B4-BE49-F238E27FC236}">
                <a16:creationId xmlns:a16="http://schemas.microsoft.com/office/drawing/2014/main" id="{E22DDA0C-B906-4A76-BBC2-39D229060B02}"/>
              </a:ext>
            </a:extLst>
          </p:cNvPr>
          <p:cNvSpPr txBox="1"/>
          <p:nvPr/>
        </p:nvSpPr>
        <p:spPr>
          <a:xfrm>
            <a:off x="1100831" y="1953087"/>
            <a:ext cx="8040949" cy="615553"/>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rPr>
              <a:t>Changing verb tenses:</a:t>
            </a:r>
          </a:p>
          <a:p>
            <a:endParaRPr lang="en-US" dirty="0"/>
          </a:p>
        </p:txBody>
      </p:sp>
      <p:graphicFrame>
        <p:nvGraphicFramePr>
          <p:cNvPr id="6" name="Table 5">
            <a:extLst>
              <a:ext uri="{FF2B5EF4-FFF2-40B4-BE49-F238E27FC236}">
                <a16:creationId xmlns:a16="http://schemas.microsoft.com/office/drawing/2014/main" id="{DEEA32AE-3825-47A5-8454-CE7E96D75B99}"/>
              </a:ext>
            </a:extLst>
          </p:cNvPr>
          <p:cNvGraphicFramePr>
            <a:graphicFrameLocks noGrp="1"/>
          </p:cNvGraphicFramePr>
          <p:nvPr>
            <p:extLst>
              <p:ext uri="{D42A27DB-BD31-4B8C-83A1-F6EECF244321}">
                <p14:modId xmlns:p14="http://schemas.microsoft.com/office/powerpoint/2010/main" val="472311649"/>
              </p:ext>
            </p:extLst>
          </p:nvPr>
        </p:nvGraphicFramePr>
        <p:xfrm>
          <a:off x="614432" y="1959928"/>
          <a:ext cx="10733103" cy="4620853"/>
        </p:xfrm>
        <a:graphic>
          <a:graphicData uri="http://schemas.openxmlformats.org/drawingml/2006/table">
            <a:tbl>
              <a:tblPr/>
              <a:tblGrid>
                <a:gridCol w="4802835">
                  <a:extLst>
                    <a:ext uri="{9D8B030D-6E8A-4147-A177-3AD203B41FA5}">
                      <a16:colId xmlns:a16="http://schemas.microsoft.com/office/drawing/2014/main" val="1661017882"/>
                    </a:ext>
                  </a:extLst>
                </a:gridCol>
                <a:gridCol w="1149245">
                  <a:extLst>
                    <a:ext uri="{9D8B030D-6E8A-4147-A177-3AD203B41FA5}">
                      <a16:colId xmlns:a16="http://schemas.microsoft.com/office/drawing/2014/main" val="3913930045"/>
                    </a:ext>
                  </a:extLst>
                </a:gridCol>
                <a:gridCol w="4781023">
                  <a:extLst>
                    <a:ext uri="{9D8B030D-6E8A-4147-A177-3AD203B41FA5}">
                      <a16:colId xmlns:a16="http://schemas.microsoft.com/office/drawing/2014/main" val="1655959153"/>
                    </a:ext>
                  </a:extLst>
                </a:gridCol>
              </a:tblGrid>
              <a:tr h="575939">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800" b="0" i="0" u="none" strike="noStrike" cap="none" normalizeH="0" baseline="0" dirty="0">
                          <a:ln>
                            <a:noFill/>
                          </a:ln>
                          <a:solidFill>
                            <a:schemeClr val="tx1"/>
                          </a:solidFill>
                          <a:effectLst/>
                          <a:latin typeface="Cooper Std Black" charset="0"/>
                          <a:ea typeface="ヒラギノ明朝 ProN W3" charset="-128"/>
                          <a:sym typeface="Cooper Std Black" charset="0"/>
                        </a:rPr>
                        <a:t>Direct speech</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BB64"/>
                    </a:solidFill>
                  </a:tcPr>
                </a:tc>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endParaRPr kumimoji="0" lang="en-US" altLang="en-US" sz="3200" b="0" i="0" u="none" strike="noStrike" cap="none" normalizeH="0" baseline="0" dirty="0">
                        <a:ln>
                          <a:noFill/>
                        </a:ln>
                        <a:solidFill>
                          <a:schemeClr val="tx1"/>
                        </a:solidFill>
                        <a:effectLst/>
                        <a:latin typeface="Copperplate Light" charset="0"/>
                        <a:ea typeface="ヒラギノ明朝 ProN W3" charset="-128"/>
                        <a:sym typeface="Copperplate Light"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800" b="0" i="0" u="none" strike="noStrike" cap="none" normalizeH="0" baseline="0" dirty="0">
                          <a:ln>
                            <a:noFill/>
                          </a:ln>
                          <a:solidFill>
                            <a:schemeClr val="tx1"/>
                          </a:solidFill>
                          <a:effectLst/>
                          <a:latin typeface="Cooper Std Black" charset="0"/>
                          <a:ea typeface="ヒラギノ明朝 ProN W3" charset="-128"/>
                          <a:sym typeface="Cooper Std Black" charset="0"/>
                        </a:rPr>
                        <a:t>Reported speech</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BB64"/>
                    </a:solidFill>
                  </a:tcPr>
                </a:tc>
                <a:extLst>
                  <a:ext uri="{0D108BD9-81ED-4DB2-BD59-A6C34878D82A}">
                    <a16:rowId xmlns:a16="http://schemas.microsoft.com/office/drawing/2014/main" val="636578741"/>
                  </a:ext>
                </a:extLst>
              </a:tr>
              <a:tr h="575939">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ヒラギノ明朝 ProN W3" charset="-128"/>
                          <a:cs typeface="Calibri" panose="020F0502020204030204" pitchFamily="34" charset="0"/>
                          <a:sym typeface="Calibri" panose="020F0502020204030204" pitchFamily="34" charset="0"/>
                        </a:rPr>
                        <a:t>Present Simple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98"/>
                    </a:solidFill>
                  </a:tcPr>
                </a:tc>
                <a:tc>
                  <a:txBody>
                    <a:bodyPr/>
                    <a:lstStyle>
                      <a:lvl1pPr algn="l" eaLnBrk="0" hangingPunct="0">
                        <a:spcBef>
                          <a:spcPts val="5200"/>
                        </a:spcBef>
                        <a:buSzPct val="93000"/>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pPr>
                      <a:r>
                        <a:rPr kumimoji="0" lang="en-US" altLang="en-US" sz="3000" b="0" i="0" u="none" strike="noStrike" cap="none" normalizeH="0" baseline="0" dirty="0">
                          <a:ln>
                            <a:noFill/>
                          </a:ln>
                          <a:solidFill>
                            <a:schemeClr val="tx1"/>
                          </a:solidFill>
                          <a:effectLst/>
                          <a:latin typeface="Arial Unicode MS" charset="0"/>
                          <a:ea typeface="ヒラギノ明朝 ProN W3" charset="-128"/>
                          <a:sym typeface="Arial Unicode MS" charset="0"/>
                        </a:rPr>
                        <a:t>➙</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ヒラギノ明朝 ProN W3" charset="-128"/>
                          <a:cs typeface="Calibri" panose="020F0502020204030204" pitchFamily="34" charset="0"/>
                          <a:sym typeface="Calibri" panose="020F0502020204030204" pitchFamily="34" charset="0"/>
                        </a:rPr>
                        <a:t>Past Simple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98"/>
                    </a:solidFill>
                  </a:tcPr>
                </a:tc>
                <a:extLst>
                  <a:ext uri="{0D108BD9-81ED-4DB2-BD59-A6C34878D82A}">
                    <a16:rowId xmlns:a16="http://schemas.microsoft.com/office/drawing/2014/main" val="638143381"/>
                  </a:ext>
                </a:extLst>
              </a:tr>
              <a:tr h="575939">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ヒラギノ明朝 ProN W3" charset="-128"/>
                          <a:cs typeface="Calibri" panose="020F0502020204030204" pitchFamily="34" charset="0"/>
                          <a:sym typeface="Calibri" panose="020F0502020204030204" pitchFamily="34" charset="0"/>
                        </a:rPr>
                        <a:t>Present Continuous</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98"/>
                    </a:solidFill>
                  </a:tcPr>
                </a:tc>
                <a:tc>
                  <a:txBody>
                    <a:bodyPr/>
                    <a:lstStyle>
                      <a:lvl1pPr algn="l" eaLnBrk="0" hangingPunct="0">
                        <a:spcBef>
                          <a:spcPts val="5200"/>
                        </a:spcBef>
                        <a:buSzPct val="93000"/>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pPr>
                      <a:r>
                        <a:rPr kumimoji="0" lang="en-US" altLang="en-US" sz="3000" b="0" i="0" u="none" strike="noStrike" cap="none" normalizeH="0" baseline="0">
                          <a:ln>
                            <a:noFill/>
                          </a:ln>
                          <a:solidFill>
                            <a:schemeClr val="tx1"/>
                          </a:solidFill>
                          <a:effectLst/>
                          <a:latin typeface="Arial Unicode MS" charset="0"/>
                          <a:ea typeface="ヒラギノ明朝 ProN W3" charset="-128"/>
                          <a:sym typeface="Arial Unicode MS" charset="0"/>
                        </a:rPr>
                        <a:t>➙</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ヒラギノ明朝 ProN W3" charset="-128"/>
                          <a:cs typeface="Calibri" panose="020F0502020204030204" pitchFamily="34" charset="0"/>
                          <a:sym typeface="Calibri" panose="020F0502020204030204" pitchFamily="34" charset="0"/>
                        </a:rPr>
                        <a:t>Past Continuous</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98"/>
                    </a:solidFill>
                  </a:tcPr>
                </a:tc>
                <a:extLst>
                  <a:ext uri="{0D108BD9-81ED-4DB2-BD59-A6C34878D82A}">
                    <a16:rowId xmlns:a16="http://schemas.microsoft.com/office/drawing/2014/main" val="602663313"/>
                  </a:ext>
                </a:extLst>
              </a:tr>
              <a:tr h="575939">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ヒラギノ明朝 ProN W3" charset="-128"/>
                          <a:cs typeface="Calibri" panose="020F0502020204030204" pitchFamily="34" charset="0"/>
                          <a:sym typeface="Calibri" panose="020F0502020204030204" pitchFamily="34" charset="0"/>
                        </a:rPr>
                        <a:t>Present Perfect Simple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98"/>
                    </a:solidFill>
                  </a:tcPr>
                </a:tc>
                <a:tc>
                  <a:txBody>
                    <a:bodyPr/>
                    <a:lstStyle>
                      <a:lvl1pPr algn="l" eaLnBrk="0" hangingPunct="0">
                        <a:spcBef>
                          <a:spcPts val="5200"/>
                        </a:spcBef>
                        <a:buSzPct val="93000"/>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pPr>
                      <a:r>
                        <a:rPr kumimoji="0" lang="en-US" altLang="en-US" sz="3000" b="0" i="0" u="none" strike="noStrike" cap="none" normalizeH="0" baseline="0">
                          <a:ln>
                            <a:noFill/>
                          </a:ln>
                          <a:solidFill>
                            <a:schemeClr val="tx1"/>
                          </a:solidFill>
                          <a:effectLst/>
                          <a:latin typeface="Arial Unicode MS" charset="0"/>
                          <a:ea typeface="ヒラギノ明朝 ProN W3" charset="-128"/>
                          <a:sym typeface="Arial Unicode MS" charset="0"/>
                        </a:rPr>
                        <a:t>➙</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ヒラギノ明朝 ProN W3" charset="-128"/>
                          <a:cs typeface="Calibri" panose="020F0502020204030204" pitchFamily="34" charset="0"/>
                          <a:sym typeface="Calibri" panose="020F0502020204030204" pitchFamily="34" charset="0"/>
                        </a:rPr>
                        <a:t>Past Perfect Simple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98"/>
                    </a:solidFill>
                  </a:tcPr>
                </a:tc>
                <a:extLst>
                  <a:ext uri="{0D108BD9-81ED-4DB2-BD59-A6C34878D82A}">
                    <a16:rowId xmlns:a16="http://schemas.microsoft.com/office/drawing/2014/main" val="2330685352"/>
                  </a:ext>
                </a:extLst>
              </a:tr>
              <a:tr h="575939">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ヒラギノ明朝 ProN W3" charset="-128"/>
                          <a:cs typeface="Calibri" panose="020F0502020204030204" pitchFamily="34" charset="0"/>
                          <a:sym typeface="Calibri" panose="020F0502020204030204" pitchFamily="34" charset="0"/>
                        </a:rPr>
                        <a:t>Present Perfect Continuous</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98"/>
                    </a:solidFill>
                  </a:tcPr>
                </a:tc>
                <a:tc>
                  <a:txBody>
                    <a:bodyPr/>
                    <a:lstStyle>
                      <a:lvl1pPr algn="l" eaLnBrk="0" hangingPunct="0">
                        <a:spcBef>
                          <a:spcPts val="5200"/>
                        </a:spcBef>
                        <a:buSzPct val="93000"/>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pPr>
                      <a:r>
                        <a:rPr kumimoji="0" lang="en-US" altLang="en-US" sz="3000" b="0" i="0" u="none" strike="noStrike" cap="none" normalizeH="0" baseline="0">
                          <a:ln>
                            <a:noFill/>
                          </a:ln>
                          <a:solidFill>
                            <a:schemeClr val="tx1"/>
                          </a:solidFill>
                          <a:effectLst/>
                          <a:latin typeface="Arial Unicode MS" charset="0"/>
                          <a:ea typeface="ヒラギノ明朝 ProN W3" charset="-128"/>
                          <a:sym typeface="Arial Unicode MS" charset="0"/>
                        </a:rPr>
                        <a:t>➙</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ヒラギノ明朝 ProN W3" charset="-128"/>
                          <a:cs typeface="Calibri" panose="020F0502020204030204" pitchFamily="34" charset="0"/>
                          <a:sym typeface="Calibri" panose="020F0502020204030204" pitchFamily="34" charset="0"/>
                        </a:rPr>
                        <a:t>Past Perfect Continuous</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98"/>
                    </a:solidFill>
                  </a:tcPr>
                </a:tc>
                <a:extLst>
                  <a:ext uri="{0D108BD9-81ED-4DB2-BD59-A6C34878D82A}">
                    <a16:rowId xmlns:a16="http://schemas.microsoft.com/office/drawing/2014/main" val="3823919731"/>
                  </a:ext>
                </a:extLst>
              </a:tr>
              <a:tr h="575939">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ヒラギノ明朝 ProN W3" charset="-128"/>
                          <a:cs typeface="Calibri" panose="020F0502020204030204" pitchFamily="34" charset="0"/>
                          <a:sym typeface="Calibri" panose="020F0502020204030204" pitchFamily="34" charset="0"/>
                        </a:rPr>
                        <a:t>Past Simple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98"/>
                    </a:solidFill>
                  </a:tcPr>
                </a:tc>
                <a:tc>
                  <a:txBody>
                    <a:bodyPr/>
                    <a:lstStyle>
                      <a:lvl1pPr algn="l" eaLnBrk="0" hangingPunct="0">
                        <a:spcBef>
                          <a:spcPts val="5200"/>
                        </a:spcBef>
                        <a:buSzPct val="93000"/>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pPr>
                      <a:r>
                        <a:rPr kumimoji="0" lang="en-US" altLang="en-US" sz="3000" b="0" i="0" u="none" strike="noStrike" cap="none" normalizeH="0" baseline="0">
                          <a:ln>
                            <a:noFill/>
                          </a:ln>
                          <a:solidFill>
                            <a:schemeClr val="tx1"/>
                          </a:solidFill>
                          <a:effectLst/>
                          <a:latin typeface="Arial Unicode MS" charset="0"/>
                          <a:ea typeface="ヒラギノ明朝 ProN W3" charset="-128"/>
                          <a:sym typeface="Arial Unicode MS" charset="0"/>
                        </a:rPr>
                        <a:t>➙</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ヒラギノ明朝 ProN W3" charset="-128"/>
                          <a:cs typeface="Calibri" panose="020F0502020204030204" pitchFamily="34" charset="0"/>
                          <a:sym typeface="Calibri" panose="020F0502020204030204" pitchFamily="34" charset="0"/>
                        </a:rPr>
                        <a:t>Past Perfect Simple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98"/>
                    </a:solidFill>
                  </a:tcPr>
                </a:tc>
                <a:extLst>
                  <a:ext uri="{0D108BD9-81ED-4DB2-BD59-A6C34878D82A}">
                    <a16:rowId xmlns:a16="http://schemas.microsoft.com/office/drawing/2014/main" val="905895076"/>
                  </a:ext>
                </a:extLst>
              </a:tr>
              <a:tr h="575939">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ヒラギノ明朝 ProN W3" charset="-128"/>
                          <a:cs typeface="Calibri" panose="020F0502020204030204" pitchFamily="34" charset="0"/>
                          <a:sym typeface="Calibri" panose="020F0502020204030204" pitchFamily="34" charset="0"/>
                        </a:rPr>
                        <a:t>Future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98"/>
                    </a:solidFill>
                  </a:tcPr>
                </a:tc>
                <a:tc>
                  <a:txBody>
                    <a:bodyPr/>
                    <a:lstStyle>
                      <a:lvl1pPr algn="l" eaLnBrk="0" hangingPunct="0">
                        <a:spcBef>
                          <a:spcPts val="5200"/>
                        </a:spcBef>
                        <a:buSzPct val="93000"/>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pPr>
                      <a:r>
                        <a:rPr kumimoji="0" lang="en-US" altLang="en-US" sz="3000" b="0" i="0" u="none" strike="noStrike" cap="none" normalizeH="0" baseline="0" dirty="0">
                          <a:ln>
                            <a:noFill/>
                          </a:ln>
                          <a:solidFill>
                            <a:schemeClr val="tx1"/>
                          </a:solidFill>
                          <a:effectLst/>
                          <a:latin typeface="Arial Unicode MS" charset="0"/>
                          <a:ea typeface="ヒラギノ明朝 ProN W3" charset="-128"/>
                          <a:sym typeface="Arial Unicode MS" charset="0"/>
                        </a:rPr>
                        <a:t>➙</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ヒラギノ明朝 ProN W3" charset="-128"/>
                          <a:cs typeface="Calibri" panose="020F0502020204030204" pitchFamily="34" charset="0"/>
                          <a:sym typeface="Calibri" panose="020F0502020204030204" pitchFamily="34" charset="0"/>
                        </a:rPr>
                        <a:t>Conditional</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98"/>
                    </a:solidFill>
                  </a:tcPr>
                </a:tc>
                <a:extLst>
                  <a:ext uri="{0D108BD9-81ED-4DB2-BD59-A6C34878D82A}">
                    <a16:rowId xmlns:a16="http://schemas.microsoft.com/office/drawing/2014/main" val="2917030586"/>
                  </a:ext>
                </a:extLst>
              </a:tr>
              <a:tr h="575939">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ヒラギノ明朝 ProN W3" charset="-128"/>
                          <a:cs typeface="Calibri" panose="020F0502020204030204" pitchFamily="34" charset="0"/>
                          <a:sym typeface="Calibri" panose="020F0502020204030204" pitchFamily="34" charset="0"/>
                        </a:rPr>
                        <a:t>Imperative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98"/>
                    </a:solidFill>
                  </a:tcPr>
                </a:tc>
                <a:tc>
                  <a:txBody>
                    <a:bodyPr/>
                    <a:lstStyle>
                      <a:lvl1pPr algn="l" eaLnBrk="0" hangingPunct="0">
                        <a:spcBef>
                          <a:spcPts val="5200"/>
                        </a:spcBef>
                        <a:buSzPct val="93000"/>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pPr>
                      <a:r>
                        <a:rPr kumimoji="0" lang="en-US" altLang="en-US" sz="3000" b="0" i="0" u="none" strike="noStrike" cap="none" normalizeH="0" baseline="0">
                          <a:ln>
                            <a:noFill/>
                          </a:ln>
                          <a:solidFill>
                            <a:schemeClr val="tx1"/>
                          </a:solidFill>
                          <a:effectLst/>
                          <a:latin typeface="Arial Unicode MS" charset="0"/>
                          <a:ea typeface="ヒラギノ明朝 ProN W3" charset="-128"/>
                          <a:sym typeface="Arial Unicode MS" charset="0"/>
                        </a:rPr>
                        <a:t>➙</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1pPr>
                      <a:lvl2pPr marL="742950" indent="-28575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2pPr>
                      <a:lvl3pPr marL="11430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3pPr>
                      <a:lvl4pPr marL="16002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4pPr>
                      <a:lvl5pPr marL="2057400" indent="-228600" algn="l" eaLnBrk="0" hangingPunct="0">
                        <a:spcBef>
                          <a:spcPts val="5200"/>
                        </a:spcBef>
                        <a:buSzPct val="93000"/>
                        <a:tabLst>
                          <a:tab pos="965200" algn="l"/>
                        </a:tabLst>
                        <a:defRPr sz="3200">
                          <a:solidFill>
                            <a:schemeClr val="tx1"/>
                          </a:solidFill>
                          <a:latin typeface="Copperplate" charset="0"/>
                          <a:ea typeface="ヒラギノ明朝 ProN W3" charset="-128"/>
                          <a:sym typeface="Copperplate" charset="0"/>
                        </a:defRPr>
                      </a:lvl5pPr>
                      <a:lvl6pPr marL="25146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6pPr>
                      <a:lvl7pPr marL="29718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7pPr>
                      <a:lvl8pPr marL="34290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8pPr>
                      <a:lvl9pPr marL="3886200" indent="-228600" eaLnBrk="0" fontAlgn="base" hangingPunct="0">
                        <a:spcBef>
                          <a:spcPts val="5200"/>
                        </a:spcBef>
                        <a:spcAft>
                          <a:spcPct val="0"/>
                        </a:spcAft>
                        <a:buSzPct val="93000"/>
                        <a:tabLst>
                          <a:tab pos="965200" algn="l"/>
                        </a:tabLst>
                        <a:defRPr sz="3200">
                          <a:solidFill>
                            <a:schemeClr val="tx1"/>
                          </a:solidFill>
                          <a:latin typeface="Copperplate" charset="0"/>
                          <a:ea typeface="ヒラギノ明朝 ProN W3" charset="-128"/>
                          <a:sym typeface="Copperplate" charset="0"/>
                        </a:defRPr>
                      </a:lvl9pPr>
                    </a:lstStyle>
                    <a:p>
                      <a:pPr marL="0" marR="0" lvl="0" indent="0" algn="ctr" defTabSz="914400" rtl="0" eaLnBrk="1" fontAlgn="base" latinLnBrk="0" hangingPunct="1">
                        <a:lnSpc>
                          <a:spcPct val="100000"/>
                        </a:lnSpc>
                        <a:spcBef>
                          <a:spcPct val="0"/>
                        </a:spcBef>
                        <a:spcAft>
                          <a:spcPct val="0"/>
                        </a:spcAft>
                        <a:buClrTx/>
                        <a:buSzPct val="93000"/>
                        <a:buFontTx/>
                        <a:buNone/>
                        <a:tabLst>
                          <a:tab pos="965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ヒラギノ明朝 ProN W3" charset="-128"/>
                          <a:cs typeface="Calibri" panose="020F0502020204030204" pitchFamily="34" charset="0"/>
                          <a:sym typeface="Calibri" panose="020F0502020204030204" pitchFamily="34" charset="0"/>
                        </a:rPr>
                        <a:t>Infinitive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98"/>
                    </a:solidFill>
                  </a:tcPr>
                </a:tc>
                <a:extLst>
                  <a:ext uri="{0D108BD9-81ED-4DB2-BD59-A6C34878D82A}">
                    <a16:rowId xmlns:a16="http://schemas.microsoft.com/office/drawing/2014/main" val="3311462953"/>
                  </a:ext>
                </a:extLst>
              </a:tr>
            </a:tbl>
          </a:graphicData>
        </a:graphic>
      </p:graphicFrame>
    </p:spTree>
    <p:extLst>
      <p:ext uri="{BB962C8B-B14F-4D97-AF65-F5344CB8AC3E}">
        <p14:creationId xmlns:p14="http://schemas.microsoft.com/office/powerpoint/2010/main" val="505418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7443386" y="464777"/>
            <a:ext cx="3560817"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4" name="Picture 3">
            <a:extLst>
              <a:ext uri="{FF2B5EF4-FFF2-40B4-BE49-F238E27FC236}">
                <a16:creationId xmlns:a16="http://schemas.microsoft.com/office/drawing/2014/main" id="{81A91BB5-C5FB-4D23-8F5F-1C321DE18F0D}"/>
              </a:ext>
            </a:extLst>
          </p:cNvPr>
          <p:cNvPicPr>
            <a:picLocks noChangeAspect="1"/>
          </p:cNvPicPr>
          <p:nvPr/>
        </p:nvPicPr>
        <p:blipFill rotWithShape="1">
          <a:blip r:embed="rId5"/>
          <a:srcRect l="34082" t="44432" r="45183" b="41747"/>
          <a:stretch/>
        </p:blipFill>
        <p:spPr>
          <a:xfrm>
            <a:off x="1386912" y="3548542"/>
            <a:ext cx="4256831" cy="2046913"/>
          </a:xfrm>
          <a:prstGeom prst="rect">
            <a:avLst/>
          </a:prstGeom>
        </p:spPr>
      </p:pic>
      <p:sp>
        <p:nvSpPr>
          <p:cNvPr id="5" name="Rectangle 4"/>
          <p:cNvSpPr/>
          <p:nvPr/>
        </p:nvSpPr>
        <p:spPr>
          <a:xfrm>
            <a:off x="2517492" y="2126632"/>
            <a:ext cx="7248088" cy="847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51776" y="2350315"/>
            <a:ext cx="8162488" cy="461665"/>
          </a:xfrm>
          <a:prstGeom prst="rect">
            <a:avLst/>
          </a:prstGeom>
          <a:noFill/>
        </p:spPr>
        <p:txBody>
          <a:bodyPr wrap="square" rtlCol="0">
            <a:spAutoFit/>
          </a:bodyPr>
          <a:lstStyle/>
          <a:p>
            <a:r>
              <a:rPr lang="en-US" sz="2000" b="1" dirty="0" smtClean="0">
                <a:solidFill>
                  <a:schemeClr val="bg1"/>
                </a:solidFill>
                <a:latin typeface="Calibri" pitchFamily="34" charset="0"/>
                <a:cs typeface="Calibri" pitchFamily="34" charset="0"/>
              </a:rPr>
              <a:t>                       </a:t>
            </a:r>
            <a:r>
              <a:rPr lang="en-US" sz="2400" b="1" dirty="0" smtClean="0">
                <a:solidFill>
                  <a:schemeClr val="bg1"/>
                </a:solidFill>
                <a:latin typeface="Calibri" pitchFamily="34" charset="0"/>
                <a:cs typeface="Calibri" pitchFamily="34" charset="0"/>
              </a:rPr>
              <a:t>Changing pronouns, personal and possessive: </a:t>
            </a:r>
            <a:endParaRPr lang="en-US" sz="2000" b="1" dirty="0">
              <a:solidFill>
                <a:schemeClr val="bg1"/>
              </a:solidFill>
              <a:latin typeface="Calibri" pitchFamily="34" charset="0"/>
              <a:cs typeface="Calibri" pitchFamily="34" charset="0"/>
            </a:endParaRPr>
          </a:p>
        </p:txBody>
      </p:sp>
      <p:pic>
        <p:nvPicPr>
          <p:cNvPr id="11" name="Picture 10">
            <a:extLst>
              <a:ext uri="{FF2B5EF4-FFF2-40B4-BE49-F238E27FC236}">
                <a16:creationId xmlns:a16="http://schemas.microsoft.com/office/drawing/2014/main" id="{81A91BB5-C5FB-4D23-8F5F-1C321DE18F0D}"/>
              </a:ext>
            </a:extLst>
          </p:cNvPr>
          <p:cNvPicPr>
            <a:picLocks noChangeAspect="1"/>
          </p:cNvPicPr>
          <p:nvPr/>
        </p:nvPicPr>
        <p:blipFill rotWithShape="1">
          <a:blip r:embed="rId5"/>
          <a:srcRect l="60143" t="44432" r="19485" b="41747"/>
          <a:stretch/>
        </p:blipFill>
        <p:spPr>
          <a:xfrm>
            <a:off x="6408511" y="3548541"/>
            <a:ext cx="4495651" cy="2046913"/>
          </a:xfrm>
          <a:prstGeom prst="rect">
            <a:avLst/>
          </a:prstGeom>
        </p:spPr>
      </p:pic>
      <p:cxnSp>
        <p:nvCxnSpPr>
          <p:cNvPr id="12" name="Straight Arrow Connector 11">
            <a:extLst>
              <a:ext uri="{FF2B5EF4-FFF2-40B4-BE49-F238E27FC236}">
                <a16:creationId xmlns:a16="http://schemas.microsoft.com/office/drawing/2014/main" id="{45DD750A-FBF6-475A-8814-77F1E0ACBE83}"/>
              </a:ext>
            </a:extLst>
          </p:cNvPr>
          <p:cNvCxnSpPr>
            <a:cxnSpLocks/>
          </p:cNvCxnSpPr>
          <p:nvPr/>
        </p:nvCxnSpPr>
        <p:spPr>
          <a:xfrm>
            <a:off x="5839560" y="4579041"/>
            <a:ext cx="443884"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45DD750A-FBF6-475A-8814-77F1E0ACBE83}"/>
              </a:ext>
            </a:extLst>
          </p:cNvPr>
          <p:cNvCxnSpPr>
            <a:cxnSpLocks/>
          </p:cNvCxnSpPr>
          <p:nvPr/>
        </p:nvCxnSpPr>
        <p:spPr>
          <a:xfrm>
            <a:off x="5839560" y="5248678"/>
            <a:ext cx="443884"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98456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7315200" y="464777"/>
            <a:ext cx="3689004"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4" name="Picture 3">
            <a:extLst>
              <a:ext uri="{FF2B5EF4-FFF2-40B4-BE49-F238E27FC236}">
                <a16:creationId xmlns:a16="http://schemas.microsoft.com/office/drawing/2014/main" id="{1B9E0554-DFAC-4E23-82F9-669EA9035931}"/>
              </a:ext>
            </a:extLst>
          </p:cNvPr>
          <p:cNvPicPr>
            <a:picLocks noChangeAspect="1"/>
          </p:cNvPicPr>
          <p:nvPr/>
        </p:nvPicPr>
        <p:blipFill rotWithShape="1">
          <a:blip r:embed="rId5"/>
          <a:srcRect l="34579" t="41407" r="45319" b="26861"/>
          <a:stretch/>
        </p:blipFill>
        <p:spPr>
          <a:xfrm>
            <a:off x="2517492" y="3352799"/>
            <a:ext cx="3267291" cy="2838165"/>
          </a:xfrm>
          <a:prstGeom prst="rect">
            <a:avLst/>
          </a:prstGeom>
        </p:spPr>
      </p:pic>
      <p:sp>
        <p:nvSpPr>
          <p:cNvPr id="7" name="Rectangle 6"/>
          <p:cNvSpPr/>
          <p:nvPr/>
        </p:nvSpPr>
        <p:spPr>
          <a:xfrm>
            <a:off x="2517492" y="2126632"/>
            <a:ext cx="7248088" cy="598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itchFamily="34" charset="0"/>
                <a:cs typeface="Calibri" pitchFamily="34" charset="0"/>
              </a:rPr>
              <a:t>Time expressions:</a:t>
            </a:r>
            <a:endParaRPr lang="en-US" sz="2400" b="1" dirty="0">
              <a:latin typeface="Calibri" pitchFamily="34" charset="0"/>
              <a:cs typeface="Calibri" pitchFamily="34" charset="0"/>
            </a:endParaRPr>
          </a:p>
        </p:txBody>
      </p:sp>
      <p:pic>
        <p:nvPicPr>
          <p:cNvPr id="8" name="Picture 7">
            <a:extLst>
              <a:ext uri="{FF2B5EF4-FFF2-40B4-BE49-F238E27FC236}">
                <a16:creationId xmlns:a16="http://schemas.microsoft.com/office/drawing/2014/main" id="{1B9E0554-DFAC-4E23-82F9-669EA9035931}"/>
              </a:ext>
            </a:extLst>
          </p:cNvPr>
          <p:cNvPicPr>
            <a:picLocks noChangeAspect="1"/>
          </p:cNvPicPr>
          <p:nvPr/>
        </p:nvPicPr>
        <p:blipFill rotWithShape="1">
          <a:blip r:embed="rId5"/>
          <a:srcRect l="60144" t="41407" r="19145" b="26861"/>
          <a:stretch/>
        </p:blipFill>
        <p:spPr>
          <a:xfrm>
            <a:off x="6572396" y="3352798"/>
            <a:ext cx="3193184" cy="2838165"/>
          </a:xfrm>
          <a:prstGeom prst="rect">
            <a:avLst/>
          </a:prstGeom>
        </p:spPr>
      </p:pic>
      <p:cxnSp>
        <p:nvCxnSpPr>
          <p:cNvPr id="11" name="Straight Arrow Connector 10">
            <a:extLst>
              <a:ext uri="{FF2B5EF4-FFF2-40B4-BE49-F238E27FC236}">
                <a16:creationId xmlns:a16="http://schemas.microsoft.com/office/drawing/2014/main" id="{45DD750A-FBF6-475A-8814-77F1E0ACBE83}"/>
              </a:ext>
            </a:extLst>
          </p:cNvPr>
          <p:cNvCxnSpPr>
            <a:cxnSpLocks/>
          </p:cNvCxnSpPr>
          <p:nvPr/>
        </p:nvCxnSpPr>
        <p:spPr>
          <a:xfrm>
            <a:off x="6027004" y="3932495"/>
            <a:ext cx="443884"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45DD750A-FBF6-475A-8814-77F1E0ACBE83}"/>
              </a:ext>
            </a:extLst>
          </p:cNvPr>
          <p:cNvCxnSpPr>
            <a:cxnSpLocks/>
          </p:cNvCxnSpPr>
          <p:nvPr/>
        </p:nvCxnSpPr>
        <p:spPr>
          <a:xfrm>
            <a:off x="6027004" y="4361987"/>
            <a:ext cx="443884"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45DD750A-FBF6-475A-8814-77F1E0ACBE83}"/>
              </a:ext>
            </a:extLst>
          </p:cNvPr>
          <p:cNvCxnSpPr>
            <a:cxnSpLocks/>
          </p:cNvCxnSpPr>
          <p:nvPr/>
        </p:nvCxnSpPr>
        <p:spPr>
          <a:xfrm>
            <a:off x="6027004" y="4771881"/>
            <a:ext cx="443884"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45DD750A-FBF6-475A-8814-77F1E0ACBE83}"/>
              </a:ext>
            </a:extLst>
          </p:cNvPr>
          <p:cNvCxnSpPr>
            <a:cxnSpLocks/>
          </p:cNvCxnSpPr>
          <p:nvPr/>
        </p:nvCxnSpPr>
        <p:spPr>
          <a:xfrm>
            <a:off x="6027004" y="5155190"/>
            <a:ext cx="443884"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45DD750A-FBF6-475A-8814-77F1E0ACBE83}"/>
              </a:ext>
            </a:extLst>
          </p:cNvPr>
          <p:cNvCxnSpPr>
            <a:cxnSpLocks/>
          </p:cNvCxnSpPr>
          <p:nvPr/>
        </p:nvCxnSpPr>
        <p:spPr>
          <a:xfrm>
            <a:off x="6027004" y="5538499"/>
            <a:ext cx="443884"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45DD750A-FBF6-475A-8814-77F1E0ACBE83}"/>
              </a:ext>
            </a:extLst>
          </p:cNvPr>
          <p:cNvCxnSpPr>
            <a:cxnSpLocks/>
          </p:cNvCxnSpPr>
          <p:nvPr/>
        </p:nvCxnSpPr>
        <p:spPr>
          <a:xfrm>
            <a:off x="6027004" y="5977226"/>
            <a:ext cx="443884"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36382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2346036" y="2130357"/>
            <a:ext cx="7398328" cy="603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alibri" charset="0"/>
                <a:ea typeface="Calibri" charset="0"/>
                <a:cs typeface="Calibri" charset="0"/>
              </a:rPr>
              <a:t>Place expressions:</a:t>
            </a:r>
            <a:endParaRPr lang="en-US" sz="2400" b="1" dirty="0">
              <a:solidFill>
                <a:schemeClr val="bg1"/>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7554482" y="464777"/>
            <a:ext cx="3449722"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4" name="Picture 3">
            <a:extLst>
              <a:ext uri="{FF2B5EF4-FFF2-40B4-BE49-F238E27FC236}">
                <a16:creationId xmlns:a16="http://schemas.microsoft.com/office/drawing/2014/main" id="{E7A9CC07-0443-401D-93FA-7AD80963E6E8}"/>
              </a:ext>
            </a:extLst>
          </p:cNvPr>
          <p:cNvPicPr>
            <a:picLocks noChangeAspect="1"/>
          </p:cNvPicPr>
          <p:nvPr/>
        </p:nvPicPr>
        <p:blipFill rotWithShape="1">
          <a:blip r:embed="rId5"/>
          <a:srcRect l="34230" t="41331" r="45536" b="40324"/>
          <a:stretch/>
        </p:blipFill>
        <p:spPr>
          <a:xfrm>
            <a:off x="1932150" y="3474845"/>
            <a:ext cx="3578514" cy="1865745"/>
          </a:xfrm>
          <a:prstGeom prst="rect">
            <a:avLst/>
          </a:prstGeom>
        </p:spPr>
      </p:pic>
      <p:pic>
        <p:nvPicPr>
          <p:cNvPr id="7" name="Picture 6">
            <a:extLst>
              <a:ext uri="{FF2B5EF4-FFF2-40B4-BE49-F238E27FC236}">
                <a16:creationId xmlns:a16="http://schemas.microsoft.com/office/drawing/2014/main" id="{E7A9CC07-0443-401D-93FA-7AD80963E6E8}"/>
              </a:ext>
            </a:extLst>
          </p:cNvPr>
          <p:cNvPicPr>
            <a:picLocks noChangeAspect="1"/>
          </p:cNvPicPr>
          <p:nvPr/>
        </p:nvPicPr>
        <p:blipFill rotWithShape="1">
          <a:blip r:embed="rId5"/>
          <a:srcRect l="60222" t="41331" r="19448" b="40324"/>
          <a:stretch/>
        </p:blipFill>
        <p:spPr>
          <a:xfrm>
            <a:off x="6392294" y="3474845"/>
            <a:ext cx="3675732" cy="1865745"/>
          </a:xfrm>
          <a:prstGeom prst="rect">
            <a:avLst/>
          </a:prstGeom>
        </p:spPr>
      </p:pic>
      <p:cxnSp>
        <p:nvCxnSpPr>
          <p:cNvPr id="8" name="Straight Arrow Connector 7">
            <a:extLst>
              <a:ext uri="{FF2B5EF4-FFF2-40B4-BE49-F238E27FC236}">
                <a16:creationId xmlns:a16="http://schemas.microsoft.com/office/drawing/2014/main" id="{45DD750A-FBF6-475A-8814-77F1E0ACBE83}"/>
              </a:ext>
            </a:extLst>
          </p:cNvPr>
          <p:cNvCxnSpPr>
            <a:cxnSpLocks/>
          </p:cNvCxnSpPr>
          <p:nvPr/>
        </p:nvCxnSpPr>
        <p:spPr>
          <a:xfrm>
            <a:off x="5805062" y="4125000"/>
            <a:ext cx="443884"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45DD750A-FBF6-475A-8814-77F1E0ACBE83}"/>
              </a:ext>
            </a:extLst>
          </p:cNvPr>
          <p:cNvCxnSpPr>
            <a:cxnSpLocks/>
          </p:cNvCxnSpPr>
          <p:nvPr/>
        </p:nvCxnSpPr>
        <p:spPr>
          <a:xfrm>
            <a:off x="5823258" y="4606263"/>
            <a:ext cx="443884"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45DD750A-FBF6-475A-8814-77F1E0ACBE83}"/>
              </a:ext>
            </a:extLst>
          </p:cNvPr>
          <p:cNvCxnSpPr>
            <a:cxnSpLocks/>
          </p:cNvCxnSpPr>
          <p:nvPr/>
        </p:nvCxnSpPr>
        <p:spPr>
          <a:xfrm>
            <a:off x="5806158" y="5068276"/>
            <a:ext cx="443884"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14059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7563028" y="464777"/>
            <a:ext cx="3441176"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3" name="Rectangle: Rounded Corners 2">
            <a:extLst>
              <a:ext uri="{FF2B5EF4-FFF2-40B4-BE49-F238E27FC236}">
                <a16:creationId xmlns:a16="http://schemas.microsoft.com/office/drawing/2014/main" id="{B8D44BFD-0543-4CB3-8483-8DC59F592EE5}"/>
              </a:ext>
            </a:extLst>
          </p:cNvPr>
          <p:cNvSpPr/>
          <p:nvPr/>
        </p:nvSpPr>
        <p:spPr>
          <a:xfrm>
            <a:off x="642285" y="2692589"/>
            <a:ext cx="10799811" cy="2876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itchFamily="34" charset="0"/>
                <a:cs typeface="Calibri" pitchFamily="34" charset="0"/>
              </a:rPr>
              <a:t>Examples</a:t>
            </a:r>
          </a:p>
          <a:p>
            <a:pPr algn="ctr"/>
            <a:endParaRPr lang="en-US" sz="1800" dirty="0">
              <a:latin typeface="Calibri" pitchFamily="34" charset="0"/>
              <a:cs typeface="Calibri" pitchFamily="34" charset="0"/>
            </a:endParaRPr>
          </a:p>
          <a:p>
            <a:pPr algn="ctr"/>
            <a:r>
              <a:rPr lang="en-US" sz="1800" dirty="0" smtClean="0">
                <a:latin typeface="Calibri" pitchFamily="34" charset="0"/>
                <a:cs typeface="Calibri" pitchFamily="34" charset="0"/>
              </a:rPr>
              <a:t>“I </a:t>
            </a:r>
            <a:r>
              <a:rPr lang="en-US" sz="1800" dirty="0">
                <a:latin typeface="Calibri" pitchFamily="34" charset="0"/>
                <a:cs typeface="Calibri" pitchFamily="34" charset="0"/>
              </a:rPr>
              <a:t>have lost my credit </a:t>
            </a:r>
            <a:r>
              <a:rPr lang="en-US" sz="1800" dirty="0" smtClean="0">
                <a:latin typeface="Calibri" pitchFamily="34" charset="0"/>
                <a:cs typeface="Calibri" pitchFamily="34" charset="0"/>
              </a:rPr>
              <a:t>card”, </a:t>
            </a:r>
            <a:r>
              <a:rPr lang="en-US" sz="1800" dirty="0">
                <a:latin typeface="Calibri" pitchFamily="34" charset="0"/>
                <a:cs typeface="Calibri" pitchFamily="34" charset="0"/>
              </a:rPr>
              <a:t>said </a:t>
            </a:r>
            <a:r>
              <a:rPr lang="en-US" sz="1800" dirty="0" smtClean="0">
                <a:latin typeface="Calibri" pitchFamily="34" charset="0"/>
                <a:cs typeface="Calibri" pitchFamily="34" charset="0"/>
              </a:rPr>
              <a:t>Tom.                 </a:t>
            </a:r>
            <a:r>
              <a:rPr lang="en-US" sz="1800" dirty="0" err="1">
                <a:latin typeface="Calibri" pitchFamily="34" charset="0"/>
                <a:cs typeface="Calibri" pitchFamily="34" charset="0"/>
              </a:rPr>
              <a:t>Tom</a:t>
            </a:r>
            <a:r>
              <a:rPr lang="en-US" sz="1800" dirty="0">
                <a:latin typeface="Calibri" pitchFamily="34" charset="0"/>
                <a:cs typeface="Calibri" pitchFamily="34" charset="0"/>
              </a:rPr>
              <a:t> said he had lost his credit card.</a:t>
            </a:r>
          </a:p>
          <a:p>
            <a:pPr algn="ctr"/>
            <a:endParaRPr lang="en-US" sz="1800" dirty="0">
              <a:latin typeface="Calibri" pitchFamily="34" charset="0"/>
              <a:cs typeface="Calibri" pitchFamily="34" charset="0"/>
            </a:endParaRPr>
          </a:p>
          <a:p>
            <a:pPr algn="ctr"/>
            <a:r>
              <a:rPr lang="en-US" sz="1800" dirty="0" smtClean="0">
                <a:latin typeface="Calibri" pitchFamily="34" charset="0"/>
                <a:cs typeface="Calibri" pitchFamily="34" charset="0"/>
              </a:rPr>
              <a:t>“The </a:t>
            </a:r>
            <a:r>
              <a:rPr lang="en-US" sz="1800" dirty="0">
                <a:latin typeface="Calibri" pitchFamily="34" charset="0"/>
                <a:cs typeface="Calibri" pitchFamily="34" charset="0"/>
              </a:rPr>
              <a:t>credit card is not valid</a:t>
            </a:r>
            <a:r>
              <a:rPr lang="en-US" sz="1800" dirty="0" smtClean="0">
                <a:latin typeface="Calibri" pitchFamily="34" charset="0"/>
                <a:cs typeface="Calibri" pitchFamily="34" charset="0"/>
              </a:rPr>
              <a:t>”, </a:t>
            </a:r>
            <a:r>
              <a:rPr lang="en-US" sz="1800" dirty="0">
                <a:latin typeface="Calibri" pitchFamily="34" charset="0"/>
                <a:cs typeface="Calibri" pitchFamily="34" charset="0"/>
              </a:rPr>
              <a:t>said </a:t>
            </a:r>
            <a:r>
              <a:rPr lang="en-US" sz="1800" dirty="0" smtClean="0">
                <a:latin typeface="Calibri" pitchFamily="34" charset="0"/>
                <a:cs typeface="Calibri" pitchFamily="34" charset="0"/>
              </a:rPr>
              <a:t>Tim.               </a:t>
            </a:r>
            <a:r>
              <a:rPr lang="en-US" sz="1800" dirty="0" err="1">
                <a:latin typeface="Calibri" pitchFamily="34" charset="0"/>
                <a:cs typeface="Calibri" pitchFamily="34" charset="0"/>
              </a:rPr>
              <a:t>Tim</a:t>
            </a:r>
            <a:r>
              <a:rPr lang="en-US" sz="1800" dirty="0">
                <a:latin typeface="Calibri" pitchFamily="34" charset="0"/>
                <a:cs typeface="Calibri" pitchFamily="34" charset="0"/>
              </a:rPr>
              <a:t> said  that the credit car was not valid.</a:t>
            </a:r>
          </a:p>
          <a:p>
            <a:pPr algn="ctr"/>
            <a:endParaRPr lang="en-US" sz="1800" dirty="0">
              <a:latin typeface="Calibri" pitchFamily="34" charset="0"/>
              <a:cs typeface="Calibri" pitchFamily="34" charset="0"/>
            </a:endParaRPr>
          </a:p>
          <a:p>
            <a:pPr algn="ctr"/>
            <a:r>
              <a:rPr lang="en-US" sz="1800" dirty="0" smtClean="0">
                <a:latin typeface="Calibri" pitchFamily="34" charset="0"/>
                <a:cs typeface="Calibri" pitchFamily="34" charset="0"/>
              </a:rPr>
              <a:t>“We </a:t>
            </a:r>
            <a:r>
              <a:rPr lang="en-US" sz="1800" dirty="0">
                <a:latin typeface="Calibri" pitchFamily="34" charset="0"/>
                <a:cs typeface="Calibri" pitchFamily="34" charset="0"/>
              </a:rPr>
              <a:t>are meeting the lawyer tomorrow</a:t>
            </a:r>
            <a:r>
              <a:rPr lang="en-US" sz="1800" dirty="0" smtClean="0">
                <a:latin typeface="Calibri" pitchFamily="34" charset="0"/>
                <a:cs typeface="Calibri" pitchFamily="34" charset="0"/>
              </a:rPr>
              <a:t>”, </a:t>
            </a:r>
            <a:r>
              <a:rPr lang="en-US" sz="1800" dirty="0">
                <a:latin typeface="Calibri" pitchFamily="34" charset="0"/>
                <a:cs typeface="Calibri" pitchFamily="34" charset="0"/>
              </a:rPr>
              <a:t>he said.       He said that they were meeting the lawyer the next day.</a:t>
            </a:r>
          </a:p>
          <a:p>
            <a:pPr algn="ctr"/>
            <a:endParaRPr lang="en-US" sz="1800" dirty="0">
              <a:latin typeface="Calibri" pitchFamily="34" charset="0"/>
              <a:cs typeface="Calibri" pitchFamily="34" charset="0"/>
            </a:endParaRPr>
          </a:p>
        </p:txBody>
      </p:sp>
      <p:cxnSp>
        <p:nvCxnSpPr>
          <p:cNvPr id="13" name="Straight Arrow Connector 12">
            <a:extLst>
              <a:ext uri="{FF2B5EF4-FFF2-40B4-BE49-F238E27FC236}">
                <a16:creationId xmlns:a16="http://schemas.microsoft.com/office/drawing/2014/main" id="{45DD750A-FBF6-475A-8814-77F1E0ACBE83}"/>
              </a:ext>
            </a:extLst>
          </p:cNvPr>
          <p:cNvCxnSpPr>
            <a:cxnSpLocks/>
          </p:cNvCxnSpPr>
          <p:nvPr/>
        </p:nvCxnSpPr>
        <p:spPr>
          <a:xfrm>
            <a:off x="5953414" y="3602319"/>
            <a:ext cx="443884" cy="0"/>
          </a:xfrm>
          <a:prstGeom prst="straightConnector1">
            <a:avLst/>
          </a:prstGeom>
          <a:ln w="9525"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541022B3-0DFA-4C0E-B780-21469B3544BA}"/>
              </a:ext>
            </a:extLst>
          </p:cNvPr>
          <p:cNvCxnSpPr/>
          <p:nvPr/>
        </p:nvCxnSpPr>
        <p:spPr>
          <a:xfrm>
            <a:off x="5687084" y="4130771"/>
            <a:ext cx="337352" cy="0"/>
          </a:xfrm>
          <a:prstGeom prst="straightConnector1">
            <a:avLst/>
          </a:prstGeom>
          <a:ln w="9525"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CA7CB931-AFAF-4953-B3D8-FFED338DE457}"/>
              </a:ext>
            </a:extLst>
          </p:cNvPr>
          <p:cNvCxnSpPr>
            <a:cxnSpLocks/>
          </p:cNvCxnSpPr>
          <p:nvPr/>
        </p:nvCxnSpPr>
        <p:spPr>
          <a:xfrm>
            <a:off x="5220070" y="4829452"/>
            <a:ext cx="150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60C670B-72AE-4EF4-8C56-FDECF035435E}"/>
              </a:ext>
            </a:extLst>
          </p:cNvPr>
          <p:cNvCxnSpPr/>
          <p:nvPr/>
        </p:nvCxnSpPr>
        <p:spPr>
          <a:xfrm>
            <a:off x="5553919" y="4708548"/>
            <a:ext cx="266330" cy="0"/>
          </a:xfrm>
          <a:prstGeom prst="straightConnector1">
            <a:avLst/>
          </a:prstGeom>
          <a:ln w="9525"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4AFDE075-2577-4261-A6AF-DBB6676544D9}"/>
              </a:ext>
            </a:extLst>
          </p:cNvPr>
          <p:cNvCxnSpPr/>
          <p:nvPr/>
        </p:nvCxnSpPr>
        <p:spPr>
          <a:xfrm flipH="1">
            <a:off x="-44388" y="781235"/>
            <a:ext cx="443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368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979207"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979207" y="2528313"/>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latin typeface="Calibri" panose="020F0502020204030204" pitchFamily="34" charset="0"/>
                <a:cs typeface="Calibri" panose="020F0502020204030204" pitchFamily="34" charset="0"/>
              </a:rPr>
              <a:t>“I </a:t>
            </a:r>
            <a:r>
              <a:rPr lang="en-US" sz="2800" dirty="0">
                <a:solidFill>
                  <a:schemeClr val="bg1"/>
                </a:solidFill>
                <a:latin typeface="Calibri" panose="020F0502020204030204" pitchFamily="34" charset="0"/>
                <a:cs typeface="Calibri" panose="020F0502020204030204" pitchFamily="34" charset="0"/>
              </a:rPr>
              <a:t>don’t know why they haven’t contacted me recently” said Tina.</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Tina said she didn’t know why they had not contacted her recently.  </a:t>
            </a:r>
          </a:p>
        </p:txBody>
      </p:sp>
      <p:sp>
        <p:nvSpPr>
          <p:cNvPr id="6" name="Rectangle 5">
            <a:extLst>
              <a:ext uri="{FF2B5EF4-FFF2-40B4-BE49-F238E27FC236}">
                <a16:creationId xmlns:a16="http://schemas.microsoft.com/office/drawing/2014/main"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28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8335142" y="549306"/>
            <a:ext cx="2939753" cy="1204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819613" y="761615"/>
            <a:ext cx="413040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cs typeface="Calibri" pitchFamily="34" charset="0"/>
              </a:rPr>
              <a:t>Introduction</a:t>
            </a:r>
            <a:br>
              <a:rPr lang="en-US" sz="3600" dirty="0">
                <a:solidFill>
                  <a:schemeClr val="bg1"/>
                </a:solidFill>
                <a:latin typeface="Calibri" pitchFamily="34" charset="0"/>
                <a:cs typeface="Calibri" pitchFamily="34" charset="0"/>
              </a:rPr>
            </a:br>
            <a:r>
              <a:rPr lang="ka-GE" sz="3600" dirty="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id="{6AD9A7B7-2E7A-4C45-8448-1D4A0B159BF3}"/>
              </a:ext>
            </a:extLst>
          </p:cNvPr>
          <p:cNvSpPr/>
          <p:nvPr/>
        </p:nvSpPr>
        <p:spPr>
          <a:xfrm>
            <a:off x="286480" y="2983916"/>
            <a:ext cx="5992523"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What is the most recent crime </a:t>
            </a:r>
            <a:r>
              <a:rPr lang="en-US" sz="3200" dirty="0" smtClean="0">
                <a:solidFill>
                  <a:schemeClr val="bg1"/>
                </a:solidFill>
                <a:latin typeface="Calibri" panose="020F0502020204030204" pitchFamily="34" charset="0"/>
                <a:cs typeface="Calibri" panose="020F0502020204030204" pitchFamily="34" charset="0"/>
              </a:rPr>
              <a:t>you’ve heard </a:t>
            </a:r>
            <a:r>
              <a:rPr lang="en-US" sz="3200" dirty="0">
                <a:solidFill>
                  <a:schemeClr val="bg1"/>
                </a:solidFill>
                <a:latin typeface="Calibri" panose="020F0502020204030204" pitchFamily="34" charset="0"/>
                <a:cs typeface="Calibri" panose="020F0502020204030204" pitchFamily="34" charset="0"/>
              </a:rPr>
              <a:t>of?</a:t>
            </a:r>
          </a:p>
        </p:txBody>
      </p:sp>
      <p:sp>
        <p:nvSpPr>
          <p:cNvPr id="10" name="TextBox 9">
            <a:extLst>
              <a:ext uri="{FF2B5EF4-FFF2-40B4-BE49-F238E27FC236}">
                <a16:creationId xmlns:a16="http://schemas.microsoft.com/office/drawing/2014/main" id="{8C2E7F58-4064-4093-B88E-84B88085630F}"/>
              </a:ext>
            </a:extLst>
          </p:cNvPr>
          <p:cNvSpPr txBox="1"/>
          <p:nvPr/>
        </p:nvSpPr>
        <p:spPr>
          <a:xfrm>
            <a:off x="7911483" y="2274826"/>
            <a:ext cx="3071674" cy="1783749"/>
          </a:xfrm>
          <a:prstGeom prst="rect">
            <a:avLst/>
          </a:prstGeom>
          <a:noFill/>
        </p:spPr>
        <p:txBody>
          <a:bodyPr wrap="square" rtlCol="0">
            <a:spAutoFit/>
          </a:bodyPr>
          <a:lstStyle/>
          <a:p>
            <a:endParaRPr lang="en-US" dirty="0"/>
          </a:p>
        </p:txBody>
      </p:sp>
      <p:pic>
        <p:nvPicPr>
          <p:cNvPr id="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pic>
        <p:nvPicPr>
          <p:cNvPr id="2" name="Picture 1">
            <a:extLst>
              <a:ext uri="{FF2B5EF4-FFF2-40B4-BE49-F238E27FC236}">
                <a16:creationId xmlns:a16="http://schemas.microsoft.com/office/drawing/2014/main" id="{DB8A140D-5A1C-4A78-905F-3E30E8E79F60}"/>
              </a:ext>
            </a:extLst>
          </p:cNvPr>
          <p:cNvPicPr>
            <a:picLocks noChangeAspect="1"/>
          </p:cNvPicPr>
          <p:nvPr/>
        </p:nvPicPr>
        <p:blipFill>
          <a:blip r:embed="rId5"/>
          <a:stretch>
            <a:fillRect/>
          </a:stretch>
        </p:blipFill>
        <p:spPr>
          <a:xfrm>
            <a:off x="7144495" y="2436715"/>
            <a:ext cx="4187687" cy="2533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533779" y="2409332"/>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“I will let you know as soon as I have the tickets” Colin said.</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Colin said he would let us know as soon as he had tickets. </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560282" y="2722024"/>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anose="020F0502020204030204" pitchFamily="34" charset="0"/>
                <a:cs typeface="Calibri" panose="020F0502020204030204" pitchFamily="34" charset="0"/>
              </a:rPr>
              <a:t>“We’ll be </a:t>
            </a:r>
            <a:r>
              <a:rPr lang="en-US" sz="2800" dirty="0" smtClean="0">
                <a:latin typeface="Calibri" panose="020F0502020204030204" pitchFamily="34" charset="0"/>
                <a:cs typeface="Calibri" panose="020F0502020204030204" pitchFamily="34" charset="0"/>
              </a:rPr>
              <a:t>traveling </a:t>
            </a:r>
            <a:r>
              <a:rPr lang="en-US" sz="2800" dirty="0">
                <a:latin typeface="Calibri" panose="020F0502020204030204" pitchFamily="34" charset="0"/>
                <a:cs typeface="Calibri" panose="020F0502020204030204" pitchFamily="34" charset="0"/>
              </a:rPr>
              <a:t>around Europe next month” said Jerry</a:t>
            </a:r>
            <a:r>
              <a:rPr lang="en-US" sz="2800" dirty="0" smtClean="0">
                <a:latin typeface="Calibri" panose="020F0502020204030204" pitchFamily="34" charset="0"/>
                <a:cs typeface="Calibri" panose="020F0502020204030204" pitchFamily="34" charset="0"/>
              </a:rPr>
              <a:t>.</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Jerry said they would be </a:t>
            </a:r>
            <a:r>
              <a:rPr lang="en-US" sz="2800" dirty="0" smtClean="0">
                <a:latin typeface="Calibri" panose="020F0502020204030204" pitchFamily="34" charset="0"/>
                <a:cs typeface="Calibri" panose="020F0502020204030204" pitchFamily="34" charset="0"/>
              </a:rPr>
              <a:t>traveling </a:t>
            </a:r>
            <a:r>
              <a:rPr lang="en-US" sz="2800" dirty="0">
                <a:latin typeface="Calibri" panose="020F0502020204030204" pitchFamily="34" charset="0"/>
                <a:cs typeface="Calibri" panose="020F0502020204030204" pitchFamily="34" charset="0"/>
              </a:rPr>
              <a:t>around Europe the following month.</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441885" y="2720303"/>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“I have been trying to contact the barrister in vain,” he said.</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He said that he had been trying to contact the barrister but in vain.</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115878"/>
            <a:chOff x="-404278" y="239928"/>
            <a:chExt cx="7136292" cy="1570457"/>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243477" y="1412885"/>
              <a:ext cx="4481072"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Reported Speech</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806502" y="1990246"/>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Law</a:t>
            </a:r>
            <a:endParaRPr lang="ka-GE" sz="4000" dirty="0">
              <a:solidFill>
                <a:schemeClr val="bg1"/>
              </a:solidFill>
              <a:latin typeface="Calibri" panose="020F0502020204030204" pitchFamily="34" charset="0"/>
              <a:ea typeface="Calibri"/>
              <a:cs typeface="Calibri" panose="020F0502020204030204" pitchFamily="34" charset="0"/>
              <a:sym typeface="Calibri"/>
            </a:endParaRP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სამართალი</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6"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2"/>
          <p:cNvSpPr/>
          <p:nvPr/>
        </p:nvSpPr>
        <p:spPr>
          <a:xfrm>
            <a:off x="7227650" y="556123"/>
            <a:ext cx="4426085" cy="1035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507802" y="489746"/>
            <a:ext cx="5865779" cy="110174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400" dirty="0">
                <a:solidFill>
                  <a:schemeClr val="bg1"/>
                </a:solidFill>
                <a:latin typeface="Calibri" panose="020F0502020204030204" pitchFamily="34" charset="0"/>
                <a:cs typeface="Calibri" panose="020F0502020204030204" pitchFamily="34" charset="0"/>
              </a:rPr>
              <a:t>Summary                     </a:t>
            </a:r>
            <a:endParaRPr sz="34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400" dirty="0" err="1">
                <a:solidFill>
                  <a:schemeClr val="bg1"/>
                </a:solidFill>
                <a:latin typeface="Calibri" panose="020F0502020204030204" pitchFamily="34" charset="0"/>
                <a:cs typeface="Calibri" panose="020F0502020204030204" pitchFamily="34" charset="0"/>
              </a:rPr>
              <a:t>გაკვეთილის</a:t>
            </a:r>
            <a:r>
              <a:rPr lang="en-US" sz="3400" dirty="0">
                <a:solidFill>
                  <a:schemeClr val="bg1"/>
                </a:solidFill>
                <a:latin typeface="Calibri" panose="020F0502020204030204" pitchFamily="34" charset="0"/>
                <a:cs typeface="Calibri" panose="020F0502020204030204" pitchFamily="34" charset="0"/>
              </a:rPr>
              <a:t> </a:t>
            </a:r>
            <a:r>
              <a:rPr lang="ka-GE" sz="3400" dirty="0">
                <a:solidFill>
                  <a:schemeClr val="bg1"/>
                </a:solidFill>
                <a:latin typeface="Calibri" panose="020F0502020204030204" pitchFamily="34" charset="0"/>
                <a:cs typeface="Calibri" panose="020F0502020204030204" pitchFamily="34" charset="0"/>
              </a:rPr>
              <a:t>შეჯამება</a:t>
            </a:r>
            <a:endParaRPr sz="34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692262" y="2716845"/>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807868" y="2911877"/>
            <a:ext cx="9765437" cy="10673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dirty="0">
                <a:solidFill>
                  <a:schemeClr val="bg1"/>
                </a:solidFill>
                <a:latin typeface="Calibri" charset="0"/>
                <a:ea typeface="Calibri" charset="0"/>
                <a:cs typeface="Calibri" charset="0"/>
              </a:rPr>
              <a:t>Write a paragraph about a legal case you have heard or read about. </a:t>
            </a:r>
          </a:p>
        </p:txBody>
      </p:sp>
      <p:sp>
        <p:nvSpPr>
          <p:cNvPr id="7" name="Rectangle 6">
            <a:extLst>
              <a:ext uri="{FF2B5EF4-FFF2-40B4-BE49-F238E27FC236}">
                <a16:creationId xmlns:a16="http://schemas.microsoft.com/office/drawing/2014/main" id="{6042AC8F-C617-8540-A5BD-0D218871DB0D}"/>
              </a:ext>
            </a:extLst>
          </p:cNvPr>
          <p:cNvSpPr/>
          <p:nvPr/>
        </p:nvSpPr>
        <p:spPr>
          <a:xfrm>
            <a:off x="7336245" y="556124"/>
            <a:ext cx="4150670"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29853"/>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974036" y="2114867"/>
            <a:ext cx="10616989" cy="44253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charset="0"/>
                <a:ea typeface="Calibri" charset="0"/>
                <a:cs typeface="Calibri" charset="0"/>
              </a:rPr>
              <a:t>Mrs. Parsons is an elderly blind woman. She was visited at her home by a sales representative from a bed company. She thought he had come about a prize offer from the company. He proceeded to sell her an expensive bed despite the fact that her medical condition makes it impossible for her to use a bed. Students went out to visit her in her home and took her instructions. The students wrote a letter to the company who agreed to pay back the money to Mrs. </a:t>
            </a:r>
            <a:r>
              <a:rPr lang="en-US" sz="2400">
                <a:latin typeface="Calibri" charset="0"/>
                <a:ea typeface="Calibri" charset="0"/>
                <a:cs typeface="Calibri" charset="0"/>
              </a:rPr>
              <a:t>Parson</a:t>
            </a:r>
            <a:r>
              <a:rPr lang="en-US" sz="2400" dirty="0">
                <a:latin typeface="Calibri" charset="0"/>
                <a:ea typeface="Calibri" charset="0"/>
                <a:cs typeface="Calibri" charset="0"/>
              </a:rPr>
              <a:t>s</a:t>
            </a:r>
            <a:r>
              <a:rPr lang="en-US" sz="2400">
                <a:latin typeface="Calibri" charset="0"/>
                <a:ea typeface="Calibri" charset="0"/>
                <a:cs typeface="Calibri" charset="0"/>
              </a:rPr>
              <a:t>. </a:t>
            </a:r>
            <a:r>
              <a:rPr lang="en-US" sz="2400" dirty="0">
                <a:latin typeface="Calibri" charset="0"/>
                <a:ea typeface="Calibri" charset="0"/>
                <a:cs typeface="Calibri" charset="0"/>
              </a:rPr>
              <a:t>The students have reported the company to Trading Standards.</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6042AC8F-C617-8540-A5BD-0D218871DB0D}"/>
              </a:ext>
            </a:extLst>
          </p:cNvPr>
          <p:cNvSpPr/>
          <p:nvPr/>
        </p:nvSpPr>
        <p:spPr>
          <a:xfrm>
            <a:off x="7336245" y="556124"/>
            <a:ext cx="4150670"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9" name="Google Shape;168;g8d3272b2c0_0_186"/>
          <p:cNvSpPr/>
          <p:nvPr/>
        </p:nvSpPr>
        <p:spPr>
          <a:xfrm>
            <a:off x="8206467" y="2473558"/>
            <a:ext cx="2347409" cy="150030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endParaRPr lang="ka-GE" sz="2400" b="1" dirty="0">
              <a:solidFill>
                <a:schemeClr val="bg1"/>
              </a:solidFill>
              <a:latin typeface="Calibri" charset="0"/>
              <a:ea typeface="Calibri" charset="0"/>
              <a:cs typeface="Calibri" charset="0"/>
            </a:endParaRPr>
          </a:p>
        </p:txBody>
      </p:sp>
      <p:sp>
        <p:nvSpPr>
          <p:cNvPr id="28" name="Google Shape;168;g8d3272b2c0_0_186"/>
          <p:cNvSpPr/>
          <p:nvPr/>
        </p:nvSpPr>
        <p:spPr>
          <a:xfrm>
            <a:off x="2498055" y="2139529"/>
            <a:ext cx="2436223" cy="169832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endParaRPr lang="ka-GE" sz="2400" b="1" dirty="0">
              <a:solidFill>
                <a:schemeClr val="bg1"/>
              </a:solidFill>
              <a:latin typeface="Calibri" charset="0"/>
              <a:ea typeface="Calibri" charset="0"/>
              <a:cs typeface="Calibri" charset="0"/>
            </a:endParaRPr>
          </a:p>
        </p:txBody>
      </p:sp>
      <p:grpSp>
        <p:nvGrpSpPr>
          <p:cNvPr id="147" name="Google Shape;147;g8d3272b2c0_0_186"/>
          <p:cNvGrpSpPr/>
          <p:nvPr/>
        </p:nvGrpSpPr>
        <p:grpSpPr>
          <a:xfrm>
            <a:off x="2484030" y="633609"/>
            <a:ext cx="7655944" cy="5493178"/>
            <a:chOff x="660988" y="-243549"/>
            <a:chExt cx="7090903" cy="5540043"/>
          </a:xfrm>
        </p:grpSpPr>
        <p:sp>
          <p:nvSpPr>
            <p:cNvPr id="148" name="Google Shape;148;g8d3272b2c0_0_186"/>
            <p:cNvSpPr/>
            <p:nvPr/>
          </p:nvSpPr>
          <p:spPr>
            <a:xfrm>
              <a:off x="3785481" y="2042466"/>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572892" y="-243549"/>
              <a:ext cx="2200746" cy="162069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3365422" y="13287"/>
              <a:ext cx="2579423" cy="1072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charset="0"/>
                  <a:ea typeface="Calibri" charset="0"/>
                  <a:cs typeface="Calibri" charset="0"/>
                  <a:sym typeface="Calibri"/>
                </a:rPr>
                <a:t>f</a:t>
              </a:r>
              <a:r>
                <a:rPr lang="en-US" sz="2000" b="1" dirty="0" smtClean="0">
                  <a:solidFill>
                    <a:srgbClr val="FFFFFF"/>
                  </a:solidFill>
                  <a:latin typeface="Calibri" charset="0"/>
                  <a:ea typeface="Calibri" charset="0"/>
                  <a:cs typeface="Calibri" charset="0"/>
                  <a:sym typeface="Calibri"/>
                </a:rPr>
                <a:t>raud</a:t>
              </a:r>
              <a:endParaRPr lang="en-US"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charset="0"/>
                  <a:ea typeface="Calibri" charset="0"/>
                  <a:cs typeface="Calibri" charset="0"/>
                  <a:sym typeface="Calibri"/>
                </a:rPr>
                <a:t>(n</a:t>
              </a:r>
              <a:r>
                <a:rPr lang="en-US" sz="2000" b="1" dirty="0" smtClean="0">
                  <a:solidFill>
                    <a:srgbClr val="FFFFFF"/>
                  </a:solidFill>
                  <a:latin typeface="Calibri" charset="0"/>
                  <a:ea typeface="Calibri" charset="0"/>
                  <a:cs typeface="Calibri" charset="0"/>
                  <a:sym typeface="Calibri"/>
                </a:rPr>
                <a:t>.)</a:t>
              </a:r>
              <a:endParaRPr lang="ka-GE" sz="2000" b="1"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7" name="Google Shape;157;g8d3272b2c0_0_186"/>
            <p:cNvSpPr txBox="1"/>
            <p:nvPr/>
          </p:nvSpPr>
          <p:spPr>
            <a:xfrm>
              <a:off x="6344437" y="1958404"/>
              <a:ext cx="1407454" cy="854097"/>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b</a:t>
              </a:r>
              <a:r>
                <a:rPr lang="en-US" sz="2000" b="1" dirty="0" smtClean="0">
                  <a:solidFill>
                    <a:srgbClr val="FFFFFF"/>
                  </a:solidFill>
                  <a:latin typeface="Calibri" charset="0"/>
                  <a:ea typeface="Calibri" charset="0"/>
                  <a:cs typeface="Calibri" charset="0"/>
                  <a:sym typeface="Calibri"/>
                </a:rPr>
                <a:t>ribery</a:t>
              </a:r>
              <a:endParaRPr lang="en-US"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(n</a:t>
              </a:r>
              <a:r>
                <a:rPr lang="en-US" sz="2000" b="1" dirty="0" smtClean="0">
                  <a:solidFill>
                    <a:srgbClr val="FFFFFF"/>
                  </a:solidFill>
                  <a:latin typeface="Calibri" charset="0"/>
                  <a:ea typeface="Calibri" charset="0"/>
                  <a:cs typeface="Calibri" charset="0"/>
                  <a:sym typeface="Calibri"/>
                </a:rPr>
                <a:t>.)</a:t>
              </a:r>
              <a:endParaRPr lang="ka-GE" sz="2000" b="1"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478224" y="3808712"/>
              <a:ext cx="2067850" cy="148778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smtClean="0">
                  <a:solidFill>
                    <a:schemeClr val="bg1"/>
                  </a:solidFill>
                  <a:latin typeface="Calibri" charset="0"/>
                  <a:ea typeface="Calibri" charset="0"/>
                  <a:cs typeface="Calibri" charset="0"/>
                </a:rPr>
                <a:t> to </a:t>
              </a:r>
              <a:r>
                <a:rPr lang="en-US" sz="2000" b="1" dirty="0" smtClean="0">
                  <a:solidFill>
                    <a:schemeClr val="bg1"/>
                  </a:solidFill>
                  <a:latin typeface="Calibri" charset="0"/>
                  <a:ea typeface="Calibri" charset="0"/>
                  <a:cs typeface="Calibri" charset="0"/>
                </a:rPr>
                <a:t>kidnap</a:t>
              </a:r>
              <a:endParaRPr lang="en-US" sz="20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000" b="1" dirty="0">
                  <a:solidFill>
                    <a:schemeClr val="bg1"/>
                  </a:solidFill>
                  <a:latin typeface="Calibri" charset="0"/>
                  <a:ea typeface="Calibri" charset="0"/>
                  <a:cs typeface="Calibri" charset="0"/>
                </a:rPr>
                <a:t>(v</a:t>
              </a:r>
              <a:r>
                <a:rPr lang="en-US" sz="2000" b="1" dirty="0" smtClean="0">
                  <a:solidFill>
                    <a:schemeClr val="bg1"/>
                  </a:solidFill>
                  <a:latin typeface="Calibri" charset="0"/>
                  <a:ea typeface="Calibri" charset="0"/>
                  <a:cs typeface="Calibri" charset="0"/>
                </a:rPr>
                <a:t>.)</a:t>
              </a:r>
              <a:endParaRPr lang="ka-GE" sz="2000" b="1" dirty="0">
                <a:solidFill>
                  <a:schemeClr val="bg1"/>
                </a:solidFill>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81" name="Google Shape;181;g8d3272b2c0_0_186"/>
            <p:cNvSpPr txBox="1"/>
            <p:nvPr/>
          </p:nvSpPr>
          <p:spPr>
            <a:xfrm>
              <a:off x="660988" y="1616758"/>
              <a:ext cx="2246217" cy="1106065"/>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smtClean="0">
                  <a:solidFill>
                    <a:srgbClr val="FFFFFF"/>
                  </a:solidFill>
                  <a:latin typeface="Calibri" charset="0"/>
                  <a:ea typeface="Calibri" charset="0"/>
                  <a:cs typeface="Calibri" charset="0"/>
                  <a:sym typeface="Calibri"/>
                </a:rPr>
                <a:t>offence</a:t>
              </a:r>
            </a:p>
            <a:p>
              <a:pPr marL="0" lvl="0" indent="0" algn="ctr" rtl="0">
                <a:spcBef>
                  <a:spcPts val="0"/>
                </a:spcBef>
                <a:spcAft>
                  <a:spcPts val="0"/>
                </a:spcAft>
                <a:buClr>
                  <a:schemeClr val="dk1"/>
                </a:buClr>
                <a:buSzPts val="1100"/>
                <a:buFont typeface="Arial"/>
                <a:buNone/>
              </a:pPr>
              <a:r>
                <a:rPr lang="en-US" sz="2000" b="1" dirty="0" smtClean="0">
                  <a:solidFill>
                    <a:srgbClr val="FFFFFF"/>
                  </a:solidFill>
                  <a:latin typeface="Calibri" charset="0"/>
                  <a:ea typeface="Calibri" charset="0"/>
                  <a:cs typeface="Calibri" charset="0"/>
                  <a:sym typeface="Calibri"/>
                </a:rPr>
                <a:t>(n.)</a:t>
              </a:r>
            </a:p>
          </p:txBody>
        </p:sp>
      </p:grpSp>
      <p:cxnSp>
        <p:nvCxnSpPr>
          <p:cNvPr id="3" name="Straight Connector 2">
            <a:extLst>
              <a:ext uri="{FF2B5EF4-FFF2-40B4-BE49-F238E27FC236}">
                <a16:creationId xmlns:a16="http://schemas.microsoft.com/office/drawing/2014/main" id="{9CE2E9F6-ECFC-4E79-9334-E45B6F63DD91}"/>
              </a:ext>
            </a:extLst>
          </p:cNvPr>
          <p:cNvCxnSpPr>
            <a:cxnSpLocks/>
            <a:stCxn id="148" idx="0"/>
            <a:endCxn id="148" idx="0"/>
          </p:cNvCxnSpPr>
          <p:nvPr/>
        </p:nvCxnSpPr>
        <p:spPr>
          <a:xfrm>
            <a:off x="6815472" y="290028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Google Shape;168;g8d3272b2c0_0_186"/>
          <p:cNvSpPr/>
          <p:nvPr/>
        </p:nvSpPr>
        <p:spPr>
          <a:xfrm>
            <a:off x="3181234" y="4631157"/>
            <a:ext cx="2501033" cy="164171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r>
              <a:rPr lang="en-US" sz="2000" b="1" dirty="0">
                <a:solidFill>
                  <a:schemeClr val="bg1"/>
                </a:solidFill>
                <a:latin typeface="Calibri" charset="0"/>
                <a:ea typeface="Calibri" charset="0"/>
                <a:cs typeface="Calibri" charset="0"/>
              </a:rPr>
              <a:t>m</a:t>
            </a:r>
            <a:r>
              <a:rPr lang="en-US" sz="2000" b="1" dirty="0" smtClean="0">
                <a:solidFill>
                  <a:schemeClr val="bg1"/>
                </a:solidFill>
                <a:latin typeface="Calibri" charset="0"/>
                <a:ea typeface="Calibri" charset="0"/>
                <a:cs typeface="Calibri" charset="0"/>
              </a:rPr>
              <a:t>ugging</a:t>
            </a:r>
            <a:endParaRPr lang="en-US" sz="2000" b="1" dirty="0">
              <a:solidFill>
                <a:schemeClr val="bg1"/>
              </a:solidFill>
              <a:latin typeface="Calibri" charset="0"/>
              <a:ea typeface="Calibri" charset="0"/>
              <a:cs typeface="Calibri" charset="0"/>
            </a:endParaRPr>
          </a:p>
          <a:p>
            <a:pPr lvl="0" algn="ctr"/>
            <a:r>
              <a:rPr lang="en-US" sz="2000" b="1" dirty="0">
                <a:solidFill>
                  <a:schemeClr val="bg1"/>
                </a:solidFill>
                <a:latin typeface="Calibri" charset="0"/>
                <a:ea typeface="Calibri" charset="0"/>
                <a:cs typeface="Calibri" charset="0"/>
              </a:rPr>
              <a:t>(n</a:t>
            </a:r>
            <a:r>
              <a:rPr lang="en-US" sz="2000" b="1" dirty="0" smtClean="0">
                <a:solidFill>
                  <a:schemeClr val="bg1"/>
                </a:solidFill>
                <a:latin typeface="Calibri" charset="0"/>
                <a:ea typeface="Calibri" charset="0"/>
                <a:cs typeface="Calibri" charset="0"/>
              </a:rPr>
              <a:t>.)</a:t>
            </a:r>
            <a:endParaRPr lang="en-US" sz="2000" b="1" dirty="0">
              <a:solidFill>
                <a:schemeClr val="bg1"/>
              </a:solidFill>
              <a:latin typeface="Calibri" charset="0"/>
              <a:ea typeface="Calibri" charset="0"/>
              <a:cs typeface="Calibri" charset="0"/>
            </a:endParaRPr>
          </a:p>
        </p:txBody>
      </p:sp>
      <p:pic>
        <p:nvPicPr>
          <p:cNvPr id="42"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43" name="Picture 42">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19" name="Straight Connector 18"/>
          <p:cNvCxnSpPr>
            <a:stCxn id="148" idx="0"/>
            <a:endCxn id="152" idx="4"/>
          </p:cNvCxnSpPr>
          <p:nvPr/>
        </p:nvCxnSpPr>
        <p:spPr>
          <a:xfrm flipV="1">
            <a:off x="6815472" y="2240596"/>
            <a:ext cx="556" cy="659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8" idx="6"/>
          </p:cNvCxnSpPr>
          <p:nvPr/>
        </p:nvCxnSpPr>
        <p:spPr>
          <a:xfrm flipV="1">
            <a:off x="7773444" y="3473613"/>
            <a:ext cx="602803" cy="222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391229" y="3180418"/>
            <a:ext cx="1544823" cy="352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164763" y="4367122"/>
            <a:ext cx="1022150" cy="862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413888" y="4253398"/>
            <a:ext cx="547228" cy="762322"/>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665317" y="1960257"/>
            <a:ext cx="2256445" cy="711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630"/>
              </a:spcBef>
            </a:pPr>
            <a:r>
              <a:rPr lang="ka-GE" sz="2000" b="1" dirty="0">
                <a:solidFill>
                  <a:srgbClr val="FFFFFF"/>
                </a:solidFill>
                <a:latin typeface="Calibri" charset="0"/>
                <a:ea typeface="Calibri" charset="0"/>
                <a:cs typeface="Calibri" charset="0"/>
                <a:sym typeface="Calibri"/>
              </a:rPr>
              <a:t>თაღლითობა</a:t>
            </a:r>
          </a:p>
        </p:txBody>
      </p:sp>
      <p:sp>
        <p:nvSpPr>
          <p:cNvPr id="31" name="Rectangle 30"/>
          <p:cNvSpPr/>
          <p:nvPr/>
        </p:nvSpPr>
        <p:spPr>
          <a:xfrm>
            <a:off x="8400876" y="3755939"/>
            <a:ext cx="2153000" cy="711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buSzPts val="1100"/>
            </a:pPr>
            <a:r>
              <a:rPr lang="ka-GE" sz="2000" b="1" dirty="0">
                <a:solidFill>
                  <a:srgbClr val="FFFFFF"/>
                </a:solidFill>
                <a:latin typeface="Calibri" charset="0"/>
                <a:ea typeface="Calibri" charset="0"/>
                <a:cs typeface="Calibri" charset="0"/>
                <a:sym typeface="Calibri"/>
              </a:rPr>
              <a:t>მექრთამეობა</a:t>
            </a:r>
          </a:p>
        </p:txBody>
      </p:sp>
      <p:sp>
        <p:nvSpPr>
          <p:cNvPr id="32" name="Rectangle 31"/>
          <p:cNvSpPr/>
          <p:nvPr/>
        </p:nvSpPr>
        <p:spPr>
          <a:xfrm>
            <a:off x="2364031" y="3533303"/>
            <a:ext cx="2562860" cy="711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buSzPts val="1100"/>
            </a:pPr>
            <a:r>
              <a:rPr lang="ka-GE" sz="2000" b="1" dirty="0">
                <a:solidFill>
                  <a:srgbClr val="FFFFFF"/>
                </a:solidFill>
                <a:latin typeface="Calibri" charset="0"/>
                <a:ea typeface="Calibri" charset="0"/>
                <a:cs typeface="Calibri" charset="0"/>
                <a:sym typeface="Calibri"/>
              </a:rPr>
              <a:t>სამართალდარღვევა, </a:t>
            </a:r>
          </a:p>
          <a:p>
            <a:pPr lvl="0" algn="ctr">
              <a:buClr>
                <a:schemeClr val="dk1"/>
              </a:buClr>
              <a:buSzPts val="1100"/>
            </a:pPr>
            <a:r>
              <a:rPr lang="ka-GE" sz="2000" b="1" dirty="0">
                <a:solidFill>
                  <a:srgbClr val="FFFFFF"/>
                </a:solidFill>
                <a:latin typeface="Calibri" charset="0"/>
                <a:ea typeface="Calibri" charset="0"/>
                <a:cs typeface="Calibri" charset="0"/>
                <a:sym typeface="Calibri"/>
              </a:rPr>
              <a:t>დანაშაული</a:t>
            </a:r>
          </a:p>
        </p:txBody>
      </p:sp>
      <p:sp>
        <p:nvSpPr>
          <p:cNvPr id="33" name="Rectangle 32"/>
          <p:cNvSpPr/>
          <p:nvPr/>
        </p:nvSpPr>
        <p:spPr>
          <a:xfrm>
            <a:off x="3199995" y="5980505"/>
            <a:ext cx="2389277" cy="711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2000" b="1" dirty="0">
                <a:solidFill>
                  <a:schemeClr val="bg1"/>
                </a:solidFill>
                <a:latin typeface="Calibri" charset="0"/>
                <a:ea typeface="Calibri" charset="0"/>
                <a:cs typeface="Calibri" charset="0"/>
              </a:rPr>
              <a:t>ძარცვა</a:t>
            </a:r>
          </a:p>
        </p:txBody>
      </p:sp>
      <p:sp>
        <p:nvSpPr>
          <p:cNvPr id="34" name="Rectangle 33"/>
          <p:cNvSpPr/>
          <p:nvPr/>
        </p:nvSpPr>
        <p:spPr>
          <a:xfrm>
            <a:off x="7730285" y="5917179"/>
            <a:ext cx="1998422" cy="711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2000" b="1" dirty="0">
                <a:solidFill>
                  <a:schemeClr val="bg1"/>
                </a:solidFill>
                <a:latin typeface="Calibri" charset="0"/>
                <a:ea typeface="Calibri" charset="0"/>
                <a:cs typeface="Calibri" charset="0"/>
              </a:rPr>
              <a:t>გატაცება</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34370" y="1951675"/>
            <a:ext cx="3257530" cy="236082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f</a:t>
            </a:r>
            <a:r>
              <a:rPr lang="en-US" sz="2800" b="1" dirty="0" smtClean="0">
                <a:solidFill>
                  <a:schemeClr val="bg1"/>
                </a:solidFill>
                <a:latin typeface="Calibri" panose="020F0502020204030204" pitchFamily="34" charset="0"/>
                <a:cs typeface="Calibri" panose="020F0502020204030204" pitchFamily="34" charset="0"/>
              </a:rPr>
              <a:t>raud</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715427" y="4464996"/>
            <a:ext cx="5138637" cy="77650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anose="020F0502020204030204" pitchFamily="34" charset="0"/>
              <a:cs typeface="Calibri" panose="020F0502020204030204" pitchFamily="34" charset="0"/>
            </a:endParaRPr>
          </a:p>
          <a:p>
            <a:pPr algn="ctr"/>
            <a:r>
              <a:rPr lang="ka-GE" sz="2400" b="1" dirty="0" smtClean="0">
                <a:solidFill>
                  <a:schemeClr val="bg1"/>
                </a:solidFill>
                <a:latin typeface="Calibri" panose="020F0502020204030204" pitchFamily="34" charset="0"/>
                <a:cs typeface="Calibri" panose="020F0502020204030204" pitchFamily="34" charset="0"/>
              </a:rPr>
              <a:t>თაღლითობა</a:t>
            </a:r>
            <a:endParaRPr lang="ka-GE" sz="24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715428" y="5394003"/>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They spent ten years in jail for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fraud</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217716"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0" y="188305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b</a:t>
            </a:r>
            <a:r>
              <a:rPr lang="en-US" sz="2800" b="1" dirty="0" smtClean="0">
                <a:solidFill>
                  <a:schemeClr val="bg1"/>
                </a:solidFill>
                <a:latin typeface="Calibri" panose="020F0502020204030204" pitchFamily="34" charset="0"/>
                <a:cs typeface="Calibri" panose="020F0502020204030204" pitchFamily="34" charset="0"/>
              </a:rPr>
              <a:t>ribery</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590412" y="4576740"/>
            <a:ext cx="5138637" cy="6433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anose="020F0502020204030204" pitchFamily="34" charset="0"/>
              <a:cs typeface="Calibri" panose="020F0502020204030204" pitchFamily="34" charset="0"/>
            </a:endParaRPr>
          </a:p>
          <a:p>
            <a:pPr algn="ctr"/>
            <a:r>
              <a:rPr lang="ka-GE" sz="2400" b="1" dirty="0" smtClean="0">
                <a:solidFill>
                  <a:schemeClr val="bg1"/>
                </a:solidFill>
                <a:latin typeface="Calibri" panose="020F0502020204030204" pitchFamily="34" charset="0"/>
                <a:cs typeface="Calibri" panose="020F0502020204030204" pitchFamily="34" charset="0"/>
              </a:rPr>
              <a:t>მექრთამეობა</a:t>
            </a:r>
            <a:endParaRPr lang="ka-GE" sz="24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94382"/>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a:t>
            </a:r>
            <a:r>
              <a:rPr lang="en-US" sz="2400" i="1" u="none" strike="noStrike" cap="none" dirty="0" err="1" smtClean="0">
                <a:solidFill>
                  <a:schemeClr val="bg1"/>
                </a:solidFill>
                <a:latin typeface="Calibri" panose="020F0502020204030204" pitchFamily="34" charset="0"/>
                <a:ea typeface="Calibri"/>
                <a:cs typeface="Calibri" panose="020F0502020204030204" pitchFamily="34" charset="0"/>
                <a:sym typeface="Calibri"/>
              </a:rPr>
              <a:t>organisation</a:t>
            </a:r>
            <a:r>
              <a:rPr lang="en-US" sz="2400" i="1" u="none" strike="noStrike" cap="none" dirty="0" smtClean="0">
                <a:solidFill>
                  <a:schemeClr val="bg1"/>
                </a:solidFill>
                <a:latin typeface="Calibri" panose="020F0502020204030204" pitchFamily="34" charset="0"/>
                <a:ea typeface="Calibri"/>
                <a:cs typeface="Calibri" panose="020F0502020204030204" pitchFamily="34" charset="0"/>
                <a:sym typeface="Calibri"/>
              </a:rPr>
              <a:t>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was rife with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bribery</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and corruption.</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243353"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80299" y="1739823"/>
            <a:ext cx="3431400" cy="262031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to kidnap</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(v.)</a:t>
            </a:r>
          </a:p>
        </p:txBody>
      </p:sp>
      <p:sp>
        <p:nvSpPr>
          <p:cNvPr id="190" name="Google Shape;190;g8d3272b2c0_0_231"/>
          <p:cNvSpPr/>
          <p:nvPr/>
        </p:nvSpPr>
        <p:spPr>
          <a:xfrm>
            <a:off x="3526681" y="4574843"/>
            <a:ext cx="5138637" cy="6361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dk1"/>
              </a:buClr>
              <a:buSzPts val="1100"/>
            </a:pPr>
            <a:endParaRPr lang="en-US" sz="2400" b="1" dirty="0" smtClean="0">
              <a:solidFill>
                <a:schemeClr val="bg1"/>
              </a:solidFill>
              <a:latin typeface="Calibri" panose="020F0502020204030204" pitchFamily="34" charset="0"/>
              <a:cs typeface="Calibri" panose="020F0502020204030204" pitchFamily="34" charset="0"/>
            </a:endParaRPr>
          </a:p>
          <a:p>
            <a:pPr algn="ctr">
              <a:buClr>
                <a:schemeClr val="dk1"/>
              </a:buClr>
              <a:buSzPts val="1100"/>
            </a:pPr>
            <a:r>
              <a:rPr lang="ka-GE" sz="2400" b="1" dirty="0" smtClean="0">
                <a:solidFill>
                  <a:schemeClr val="bg1"/>
                </a:solidFill>
                <a:latin typeface="Calibri" panose="020F0502020204030204" pitchFamily="34" charset="0"/>
                <a:cs typeface="Calibri" panose="020F0502020204030204" pitchFamily="34" charset="0"/>
              </a:rPr>
              <a:t>გატაცება</a:t>
            </a:r>
            <a:endParaRPr lang="ka-GE" sz="2400" b="1" dirty="0">
              <a:solidFill>
                <a:schemeClr val="bg1"/>
              </a:solidFill>
              <a:latin typeface="Calibri" panose="020F0502020204030204" pitchFamily="34" charset="0"/>
              <a:cs typeface="Calibri" panose="020F0502020204030204" pitchFamily="34" charset="0"/>
            </a:endParaRPr>
          </a:p>
          <a:p>
            <a:pPr lvl="0" algn="ctr">
              <a:buClr>
                <a:schemeClr val="dk1"/>
              </a:buClr>
              <a:buSzPts val="1100"/>
            </a:pPr>
            <a:endParaRPr lang="en-US" sz="2400" b="1" dirty="0">
              <a:solidFill>
                <a:srgbClr val="FFFFFF"/>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26681"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wife of a businessman was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kidnapped</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from her home in London last night.</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192078"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96283" y="1815502"/>
            <a:ext cx="3526892" cy="262201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m</a:t>
            </a:r>
            <a:r>
              <a:rPr lang="en-US" sz="2800" b="1" dirty="0" smtClean="0">
                <a:solidFill>
                  <a:schemeClr val="bg1"/>
                </a:solidFill>
                <a:latin typeface="Calibri" panose="020F0502020204030204" pitchFamily="34" charset="0"/>
                <a:cs typeface="Calibri" panose="020F0502020204030204" pitchFamily="34" charset="0"/>
              </a:rPr>
              <a:t>ugging</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590411" y="4648493"/>
            <a:ext cx="5138637" cy="6530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a:solidFill>
                <a:schemeClr val="bg1"/>
              </a:solidFill>
              <a:latin typeface="Calibri" panose="020F0502020204030204" pitchFamily="34" charset="0"/>
              <a:cs typeface="Calibri" panose="020F0502020204030204" pitchFamily="34" charset="0"/>
            </a:endParaRPr>
          </a:p>
          <a:p>
            <a:pPr algn="ctr"/>
            <a:r>
              <a:rPr lang="ka-GE" sz="2400" b="1" dirty="0">
                <a:solidFill>
                  <a:schemeClr val="bg1"/>
                </a:solidFill>
                <a:latin typeface="Calibri" panose="020F0502020204030204" pitchFamily="34" charset="0"/>
                <a:cs typeface="Calibri" panose="020F0502020204030204" pitchFamily="34" charset="0"/>
              </a:rPr>
              <a:t>ძარცვა</a:t>
            </a:r>
          </a:p>
          <a:p>
            <a:pPr lvl="0" algn="ct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405412"/>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Police are concerned that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muggings</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are on the increase.</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277536"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5091</TotalTime>
  <Words>1605</Words>
  <Application>Microsoft Office PowerPoint</Application>
  <PresentationFormat>Widescreen</PresentationFormat>
  <Paragraphs>317</Paragraphs>
  <Slides>45</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Arial Unicode MS</vt:lpstr>
      <vt:lpstr>Calibri</vt:lpstr>
      <vt:lpstr>Calibri Regular</vt:lpstr>
      <vt:lpstr>Cooper Std Black</vt:lpstr>
      <vt:lpstr>Copperplate Light</vt:lpstr>
      <vt:lpstr>Sylfaen Regular</vt:lpstr>
      <vt:lpstr>Times New Roman</vt:lpstr>
      <vt:lpstr>ヒラギノ明朝 ProN W3</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vt:lpstr>
      <vt:lpstr>False</vt:lpstr>
      <vt:lpstr>False</vt:lpstr>
      <vt:lpstr>False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415</cp:revision>
  <dcterms:created xsi:type="dcterms:W3CDTF">2020-04-09T12:21:27Z</dcterms:created>
  <dcterms:modified xsi:type="dcterms:W3CDTF">2021-03-10T10:34:24Z</dcterms:modified>
</cp:coreProperties>
</file>