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4" r:id="rId3"/>
    <p:sldId id="285" r:id="rId4"/>
    <p:sldId id="313" r:id="rId5"/>
    <p:sldId id="288" r:id="rId6"/>
    <p:sldId id="322" r:id="rId7"/>
    <p:sldId id="338" r:id="rId8"/>
    <p:sldId id="324" r:id="rId9"/>
    <p:sldId id="325" r:id="rId10"/>
    <p:sldId id="327" r:id="rId11"/>
    <p:sldId id="323" r:id="rId12"/>
    <p:sldId id="331" r:id="rId13"/>
    <p:sldId id="334" r:id="rId14"/>
    <p:sldId id="287" r:id="rId15"/>
    <p:sldId id="300" r:id="rId16"/>
    <p:sldId id="335" r:id="rId17"/>
    <p:sldId id="342" r:id="rId18"/>
    <p:sldId id="333" r:id="rId19"/>
    <p:sldId id="309" r:id="rId20"/>
    <p:sldId id="345" r:id="rId21"/>
    <p:sldId id="349" r:id="rId22"/>
    <p:sldId id="347" r:id="rId23"/>
    <p:sldId id="352" r:id="rId24"/>
    <p:sldId id="355" r:id="rId25"/>
    <p:sldId id="354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038" autoAdjust="0"/>
  </p:normalViewPr>
  <p:slideViewPr>
    <p:cSldViewPr snapToGrid="0">
      <p:cViewPr>
        <p:scale>
          <a:sx n="100" d="100"/>
          <a:sy n="100" d="100"/>
        </p:scale>
        <p:origin x="117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800" dirty="0" smtClean="0"/>
            <a:t>bill        (n.)</a:t>
          </a:r>
          <a:endParaRPr lang="en-US" sz="28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800" dirty="0" smtClean="0"/>
            <a:t>cheap (adj.)</a:t>
          </a:r>
          <a:endParaRPr lang="en-US" sz="28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800" dirty="0" smtClean="0"/>
            <a:t>I’d like (to) (phr.)</a:t>
          </a:r>
          <a:endParaRPr lang="en-US" sz="28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800" dirty="0" smtClean="0"/>
            <a:t>waiter / waitress  (n.)</a:t>
          </a:r>
          <a:endParaRPr lang="en-US" sz="28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800" dirty="0" smtClean="0"/>
            <a:t>customer (n.)</a:t>
          </a:r>
          <a:endParaRPr lang="en-US" sz="2800" dirty="0"/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800" dirty="0" smtClean="0"/>
            <a:t>vegetable(s) (n.)</a:t>
          </a:r>
          <a:endParaRPr lang="en-US" sz="2800" dirty="0"/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2800" dirty="0" smtClean="0"/>
            <a:t>beef</a:t>
          </a:r>
          <a:r>
            <a:rPr lang="ka-GE" sz="2800" dirty="0" smtClean="0"/>
            <a:t> </a:t>
          </a:r>
          <a:r>
            <a:rPr lang="en-US" sz="2800" dirty="0" smtClean="0"/>
            <a:t>(n.)</a:t>
          </a:r>
          <a:endParaRPr lang="en-US" sz="2800" dirty="0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23672" custScaleY="120502" custLinFactNeighborX="-823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7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7" custScaleX="142742" custScaleY="90900" custRadScaleRad="118695" custRadScaleInc="-102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7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7" custScaleX="133113" custRadScaleRad="122463" custRadScaleInc="-66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7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7" custScaleX="177235" custRadScaleRad="183001" custRadScaleInc="-100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7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7" custScaleX="167921" custScaleY="103587" custRadScaleRad="139993" custRadScaleInc="-175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7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7" custScaleX="204020" custScaleY="99452" custRadScaleRad="76597" custRadScaleInc="-11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7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7" custScaleX="220906" custRadScaleRad="141878" custRadScaleInc="1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6" presStyleCnt="7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6" presStyleCnt="7" custScaleX="140667" custRadScaleRad="180903" custRadScaleInc="-46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0357E-8A52-40DA-96D1-4164DBA01056}" srcId="{F7F0C35C-C7D8-468A-A557-2214C1F14812}" destId="{9FE6C59A-5157-4713-A1F0-C98BD785088C}" srcOrd="6" destOrd="0" parTransId="{47D8DDB2-7E3F-406B-BDB7-54BD9E7626B1}" sibTransId="{25644F8B-8B11-443D-A311-941DCF9482E2}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8196E51D-C50B-40F0-85F2-6808603789AB}" type="presOf" srcId="{F2BB8BAE-DAB4-4B98-816D-DB487942119C}" destId="{3FA89C93-D942-4B07-A057-B5A70186894F}" srcOrd="1" destOrd="0" presId="urn:microsoft.com/office/officeart/2005/8/layout/radial1"/>
    <dgm:cxn modelId="{5797B566-B459-4516-A51C-95B33FAC3415}" type="presOf" srcId="{376B5DE4-1C3F-4A76-9B4A-98D21A4AF5F1}" destId="{13FC3DFA-EC65-4A8E-AF70-4B93C9A027EC}" srcOrd="0" destOrd="0" presId="urn:microsoft.com/office/officeart/2005/8/layout/radial1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A54DD665-1E9F-4E36-9291-F0C8517C3B6B}" type="presOf" srcId="{F2BB8BAE-DAB4-4B98-816D-DB487942119C}" destId="{F7956D89-C625-44FD-919E-833C2148F4B6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E3837E0E-13B7-4E51-A9FF-820363A2AB4B}" type="presOf" srcId="{47D8DDB2-7E3F-406B-BDB7-54BD9E7626B1}" destId="{F99740B2-1AA3-45F3-B8D4-A46649BB7495}" srcOrd="1" destOrd="0" presId="urn:microsoft.com/office/officeart/2005/8/layout/radial1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928906A-BEEE-4A32-985A-89629033FA13}" type="presOf" srcId="{9FE6C59A-5157-4713-A1F0-C98BD785088C}" destId="{CF2FFE85-CEE5-4E04-B716-25AFEFB8E404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E4F7CE07-2D4A-48F3-8699-AF190FB39992}" type="presOf" srcId="{47D8DDB2-7E3F-406B-BDB7-54BD9E7626B1}" destId="{FF436A8E-30E0-497C-8A7B-67EC2EDAD068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518C822B-1096-43C4-9F75-491E45288D07}" type="presParOf" srcId="{FB151A69-068C-4834-B6A7-57760C7C67A9}" destId="{10AEF670-5D14-4356-9567-E36E6B4E1C43}" srcOrd="1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2" destOrd="0" presId="urn:microsoft.com/office/officeart/2005/8/layout/radial1"/>
    <dgm:cxn modelId="{48310096-6F5D-4282-85D6-9750FD646ED3}" type="presParOf" srcId="{FB151A69-068C-4834-B6A7-57760C7C67A9}" destId="{F7956D89-C625-44FD-919E-833C2148F4B6}" srcOrd="3" destOrd="0" presId="urn:microsoft.com/office/officeart/2005/8/layout/radial1"/>
    <dgm:cxn modelId="{A0B0137B-0BC2-42AE-8740-86FFB3AAC28A}" type="presParOf" srcId="{F7956D89-C625-44FD-919E-833C2148F4B6}" destId="{3FA89C93-D942-4B07-A057-B5A70186894F}" srcOrd="0" destOrd="0" presId="urn:microsoft.com/office/officeart/2005/8/layout/radial1"/>
    <dgm:cxn modelId="{999F8D04-2A09-4AC5-816E-11CF99E17B82}" type="presParOf" srcId="{FB151A69-068C-4834-B6A7-57760C7C67A9}" destId="{13FC3DFA-EC65-4A8E-AF70-4B93C9A027E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171D9CB-A77F-466D-B606-4E02D6D32BDB}" type="presParOf" srcId="{FB151A69-068C-4834-B6A7-57760C7C67A9}" destId="{FF436A8E-30E0-497C-8A7B-67EC2EDAD068}" srcOrd="13" destOrd="0" presId="urn:microsoft.com/office/officeart/2005/8/layout/radial1"/>
    <dgm:cxn modelId="{C2954E43-0AF6-4A2E-BFF5-3EE285622C61}" type="presParOf" srcId="{FF436A8E-30E0-497C-8A7B-67EC2EDAD068}" destId="{F99740B2-1AA3-45F3-B8D4-A46649BB7495}" srcOrd="0" destOrd="0" presId="urn:microsoft.com/office/officeart/2005/8/layout/radial1"/>
    <dgm:cxn modelId="{B025D535-8803-4DB4-912A-05B6C484AC08}" type="presParOf" srcId="{FB151A69-068C-4834-B6A7-57760C7C67A9}" destId="{CF2FFE85-CEE5-4E04-B716-25AFEFB8E40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800" dirty="0" smtClean="0"/>
            <a:t>bill        (n.)</a:t>
          </a:r>
          <a:endParaRPr lang="en-US" sz="28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800" dirty="0" smtClean="0"/>
            <a:t>cheap (adj.)</a:t>
          </a:r>
          <a:endParaRPr lang="en-US" sz="28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800" dirty="0" smtClean="0"/>
            <a:t>I’d like (to) (phr.)</a:t>
          </a:r>
          <a:endParaRPr lang="en-US" sz="28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800" dirty="0" smtClean="0"/>
            <a:t>waiter / waitress  (n.)</a:t>
          </a:r>
          <a:endParaRPr lang="en-US" sz="28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800" dirty="0" smtClean="0"/>
            <a:t>customer (n.)</a:t>
          </a:r>
          <a:endParaRPr lang="en-US" sz="2800" dirty="0"/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800" dirty="0" smtClean="0"/>
            <a:t>vegetable(s) (n.)</a:t>
          </a:r>
          <a:endParaRPr lang="en-US" sz="2800" dirty="0"/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2800" dirty="0" smtClean="0"/>
            <a:t>beef</a:t>
          </a:r>
          <a:r>
            <a:rPr lang="ka-GE" sz="2800" dirty="0" smtClean="0"/>
            <a:t> </a:t>
          </a:r>
          <a:r>
            <a:rPr lang="en-US" sz="2800" dirty="0" smtClean="0"/>
            <a:t>(n.)</a:t>
          </a:r>
          <a:endParaRPr lang="en-US" sz="2800" dirty="0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23672" custScaleY="120502" custLinFactNeighborX="-823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7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7" custScaleX="142742" custScaleY="90900" custRadScaleRad="118695" custRadScaleInc="-102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7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7" custScaleX="133113" custRadScaleRad="132588" custRadScaleInc="-4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7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7" custScaleX="177235" custRadScaleRad="183001" custRadScaleInc="-100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7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7" custScaleX="167921" custScaleY="103587" custRadScaleRad="139993" custRadScaleInc="-175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7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7" custScaleX="204020" custScaleY="99452" custRadScaleRad="76597" custRadScaleInc="-11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7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7" custScaleX="220906" custRadScaleRad="141878" custRadScaleInc="1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6" presStyleCnt="7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6" presStyleCnt="7" custScaleX="140667" custRadScaleRad="190585" custRadScaleInc="-4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0357E-8A52-40DA-96D1-4164DBA01056}" srcId="{F7F0C35C-C7D8-468A-A557-2214C1F14812}" destId="{9FE6C59A-5157-4713-A1F0-C98BD785088C}" srcOrd="6" destOrd="0" parTransId="{47D8DDB2-7E3F-406B-BDB7-54BD9E7626B1}" sibTransId="{25644F8B-8B11-443D-A311-941DCF9482E2}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8196E51D-C50B-40F0-85F2-6808603789AB}" type="presOf" srcId="{F2BB8BAE-DAB4-4B98-816D-DB487942119C}" destId="{3FA89C93-D942-4B07-A057-B5A70186894F}" srcOrd="1" destOrd="0" presId="urn:microsoft.com/office/officeart/2005/8/layout/radial1"/>
    <dgm:cxn modelId="{5797B566-B459-4516-A51C-95B33FAC3415}" type="presOf" srcId="{376B5DE4-1C3F-4A76-9B4A-98D21A4AF5F1}" destId="{13FC3DFA-EC65-4A8E-AF70-4B93C9A027EC}" srcOrd="0" destOrd="0" presId="urn:microsoft.com/office/officeart/2005/8/layout/radial1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A54DD665-1E9F-4E36-9291-F0C8517C3B6B}" type="presOf" srcId="{F2BB8BAE-DAB4-4B98-816D-DB487942119C}" destId="{F7956D89-C625-44FD-919E-833C2148F4B6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E3837E0E-13B7-4E51-A9FF-820363A2AB4B}" type="presOf" srcId="{47D8DDB2-7E3F-406B-BDB7-54BD9E7626B1}" destId="{F99740B2-1AA3-45F3-B8D4-A46649BB7495}" srcOrd="1" destOrd="0" presId="urn:microsoft.com/office/officeart/2005/8/layout/radial1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928906A-BEEE-4A32-985A-89629033FA13}" type="presOf" srcId="{9FE6C59A-5157-4713-A1F0-C98BD785088C}" destId="{CF2FFE85-CEE5-4E04-B716-25AFEFB8E404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E4F7CE07-2D4A-48F3-8699-AF190FB39992}" type="presOf" srcId="{47D8DDB2-7E3F-406B-BDB7-54BD9E7626B1}" destId="{FF436A8E-30E0-497C-8A7B-67EC2EDAD068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518C822B-1096-43C4-9F75-491E45288D07}" type="presParOf" srcId="{FB151A69-068C-4834-B6A7-57760C7C67A9}" destId="{10AEF670-5D14-4356-9567-E36E6B4E1C43}" srcOrd="1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2" destOrd="0" presId="urn:microsoft.com/office/officeart/2005/8/layout/radial1"/>
    <dgm:cxn modelId="{48310096-6F5D-4282-85D6-9750FD646ED3}" type="presParOf" srcId="{FB151A69-068C-4834-B6A7-57760C7C67A9}" destId="{F7956D89-C625-44FD-919E-833C2148F4B6}" srcOrd="3" destOrd="0" presId="urn:microsoft.com/office/officeart/2005/8/layout/radial1"/>
    <dgm:cxn modelId="{A0B0137B-0BC2-42AE-8740-86FFB3AAC28A}" type="presParOf" srcId="{F7956D89-C625-44FD-919E-833C2148F4B6}" destId="{3FA89C93-D942-4B07-A057-B5A70186894F}" srcOrd="0" destOrd="0" presId="urn:microsoft.com/office/officeart/2005/8/layout/radial1"/>
    <dgm:cxn modelId="{999F8D04-2A09-4AC5-816E-11CF99E17B82}" type="presParOf" srcId="{FB151A69-068C-4834-B6A7-57760C7C67A9}" destId="{13FC3DFA-EC65-4A8E-AF70-4B93C9A027E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171D9CB-A77F-466D-B606-4E02D6D32BDB}" type="presParOf" srcId="{FB151A69-068C-4834-B6A7-57760C7C67A9}" destId="{FF436A8E-30E0-497C-8A7B-67EC2EDAD068}" srcOrd="13" destOrd="0" presId="urn:microsoft.com/office/officeart/2005/8/layout/radial1"/>
    <dgm:cxn modelId="{C2954E43-0AF6-4A2E-BFF5-3EE285622C61}" type="presParOf" srcId="{FF436A8E-30E0-497C-8A7B-67EC2EDAD068}" destId="{F99740B2-1AA3-45F3-B8D4-A46649BB7495}" srcOrd="0" destOrd="0" presId="urn:microsoft.com/office/officeart/2005/8/layout/radial1"/>
    <dgm:cxn modelId="{B025D535-8803-4DB4-912A-05B6C484AC08}" type="presParOf" srcId="{FB151A69-068C-4834-B6A7-57760C7C67A9}" destId="{CF2FFE85-CEE5-4E04-B716-25AFEFB8E40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994105" y="1773428"/>
          <a:ext cx="1576928" cy="153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Vocabulary </a:t>
          </a:r>
          <a:r>
            <a:rPr lang="ka-GE" sz="1800" kern="1200" dirty="0"/>
            <a:t> ლექსიკა</a:t>
          </a:r>
          <a:endParaRPr lang="en-US" sz="1800" kern="1200" dirty="0"/>
        </a:p>
      </dsp:txBody>
      <dsp:txXfrm>
        <a:off x="4225041" y="1998444"/>
        <a:ext cx="1115056" cy="1086476"/>
      </dsp:txXfrm>
    </dsp:sp>
    <dsp:sp modelId="{10AEF670-5D14-4356-9567-E36E6B4E1C43}">
      <dsp:nvSpPr>
        <dsp:cNvPr id="0" name=""/>
        <dsp:cNvSpPr/>
      </dsp:nvSpPr>
      <dsp:spPr>
        <a:xfrm rot="14614460">
          <a:off x="3859499" y="1478863"/>
          <a:ext cx="801976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801976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40438" y="1471088"/>
        <a:ext cx="40098" cy="40098"/>
      </dsp:txXfrm>
    </dsp:sp>
    <dsp:sp modelId="{DC97B75A-3B39-404A-89D7-1BBCFDBA119C}">
      <dsp:nvSpPr>
        <dsp:cNvPr id="0" name=""/>
        <dsp:cNvSpPr/>
      </dsp:nvSpPr>
      <dsp:spPr>
        <a:xfrm>
          <a:off x="2897408" y="0"/>
          <a:ext cx="1820088" cy="1159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bill        (n.)</a:t>
          </a:r>
          <a:endParaRPr lang="en-US" sz="2800" kern="1200" dirty="0"/>
        </a:p>
      </dsp:txBody>
      <dsp:txXfrm>
        <a:off x="3163954" y="169740"/>
        <a:ext cx="1286996" cy="819576"/>
      </dsp:txXfrm>
    </dsp:sp>
    <dsp:sp modelId="{F7956D89-C625-44FD-919E-833C2148F4B6}">
      <dsp:nvSpPr>
        <dsp:cNvPr id="0" name=""/>
        <dsp:cNvSpPr/>
      </dsp:nvSpPr>
      <dsp:spPr>
        <a:xfrm rot="18325388">
          <a:off x="5048451" y="1542774"/>
          <a:ext cx="871766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871766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2540" y="1533254"/>
        <a:ext cx="43588" cy="43588"/>
      </dsp:txXfrm>
    </dsp:sp>
    <dsp:sp modelId="{13FC3DFA-EC65-4A8E-AF70-4B93C9A027EC}">
      <dsp:nvSpPr>
        <dsp:cNvPr id="0" name=""/>
        <dsp:cNvSpPr/>
      </dsp:nvSpPr>
      <dsp:spPr>
        <a:xfrm>
          <a:off x="5288273" y="0"/>
          <a:ext cx="1697309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cheap (adj.)</a:t>
          </a:r>
          <a:endParaRPr lang="en-US" sz="2800" kern="1200" dirty="0"/>
        </a:p>
      </dsp:txBody>
      <dsp:txXfrm>
        <a:off x="5536838" y="186732"/>
        <a:ext cx="1200179" cy="901625"/>
      </dsp:txXfrm>
    </dsp:sp>
    <dsp:sp modelId="{8ADCA6E1-BC1B-4191-8E83-4251D3746691}">
      <dsp:nvSpPr>
        <dsp:cNvPr id="0" name=""/>
        <dsp:cNvSpPr/>
      </dsp:nvSpPr>
      <dsp:spPr>
        <a:xfrm rot="20821666">
          <a:off x="5528619" y="2165629"/>
          <a:ext cx="1666284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666284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20104" y="2136246"/>
        <a:ext cx="83314" cy="83314"/>
      </dsp:txXfrm>
    </dsp:sp>
    <dsp:sp modelId="{6CD2F0FC-8650-4840-826A-24AB96447FF8}">
      <dsp:nvSpPr>
        <dsp:cNvPr id="0" name=""/>
        <dsp:cNvSpPr/>
      </dsp:nvSpPr>
      <dsp:spPr>
        <a:xfrm>
          <a:off x="7089811" y="1112353"/>
          <a:ext cx="2259904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I’d like (to) (phr.)</a:t>
          </a:r>
          <a:endParaRPr lang="en-US" sz="2800" kern="1200" dirty="0"/>
        </a:p>
      </dsp:txBody>
      <dsp:txXfrm>
        <a:off x="7420766" y="1299085"/>
        <a:ext cx="1597994" cy="901625"/>
      </dsp:txXfrm>
    </dsp:sp>
    <dsp:sp modelId="{7E8C5CB4-FC2D-4878-A005-272B7526565C}">
      <dsp:nvSpPr>
        <dsp:cNvPr id="0" name=""/>
        <dsp:cNvSpPr/>
      </dsp:nvSpPr>
      <dsp:spPr>
        <a:xfrm rot="1116813">
          <a:off x="5503514" y="2928409"/>
          <a:ext cx="927467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927467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4061" y="2917496"/>
        <a:ext cx="46373" cy="46373"/>
      </dsp:txXfrm>
    </dsp:sp>
    <dsp:sp modelId="{80CEAC33-D935-4F10-834E-4F64B8ED3B48}">
      <dsp:nvSpPr>
        <dsp:cNvPr id="0" name=""/>
        <dsp:cNvSpPr/>
      </dsp:nvSpPr>
      <dsp:spPr>
        <a:xfrm>
          <a:off x="6275798" y="2744758"/>
          <a:ext cx="2141142" cy="1320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waiter / waitress  (n.)</a:t>
          </a:r>
          <a:endParaRPr lang="en-US" sz="2800" kern="1200" dirty="0"/>
        </a:p>
      </dsp:txBody>
      <dsp:txXfrm>
        <a:off x="6589361" y="2938188"/>
        <a:ext cx="1514016" cy="933966"/>
      </dsp:txXfrm>
    </dsp:sp>
    <dsp:sp modelId="{D76DEC0A-28B7-4FF2-8286-FD8BBD46A6F2}">
      <dsp:nvSpPr>
        <dsp:cNvPr id="0" name=""/>
        <dsp:cNvSpPr/>
      </dsp:nvSpPr>
      <dsp:spPr>
        <a:xfrm rot="5146210">
          <a:off x="4814598" y="3322209"/>
          <a:ext cx="53211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53211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39874" y="3333153"/>
        <a:ext cx="2660" cy="2660"/>
      </dsp:txXfrm>
    </dsp:sp>
    <dsp:sp modelId="{B5ACCDAD-F75E-45E4-8892-E7A11F85FB3C}">
      <dsp:nvSpPr>
        <dsp:cNvPr id="0" name=""/>
        <dsp:cNvSpPr/>
      </dsp:nvSpPr>
      <dsp:spPr>
        <a:xfrm>
          <a:off x="3589311" y="3360605"/>
          <a:ext cx="2601437" cy="1268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customer (n.)</a:t>
          </a:r>
          <a:endParaRPr lang="en-US" sz="2800" kern="1200" dirty="0"/>
        </a:p>
      </dsp:txBody>
      <dsp:txXfrm>
        <a:off x="3970283" y="3546314"/>
        <a:ext cx="1839493" cy="896683"/>
      </dsp:txXfrm>
    </dsp:sp>
    <dsp:sp modelId="{6E1D54AD-B3B8-448C-9BAC-125A3462F662}">
      <dsp:nvSpPr>
        <dsp:cNvPr id="0" name=""/>
        <dsp:cNvSpPr/>
      </dsp:nvSpPr>
      <dsp:spPr>
        <a:xfrm rot="10192980">
          <a:off x="3448004" y="2717277"/>
          <a:ext cx="563378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563378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15609" y="2715466"/>
        <a:ext cx="28168" cy="28168"/>
      </dsp:txXfrm>
    </dsp:sp>
    <dsp:sp modelId="{34E433DA-37DE-4897-B8D6-C03070654B1D}">
      <dsp:nvSpPr>
        <dsp:cNvPr id="0" name=""/>
        <dsp:cNvSpPr/>
      </dsp:nvSpPr>
      <dsp:spPr>
        <a:xfrm>
          <a:off x="733749" y="2375281"/>
          <a:ext cx="2816748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vegetable(s) (n.)</a:t>
          </a:r>
          <a:endParaRPr lang="en-US" sz="2800" kern="1200" dirty="0"/>
        </a:p>
      </dsp:txBody>
      <dsp:txXfrm>
        <a:off x="1146252" y="2562013"/>
        <a:ext cx="1991742" cy="901625"/>
      </dsp:txXfrm>
    </dsp:sp>
    <dsp:sp modelId="{FF436A8E-30E0-497C-8A7B-67EC2EDAD068}">
      <dsp:nvSpPr>
        <dsp:cNvPr id="0" name=""/>
        <dsp:cNvSpPr/>
      </dsp:nvSpPr>
      <dsp:spPr>
        <a:xfrm rot="12414669">
          <a:off x="2346773" y="1758997"/>
          <a:ext cx="1835930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835930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218840" y="1725373"/>
        <a:ext cx="91796" cy="91796"/>
      </dsp:txXfrm>
    </dsp:sp>
    <dsp:sp modelId="{CF2FFE85-CEE5-4E04-B716-25AFEFB8E404}">
      <dsp:nvSpPr>
        <dsp:cNvPr id="0" name=""/>
        <dsp:cNvSpPr/>
      </dsp:nvSpPr>
      <dsp:spPr>
        <a:xfrm>
          <a:off x="819494" y="347785"/>
          <a:ext cx="1793629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beef</a:t>
          </a:r>
          <a:r>
            <a:rPr lang="ka-GE" sz="2800" kern="1200" dirty="0" smtClean="0"/>
            <a:t> </a:t>
          </a:r>
          <a:r>
            <a:rPr lang="en-US" sz="2800" kern="1200" dirty="0" smtClean="0"/>
            <a:t>(n.)</a:t>
          </a:r>
          <a:endParaRPr lang="en-US" sz="2800" kern="1200" dirty="0"/>
        </a:p>
      </dsp:txBody>
      <dsp:txXfrm>
        <a:off x="1082165" y="534517"/>
        <a:ext cx="1268287" cy="901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994105" y="1773428"/>
          <a:ext cx="1576928" cy="153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Vocabulary </a:t>
          </a:r>
          <a:r>
            <a:rPr lang="ka-GE" sz="1800" kern="1200" dirty="0"/>
            <a:t> ლექსიკა</a:t>
          </a:r>
          <a:endParaRPr lang="en-US" sz="1800" kern="1200" dirty="0"/>
        </a:p>
      </dsp:txBody>
      <dsp:txXfrm>
        <a:off x="4225041" y="1998444"/>
        <a:ext cx="1115056" cy="1086476"/>
      </dsp:txXfrm>
    </dsp:sp>
    <dsp:sp modelId="{10AEF670-5D14-4356-9567-E36E6B4E1C43}">
      <dsp:nvSpPr>
        <dsp:cNvPr id="0" name=""/>
        <dsp:cNvSpPr/>
      </dsp:nvSpPr>
      <dsp:spPr>
        <a:xfrm rot="14614460">
          <a:off x="3859499" y="1478863"/>
          <a:ext cx="801976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801976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40438" y="1471088"/>
        <a:ext cx="40098" cy="40098"/>
      </dsp:txXfrm>
    </dsp:sp>
    <dsp:sp modelId="{DC97B75A-3B39-404A-89D7-1BBCFDBA119C}">
      <dsp:nvSpPr>
        <dsp:cNvPr id="0" name=""/>
        <dsp:cNvSpPr/>
      </dsp:nvSpPr>
      <dsp:spPr>
        <a:xfrm>
          <a:off x="2897408" y="0"/>
          <a:ext cx="1820088" cy="1159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bill        (n.)</a:t>
          </a:r>
          <a:endParaRPr lang="en-US" sz="2800" kern="1200" dirty="0"/>
        </a:p>
      </dsp:txBody>
      <dsp:txXfrm>
        <a:off x="3163954" y="169740"/>
        <a:ext cx="1286996" cy="819576"/>
      </dsp:txXfrm>
    </dsp:sp>
    <dsp:sp modelId="{F7956D89-C625-44FD-919E-833C2148F4B6}">
      <dsp:nvSpPr>
        <dsp:cNvPr id="0" name=""/>
        <dsp:cNvSpPr/>
      </dsp:nvSpPr>
      <dsp:spPr>
        <a:xfrm rot="18678532">
          <a:off x="5116999" y="1551590"/>
          <a:ext cx="1049746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049746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15629" y="1537620"/>
        <a:ext cx="52487" cy="52487"/>
      </dsp:txXfrm>
    </dsp:sp>
    <dsp:sp modelId="{13FC3DFA-EC65-4A8E-AF70-4B93C9A027EC}">
      <dsp:nvSpPr>
        <dsp:cNvPr id="0" name=""/>
        <dsp:cNvSpPr/>
      </dsp:nvSpPr>
      <dsp:spPr>
        <a:xfrm>
          <a:off x="5607263" y="0"/>
          <a:ext cx="1697309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cheap (adj.)</a:t>
          </a:r>
          <a:endParaRPr lang="en-US" sz="2800" kern="1200" dirty="0"/>
        </a:p>
      </dsp:txBody>
      <dsp:txXfrm>
        <a:off x="5855828" y="186732"/>
        <a:ext cx="1200179" cy="901625"/>
      </dsp:txXfrm>
    </dsp:sp>
    <dsp:sp modelId="{8ADCA6E1-BC1B-4191-8E83-4251D3746691}">
      <dsp:nvSpPr>
        <dsp:cNvPr id="0" name=""/>
        <dsp:cNvSpPr/>
      </dsp:nvSpPr>
      <dsp:spPr>
        <a:xfrm rot="20821666">
          <a:off x="5528619" y="2165629"/>
          <a:ext cx="1666284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666284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20104" y="2136246"/>
        <a:ext cx="83314" cy="83314"/>
      </dsp:txXfrm>
    </dsp:sp>
    <dsp:sp modelId="{6CD2F0FC-8650-4840-826A-24AB96447FF8}">
      <dsp:nvSpPr>
        <dsp:cNvPr id="0" name=""/>
        <dsp:cNvSpPr/>
      </dsp:nvSpPr>
      <dsp:spPr>
        <a:xfrm>
          <a:off x="7089811" y="1112353"/>
          <a:ext cx="2259904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I’d like (to) (phr.)</a:t>
          </a:r>
          <a:endParaRPr lang="en-US" sz="2800" kern="1200" dirty="0"/>
        </a:p>
      </dsp:txBody>
      <dsp:txXfrm>
        <a:off x="7420766" y="1299085"/>
        <a:ext cx="1597994" cy="901625"/>
      </dsp:txXfrm>
    </dsp:sp>
    <dsp:sp modelId="{7E8C5CB4-FC2D-4878-A005-272B7526565C}">
      <dsp:nvSpPr>
        <dsp:cNvPr id="0" name=""/>
        <dsp:cNvSpPr/>
      </dsp:nvSpPr>
      <dsp:spPr>
        <a:xfrm rot="1116813">
          <a:off x="5503514" y="2928409"/>
          <a:ext cx="927467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927467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4061" y="2917496"/>
        <a:ext cx="46373" cy="46373"/>
      </dsp:txXfrm>
    </dsp:sp>
    <dsp:sp modelId="{80CEAC33-D935-4F10-834E-4F64B8ED3B48}">
      <dsp:nvSpPr>
        <dsp:cNvPr id="0" name=""/>
        <dsp:cNvSpPr/>
      </dsp:nvSpPr>
      <dsp:spPr>
        <a:xfrm>
          <a:off x="6275798" y="2744758"/>
          <a:ext cx="2141142" cy="1320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waiter / waitress  (n.)</a:t>
          </a:r>
          <a:endParaRPr lang="en-US" sz="2800" kern="1200" dirty="0"/>
        </a:p>
      </dsp:txBody>
      <dsp:txXfrm>
        <a:off x="6589361" y="2938188"/>
        <a:ext cx="1514016" cy="933966"/>
      </dsp:txXfrm>
    </dsp:sp>
    <dsp:sp modelId="{D76DEC0A-28B7-4FF2-8286-FD8BBD46A6F2}">
      <dsp:nvSpPr>
        <dsp:cNvPr id="0" name=""/>
        <dsp:cNvSpPr/>
      </dsp:nvSpPr>
      <dsp:spPr>
        <a:xfrm rot="5146210">
          <a:off x="4814598" y="3322209"/>
          <a:ext cx="53211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53211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39874" y="3333153"/>
        <a:ext cx="2660" cy="2660"/>
      </dsp:txXfrm>
    </dsp:sp>
    <dsp:sp modelId="{B5ACCDAD-F75E-45E4-8892-E7A11F85FB3C}">
      <dsp:nvSpPr>
        <dsp:cNvPr id="0" name=""/>
        <dsp:cNvSpPr/>
      </dsp:nvSpPr>
      <dsp:spPr>
        <a:xfrm>
          <a:off x="3589311" y="3360605"/>
          <a:ext cx="2601437" cy="1268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customer (n.)</a:t>
          </a:r>
          <a:endParaRPr lang="en-US" sz="2800" kern="1200" dirty="0"/>
        </a:p>
      </dsp:txBody>
      <dsp:txXfrm>
        <a:off x="3970283" y="3546314"/>
        <a:ext cx="1839493" cy="896683"/>
      </dsp:txXfrm>
    </dsp:sp>
    <dsp:sp modelId="{6E1D54AD-B3B8-448C-9BAC-125A3462F662}">
      <dsp:nvSpPr>
        <dsp:cNvPr id="0" name=""/>
        <dsp:cNvSpPr/>
      </dsp:nvSpPr>
      <dsp:spPr>
        <a:xfrm rot="10192980">
          <a:off x="3448004" y="2717277"/>
          <a:ext cx="563378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563378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15609" y="2715466"/>
        <a:ext cx="28168" cy="28168"/>
      </dsp:txXfrm>
    </dsp:sp>
    <dsp:sp modelId="{34E433DA-37DE-4897-B8D6-C03070654B1D}">
      <dsp:nvSpPr>
        <dsp:cNvPr id="0" name=""/>
        <dsp:cNvSpPr/>
      </dsp:nvSpPr>
      <dsp:spPr>
        <a:xfrm>
          <a:off x="733749" y="2375281"/>
          <a:ext cx="2816748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vegetable(s) (n.)</a:t>
          </a:r>
          <a:endParaRPr lang="en-US" sz="2800" kern="1200" dirty="0"/>
        </a:p>
      </dsp:txBody>
      <dsp:txXfrm>
        <a:off x="1146252" y="2562013"/>
        <a:ext cx="1991742" cy="901625"/>
      </dsp:txXfrm>
    </dsp:sp>
    <dsp:sp modelId="{FF436A8E-30E0-497C-8A7B-67EC2EDAD068}">
      <dsp:nvSpPr>
        <dsp:cNvPr id="0" name=""/>
        <dsp:cNvSpPr/>
      </dsp:nvSpPr>
      <dsp:spPr>
        <a:xfrm rot="12371652">
          <a:off x="2164958" y="1737917"/>
          <a:ext cx="2017353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2017353" y="12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123201" y="1699757"/>
        <a:ext cx="100867" cy="100867"/>
      </dsp:txXfrm>
    </dsp:sp>
    <dsp:sp modelId="{CF2FFE85-CEE5-4E04-B716-25AFEFB8E404}">
      <dsp:nvSpPr>
        <dsp:cNvPr id="0" name=""/>
        <dsp:cNvSpPr/>
      </dsp:nvSpPr>
      <dsp:spPr>
        <a:xfrm>
          <a:off x="634268" y="304617"/>
          <a:ext cx="1793629" cy="127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beef</a:t>
          </a:r>
          <a:r>
            <a:rPr lang="ka-GE" sz="2800" kern="1200" dirty="0" smtClean="0"/>
            <a:t> </a:t>
          </a:r>
          <a:r>
            <a:rPr lang="en-US" sz="2800" kern="1200" dirty="0" smtClean="0"/>
            <a:t>(n.)</a:t>
          </a:r>
          <a:endParaRPr lang="en-US" sz="2800" kern="1200" dirty="0"/>
        </a:p>
      </dsp:txBody>
      <dsp:txXfrm>
        <a:off x="896939" y="491349"/>
        <a:ext cx="1268287" cy="90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g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83F78F06-5C9F-254B-9134-1A65291D46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7398" y="10476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1180BB7-8A09-7F4E-AB58-D403BAFD21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1479" y="1047610"/>
            <a:ext cx="1671113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F3D76-B309-0146-860A-25D9564D7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92" y="104761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vegetable(s)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78216" y="4627684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ბოსტნეული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beef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58548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საქონლის ხორცი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299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1978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8882" y="1657983"/>
            <a:ext cx="7917918" cy="109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Complete the sentences with the correct words:</a:t>
            </a:r>
            <a:endParaRPr lang="ka-GE" sz="2400" dirty="0"/>
          </a:p>
          <a:p>
            <a:r>
              <a:rPr lang="ka-GE" sz="2400" dirty="0"/>
              <a:t>დაასრულეთ წინადადებები სწორი </a:t>
            </a:r>
            <a:r>
              <a:rPr lang="ka-GE" sz="2400" dirty="0" smtClean="0"/>
              <a:t>სიტყვებით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22FD4-C076-456D-9784-00ED8C4DDFF6}"/>
              </a:ext>
            </a:extLst>
          </p:cNvPr>
          <p:cNvSpPr txBox="1"/>
          <p:nvPr/>
        </p:nvSpPr>
        <p:spPr>
          <a:xfrm>
            <a:off x="773654" y="3107480"/>
            <a:ext cx="9072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………………… buy a new car.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smtClean="0">
                <a:solidFill>
                  <a:schemeClr val="bg1"/>
                </a:solidFill>
              </a:rPr>
              <a:t>Customers </a:t>
            </a:r>
            <a:r>
              <a:rPr lang="en-US" sz="2800" dirty="0" smtClean="0">
                <a:solidFill>
                  <a:schemeClr val="bg1"/>
                </a:solidFill>
              </a:rPr>
              <a:t>pay </a:t>
            </a:r>
            <a:r>
              <a:rPr lang="en-US" sz="2800" dirty="0">
                <a:solidFill>
                  <a:schemeClr val="bg1"/>
                </a:solidFill>
              </a:rPr>
              <a:t>the ………………. in the restaurant.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</a:t>
            </a:r>
            <a:r>
              <a:rPr lang="en-US" sz="2800" dirty="0" smtClean="0">
                <a:solidFill>
                  <a:schemeClr val="bg1"/>
                </a:solidFill>
              </a:rPr>
              <a:t>It is important to eat …………………  to </a:t>
            </a:r>
            <a:r>
              <a:rPr lang="en-US" sz="2800" dirty="0">
                <a:solidFill>
                  <a:schemeClr val="bg1"/>
                </a:solidFill>
              </a:rPr>
              <a:t>be healthy.</a:t>
            </a:r>
          </a:p>
          <a:p>
            <a:r>
              <a:rPr lang="en-US" sz="2800" dirty="0">
                <a:solidFill>
                  <a:schemeClr val="bg1"/>
                </a:solidFill>
              </a:rPr>
              <a:t>4. The </a:t>
            </a:r>
            <a:r>
              <a:rPr lang="en-US" sz="2800" dirty="0" smtClean="0">
                <a:solidFill>
                  <a:schemeClr val="bg1"/>
                </a:solidFill>
              </a:rPr>
              <a:t>dessert </a:t>
            </a: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dirty="0" smtClean="0">
                <a:solidFill>
                  <a:schemeClr val="bg1"/>
                </a:solidFill>
              </a:rPr>
              <a:t>that </a:t>
            </a:r>
            <a:r>
              <a:rPr lang="en-US" sz="2800" dirty="0">
                <a:solidFill>
                  <a:schemeClr val="bg1"/>
                </a:solidFill>
              </a:rPr>
              <a:t>restaurant is very ………………</a:t>
            </a:r>
          </a:p>
          <a:p>
            <a:r>
              <a:rPr lang="en-US" sz="2800" dirty="0">
                <a:solidFill>
                  <a:schemeClr val="bg1"/>
                </a:solidFill>
              </a:rPr>
              <a:t>5. We need a </a:t>
            </a:r>
            <a:r>
              <a:rPr lang="en-US" sz="2800" dirty="0" smtClean="0">
                <a:solidFill>
                  <a:schemeClr val="bg1"/>
                </a:solidFill>
              </a:rPr>
              <a:t>…………….</a:t>
            </a:r>
            <a:r>
              <a:rPr lang="ka-GE" sz="2800" dirty="0" smtClean="0">
                <a:solidFill>
                  <a:schemeClr val="bg1"/>
                </a:solidFill>
              </a:rPr>
              <a:t>           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dirty="0" smtClean="0">
                <a:solidFill>
                  <a:schemeClr val="bg1"/>
                </a:solidFill>
              </a:rPr>
              <a:t>our </a:t>
            </a:r>
            <a:r>
              <a:rPr lang="en-US" sz="2800" dirty="0">
                <a:solidFill>
                  <a:schemeClr val="bg1"/>
                </a:solidFill>
              </a:rPr>
              <a:t>restaurant.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6. </a:t>
            </a:r>
            <a:r>
              <a:rPr lang="en-US" sz="2800" dirty="0" smtClean="0">
                <a:solidFill>
                  <a:schemeClr val="bg1"/>
                </a:solidFill>
              </a:rPr>
              <a:t>The  </a:t>
            </a:r>
            <a:r>
              <a:rPr lang="en-US" sz="2800" dirty="0" smtClean="0">
                <a:solidFill>
                  <a:schemeClr val="bg1"/>
                </a:solidFill>
              </a:rPr>
              <a:t>  ………………  is </a:t>
            </a:r>
            <a:r>
              <a:rPr lang="en-US" sz="2800" dirty="0">
                <a:solidFill>
                  <a:schemeClr val="bg1"/>
                </a:solidFill>
              </a:rPr>
              <a:t>always right.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5A066-516C-4EE7-B7E9-007583AC3555}"/>
              </a:ext>
            </a:extLst>
          </p:cNvPr>
          <p:cNvSpPr/>
          <p:nvPr/>
        </p:nvSpPr>
        <p:spPr>
          <a:xfrm>
            <a:off x="10219508" y="3141074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bill</a:t>
            </a:r>
            <a:endParaRPr lang="ka-GE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46FC4-6146-425C-9067-83CE18202DD6}"/>
              </a:ext>
            </a:extLst>
          </p:cNvPr>
          <p:cNvSpPr/>
          <p:nvPr/>
        </p:nvSpPr>
        <p:spPr>
          <a:xfrm>
            <a:off x="10219508" y="2365042"/>
            <a:ext cx="1756022" cy="70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waiter</a:t>
            </a:r>
            <a:r>
              <a:rPr lang="ka-GE" sz="2800" dirty="0" smtClean="0"/>
              <a:t> / </a:t>
            </a:r>
            <a:r>
              <a:rPr lang="en-US" sz="2800" dirty="0" smtClean="0"/>
              <a:t>waitress</a:t>
            </a:r>
            <a:endParaRPr lang="ka-GE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F3117-7B3E-4FE8-BC5A-B15D7DF2BC76}"/>
              </a:ext>
            </a:extLst>
          </p:cNvPr>
          <p:cNvSpPr/>
          <p:nvPr/>
        </p:nvSpPr>
        <p:spPr>
          <a:xfrm>
            <a:off x="10212103" y="1790222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vegetables</a:t>
            </a:r>
            <a:endParaRPr lang="ka-GE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5B10-4720-489C-8163-14EF7E56C21E}"/>
              </a:ext>
            </a:extLst>
          </p:cNvPr>
          <p:cNvSpPr/>
          <p:nvPr/>
        </p:nvSpPr>
        <p:spPr>
          <a:xfrm>
            <a:off x="10219508" y="3758815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to</a:t>
            </a:r>
            <a:endParaRPr lang="ka-GE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3BE4-47C8-464C-B680-F888AC38831E}"/>
              </a:ext>
            </a:extLst>
          </p:cNvPr>
          <p:cNvSpPr/>
          <p:nvPr/>
        </p:nvSpPr>
        <p:spPr>
          <a:xfrm>
            <a:off x="10219508" y="4411721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customer</a:t>
            </a:r>
            <a:endParaRPr lang="ka-GE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F8C258-4BC1-4938-9832-E4AB6A4C64A6}"/>
              </a:ext>
            </a:extLst>
          </p:cNvPr>
          <p:cNvSpPr/>
          <p:nvPr/>
        </p:nvSpPr>
        <p:spPr>
          <a:xfrm>
            <a:off x="6574138" y="4411721"/>
            <a:ext cx="157526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cheap</a:t>
            </a:r>
            <a:endParaRPr lang="ka-G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A1DD07-224D-401B-A589-78283F1E651D}"/>
              </a:ext>
            </a:extLst>
          </p:cNvPr>
          <p:cNvSpPr/>
          <p:nvPr/>
        </p:nvSpPr>
        <p:spPr>
          <a:xfrm>
            <a:off x="1360473" y="3063485"/>
            <a:ext cx="172489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to</a:t>
            </a:r>
            <a:endParaRPr lang="ka-G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A505B-2351-455E-ACEA-47C8EB963432}"/>
              </a:ext>
            </a:extLst>
          </p:cNvPr>
          <p:cNvSpPr/>
          <p:nvPr/>
        </p:nvSpPr>
        <p:spPr>
          <a:xfrm>
            <a:off x="3946664" y="3571585"/>
            <a:ext cx="1562353" cy="42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bill</a:t>
            </a:r>
            <a:endParaRPr lang="ka-GE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B2BE25-2775-4535-859E-2B19DE148898}"/>
              </a:ext>
            </a:extLst>
          </p:cNvPr>
          <p:cNvSpPr/>
          <p:nvPr/>
        </p:nvSpPr>
        <p:spPr>
          <a:xfrm>
            <a:off x="4284928" y="4026042"/>
            <a:ext cx="1741754" cy="4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vegetables</a:t>
            </a:r>
            <a:endParaRPr lang="ka-G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76AF38-F26E-484F-A787-4C6037310D14}"/>
              </a:ext>
            </a:extLst>
          </p:cNvPr>
          <p:cNvSpPr/>
          <p:nvPr/>
        </p:nvSpPr>
        <p:spPr>
          <a:xfrm>
            <a:off x="10219508" y="5064627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cheap</a:t>
            </a:r>
            <a:endParaRPr lang="ka-GE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9C20AF-10E7-4108-AE10-EB626E5D8CF4}"/>
              </a:ext>
            </a:extLst>
          </p:cNvPr>
          <p:cNvSpPr/>
          <p:nvPr/>
        </p:nvSpPr>
        <p:spPr>
          <a:xfrm>
            <a:off x="2812915" y="4860837"/>
            <a:ext cx="2617068" cy="40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waiter / waitress</a:t>
            </a:r>
            <a:endParaRPr lang="ka-GE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85E12E-6DFD-4EF6-82DA-90294E2B3571}"/>
              </a:ext>
            </a:extLst>
          </p:cNvPr>
          <p:cNvSpPr/>
          <p:nvPr/>
        </p:nvSpPr>
        <p:spPr>
          <a:xfrm>
            <a:off x="1927122" y="5323981"/>
            <a:ext cx="1617172" cy="46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ustomer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5387641" y="3152492"/>
            <a:ext cx="703423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5514214" y="3125477"/>
            <a:ext cx="703423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768882" y="1787199"/>
            <a:ext cx="8966200" cy="115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Find the mistakes in the sentences and correct them: </a:t>
            </a:r>
          </a:p>
          <a:p>
            <a:pPr marL="0" indent="0">
              <a:buNone/>
            </a:pPr>
            <a:r>
              <a:rPr lang="ka-GE" dirty="0"/>
              <a:t>იპოვეთ შეცდომები და შეასწორეთ: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882" y="3200389"/>
            <a:ext cx="9237518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 waiter          often wants </a:t>
            </a:r>
            <a:r>
              <a:rPr lang="en-US" sz="2800" dirty="0">
                <a:solidFill>
                  <a:schemeClr val="bg1"/>
                </a:solidFill>
              </a:rPr>
              <a:t>special dishes.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 costumer                 always stands </a:t>
            </a:r>
            <a:r>
              <a:rPr lang="en-US" sz="2800" dirty="0">
                <a:solidFill>
                  <a:schemeClr val="bg1"/>
                </a:solidFill>
              </a:rPr>
              <a:t>next to the table.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ice-cream </a:t>
            </a:r>
            <a:r>
              <a:rPr lang="en-US" sz="2800" dirty="0">
                <a:solidFill>
                  <a:schemeClr val="bg1"/>
                </a:solidFill>
              </a:rPr>
              <a:t>is </a:t>
            </a:r>
            <a:r>
              <a:rPr lang="en-US" sz="2800" dirty="0" smtClean="0">
                <a:solidFill>
                  <a:schemeClr val="bg1"/>
                </a:solidFill>
              </a:rPr>
              <a:t>  nice       in our restaurant.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There </a:t>
            </a:r>
            <a:r>
              <a:rPr lang="en-US" sz="2800" dirty="0">
                <a:solidFill>
                  <a:schemeClr val="bg1"/>
                </a:solidFill>
              </a:rPr>
              <a:t>are a lot </a:t>
            </a:r>
            <a:r>
              <a:rPr lang="en-US" sz="2800" dirty="0" smtClean="0">
                <a:solidFill>
                  <a:schemeClr val="bg1"/>
                </a:solidFill>
              </a:rPr>
              <a:t>of     beef           in </a:t>
            </a:r>
            <a:r>
              <a:rPr lang="en-US" sz="2800" dirty="0">
                <a:solidFill>
                  <a:schemeClr val="bg1"/>
                </a:solidFill>
              </a:rPr>
              <a:t>the salad.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5. </a:t>
            </a:r>
            <a:r>
              <a:rPr lang="en-US" sz="2800" dirty="0" smtClean="0">
                <a:solidFill>
                  <a:schemeClr val="bg1"/>
                </a:solidFill>
              </a:rPr>
              <a:t>Pay the menu </a:t>
            </a:r>
            <a:r>
              <a:rPr lang="en-US" sz="2800" dirty="0">
                <a:solidFill>
                  <a:schemeClr val="bg1"/>
                </a:solidFill>
              </a:rPr>
              <a:t>before you leave the restaurant.</a:t>
            </a:r>
          </a:p>
        </p:txBody>
      </p:sp>
      <p:sp>
        <p:nvSpPr>
          <p:cNvPr id="22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1661628" y="3577090"/>
            <a:ext cx="703423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3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3687011" y="4037429"/>
            <a:ext cx="703423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4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4038722" y="4440812"/>
            <a:ext cx="703423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5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2402541" y="4890704"/>
            <a:ext cx="757707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31" name="Multiplication Sign 4">
            <a:extLst>
              <a:ext uri="{FF2B5EF4-FFF2-40B4-BE49-F238E27FC236}">
                <a16:creationId xmlns:a16="http://schemas.microsoft.com/office/drawing/2014/main" id="{5B7C8C14-0936-4B18-A80D-9D79BC6571E9}"/>
              </a:ext>
            </a:extLst>
          </p:cNvPr>
          <p:cNvSpPr/>
          <p:nvPr/>
        </p:nvSpPr>
        <p:spPr>
          <a:xfrm>
            <a:off x="1548858" y="3152388"/>
            <a:ext cx="703423" cy="60435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E848B-02DD-4090-A822-D118629E20EC}"/>
              </a:ext>
            </a:extLst>
          </p:cNvPr>
          <p:cNvSpPr/>
          <p:nvPr/>
        </p:nvSpPr>
        <p:spPr>
          <a:xfrm>
            <a:off x="1059880" y="3152388"/>
            <a:ext cx="190691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customer</a:t>
            </a:r>
            <a:endParaRPr lang="ka-GE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4D622-EA45-4F4B-A1D0-78FC8E41501A}"/>
              </a:ext>
            </a:extLst>
          </p:cNvPr>
          <p:cNvSpPr/>
          <p:nvPr/>
        </p:nvSpPr>
        <p:spPr>
          <a:xfrm>
            <a:off x="1420214" y="3673864"/>
            <a:ext cx="2722357" cy="418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waiter / waitress</a:t>
            </a:r>
            <a:endParaRPr lang="ka-GE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BE6FF1-1B7E-4623-8FB8-76ED65D3B2DD}"/>
              </a:ext>
            </a:extLst>
          </p:cNvPr>
          <p:cNvSpPr/>
          <p:nvPr/>
        </p:nvSpPr>
        <p:spPr>
          <a:xfrm>
            <a:off x="3771900" y="4565897"/>
            <a:ext cx="1742314" cy="434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vegetables</a:t>
            </a:r>
            <a:endParaRPr lang="ka-GE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00D653-8948-4D64-8D17-9CAC5D51F97C}"/>
              </a:ext>
            </a:extLst>
          </p:cNvPr>
          <p:cNvSpPr/>
          <p:nvPr/>
        </p:nvSpPr>
        <p:spPr>
          <a:xfrm>
            <a:off x="2320976" y="4966904"/>
            <a:ext cx="873893" cy="45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bill</a:t>
            </a:r>
            <a:endParaRPr lang="ka-GE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4E0FAE-CC11-400B-A4D0-858D75EBC3B3}"/>
              </a:ext>
            </a:extLst>
          </p:cNvPr>
          <p:cNvSpPr/>
          <p:nvPr/>
        </p:nvSpPr>
        <p:spPr>
          <a:xfrm>
            <a:off x="3606624" y="4111554"/>
            <a:ext cx="1295604" cy="45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cheap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3720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6" grpId="0" animBg="1"/>
      <p:bldP spid="8" grpId="0" animBg="1"/>
      <p:bldP spid="29" grpId="0" animBg="1"/>
      <p:bldP spid="35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175408" y="518808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175408" y="480081"/>
            <a:ext cx="51511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90E32-8BA5-4CE9-8536-7F700D5D1D79}"/>
              </a:ext>
            </a:extLst>
          </p:cNvPr>
          <p:cNvSpPr txBox="1"/>
          <p:nvPr/>
        </p:nvSpPr>
        <p:spPr>
          <a:xfrm>
            <a:off x="3033336" y="2659559"/>
            <a:ext cx="6529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My Dream </a:t>
            </a:r>
            <a:r>
              <a:rPr lang="en-US" sz="4400" dirty="0">
                <a:solidFill>
                  <a:schemeClr val="bg1"/>
                </a:solidFill>
              </a:rPr>
              <a:t>Restaurant</a:t>
            </a:r>
            <a:r>
              <a:rPr lang="en-US" dirty="0"/>
              <a:t>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973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768882" y="1925471"/>
            <a:ext cx="10591800" cy="4758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Zach: </a:t>
            </a:r>
            <a:r>
              <a:rPr lang="en-US" sz="2000" b="1" dirty="0" smtClean="0">
                <a:solidFill>
                  <a:schemeClr val="bg1"/>
                </a:solidFill>
              </a:rPr>
              <a:t>- I’d like to open a restaurant in Georgia. I’ll prepare hamburgers and I think Georgians will love them! We will use beef, vegetables and many other ingredients. 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he waiters and waitresses </a:t>
            </a:r>
            <a:r>
              <a:rPr lang="en-US" sz="2000" b="1" dirty="0" smtClean="0">
                <a:solidFill>
                  <a:schemeClr val="bg1"/>
                </a:solidFill>
              </a:rPr>
              <a:t>will </a:t>
            </a:r>
            <a:r>
              <a:rPr lang="en-US" sz="2000" b="1" dirty="0" smtClean="0">
                <a:solidFill>
                  <a:schemeClr val="bg1"/>
                </a:solidFill>
              </a:rPr>
              <a:t>be helpful and welcoming. There’ll be  many other dishes on the menu, such as hotdogs, French fries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and sandwiches. The customers will enjoy </a:t>
            </a:r>
            <a:r>
              <a:rPr lang="en-US" sz="2000" b="1" dirty="0" smtClean="0">
                <a:solidFill>
                  <a:schemeClr val="bg1"/>
                </a:solidFill>
              </a:rPr>
              <a:t>the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prices when they get the bill because the dishes will be cheap but tasty. I think it’ll be a great idea and I can’t wait to open </a:t>
            </a:r>
            <a:r>
              <a:rPr lang="en-US" sz="2000" b="1" dirty="0" smtClean="0">
                <a:solidFill>
                  <a:schemeClr val="bg1"/>
                </a:solidFill>
              </a:rPr>
              <a:t>my </a:t>
            </a:r>
            <a:r>
              <a:rPr lang="en-US" sz="2000" b="1" dirty="0" smtClean="0">
                <a:solidFill>
                  <a:schemeClr val="bg1"/>
                </a:solidFill>
              </a:rPr>
              <a:t>restaurant</a:t>
            </a:r>
            <a:r>
              <a:rPr lang="en-US" sz="2000" b="1" dirty="0">
                <a:solidFill>
                  <a:schemeClr val="bg1"/>
                </a:solidFill>
              </a:rPr>
              <a:t>. I hope my restaurant will be very popular with our </a:t>
            </a:r>
            <a:r>
              <a:rPr lang="en-US" sz="2000" b="1" dirty="0" smtClean="0">
                <a:solidFill>
                  <a:schemeClr val="bg1"/>
                </a:solidFill>
              </a:rPr>
              <a:t>specially-prepared </a:t>
            </a:r>
            <a:r>
              <a:rPr lang="en-US" sz="2000" b="1" dirty="0" smtClean="0">
                <a:solidFill>
                  <a:schemeClr val="bg1"/>
                </a:solidFill>
              </a:rPr>
              <a:t>hamburgers.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32805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706034" y="1930623"/>
            <a:ext cx="10137139" cy="4139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5100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1.Zach wants to…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a.) open a supermarket   b.) open a restaurant     c.) open a café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2.Zach wants to open a restaurant in…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a.) England                     b.) Georgia                     c.) America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Zach will </a:t>
            </a:r>
            <a:r>
              <a:rPr lang="en-US" dirty="0">
                <a:solidFill>
                  <a:schemeClr val="bg1"/>
                </a:solidFill>
              </a:rPr>
              <a:t>make </a:t>
            </a:r>
            <a:r>
              <a:rPr lang="en-US" dirty="0" smtClean="0">
                <a:solidFill>
                  <a:schemeClr val="bg1"/>
                </a:solidFill>
              </a:rPr>
              <a:t>tasty…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a.) ice-cream     b.) pizza      c.) </a:t>
            </a:r>
            <a:r>
              <a:rPr lang="en-US" dirty="0" smtClean="0">
                <a:solidFill>
                  <a:schemeClr val="bg1"/>
                </a:solidFill>
              </a:rPr>
              <a:t>hamburgers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8882" y="1753910"/>
            <a:ext cx="7523063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Choose the best answer: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ka-GE" sz="2500" dirty="0" smtClean="0">
                <a:solidFill>
                  <a:schemeClr val="bg1"/>
                </a:solidFill>
              </a:rPr>
              <a:t>აირჩიეთ სწორი ვარიანტი</a:t>
            </a:r>
            <a:r>
              <a:rPr lang="en-US" sz="2500" dirty="0" smtClean="0">
                <a:solidFill>
                  <a:schemeClr val="bg1"/>
                </a:solidFill>
              </a:rPr>
              <a:t>: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56443" y="3254884"/>
            <a:ext cx="456937" cy="4272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17908" y="4310081"/>
            <a:ext cx="456937" cy="4272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37311" y="5348626"/>
            <a:ext cx="456937" cy="4272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0447" y="1733596"/>
            <a:ext cx="779491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Finish the sentences with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second halves</a:t>
            </a:r>
            <a:r>
              <a:rPr lang="ka-GE" sz="2800" dirty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დაბოლოებებს: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EC0A9-92B3-49C4-8208-8C66AF95F286}"/>
              </a:ext>
            </a:extLst>
          </p:cNvPr>
          <p:cNvSpPr txBox="1"/>
          <p:nvPr/>
        </p:nvSpPr>
        <p:spPr>
          <a:xfrm>
            <a:off x="826678" y="3049117"/>
            <a:ext cx="4557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Zach will open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 hope my restaurant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</a:rPr>
              <a:t>We will use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</a:rPr>
              <a:t>The waiters will be 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chemeClr val="bg1"/>
                </a:solidFill>
              </a:rPr>
              <a:t>There will be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chemeClr val="bg1"/>
                </a:solidFill>
              </a:rPr>
              <a:t>The customers will enjoy our prices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2938B-1488-46AA-9709-C3F1EE24022B}"/>
              </a:ext>
            </a:extLst>
          </p:cNvPr>
          <p:cNvSpPr txBox="1"/>
          <p:nvPr/>
        </p:nvSpPr>
        <p:spPr>
          <a:xfrm>
            <a:off x="6372665" y="2969448"/>
            <a:ext cx="6270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when they get the bill.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 beef and vegetables to prepare     hamburgers.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helpful and welcoming.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 restaurant.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will be very popular.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many other dishes on the menu.</a:t>
            </a:r>
            <a:endParaRPr lang="ka-GE" sz="28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9A4A6C-F50C-49B3-9B3B-962A6B0F788C}"/>
              </a:ext>
            </a:extLst>
          </p:cNvPr>
          <p:cNvCxnSpPr/>
          <p:nvPr/>
        </p:nvCxnSpPr>
        <p:spPr>
          <a:xfrm>
            <a:off x="3810000" y="3279968"/>
            <a:ext cx="2667000" cy="16645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B81F82-F689-468F-850F-EC9EB8CEE278}"/>
              </a:ext>
            </a:extLst>
          </p:cNvPr>
          <p:cNvCxnSpPr/>
          <p:nvPr/>
        </p:nvCxnSpPr>
        <p:spPr>
          <a:xfrm>
            <a:off x="4302630" y="3865805"/>
            <a:ext cx="2110647" cy="15254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026976-A8B8-45ED-ABE3-E3DFA4E7FCFC}"/>
              </a:ext>
            </a:extLst>
          </p:cNvPr>
          <p:cNvCxnSpPr/>
          <p:nvPr/>
        </p:nvCxnSpPr>
        <p:spPr>
          <a:xfrm flipV="1">
            <a:off x="3105534" y="3623579"/>
            <a:ext cx="3379190" cy="101446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660162-3949-4ED7-AB7F-D2E870F79B51}"/>
              </a:ext>
            </a:extLst>
          </p:cNvPr>
          <p:cNvCxnSpPr/>
          <p:nvPr/>
        </p:nvCxnSpPr>
        <p:spPr>
          <a:xfrm flipV="1">
            <a:off x="4132159" y="4495810"/>
            <a:ext cx="2355551" cy="52322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90C2C1D-CCF8-4A48-A763-D5A865E5E151}"/>
              </a:ext>
            </a:extLst>
          </p:cNvPr>
          <p:cNvCxnSpPr/>
          <p:nvPr/>
        </p:nvCxnSpPr>
        <p:spPr>
          <a:xfrm>
            <a:off x="3487271" y="5430357"/>
            <a:ext cx="2926006" cy="3325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6FEAA6-A6F1-4138-8057-2FED962630D1}"/>
              </a:ext>
            </a:extLst>
          </p:cNvPr>
          <p:cNvCxnSpPr/>
          <p:nvPr/>
        </p:nvCxnSpPr>
        <p:spPr>
          <a:xfrm flipV="1">
            <a:off x="5088764" y="3279968"/>
            <a:ext cx="1283901" cy="275344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985" y="1872762"/>
            <a:ext cx="78234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Future Simple Tense - </a:t>
            </a:r>
            <a:r>
              <a:rPr lang="ka-GE" sz="2800" dirty="0" smtClean="0">
                <a:solidFill>
                  <a:schemeClr val="bg1"/>
                </a:solidFill>
              </a:rPr>
              <a:t>მომავალი მარტივი დრო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346" y="3305877"/>
            <a:ext cx="764274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e.g. He</a:t>
            </a:r>
            <a:r>
              <a:rPr lang="en-US" sz="2800" dirty="0" smtClean="0">
                <a:solidFill>
                  <a:srgbClr val="FF0000"/>
                </a:solidFill>
              </a:rPr>
              <a:t>’ll open </a:t>
            </a:r>
            <a:r>
              <a:rPr lang="en-US" sz="2800" dirty="0" smtClean="0">
                <a:solidFill>
                  <a:schemeClr val="bg1"/>
                </a:solidFill>
              </a:rPr>
              <a:t>a restaurant.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e.g.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 hamburger </a:t>
            </a:r>
            <a:r>
              <a:rPr lang="en-US" sz="2800" dirty="0" smtClean="0">
                <a:solidFill>
                  <a:srgbClr val="FF0000"/>
                </a:solidFill>
              </a:rPr>
              <a:t> will be </a:t>
            </a:r>
            <a:r>
              <a:rPr lang="en-US" sz="2800" dirty="0" smtClean="0">
                <a:solidFill>
                  <a:schemeClr val="bg1"/>
                </a:solidFill>
              </a:rPr>
              <a:t>tasty.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6346" y="1866133"/>
            <a:ext cx="78234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Future Simple Tense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ka-GE" sz="2800" dirty="0" smtClean="0">
                <a:solidFill>
                  <a:schemeClr val="bg1"/>
                </a:solidFill>
              </a:rPr>
              <a:t>მომავალი მარტივი დრო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7305" y="2701825"/>
            <a:ext cx="7381549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use </a:t>
            </a:r>
            <a:r>
              <a:rPr lang="en-US" sz="2800" dirty="0" smtClean="0">
                <a:solidFill>
                  <a:srgbClr val="FF0000"/>
                </a:solidFill>
              </a:rPr>
              <a:t>will (</a:t>
            </a:r>
            <a:r>
              <a:rPr lang="en-US" sz="2800" i="1" dirty="0" smtClean="0">
                <a:solidFill>
                  <a:srgbClr val="FF0000"/>
                </a:solidFill>
              </a:rPr>
              <a:t>‘ll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 to talk about the future and make predictions: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8470" y="4060685"/>
            <a:ext cx="449922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e.g. He </a:t>
            </a:r>
            <a:r>
              <a:rPr lang="en-US" sz="2800" dirty="0" smtClean="0">
                <a:solidFill>
                  <a:srgbClr val="FF0000"/>
                </a:solidFill>
              </a:rPr>
              <a:t>’ll open </a:t>
            </a:r>
            <a:r>
              <a:rPr lang="en-US" sz="2800" dirty="0" smtClean="0">
                <a:solidFill>
                  <a:schemeClr val="bg1"/>
                </a:solidFill>
              </a:rPr>
              <a:t>a restaurant.</a:t>
            </a:r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250141"/>
            <a:ext cx="12207936" cy="2654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a-GE" sz="66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At a Restaurant</a:t>
            </a:r>
          </a:p>
          <a:p>
            <a:pPr algn="ctr"/>
            <a:endParaRPr lang="en-US" sz="6600" b="1" dirty="0" smtClean="0">
              <a:solidFill>
                <a:schemeClr val="bg1"/>
              </a:solidFill>
            </a:endParaRPr>
          </a:p>
          <a:p>
            <a:pPr algn="ctr"/>
            <a:r>
              <a:rPr lang="ka-GE" sz="6600" b="1" dirty="0" smtClean="0">
                <a:solidFill>
                  <a:schemeClr val="bg1"/>
                </a:solidFill>
              </a:rPr>
              <a:t>რესტორანში</a:t>
            </a:r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568" y="1762836"/>
            <a:ext cx="7670042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Future Simple Tense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affirmative;</a:t>
            </a:r>
            <a:endParaRPr lang="ka-GE" sz="2800" dirty="0" smtClean="0">
              <a:solidFill>
                <a:schemeClr val="bg1"/>
              </a:solidFill>
            </a:endParaRPr>
          </a:p>
          <a:p>
            <a:r>
              <a:rPr lang="ka-GE" sz="2800" dirty="0" smtClean="0">
                <a:solidFill>
                  <a:schemeClr val="bg1"/>
                </a:solidFill>
              </a:rPr>
              <a:t>მომავალი მარტივი დრო-მტკიცებითი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5765" y="3472578"/>
            <a:ext cx="5639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will (’ll) open a restaurant.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You will (’ll) open a restaurant.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He/she/it will (’ll) open a restaurant.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We will (’ll) open a restaurant.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They will (’ll) open a restaurant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1264" y="3868615"/>
            <a:ext cx="5479779" cy="14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 /you/he/she/it/we/they + will (‘ll)+ base form of the verb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6945" y="1847434"/>
            <a:ext cx="580505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Future Simple Tense</a:t>
            </a:r>
            <a:r>
              <a:rPr lang="ka-G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negative</a:t>
            </a:r>
            <a:endParaRPr lang="ka-GE" sz="2400" dirty="0" smtClean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მომავალი მარტივი დრო</a:t>
            </a:r>
            <a:r>
              <a:rPr lang="en-US" sz="2400" dirty="0" smtClean="0">
                <a:solidFill>
                  <a:schemeClr val="bg1"/>
                </a:solidFill>
              </a:rPr>
              <a:t> - </a:t>
            </a:r>
            <a:r>
              <a:rPr lang="ka-GE" sz="2400" dirty="0" smtClean="0">
                <a:solidFill>
                  <a:schemeClr val="bg1"/>
                </a:solidFill>
              </a:rPr>
              <a:t>უარყოფითი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78" y="1849306"/>
            <a:ext cx="575702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Future Simple Tense</a:t>
            </a:r>
            <a:r>
              <a:rPr lang="ka-G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interrogative;</a:t>
            </a:r>
            <a:endParaRPr lang="ka-GE" sz="2400" dirty="0" smtClean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მომავალი მარტივი დრო-კითხვითი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82" y="3740758"/>
            <a:ext cx="5757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Will </a:t>
            </a:r>
            <a:r>
              <a:rPr lang="en-US" sz="2800" dirty="0" smtClean="0">
                <a:solidFill>
                  <a:schemeClr val="bg1"/>
                </a:solidFill>
              </a:rPr>
              <a:t>she open </a:t>
            </a:r>
            <a:r>
              <a:rPr lang="en-US" sz="2800" dirty="0" smtClean="0">
                <a:solidFill>
                  <a:schemeClr val="bg1"/>
                </a:solidFill>
              </a:rPr>
              <a:t>a restaurant?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Will you open a restaurant?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3740758"/>
            <a:ext cx="5757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He/She/It won’t open a restaurant.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You won’t open a restaurant.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Activity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881" y="2121761"/>
            <a:ext cx="9369031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Choose will (‘ll)/ won’t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to complete the sentences: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600" dirty="0" smtClean="0">
                <a:solidFill>
                  <a:schemeClr val="bg1"/>
                </a:solidFill>
              </a:rPr>
              <a:t>დაასრულეთ წინადადებები </a:t>
            </a:r>
            <a:r>
              <a:rPr lang="en-US" sz="2600" dirty="0" smtClean="0">
                <a:solidFill>
                  <a:schemeClr val="bg1"/>
                </a:solidFill>
              </a:rPr>
              <a:t>will (‘ll) / </a:t>
            </a:r>
            <a:r>
              <a:rPr lang="en-US" sz="2600" dirty="0">
                <a:solidFill>
                  <a:schemeClr val="bg1"/>
                </a:solidFill>
              </a:rPr>
              <a:t>won’t</a:t>
            </a:r>
            <a:r>
              <a:rPr lang="ka-GE" sz="2600" dirty="0">
                <a:solidFill>
                  <a:schemeClr val="bg1"/>
                </a:solidFill>
              </a:rPr>
              <a:t> </a:t>
            </a:r>
            <a:r>
              <a:rPr lang="ka-GE" sz="2600" dirty="0" smtClean="0">
                <a:solidFill>
                  <a:schemeClr val="bg1"/>
                </a:solidFill>
              </a:rPr>
              <a:t>-ის გამოყენებით</a:t>
            </a:r>
            <a:r>
              <a:rPr lang="en-US" sz="2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82" y="3046980"/>
            <a:ext cx="9369030" cy="35394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    . . .   have a meeting tomorrow.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She   . . .   go to the cinema.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3. We    . . .    visit our grandmother this evening. (negative)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4. They   . . .   buy a new computer tomorrow.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5. He  . . .    write homework for me.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6. I think this dog    . . .   like the food.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7. It    . . .      rain tomorrow. It’ll be sunny.  (negative)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8. Me and my friends    . . .    watch an interesting film.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5902" y="3156421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‘ll</a:t>
            </a:r>
            <a:endParaRPr lang="en-US" sz="2600" dirty="0"/>
          </a:p>
        </p:txBody>
      </p:sp>
      <p:sp>
        <p:nvSpPr>
          <p:cNvPr id="18" name="Rectangle 17"/>
          <p:cNvSpPr/>
          <p:nvPr/>
        </p:nvSpPr>
        <p:spPr>
          <a:xfrm>
            <a:off x="1823756" y="3595561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‘ll</a:t>
            </a:r>
            <a:endParaRPr lang="en-US" sz="2600" dirty="0"/>
          </a:p>
        </p:txBody>
      </p:sp>
      <p:sp>
        <p:nvSpPr>
          <p:cNvPr id="19" name="Rectangle 18"/>
          <p:cNvSpPr/>
          <p:nvPr/>
        </p:nvSpPr>
        <p:spPr>
          <a:xfrm>
            <a:off x="1726322" y="4033720"/>
            <a:ext cx="994738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US" sz="2600" dirty="0" smtClean="0"/>
              <a:t>on’t</a:t>
            </a:r>
            <a:endParaRPr lang="en-US" sz="2600" dirty="0"/>
          </a:p>
        </p:txBody>
      </p:sp>
      <p:sp>
        <p:nvSpPr>
          <p:cNvPr id="20" name="Rectangle 19"/>
          <p:cNvSpPr/>
          <p:nvPr/>
        </p:nvSpPr>
        <p:spPr>
          <a:xfrm>
            <a:off x="1950838" y="4469850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‘ll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1680994" y="4869715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‘ll</a:t>
            </a:r>
            <a:endParaRPr lang="en-US" sz="2600" dirty="0"/>
          </a:p>
        </p:txBody>
      </p:sp>
      <p:sp>
        <p:nvSpPr>
          <p:cNvPr id="22" name="Rectangle 21"/>
          <p:cNvSpPr/>
          <p:nvPr/>
        </p:nvSpPr>
        <p:spPr>
          <a:xfrm>
            <a:off x="3464575" y="5302389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will</a:t>
            </a:r>
            <a:endParaRPr lang="en-US" sz="2600" dirty="0"/>
          </a:p>
        </p:txBody>
      </p:sp>
      <p:sp>
        <p:nvSpPr>
          <p:cNvPr id="23" name="Rectangle 22"/>
          <p:cNvSpPr/>
          <p:nvPr/>
        </p:nvSpPr>
        <p:spPr>
          <a:xfrm>
            <a:off x="1463059" y="5725549"/>
            <a:ext cx="1129218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US" sz="2600" dirty="0" smtClean="0"/>
              <a:t>on’t</a:t>
            </a:r>
            <a:endParaRPr lang="en-US" sz="2600" dirty="0"/>
          </a:p>
        </p:txBody>
      </p:sp>
      <p:sp>
        <p:nvSpPr>
          <p:cNvPr id="27" name="Rectangle 26"/>
          <p:cNvSpPr/>
          <p:nvPr/>
        </p:nvSpPr>
        <p:spPr>
          <a:xfrm>
            <a:off x="3963956" y="6120129"/>
            <a:ext cx="994738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will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86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Activity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882" y="2134861"/>
            <a:ext cx="9538478" cy="9079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Make the sentences interrogative and negative:</a:t>
            </a:r>
          </a:p>
          <a:p>
            <a:r>
              <a:rPr lang="ka-GE" sz="2500" dirty="0" smtClean="0">
                <a:solidFill>
                  <a:schemeClr val="bg1"/>
                </a:solidFill>
              </a:rPr>
              <a:t>დაწერეთ წინადადებები კითხვითსა და უარყოფით ფორმაში</a:t>
            </a:r>
            <a:r>
              <a:rPr lang="en-US" sz="2500" dirty="0" smtClean="0">
                <a:solidFill>
                  <a:schemeClr val="bg1"/>
                </a:solidFill>
              </a:rPr>
              <a:t>: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881" y="3046980"/>
            <a:ext cx="9538479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Next summer I     . . .      . . .       (visit) America. (Negative)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. . .   she    . . .    (send) me an email today? (Interrogative)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. . .   they     . . .    (visit) the doctor tomorrow?(Interrogative)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We   . . .      . . .     (do) homework for tomorrow. (Negative)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27918" y="3144435"/>
            <a:ext cx="98706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US" sz="2600" dirty="0" smtClean="0"/>
              <a:t>on’t</a:t>
            </a:r>
            <a:endParaRPr lang="en-US" sz="2600" dirty="0"/>
          </a:p>
        </p:txBody>
      </p:sp>
      <p:sp>
        <p:nvSpPr>
          <p:cNvPr id="26" name="Rectangle 25"/>
          <p:cNvSpPr/>
          <p:nvPr/>
        </p:nvSpPr>
        <p:spPr>
          <a:xfrm>
            <a:off x="2013077" y="4428958"/>
            <a:ext cx="969690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US" sz="2600" dirty="0" smtClean="0"/>
              <a:t>on’t</a:t>
            </a:r>
            <a:endParaRPr lang="en-US" sz="2600" dirty="0"/>
          </a:p>
        </p:txBody>
      </p:sp>
      <p:sp>
        <p:nvSpPr>
          <p:cNvPr id="28" name="Rectangle 27"/>
          <p:cNvSpPr/>
          <p:nvPr/>
        </p:nvSpPr>
        <p:spPr>
          <a:xfrm>
            <a:off x="1165094" y="3610088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US" sz="2600" dirty="0" smtClean="0"/>
              <a:t>ill</a:t>
            </a:r>
            <a:endParaRPr lang="en-US" sz="2600" dirty="0"/>
          </a:p>
        </p:txBody>
      </p:sp>
      <p:sp>
        <p:nvSpPr>
          <p:cNvPr id="29" name="Rectangle 28"/>
          <p:cNvSpPr/>
          <p:nvPr/>
        </p:nvSpPr>
        <p:spPr>
          <a:xfrm>
            <a:off x="1165094" y="4023278"/>
            <a:ext cx="79987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US" sz="2600" dirty="0" smtClean="0"/>
              <a:t>ill</a:t>
            </a:r>
            <a:endParaRPr lang="en-US" sz="2600" dirty="0"/>
          </a:p>
        </p:txBody>
      </p:sp>
      <p:sp>
        <p:nvSpPr>
          <p:cNvPr id="30" name="Rectangle 29"/>
          <p:cNvSpPr/>
          <p:nvPr/>
        </p:nvSpPr>
        <p:spPr>
          <a:xfrm>
            <a:off x="4767379" y="3144435"/>
            <a:ext cx="987061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visit</a:t>
            </a:r>
            <a:endParaRPr lang="en-US" sz="2600" dirty="0"/>
          </a:p>
        </p:txBody>
      </p:sp>
      <p:sp>
        <p:nvSpPr>
          <p:cNvPr id="32" name="Rectangle 31"/>
          <p:cNvSpPr/>
          <p:nvPr/>
        </p:nvSpPr>
        <p:spPr>
          <a:xfrm>
            <a:off x="2665995" y="3593874"/>
            <a:ext cx="961923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send</a:t>
            </a:r>
            <a:endParaRPr lang="en-US" sz="2600" dirty="0"/>
          </a:p>
        </p:txBody>
      </p:sp>
      <p:sp>
        <p:nvSpPr>
          <p:cNvPr id="33" name="Rectangle 32"/>
          <p:cNvSpPr/>
          <p:nvPr/>
        </p:nvSpPr>
        <p:spPr>
          <a:xfrm>
            <a:off x="2823075" y="4023278"/>
            <a:ext cx="961923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visit</a:t>
            </a:r>
            <a:endParaRPr lang="en-US" sz="2600" dirty="0"/>
          </a:p>
        </p:txBody>
      </p:sp>
      <p:sp>
        <p:nvSpPr>
          <p:cNvPr id="34" name="Rectangle 33"/>
          <p:cNvSpPr/>
          <p:nvPr/>
        </p:nvSpPr>
        <p:spPr>
          <a:xfrm>
            <a:off x="3007259" y="4431518"/>
            <a:ext cx="777739" cy="28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02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72162921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216866" y="2567768"/>
            <a:ext cx="1850171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ანგარიში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622643" y="2642586"/>
            <a:ext cx="1694062" cy="56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იაფი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521230" y="3773836"/>
            <a:ext cx="2016502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მსურს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7561473" y="5605149"/>
            <a:ext cx="2084549" cy="888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მიმტანი</a:t>
            </a:r>
            <a:r>
              <a:rPr lang="en-US" sz="2800" dirty="0"/>
              <a:t> </a:t>
            </a:r>
            <a:r>
              <a:rPr lang="ka-GE" sz="2800" dirty="0" smtClean="0"/>
              <a:t>კაცი / ქალი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4995796" y="6001081"/>
            <a:ext cx="2269176" cy="70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მომხმარებელი, კლიენტი</a:t>
            </a:r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2278399" y="5110390"/>
            <a:ext cx="2285642" cy="51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ბოსტნეული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1628851" y="2899088"/>
            <a:ext cx="2451015" cy="79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საქონლის ხორცი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65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93467" y="491737"/>
            <a:ext cx="3907878" cy="1100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7475" y="610375"/>
            <a:ext cx="3907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Summing up - </a:t>
            </a:r>
            <a:r>
              <a:rPr lang="ka-GE" sz="2800" dirty="0" smtClean="0">
                <a:solidFill>
                  <a:schemeClr val="bg1"/>
                </a:solidFill>
              </a:rPr>
              <a:t>შეჯამება</a:t>
            </a:r>
            <a:endParaRPr lang="ka-GE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Grammar - </a:t>
            </a:r>
            <a:r>
              <a:rPr lang="ka-GE" sz="2800" dirty="0" smtClean="0">
                <a:solidFill>
                  <a:schemeClr val="bg1"/>
                </a:solidFill>
              </a:rPr>
              <a:t>გრამატიკა</a:t>
            </a: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1794" y="3246877"/>
            <a:ext cx="782346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ka-GE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Future Simple Tense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ka-GE" sz="2800" dirty="0" smtClean="0">
                <a:solidFill>
                  <a:schemeClr val="bg1"/>
                </a:solidFill>
              </a:rPr>
              <a:t>მომავალი მარტივი დრო</a:t>
            </a:r>
          </a:p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      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5599923" y="46383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058514" y="445960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814184"/>
            <a:ext cx="10754636" cy="133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68882" y="1877956"/>
            <a:ext cx="10617152" cy="230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</a:rPr>
              <a:t>Write </a:t>
            </a:r>
            <a:r>
              <a:rPr lang="en-US" sz="2400" dirty="0">
                <a:solidFill>
                  <a:schemeClr val="bg1"/>
                </a:solidFill>
              </a:rPr>
              <a:t>a paragraph about </a:t>
            </a:r>
            <a:r>
              <a:rPr lang="en-US" sz="2400" dirty="0" smtClean="0">
                <a:solidFill>
                  <a:schemeClr val="bg1"/>
                </a:solidFill>
              </a:rPr>
              <a:t>your dream</a:t>
            </a:r>
            <a:r>
              <a:rPr lang="en-US" sz="2400" dirty="0" smtClean="0">
                <a:solidFill>
                  <a:schemeClr val="bg1"/>
                </a:solidFill>
              </a:rPr>
              <a:t> restaurant.</a:t>
            </a:r>
          </a:p>
          <a:p>
            <a:pPr marL="0" indent="0">
              <a:buNone/>
            </a:pPr>
            <a:r>
              <a:rPr lang="ka-GE" sz="2400" dirty="0" smtClean="0">
                <a:solidFill>
                  <a:schemeClr val="bg1"/>
                </a:solidFill>
              </a:rPr>
              <a:t>დაწერეთ </a:t>
            </a:r>
            <a:r>
              <a:rPr lang="ka-GE" sz="2400" dirty="0">
                <a:solidFill>
                  <a:schemeClr val="bg1"/>
                </a:solidFill>
              </a:rPr>
              <a:t>პარაგრაფი  თქვენი </a:t>
            </a:r>
            <a:r>
              <a:rPr lang="ka-GE" sz="2400" dirty="0" smtClean="0">
                <a:solidFill>
                  <a:schemeClr val="bg1"/>
                </a:solidFill>
              </a:rPr>
              <a:t>საოცნებო</a:t>
            </a:r>
            <a:r>
              <a:rPr lang="ka-GE" sz="2400" dirty="0" smtClean="0">
                <a:solidFill>
                  <a:schemeClr val="bg1"/>
                </a:solidFill>
              </a:rPr>
              <a:t> </a:t>
            </a:r>
            <a:r>
              <a:rPr lang="ka-GE" sz="2400" dirty="0">
                <a:solidFill>
                  <a:schemeClr val="bg1"/>
                </a:solidFill>
              </a:rPr>
              <a:t>რესტორნის შესახებ</a:t>
            </a:r>
            <a:r>
              <a:rPr lang="ka-GE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8883" y="3344556"/>
            <a:ext cx="10754636" cy="2229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bg1"/>
                </a:solidFill>
              </a:rPr>
              <a:t>I’d like to open my dream restaurant in Batumi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. </a:t>
            </a:r>
            <a:r>
              <a:rPr lang="en-US" sz="2800" dirty="0">
                <a:ln w="0"/>
                <a:solidFill>
                  <a:schemeClr val="bg1"/>
                </a:solidFill>
              </a:rPr>
              <a:t>The food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will be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tasty </a:t>
            </a:r>
            <a:r>
              <a:rPr lang="en-US" sz="2800" dirty="0">
                <a:ln w="0"/>
                <a:solidFill>
                  <a:schemeClr val="bg1"/>
                </a:solidFill>
              </a:rPr>
              <a:t>there. The menu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will be </a:t>
            </a:r>
            <a:r>
              <a:rPr lang="en-US" sz="2800" dirty="0">
                <a:ln w="0"/>
                <a:solidFill>
                  <a:schemeClr val="bg1"/>
                </a:solidFill>
              </a:rPr>
              <a:t>full of t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raditional Georgian </a:t>
            </a:r>
            <a:r>
              <a:rPr lang="en-US" sz="2800" dirty="0">
                <a:ln w="0"/>
                <a:solidFill>
                  <a:schemeClr val="bg1"/>
                </a:solidFill>
              </a:rPr>
              <a:t>dishes with vegetables and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beef. </a:t>
            </a:r>
            <a:r>
              <a:rPr lang="en-US" sz="2800" dirty="0">
                <a:ln w="0"/>
                <a:solidFill>
                  <a:schemeClr val="bg1"/>
                </a:solidFill>
              </a:rPr>
              <a:t>The waiters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will be very </a:t>
            </a:r>
            <a:r>
              <a:rPr lang="en-US" sz="2800" dirty="0">
                <a:ln w="0"/>
                <a:solidFill>
                  <a:schemeClr val="bg1"/>
                </a:solidFill>
              </a:rPr>
              <a:t>polite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there that’s </a:t>
            </a:r>
            <a:r>
              <a:rPr lang="en-US" sz="2800" dirty="0">
                <a:ln w="0"/>
                <a:solidFill>
                  <a:schemeClr val="bg1"/>
                </a:solidFill>
              </a:rPr>
              <a:t>why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customers will be very happy. It will </a:t>
            </a:r>
            <a:r>
              <a:rPr lang="en-US" sz="2800" dirty="0">
                <a:ln w="0"/>
                <a:solidFill>
                  <a:schemeClr val="bg1"/>
                </a:solidFill>
              </a:rPr>
              <a:t>also have some delicious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desserts. I </a:t>
            </a:r>
            <a:r>
              <a:rPr lang="en-US" sz="2800" dirty="0">
                <a:ln w="0"/>
                <a:solidFill>
                  <a:schemeClr val="bg1"/>
                </a:solidFill>
              </a:rPr>
              <a:t>think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the dishes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will be very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cheap there, </a:t>
            </a:r>
            <a:r>
              <a:rPr lang="en-US" sz="2800" dirty="0">
                <a:ln w="0"/>
                <a:solidFill>
                  <a:schemeClr val="bg1"/>
                </a:solidFill>
              </a:rPr>
              <a:t>so you can eat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a </a:t>
            </a:r>
            <a:r>
              <a:rPr lang="en-US" sz="2800" dirty="0">
                <a:ln w="0"/>
                <a:solidFill>
                  <a:schemeClr val="bg1"/>
                </a:solidFill>
              </a:rPr>
              <a:t>lot.</a:t>
            </a: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233614587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216866" y="2567768"/>
            <a:ext cx="1850171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ანგარიში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341036" y="2618938"/>
            <a:ext cx="1975669" cy="56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იაფი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521230" y="3773836"/>
            <a:ext cx="2016502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მსურს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7561473" y="5605149"/>
            <a:ext cx="2084549" cy="888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მიმტანი</a:t>
            </a:r>
            <a:r>
              <a:rPr lang="en-US" sz="2800" dirty="0"/>
              <a:t> </a:t>
            </a:r>
            <a:r>
              <a:rPr lang="ka-GE" sz="2800" dirty="0" smtClean="0"/>
              <a:t>კაცი / ქალი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4995796" y="6001081"/>
            <a:ext cx="2269176" cy="70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მომხმარებელი, კლიენტი</a:t>
            </a:r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2278399" y="5110390"/>
            <a:ext cx="2285642" cy="51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ბოსტნეული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1670434" y="3051094"/>
            <a:ext cx="2451015" cy="79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საქონლის ხორცი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bill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48921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ანგარიში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c</a:t>
              </a:r>
              <a:r>
                <a:rPr lang="en-US" sz="2800" dirty="0" smtClean="0"/>
                <a:t>heap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</a:t>
              </a:r>
              <a:r>
                <a:rPr lang="en-US" sz="2800" dirty="0" smtClean="0"/>
                <a:t>adj.</a:t>
              </a:r>
              <a:r>
                <a:rPr lang="en-US" sz="2800" kern="1200" dirty="0" smtClean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58548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იაფი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1747904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I’d like (to)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</a:t>
              </a:r>
              <a:r>
                <a:rPr lang="en-US" sz="2800" dirty="0" smtClean="0"/>
                <a:t>phr.</a:t>
              </a:r>
              <a:r>
                <a:rPr lang="en-US" sz="2800" kern="1200" dirty="0" smtClean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47515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მსურს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w</a:t>
              </a:r>
              <a:r>
                <a:rPr lang="en-US" sz="2800" kern="1200" dirty="0" smtClean="0"/>
                <a:t>aiter</a:t>
              </a:r>
              <a:r>
                <a:rPr lang="ka-GE" sz="2800" kern="1200" dirty="0" smtClean="0"/>
                <a:t> / </a:t>
              </a:r>
              <a:r>
                <a:rPr lang="en-US" sz="2800" kern="1200" dirty="0" smtClean="0"/>
                <a:t>waitress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44760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მიმტანი</a:t>
            </a:r>
            <a:r>
              <a:rPr lang="en-US" sz="2800" dirty="0" smtClean="0"/>
              <a:t> </a:t>
            </a:r>
            <a:r>
              <a:rPr lang="ka-GE" sz="2800" dirty="0" smtClean="0"/>
              <a:t>კაცი / ქალი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c</a:t>
              </a:r>
              <a:r>
                <a:rPr lang="en-US" sz="2800" kern="1200" dirty="0" smtClean="0"/>
                <a:t>ustomer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21449" y="4557346"/>
            <a:ext cx="4097435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მომხმარებელი, კლიენტი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46680</TotalTime>
  <Words>1176</Words>
  <Application>Microsoft Office PowerPoint</Application>
  <PresentationFormat>Widescreen</PresentationFormat>
  <Paragraphs>273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948</cp:revision>
  <dcterms:created xsi:type="dcterms:W3CDTF">2020-04-09T12:21:27Z</dcterms:created>
  <dcterms:modified xsi:type="dcterms:W3CDTF">2020-10-24T10:52:04Z</dcterms:modified>
</cp:coreProperties>
</file>